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4" r:id="rId4"/>
    <p:sldId id="258" r:id="rId5"/>
    <p:sldId id="259" r:id="rId6"/>
    <p:sldId id="261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82" r:id="rId15"/>
    <p:sldId id="268" r:id="rId16"/>
    <p:sldId id="269" r:id="rId17"/>
    <p:sldId id="270" r:id="rId18"/>
    <p:sldId id="274" r:id="rId19"/>
    <p:sldId id="275" r:id="rId20"/>
    <p:sldId id="271" r:id="rId21"/>
    <p:sldId id="272" r:id="rId22"/>
    <p:sldId id="283" r:id="rId23"/>
    <p:sldId id="277" r:id="rId24"/>
    <p:sldId id="278" r:id="rId25"/>
    <p:sldId id="279" r:id="rId26"/>
    <p:sldId id="281" r:id="rId27"/>
    <p:sldId id="280" r:id="rId28"/>
    <p:sldId id="285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0036"/>
    <a:srgbClr val="5C005C"/>
    <a:srgbClr val="737000"/>
    <a:srgbClr val="66FFFF"/>
    <a:srgbClr val="FFFFFF"/>
    <a:srgbClr val="FAF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15E82-5A35-4147-B5C5-2774D397C5F1}" type="datetimeFigureOut">
              <a:rPr lang="en-ID" smtClean="0"/>
              <a:t>05/05/2023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F06E4-CD93-40BA-A931-C19A9F3179F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31214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15E82-5A35-4147-B5C5-2774D397C5F1}" type="datetimeFigureOut">
              <a:rPr lang="en-ID" smtClean="0"/>
              <a:t>05/05/2023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F06E4-CD93-40BA-A931-C19A9F3179F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68624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15E82-5A35-4147-B5C5-2774D397C5F1}" type="datetimeFigureOut">
              <a:rPr lang="en-ID" smtClean="0"/>
              <a:t>05/05/2023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F06E4-CD93-40BA-A931-C19A9F3179F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35475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15E82-5A35-4147-B5C5-2774D397C5F1}" type="datetimeFigureOut">
              <a:rPr lang="en-ID" smtClean="0"/>
              <a:t>05/05/2023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F06E4-CD93-40BA-A931-C19A9F3179F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56759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15E82-5A35-4147-B5C5-2774D397C5F1}" type="datetimeFigureOut">
              <a:rPr lang="en-ID" smtClean="0"/>
              <a:t>05/05/2023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F06E4-CD93-40BA-A931-C19A9F3179F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42783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15E82-5A35-4147-B5C5-2774D397C5F1}" type="datetimeFigureOut">
              <a:rPr lang="en-ID" smtClean="0"/>
              <a:t>05/05/2023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F06E4-CD93-40BA-A931-C19A9F3179F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234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15E82-5A35-4147-B5C5-2774D397C5F1}" type="datetimeFigureOut">
              <a:rPr lang="en-ID" smtClean="0"/>
              <a:t>05/05/2023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F06E4-CD93-40BA-A931-C19A9F3179F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94302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15E82-5A35-4147-B5C5-2774D397C5F1}" type="datetimeFigureOut">
              <a:rPr lang="en-ID" smtClean="0"/>
              <a:t>05/05/2023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F06E4-CD93-40BA-A931-C19A9F3179F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33727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15E82-5A35-4147-B5C5-2774D397C5F1}" type="datetimeFigureOut">
              <a:rPr lang="en-ID" smtClean="0"/>
              <a:t>05/05/2023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F06E4-CD93-40BA-A931-C19A9F3179F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97019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15E82-5A35-4147-B5C5-2774D397C5F1}" type="datetimeFigureOut">
              <a:rPr lang="en-ID" smtClean="0"/>
              <a:t>05/05/2023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F06E4-CD93-40BA-A931-C19A9F3179F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44093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15E82-5A35-4147-B5C5-2774D397C5F1}" type="datetimeFigureOut">
              <a:rPr lang="en-ID" smtClean="0"/>
              <a:t>05/05/2023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F06E4-CD93-40BA-A931-C19A9F3179F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66994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15E82-5A35-4147-B5C5-2774D397C5F1}" type="datetimeFigureOut">
              <a:rPr lang="en-ID" smtClean="0"/>
              <a:t>05/05/2023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F06E4-CD93-40BA-A931-C19A9F3179F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57921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8320351-9FA2-4A26-885B-BB8F3E490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CD2EFB-78C2-4C6E-A6B9-4ED12FAD5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6708D1-DA8D-B21F-1D57-1E50355FE2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l="7675" r="16657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E1F88-7A8C-1B31-2CC8-96EBA39B2E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36" y="600427"/>
            <a:ext cx="7420356" cy="3299902"/>
          </a:xfrm>
        </p:spPr>
        <p:txBody>
          <a:bodyPr>
            <a:normAutofit/>
          </a:bodyPr>
          <a:lstStyle/>
          <a:p>
            <a:pPr algn="l"/>
            <a:r>
              <a:rPr lang="en-US" sz="7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SAAT PENGHAKIMAN-NYA</a:t>
            </a:r>
            <a:endParaRPr lang="en-ID" sz="71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65DC7B-83D7-1E67-FE9E-310FD30988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652" y="4591050"/>
            <a:ext cx="7406640" cy="89535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</a:rPr>
              <a:t>Pelajaran ke-6, </a:t>
            </a:r>
            <a:r>
              <a:rPr lang="en-US" dirty="0" err="1">
                <a:solidFill>
                  <a:srgbClr val="FFFFFF"/>
                </a:solidFill>
              </a:rPr>
              <a:t>Triwulan</a:t>
            </a:r>
            <a:r>
              <a:rPr lang="en-US" dirty="0">
                <a:solidFill>
                  <a:srgbClr val="FFFFFF"/>
                </a:solidFill>
              </a:rPr>
              <a:t> II</a:t>
            </a:r>
          </a:p>
          <a:p>
            <a:pPr algn="l"/>
            <a:r>
              <a:rPr lang="en-US" dirty="0" err="1">
                <a:solidFill>
                  <a:srgbClr val="FFFFFF"/>
                </a:solidFill>
              </a:rPr>
              <a:t>Tahun</a:t>
            </a:r>
            <a:r>
              <a:rPr lang="en-US" dirty="0">
                <a:solidFill>
                  <a:srgbClr val="FFFFFF"/>
                </a:solidFill>
              </a:rPr>
              <a:t> 2023</a:t>
            </a:r>
            <a:endParaRPr lang="en-ID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511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6F8CE3-6B71-6112-9CB9-067E9C005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29713" cy="6858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65D2D5-16B5-39D3-507E-D9E1DA3B70AF}"/>
              </a:ext>
            </a:extLst>
          </p:cNvPr>
          <p:cNvSpPr txBox="1"/>
          <p:nvPr/>
        </p:nvSpPr>
        <p:spPr>
          <a:xfrm>
            <a:off x="1514475" y="366623"/>
            <a:ext cx="7400926" cy="597086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ID" sz="2800" dirty="0" err="1">
                <a:latin typeface="Berlin Sans FB" panose="020E0602020502020306" pitchFamily="34" charset="0"/>
              </a:rPr>
              <a:t>Pembersihan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tempat</a:t>
            </a:r>
            <a:r>
              <a:rPr lang="en-ID" sz="2800" dirty="0">
                <a:latin typeface="Berlin Sans FB" panose="020E0602020502020306" pitchFamily="34" charset="0"/>
              </a:rPr>
              <a:t> kudus </a:t>
            </a:r>
            <a:r>
              <a:rPr lang="en-ID" sz="2800" dirty="0" err="1">
                <a:latin typeface="Berlin Sans FB" panose="020E0602020502020306" pitchFamily="34" charset="0"/>
              </a:rPr>
              <a:t>dalam</a:t>
            </a:r>
            <a:r>
              <a:rPr lang="en-ID" sz="2800" dirty="0">
                <a:latin typeface="Berlin Sans FB" panose="020E0602020502020306" pitchFamily="34" charset="0"/>
              </a:rPr>
              <a:t> Daniel 8:14, </a:t>
            </a:r>
            <a:r>
              <a:rPr lang="en-ID" sz="2800" dirty="0" err="1">
                <a:latin typeface="Berlin Sans FB" panose="020E0602020502020306" pitchFamily="34" charset="0"/>
              </a:rPr>
              <a:t>adalah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klimaks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dari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pasal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ini</a:t>
            </a:r>
            <a:r>
              <a:rPr lang="en-ID" sz="2800" dirty="0">
                <a:latin typeface="Berlin Sans FB" panose="020E0602020502020306" pitchFamily="34" charset="0"/>
              </a:rPr>
              <a:t>, dan </a:t>
            </a:r>
            <a:r>
              <a:rPr lang="en-ID" sz="2800" dirty="0" err="1">
                <a:latin typeface="Impact" panose="020B0806030902050204" pitchFamily="34" charset="0"/>
              </a:rPr>
              <a:t>sebagai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jawaban</a:t>
            </a:r>
            <a:r>
              <a:rPr lang="en-ID" sz="2800" dirty="0">
                <a:latin typeface="Impact" panose="020B0806030902050204" pitchFamily="34" charset="0"/>
              </a:rPr>
              <a:t> Allah </a:t>
            </a:r>
            <a:r>
              <a:rPr lang="en-ID" sz="2800" dirty="0" err="1">
                <a:latin typeface="Impact" panose="020B0806030902050204" pitchFamily="34" charset="0"/>
              </a:rPr>
              <a:t>terhadap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tantangan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kuasa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duniawi</a:t>
            </a:r>
            <a:r>
              <a:rPr lang="en-ID" sz="2800" dirty="0">
                <a:latin typeface="Impact" panose="020B0806030902050204" pitchFamily="34" charset="0"/>
              </a:rPr>
              <a:t> dan agama yang </a:t>
            </a:r>
            <a:r>
              <a:rPr lang="en-ID" sz="2800" dirty="0" err="1">
                <a:latin typeface="Impact" panose="020B0806030902050204" pitchFamily="34" charset="0"/>
              </a:rPr>
              <a:t>telah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berusaha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untuk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merebut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otoritas</a:t>
            </a:r>
            <a:r>
              <a:rPr lang="en-ID" sz="2800" dirty="0">
                <a:latin typeface="Impact" panose="020B0806030902050204" pitchFamily="34" charset="0"/>
              </a:rPr>
              <a:t> Allah. </a:t>
            </a:r>
            <a:r>
              <a:rPr lang="en-ID" sz="2800" dirty="0" err="1">
                <a:latin typeface="Eras Demi ITC" panose="020B0805030504020804" pitchFamily="34" charset="0"/>
              </a:rPr>
              <a:t>Sebab</a:t>
            </a:r>
            <a:r>
              <a:rPr lang="en-ID" sz="2800" dirty="0">
                <a:latin typeface="Eras Demi ITC" panose="020B0805030504020804" pitchFamily="34" charset="0"/>
              </a:rPr>
              <a:t> pada </a:t>
            </a:r>
            <a:r>
              <a:rPr lang="en-ID" sz="2800" dirty="0" err="1">
                <a:latin typeface="Eras Demi ITC" panose="020B0805030504020804" pitchFamily="34" charset="0"/>
              </a:rPr>
              <a:t>fase</a:t>
            </a:r>
            <a:r>
              <a:rPr lang="en-ID" sz="2800" dirty="0">
                <a:latin typeface="Eras Demi ITC" panose="020B0805030504020804" pitchFamily="34" charset="0"/>
              </a:rPr>
              <a:t> agama-</a:t>
            </a:r>
            <a:r>
              <a:rPr lang="en-ID" sz="2800" dirty="0" err="1">
                <a:latin typeface="Eras Demi ITC" panose="020B0805030504020804" pitchFamily="34" charset="0"/>
              </a:rPr>
              <a:t>politik</a:t>
            </a:r>
            <a:r>
              <a:rPr lang="en-ID" sz="2800" dirty="0">
                <a:latin typeface="Eras Demi ITC" panose="020B0805030504020804" pitchFamily="34" charset="0"/>
              </a:rPr>
              <a:t> Roma </a:t>
            </a:r>
            <a:r>
              <a:rPr lang="en-ID" sz="2800" dirty="0" err="1">
                <a:latin typeface="Eras Demi ITC" panose="020B0805030504020804" pitchFamily="34" charset="0"/>
              </a:rPr>
              <a:t>kebenaran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dihempaskannya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ke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bumi</a:t>
            </a:r>
            <a:r>
              <a:rPr lang="en-ID" sz="2800" dirty="0">
                <a:latin typeface="Eras Demi ITC" panose="020B0805030504020804" pitchFamily="34" charset="0"/>
              </a:rPr>
              <a:t> dan </a:t>
            </a:r>
            <a:r>
              <a:rPr lang="en-ID" sz="2800" dirty="0" err="1">
                <a:latin typeface="Eras Demi ITC" panose="020B0805030504020804" pitchFamily="34" charset="0"/>
              </a:rPr>
              <a:t>mengganggu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pelayanan</a:t>
            </a:r>
            <a:r>
              <a:rPr lang="en-ID" sz="2800" dirty="0"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latin typeface="Eras Demi ITC" panose="020B0805030504020804" pitchFamily="34" charset="0"/>
              </a:rPr>
              <a:t>Kristus</a:t>
            </a:r>
            <a:r>
              <a:rPr lang="en-ID" sz="2800" dirty="0">
                <a:latin typeface="Eras Demi ITC" panose="020B0805030504020804" pitchFamily="34" charset="0"/>
              </a:rPr>
              <a:t> di </a:t>
            </a:r>
            <a:r>
              <a:rPr lang="en-ID" sz="2800" dirty="0" err="1">
                <a:latin typeface="Eras Demi ITC" panose="020B0805030504020804" pitchFamily="34" charset="0"/>
              </a:rPr>
              <a:t>surga</a:t>
            </a:r>
            <a:r>
              <a:rPr lang="en-ID" sz="2800" dirty="0">
                <a:latin typeface="Eras Demi ITC" panose="020B0805030504020804" pitchFamily="34" charset="0"/>
              </a:rPr>
              <a:t> [Daniel 8:10-12, 25]. </a:t>
            </a:r>
          </a:p>
          <a:p>
            <a:endParaRPr lang="en-ID" sz="2800" dirty="0">
              <a:latin typeface="Berlin Sans FB" panose="020E0602020502020306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D" sz="2600" dirty="0" err="1">
                <a:latin typeface="Berlin Sans FB" panose="020E0602020502020306" pitchFamily="34" charset="0"/>
              </a:rPr>
              <a:t>Pembersihan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tempat</a:t>
            </a:r>
            <a:r>
              <a:rPr lang="en-ID" sz="2600" dirty="0">
                <a:latin typeface="Berlin Sans FB" panose="020E0602020502020306" pitchFamily="34" charset="0"/>
              </a:rPr>
              <a:t> kudus </a:t>
            </a:r>
            <a:r>
              <a:rPr lang="en-ID" sz="2600" dirty="0" err="1">
                <a:latin typeface="Berlin Sans FB" panose="020E0602020502020306" pitchFamily="34" charset="0"/>
              </a:rPr>
              <a:t>ini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terjadi</a:t>
            </a:r>
            <a:r>
              <a:rPr lang="en-ID" sz="2600" dirty="0">
                <a:latin typeface="Berlin Sans FB" panose="020E0602020502020306" pitchFamily="34" charset="0"/>
              </a:rPr>
              <a:t> pada </a:t>
            </a:r>
            <a:r>
              <a:rPr lang="en-ID" sz="2600" dirty="0" err="1">
                <a:latin typeface="Berlin Sans FB" panose="020E0602020502020306" pitchFamily="34" charset="0"/>
              </a:rPr>
              <a:t>akhir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periode</a:t>
            </a:r>
            <a:r>
              <a:rPr lang="en-ID" sz="2600" dirty="0">
                <a:latin typeface="Berlin Sans FB" panose="020E0602020502020306" pitchFamily="34" charset="0"/>
              </a:rPr>
              <a:t> 2.300 </a:t>
            </a:r>
            <a:r>
              <a:rPr lang="en-ID" sz="2600" dirty="0" err="1">
                <a:latin typeface="Berlin Sans FB" panose="020E0602020502020306" pitchFamily="34" charset="0"/>
              </a:rPr>
              <a:t>petang</a:t>
            </a:r>
            <a:r>
              <a:rPr lang="en-ID" sz="2600" dirty="0">
                <a:latin typeface="Berlin Sans FB" panose="020E0602020502020306" pitchFamily="34" charset="0"/>
              </a:rPr>
              <a:t> dan </a:t>
            </a:r>
            <a:r>
              <a:rPr lang="en-ID" sz="2600" dirty="0" err="1">
                <a:latin typeface="Berlin Sans FB" panose="020E0602020502020306" pitchFamily="34" charset="0"/>
              </a:rPr>
              <a:t>pagi</a:t>
            </a:r>
            <a:r>
              <a:rPr lang="en-ID" sz="2600" dirty="0">
                <a:latin typeface="Berlin Sans FB" panose="020E0602020502020306" pitchFamily="34" charset="0"/>
              </a:rPr>
              <a:t>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D" sz="2600" dirty="0" err="1">
                <a:latin typeface="Berlin Sans FB" panose="020E0602020502020306" pitchFamily="34" charset="0"/>
              </a:rPr>
              <a:t>Itu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adalah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bagian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dari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solusi</a:t>
            </a:r>
            <a:r>
              <a:rPr lang="en-ID" sz="2600" dirty="0">
                <a:latin typeface="Berlin Sans FB" panose="020E0602020502020306" pitchFamily="34" charset="0"/>
              </a:rPr>
              <a:t> Ilahi </a:t>
            </a:r>
            <a:r>
              <a:rPr lang="en-ID" sz="2600" dirty="0" err="1">
                <a:latin typeface="Berlin Sans FB" panose="020E0602020502020306" pitchFamily="34" charset="0"/>
              </a:rPr>
              <a:t>untuk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masalah</a:t>
            </a:r>
            <a:r>
              <a:rPr lang="en-ID" sz="2600" dirty="0">
                <a:latin typeface="Berlin Sans FB" panose="020E0602020502020306" pitchFamily="34" charset="0"/>
              </a:rPr>
              <a:t> dosa, </a:t>
            </a:r>
            <a:r>
              <a:rPr lang="en-ID" sz="2600" dirty="0" err="1">
                <a:latin typeface="Impact" panose="020B0806030902050204" pitchFamily="34" charset="0"/>
              </a:rPr>
              <a:t>inilah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dimulainya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periode</a:t>
            </a:r>
            <a:r>
              <a:rPr lang="en-ID" sz="2600" dirty="0">
                <a:latin typeface="Impact" panose="020B0806030902050204" pitchFamily="34" charset="0"/>
              </a:rPr>
              <a:t> zaman </a:t>
            </a:r>
            <a:r>
              <a:rPr lang="en-ID" sz="2600" dirty="0" err="1">
                <a:latin typeface="Impact" panose="020B0806030902050204" pitchFamily="34" charset="0"/>
              </a:rPr>
              <a:t>akhir</a:t>
            </a:r>
            <a:r>
              <a:rPr lang="en-ID" sz="2600" dirty="0">
                <a:latin typeface="Impact" panose="020B0806030902050204" pitchFamily="34" charset="0"/>
              </a:rPr>
              <a:t> dan masa </a:t>
            </a:r>
            <a:r>
              <a:rPr lang="en-ID" sz="2600" dirty="0" err="1">
                <a:latin typeface="Impact" panose="020B0806030902050204" pitchFamily="34" charset="0"/>
              </a:rPr>
              <a:t>penghakiman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mulai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berlaku</a:t>
            </a:r>
            <a:r>
              <a:rPr lang="en-ID" sz="26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98FCC2-F86F-0DF1-4EFD-8A5B9107CFD4}"/>
              </a:ext>
            </a:extLst>
          </p:cNvPr>
          <p:cNvSpPr/>
          <p:nvPr/>
        </p:nvSpPr>
        <p:spPr>
          <a:xfrm>
            <a:off x="546525" y="2613392"/>
            <a:ext cx="491699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42301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1D54A5-5700-0077-45D9-4CDF743D7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166" y="3067047"/>
            <a:ext cx="6401666" cy="563225"/>
          </a:xfrm>
        </p:spPr>
        <p:txBody>
          <a:bodyPr>
            <a:noAutofit/>
          </a:bodyPr>
          <a:lstStyle/>
          <a:p>
            <a:pPr algn="ctr"/>
            <a:r>
              <a:rPr lang="en-ID" sz="4000" dirty="0">
                <a:latin typeface="Berlin Sans FB Demi" panose="020E0802020502020306" pitchFamily="34" charset="0"/>
              </a:rPr>
              <a:t>Daniel 8:17, 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309F5D-A349-72F4-A19F-EB70D7A74D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824" b="24596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AEFBB-F765-8D6B-1C96-66387FDEE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111" y="3752847"/>
            <a:ext cx="8624888" cy="298132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Berlin Sans FB" panose="020E0602020502020306" pitchFamily="34" charset="0"/>
              </a:rPr>
              <a:t>Lalu </a:t>
            </a:r>
            <a:r>
              <a:rPr lang="en-ID" dirty="0" err="1">
                <a:latin typeface="Berlin Sans FB" panose="020E0602020502020306" pitchFamily="34" charset="0"/>
              </a:rPr>
              <a:t>datanglah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tempat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aku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berdiri</a:t>
            </a:r>
            <a:r>
              <a:rPr lang="en-ID" dirty="0">
                <a:latin typeface="Berlin Sans FB" panose="020E0602020502020306" pitchFamily="34" charset="0"/>
              </a:rPr>
              <a:t>, dan </a:t>
            </a:r>
            <a:r>
              <a:rPr lang="en-ID" dirty="0" err="1">
                <a:latin typeface="Berlin Sans FB" panose="020E0602020502020306" pitchFamily="34" charset="0"/>
              </a:rPr>
              <a:t>ketika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datang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terkejutlah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aku</a:t>
            </a:r>
            <a:r>
              <a:rPr lang="en-ID" dirty="0">
                <a:latin typeface="Berlin Sans FB" panose="020E0602020502020306" pitchFamily="34" charset="0"/>
              </a:rPr>
              <a:t> dan </a:t>
            </a:r>
            <a:r>
              <a:rPr lang="en-ID" dirty="0" err="1">
                <a:latin typeface="Berlin Sans FB" panose="020E0602020502020306" pitchFamily="34" charset="0"/>
              </a:rPr>
              <a:t>jatuh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tertelungkup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lalu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berkata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kepadaku</a:t>
            </a:r>
            <a:r>
              <a:rPr lang="en-ID" dirty="0">
                <a:latin typeface="Berlin Sans FB" panose="020E0602020502020306" pitchFamily="34" charset="0"/>
              </a:rPr>
              <a:t>: "</a:t>
            </a:r>
            <a:r>
              <a:rPr lang="en-ID" dirty="0" err="1">
                <a:latin typeface="Eras Demi ITC" panose="020B0805030504020804" pitchFamily="34" charset="0"/>
              </a:rPr>
              <a:t>Pahamilah</a:t>
            </a:r>
            <a:r>
              <a:rPr lang="en-ID" dirty="0">
                <a:latin typeface="Eras Demi ITC" panose="020B0805030504020804" pitchFamily="34" charset="0"/>
              </a:rPr>
              <a:t>, </a:t>
            </a:r>
            <a:r>
              <a:rPr lang="en-ID" dirty="0" err="1">
                <a:latin typeface="Eras Demi ITC" panose="020B0805030504020804" pitchFamily="34" charset="0"/>
              </a:rPr>
              <a:t>anak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manusia</a:t>
            </a:r>
            <a:r>
              <a:rPr lang="en-ID" dirty="0">
                <a:latin typeface="Eras Demi ITC" panose="020B0805030504020804" pitchFamily="34" charset="0"/>
              </a:rPr>
              <a:t>, </a:t>
            </a:r>
            <a:r>
              <a:rPr lang="en-ID" dirty="0" err="1">
                <a:latin typeface="Eras Demi ITC" panose="020B0805030504020804" pitchFamily="34" charset="0"/>
              </a:rPr>
              <a:t>bahwa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penglihatan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itu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mengenai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akhir</a:t>
            </a:r>
            <a:r>
              <a:rPr lang="en-ID" dirty="0">
                <a:latin typeface="Eras Demi ITC" panose="020B0805030504020804" pitchFamily="34" charset="0"/>
              </a:rPr>
              <a:t> masa!“</a:t>
            </a:r>
          </a:p>
          <a:p>
            <a:pPr marL="0" indent="0">
              <a:buNone/>
            </a:pPr>
            <a:r>
              <a:rPr lang="en-ID" dirty="0">
                <a:latin typeface="Berlin Sans FB" panose="020E0602020502020306" pitchFamily="34" charset="0"/>
              </a:rPr>
              <a:t>Adapun </a:t>
            </a:r>
            <a:r>
              <a:rPr lang="en-ID" dirty="0" err="1">
                <a:latin typeface="Berlin Sans FB" panose="020E0602020502020306" pitchFamily="34" charset="0"/>
              </a:rPr>
              <a:t>penglihatan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tentang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petang</a:t>
            </a:r>
            <a:r>
              <a:rPr lang="en-ID" dirty="0">
                <a:latin typeface="Berlin Sans FB" panose="020E0602020502020306" pitchFamily="34" charset="0"/>
              </a:rPr>
              <a:t> dan </a:t>
            </a:r>
            <a:r>
              <a:rPr lang="en-ID" dirty="0" err="1">
                <a:latin typeface="Berlin Sans FB" panose="020E0602020502020306" pitchFamily="34" charset="0"/>
              </a:rPr>
              <a:t>pagi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itu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apa</a:t>
            </a:r>
            <a:r>
              <a:rPr lang="en-ID" dirty="0">
                <a:latin typeface="Berlin Sans FB" panose="020E0602020502020306" pitchFamily="34" charset="0"/>
              </a:rPr>
              <a:t> yang </a:t>
            </a:r>
            <a:r>
              <a:rPr lang="en-ID" dirty="0" err="1">
                <a:latin typeface="Berlin Sans FB" panose="020E0602020502020306" pitchFamily="34" charset="0"/>
              </a:rPr>
              <a:t>dikatakan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tentang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itu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adalah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benar</a:t>
            </a:r>
            <a:r>
              <a:rPr lang="en-ID" dirty="0">
                <a:latin typeface="Berlin Sans FB" panose="020E0602020502020306" pitchFamily="34" charset="0"/>
              </a:rPr>
              <a:t>. </a:t>
            </a:r>
            <a:r>
              <a:rPr lang="en-ID" dirty="0" err="1">
                <a:latin typeface="Berlin Sans FB" panose="020E0602020502020306" pitchFamily="34" charset="0"/>
              </a:rPr>
              <a:t>Tetapi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engkau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sembunyikanlah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penglihatan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itu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sebab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hal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itu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mengenai</a:t>
            </a:r>
            <a:r>
              <a:rPr lang="en-ID" dirty="0">
                <a:latin typeface="Berlin Sans FB" panose="020E0602020502020306" pitchFamily="34" charset="0"/>
              </a:rPr>
              <a:t> masa </a:t>
            </a:r>
            <a:r>
              <a:rPr lang="en-ID" dirty="0" err="1">
                <a:latin typeface="Berlin Sans FB" panose="020E0602020502020306" pitchFamily="34" charset="0"/>
              </a:rPr>
              <a:t>depan</a:t>
            </a:r>
            <a:r>
              <a:rPr lang="en-ID" dirty="0">
                <a:latin typeface="Berlin Sans FB" panose="020E0602020502020306" pitchFamily="34" charset="0"/>
              </a:rPr>
              <a:t> yang </a:t>
            </a:r>
            <a:r>
              <a:rPr lang="en-ID" dirty="0" err="1">
                <a:latin typeface="Berlin Sans FB" panose="020E0602020502020306" pitchFamily="34" charset="0"/>
              </a:rPr>
              <a:t>masih</a:t>
            </a:r>
            <a:r>
              <a:rPr lang="en-ID" dirty="0">
                <a:latin typeface="Berlin Sans FB" panose="020E0602020502020306" pitchFamily="34" charset="0"/>
              </a:rPr>
              <a:t> </a:t>
            </a:r>
            <a:r>
              <a:rPr lang="en-ID" dirty="0" err="1">
                <a:latin typeface="Berlin Sans FB" panose="020E0602020502020306" pitchFamily="34" charset="0"/>
              </a:rPr>
              <a:t>jauh</a:t>
            </a:r>
            <a:r>
              <a:rPr lang="en-ID" dirty="0">
                <a:latin typeface="Berlin Sans FB" panose="020E0602020502020306" pitchFamily="34" charset="0"/>
              </a:rPr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4220491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D2E238-A65E-0478-2BD9-0CDED059B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4005" cy="1167214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FFFF00"/>
                </a:solidFill>
                <a:latin typeface="Impact" panose="020B0806030902050204" pitchFamily="34" charset="0"/>
              </a:rPr>
              <a:t>PETUNJUK MALAIKAT KEPADA DANIEL</a:t>
            </a:r>
            <a:br>
              <a:rPr lang="fi-FI" sz="3200" dirty="0">
                <a:solidFill>
                  <a:srgbClr val="FFFFFF"/>
                </a:solidFill>
              </a:rPr>
            </a:br>
            <a:r>
              <a:rPr lang="fi-FI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fi-FI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2 </a:t>
            </a:r>
            <a:r>
              <a:rPr lang="fi-FI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Mei</a:t>
            </a:r>
            <a:r>
              <a:rPr lang="fi-FI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  <a:endParaRPr lang="en-ID" sz="28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17D89-77E0-8278-93D7-CC769EED0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9937" y="1833227"/>
            <a:ext cx="5700712" cy="480127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4000" dirty="0">
                <a:latin typeface="Impact" panose="020B0806030902050204" pitchFamily="34" charset="0"/>
              </a:rPr>
              <a:t>Daniel 9:23 </a:t>
            </a:r>
          </a:p>
          <a:p>
            <a:pPr marL="0" indent="0">
              <a:buNone/>
            </a:pPr>
            <a:r>
              <a:rPr lang="en-ID" dirty="0">
                <a:latin typeface="Gill Sans Nova Cond XBd" panose="020B0A06020104020203" pitchFamily="34" charset="0"/>
              </a:rPr>
              <a:t>“Ketika </a:t>
            </a:r>
            <a:r>
              <a:rPr lang="en-ID" dirty="0" err="1">
                <a:latin typeface="Gill Sans Nova Cond XBd" panose="020B0A06020104020203" pitchFamily="34" charset="0"/>
              </a:rPr>
              <a:t>engkau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mulai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menyampaikan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permohonan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keluarlah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suatu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firman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maka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datang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memberitahukannya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kepadamu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sebab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engkau</a:t>
            </a:r>
            <a:r>
              <a:rPr lang="en-ID" dirty="0">
                <a:latin typeface="Gill Sans Nova Cond XBd" panose="020B0A06020104020203" pitchFamily="34" charset="0"/>
              </a:rPr>
              <a:t> sangat </a:t>
            </a:r>
            <a:r>
              <a:rPr lang="en-ID" dirty="0" err="1">
                <a:latin typeface="Gill Sans Nova Cond XBd" panose="020B0A06020104020203" pitchFamily="34" charset="0"/>
              </a:rPr>
              <a:t>dikasihi</a:t>
            </a:r>
            <a:r>
              <a:rPr lang="en-ID" dirty="0">
                <a:latin typeface="Gill Sans Nova Cond XBd" panose="020B0A06020104020203" pitchFamily="34" charset="0"/>
              </a:rPr>
              <a:t>. Jadi </a:t>
            </a:r>
            <a:r>
              <a:rPr lang="en-ID" dirty="0" err="1">
                <a:latin typeface="Gill Sans Nova Cond XBd" panose="020B0A06020104020203" pitchFamily="34" charset="0"/>
              </a:rPr>
              <a:t>camkanlah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firman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perhatikanlah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penglihatan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!”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DC7C58-6723-511C-600E-518494CD9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" y="2640638"/>
            <a:ext cx="2452687" cy="24526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12961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AF3BC1-BE79-BD2A-57E6-72F411CEF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7913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DFDAC4-80F5-B179-FB01-847695C7B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4001" cy="1279529"/>
          </a:xfrm>
          <a:solidFill>
            <a:schemeClr val="accent6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Beberapa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petunjuk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awal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perlu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mengerti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mengenai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penjelasan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malaikat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Gabriel dan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angka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nubuat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5C88BE-A646-2A92-65E4-3288C2D4C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550" y="1495424"/>
            <a:ext cx="8448674" cy="5364165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latin typeface="Impact" panose="020B0806030902050204" pitchFamily="34" charset="0"/>
              </a:rPr>
              <a:t>Karena </a:t>
            </a:r>
            <a:r>
              <a:rPr lang="en-ID" dirty="0" err="1">
                <a:latin typeface="Impact" panose="020B0806030902050204" pitchFamily="34" charset="0"/>
              </a:rPr>
              <a:t>tidak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ada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penglihatan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dicatat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 Daniel 9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malaikat</a:t>
            </a:r>
            <a:r>
              <a:rPr lang="en-ID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Gabriel </a:t>
            </a:r>
            <a:r>
              <a:rPr lang="en-ID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pasti</a:t>
            </a:r>
            <a:r>
              <a:rPr lang="en-ID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berbicara</a:t>
            </a:r>
            <a:r>
              <a:rPr lang="en-ID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tentang</a:t>
            </a:r>
            <a:r>
              <a:rPr lang="en-ID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bagian</a:t>
            </a:r>
            <a:r>
              <a:rPr lang="en-ID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dari</a:t>
            </a:r>
            <a:r>
              <a:rPr lang="en-ID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penglihatan</a:t>
            </a:r>
            <a:r>
              <a:rPr lang="en-ID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Daniel 8 yang </a:t>
            </a:r>
            <a:r>
              <a:rPr lang="en-ID" dirty="0" err="1">
                <a:latin typeface="Eras Demi ITC" panose="020B0805030504020804" pitchFamily="34" charset="0"/>
              </a:rPr>
              <a:t>nabi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tidak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pahami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yaitu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penglihatan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tentang</a:t>
            </a:r>
            <a:r>
              <a:rPr lang="en-ID" dirty="0">
                <a:latin typeface="Eras Demi ITC" panose="020B0805030504020804" pitchFamily="34" charset="0"/>
              </a:rPr>
              <a:t> 2.300 </a:t>
            </a:r>
            <a:r>
              <a:rPr lang="en-ID" dirty="0" err="1">
                <a:latin typeface="Eras Demi ITC" panose="020B0805030504020804" pitchFamily="34" charset="0"/>
              </a:rPr>
              <a:t>petang</a:t>
            </a:r>
            <a:r>
              <a:rPr lang="en-ID" dirty="0">
                <a:latin typeface="Eras Demi ITC" panose="020B0805030504020804" pitchFamily="34" charset="0"/>
              </a:rPr>
              <a:t> dan </a:t>
            </a:r>
            <a:r>
              <a:rPr lang="en-ID" dirty="0" err="1">
                <a:latin typeface="Eras Demi ITC" panose="020B0805030504020804" pitchFamily="34" charset="0"/>
              </a:rPr>
              <a:t>pagi</a:t>
            </a:r>
            <a:r>
              <a:rPr lang="en-ID" dirty="0">
                <a:latin typeface="Eras Demi ITC" panose="020B0805030504020804" pitchFamily="34" charset="0"/>
              </a:rPr>
              <a:t> [Daniel 8: 27</a:t>
            </a:r>
            <a:r>
              <a:rPr lang="en-ID" dirty="0">
                <a:latin typeface="Franklin Gothic Medium Cond" panose="020B0606030402020204" pitchFamily="34" charset="0"/>
              </a:rPr>
              <a:t>].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latin typeface="Impact" panose="020B0806030902050204" pitchFamily="34" charset="0"/>
              </a:rPr>
              <a:t>Prinsip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menafsirkan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nubuat</a:t>
            </a:r>
            <a:r>
              <a:rPr lang="en-ID" dirty="0">
                <a:latin typeface="Impact" panose="020B0806030902050204" pitchFamily="34" charset="0"/>
              </a:rPr>
              <a:t> Kitab </a:t>
            </a:r>
            <a:r>
              <a:rPr lang="en-ID" dirty="0" err="1">
                <a:latin typeface="Impact" panose="020B0806030902050204" pitchFamily="34" charset="0"/>
              </a:rPr>
              <a:t>Suci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untuk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satu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hari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sama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dengan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satu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tahun</a:t>
            </a:r>
            <a:r>
              <a:rPr lang="en-ID" dirty="0">
                <a:latin typeface="Impact" panose="020B0806030902050204" pitchFamily="34" charset="0"/>
              </a:rPr>
              <a:t> [</a:t>
            </a:r>
            <a:r>
              <a:rPr lang="en-ID" dirty="0" err="1">
                <a:latin typeface="Impact" panose="020B0806030902050204" pitchFamily="34" charset="0"/>
              </a:rPr>
              <a:t>Yehezkiel</a:t>
            </a:r>
            <a:r>
              <a:rPr lang="en-ID" dirty="0">
                <a:latin typeface="Impact" panose="020B0806030902050204" pitchFamily="34" charset="0"/>
              </a:rPr>
              <a:t> 4:6, </a:t>
            </a:r>
            <a:r>
              <a:rPr lang="en-ID" dirty="0" err="1">
                <a:latin typeface="Impact" panose="020B0806030902050204" pitchFamily="34" charset="0"/>
              </a:rPr>
              <a:t>Bilangan</a:t>
            </a:r>
            <a:r>
              <a:rPr lang="en-ID" dirty="0">
                <a:latin typeface="Impact" panose="020B0806030902050204" pitchFamily="34" charset="0"/>
              </a:rPr>
              <a:t> 14:34]. </a:t>
            </a:r>
            <a:r>
              <a:rPr lang="en-ID" dirty="0">
                <a:latin typeface="Franklin Gothic Medium Cond" panose="020B0606030402020204" pitchFamily="34" charset="0"/>
              </a:rPr>
              <a:t>Salah </a:t>
            </a:r>
            <a:r>
              <a:rPr lang="en-ID" dirty="0" err="1">
                <a:latin typeface="Franklin Gothic Medium Cond" panose="020B0606030402020204" pitchFamily="34" charset="0"/>
              </a:rPr>
              <a:t>satu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cara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dapat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yakin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bahwa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asas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nubuat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hari-tahun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berlaku</a:t>
            </a:r>
            <a:r>
              <a:rPr lang="en-ID" dirty="0">
                <a:latin typeface="Franklin Gothic Medium Cond" panose="020B0606030402020204" pitchFamily="34" charset="0"/>
              </a:rPr>
              <a:t> di </a:t>
            </a:r>
            <a:r>
              <a:rPr lang="en-ID" dirty="0" err="1">
                <a:latin typeface="Franklin Gothic Medium Cond" panose="020B0606030402020204" pitchFamily="34" charset="0"/>
              </a:rPr>
              <a:t>sini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adalah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bahwa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ketika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menggunakannya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dalam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nubuatan</a:t>
            </a:r>
            <a:r>
              <a:rPr lang="en-ID" dirty="0">
                <a:latin typeface="Franklin Gothic Medium Cond" panose="020B0606030402020204" pitchFamily="34" charset="0"/>
              </a:rPr>
              <a:t> Daniel, </a:t>
            </a:r>
            <a:r>
              <a:rPr lang="en-ID" dirty="0" err="1">
                <a:latin typeface="Franklin Gothic Medium Cond" panose="020B0606030402020204" pitchFamily="34" charset="0"/>
              </a:rPr>
              <a:t>setiap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peristiwa</a:t>
            </a:r>
            <a:r>
              <a:rPr lang="en-ID" dirty="0">
                <a:latin typeface="Franklin Gothic Medium Cond" panose="020B0606030402020204" pitchFamily="34" charset="0"/>
              </a:rPr>
              <a:t> pada garis </a:t>
            </a:r>
            <a:r>
              <a:rPr lang="en-ID" dirty="0" err="1">
                <a:latin typeface="Franklin Gothic Medium Cond" panose="020B0606030402020204" pitchFamily="34" charset="0"/>
              </a:rPr>
              <a:t>waktu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terjadi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sempurna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>
                <a:latin typeface="Gill Sans Nova Cond XBd" panose="020B0A06020104020203" pitchFamily="34" charset="0"/>
              </a:rPr>
              <a:t>Jika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menerapkan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prinsip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ini</a:t>
            </a:r>
            <a:r>
              <a:rPr lang="en-ID" dirty="0">
                <a:latin typeface="Gill Sans Nova Cond XBd" panose="020B0A06020104020203" pitchFamily="34" charset="0"/>
              </a:rPr>
              <a:t>, 70 </a:t>
            </a:r>
            <a:r>
              <a:rPr lang="en-ID" dirty="0" err="1">
                <a:latin typeface="Gill Sans Nova Cond XBd" panose="020B0A06020104020203" pitchFamily="34" charset="0"/>
              </a:rPr>
              <a:t>minggu</a:t>
            </a:r>
            <a:r>
              <a:rPr lang="en-ID" dirty="0">
                <a:latin typeface="Gill Sans Nova Cond XBd" panose="020B0A06020104020203" pitchFamily="34" charset="0"/>
              </a:rPr>
              <a:t> [Daniel 9:24] </a:t>
            </a:r>
            <a:r>
              <a:rPr lang="en-ID" dirty="0" err="1">
                <a:latin typeface="Gill Sans Nova Cond XBd" panose="020B0A06020104020203" pitchFamily="34" charset="0"/>
              </a:rPr>
              <a:t>terdiri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490 </a:t>
            </a:r>
            <a:r>
              <a:rPr lang="en-ID" dirty="0" err="1">
                <a:latin typeface="Gill Sans Nova Cond XBd" panose="020B0A06020104020203" pitchFamily="34" charset="0"/>
              </a:rPr>
              <a:t>hari</a:t>
            </a:r>
            <a:r>
              <a:rPr lang="en-ID" dirty="0">
                <a:latin typeface="Gill Sans Nova Cond XBd" panose="020B0A06020104020203" pitchFamily="34" charset="0"/>
              </a:rPr>
              <a:t>. Karena </a:t>
            </a:r>
            <a:r>
              <a:rPr lang="en-ID" dirty="0" err="1">
                <a:latin typeface="Gill Sans Nova Cond XBd" panose="020B0A06020104020203" pitchFamily="34" charset="0"/>
              </a:rPr>
              <a:t>satu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nubuatan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sama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tahun</a:t>
            </a:r>
            <a:r>
              <a:rPr lang="en-ID" dirty="0">
                <a:latin typeface="Gill Sans Nova Cond XBd" panose="020B0A06020104020203" pitchFamily="34" charset="0"/>
              </a:rPr>
              <a:t> literal, 490 </a:t>
            </a:r>
            <a:r>
              <a:rPr lang="en-ID" dirty="0" err="1">
                <a:latin typeface="Gill Sans Nova Cond XBd" panose="020B0A06020104020203" pitchFamily="34" charset="0"/>
              </a:rPr>
              <a:t>hari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adalah</a:t>
            </a:r>
            <a:r>
              <a:rPr lang="en-ID" dirty="0">
                <a:latin typeface="Gill Sans Nova Cond XBd" panose="020B0A06020104020203" pitchFamily="34" charset="0"/>
              </a:rPr>
              <a:t> 490 </a:t>
            </a:r>
            <a:r>
              <a:rPr lang="en-ID" dirty="0" err="1">
                <a:latin typeface="Gill Sans Nova Cond XBd" panose="020B0A06020104020203" pitchFamily="34" charset="0"/>
              </a:rPr>
              <a:t>tahun</a:t>
            </a:r>
            <a:r>
              <a:rPr lang="en-ID" dirty="0">
                <a:latin typeface="Gill Sans Nova Cond XBd" panose="020B0A06020104020203" pitchFamily="34" charset="0"/>
              </a:rPr>
              <a:t> literal.   </a:t>
            </a:r>
          </a:p>
        </p:txBody>
      </p:sp>
    </p:spTree>
    <p:extLst>
      <p:ext uri="{BB962C8B-B14F-4D97-AF65-F5344CB8AC3E}">
        <p14:creationId xmlns:p14="http://schemas.microsoft.com/office/powerpoint/2010/main" val="3153629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48E77B-5117-DB6A-344F-2BB3D6076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244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4B519-763C-697F-A3C1-375DB0CB9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dirty="0" err="1">
                <a:latin typeface="Impact" panose="020B0806030902050204" pitchFamily="34" charset="0"/>
              </a:rPr>
              <a:t>Nubuatan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waktu</a:t>
            </a:r>
            <a:r>
              <a:rPr lang="en-ID" dirty="0">
                <a:latin typeface="Impact" panose="020B0806030902050204" pitchFamily="34" charset="0"/>
              </a:rPr>
              <a:t> 490 </a:t>
            </a:r>
            <a:r>
              <a:rPr lang="en-ID" dirty="0" err="1">
                <a:latin typeface="Impact" panose="020B0806030902050204" pitchFamily="34" charset="0"/>
              </a:rPr>
              <a:t>tahun</a:t>
            </a:r>
            <a:r>
              <a:rPr lang="en-ID" dirty="0">
                <a:latin typeface="Impact" panose="020B0806030902050204" pitchFamily="34" charset="0"/>
              </a:rPr>
              <a:t> literal </a:t>
            </a:r>
            <a:r>
              <a:rPr lang="en-ID" dirty="0" err="1">
                <a:latin typeface="Impact" panose="020B0806030902050204" pitchFamily="34" charset="0"/>
              </a:rPr>
              <a:t>adalah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satu-satunya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nubuatan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waktu</a:t>
            </a:r>
            <a:r>
              <a:rPr lang="en-ID" dirty="0">
                <a:latin typeface="Impact" panose="020B0806030902050204" pitchFamily="34" charset="0"/>
              </a:rPr>
              <a:t> di Daniel 9 dan </a:t>
            </a:r>
            <a:r>
              <a:rPr lang="en-ID" dirty="0" err="1">
                <a:latin typeface="Impact" panose="020B0806030902050204" pitchFamily="34" charset="0"/>
              </a:rPr>
              <a:t>secara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langsung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terkait</a:t>
            </a:r>
            <a:r>
              <a:rPr lang="en-ID" dirty="0">
                <a:latin typeface="Impact" panose="020B0806030902050204" pitchFamily="34" charset="0"/>
              </a:rPr>
              <a:t> dan </a:t>
            </a:r>
            <a:r>
              <a:rPr lang="en-ID" dirty="0" err="1">
                <a:latin typeface="Impact" panose="020B0806030902050204" pitchFamily="34" charset="0"/>
              </a:rPr>
              <a:t>merupakan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bagian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nubuat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waktu</a:t>
            </a:r>
            <a:r>
              <a:rPr lang="en-ID" dirty="0">
                <a:latin typeface="Impact" panose="020B0806030902050204" pitchFamily="34" charset="0"/>
              </a:rPr>
              <a:t> 2.300 </a:t>
            </a:r>
            <a:r>
              <a:rPr lang="en-ID" dirty="0" err="1">
                <a:latin typeface="Impact" panose="020B0806030902050204" pitchFamily="34" charset="0"/>
              </a:rPr>
              <a:t>petang</a:t>
            </a:r>
            <a:r>
              <a:rPr lang="en-ID" dirty="0">
                <a:latin typeface="Impact" panose="020B0806030902050204" pitchFamily="34" charset="0"/>
              </a:rPr>
              <a:t> dan </a:t>
            </a:r>
            <a:r>
              <a:rPr lang="en-ID" dirty="0" err="1">
                <a:latin typeface="Impact" panose="020B0806030902050204" pitchFamily="34" charset="0"/>
              </a:rPr>
              <a:t>pagi</a:t>
            </a:r>
            <a:r>
              <a:rPr lang="en-ID" dirty="0">
                <a:latin typeface="Impact" panose="020B0806030902050204" pitchFamily="34" charset="0"/>
              </a:rPr>
              <a:t> di Daniel 8:14 yang </a:t>
            </a:r>
            <a:r>
              <a:rPr lang="en-ID" dirty="0" err="1">
                <a:latin typeface="Impact" panose="020B0806030902050204" pitchFamily="34" charset="0"/>
              </a:rPr>
              <a:t>tidak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dapat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dijelaskan</a:t>
            </a:r>
            <a:r>
              <a:rPr lang="en-ID" dirty="0">
                <a:latin typeface="Impact" panose="020B0806030902050204" pitchFamily="34" charset="0"/>
              </a:rPr>
              <a:t> di Daniel 8.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demikian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dapat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melihat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bahwa</a:t>
            </a:r>
            <a:r>
              <a:rPr lang="en-ID" dirty="0">
                <a:latin typeface="Gill Sans Nova Cond XBd" panose="020B0A06020104020203" pitchFamily="34" charset="0"/>
              </a:rPr>
              <a:t> Gabriel di Daniel 9 </a:t>
            </a:r>
            <a:r>
              <a:rPr lang="en-ID" dirty="0" err="1">
                <a:latin typeface="Gill Sans Nova Cond XBd" panose="020B0A06020104020203" pitchFamily="34" charset="0"/>
              </a:rPr>
              <a:t>datang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membantu</a:t>
            </a:r>
            <a:r>
              <a:rPr lang="en-ID" dirty="0">
                <a:latin typeface="Gill Sans Nova Cond XBd" panose="020B0A06020104020203" pitchFamily="34" charset="0"/>
              </a:rPr>
              <a:t> Daniel </a:t>
            </a:r>
            <a:r>
              <a:rPr lang="en-ID" dirty="0" err="1">
                <a:latin typeface="Gill Sans Nova Cond XBd" panose="020B0A06020104020203" pitchFamily="34" charset="0"/>
              </a:rPr>
              <a:t>memahami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apa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pahami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penglihatan</a:t>
            </a:r>
            <a:r>
              <a:rPr lang="en-ID" dirty="0"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latin typeface="Gill Sans Nova Cond XBd" panose="020B0A06020104020203" pitchFamily="34" charset="0"/>
              </a:rPr>
              <a:t>pasal</a:t>
            </a:r>
            <a:r>
              <a:rPr lang="en-ID" dirty="0">
                <a:latin typeface="Gill Sans Nova Cond XBd" panose="020B0A06020104020203" pitchFamily="34" charset="0"/>
              </a:rPr>
              <a:t> 8.</a:t>
            </a:r>
          </a:p>
          <a:p>
            <a:pPr marL="0" indent="0">
              <a:buNone/>
            </a:pPr>
            <a:endParaRPr lang="en-ID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CD77F87-E53B-70D6-DA76-BEA188F82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428749"/>
          </a:xfrm>
          <a:solidFill>
            <a:schemeClr val="accent6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Beberapa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petunjuk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awal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perlu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mengerti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mengenai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penjelasan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malaikat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Gabriel dan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angka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nubuat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31588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EBAC6B-D1B4-EC23-A0E3-03BC9F62C9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16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C4379-7487-5EE6-0880-AE975D973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3710613"/>
            <a:ext cx="8582025" cy="296227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Amasis MT Pro Black" panose="02040A04050005020304" pitchFamily="18" charset="0"/>
              </a:rPr>
              <a:t>Perintah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kepada</a:t>
            </a:r>
            <a:r>
              <a:rPr lang="en-ID" dirty="0">
                <a:latin typeface="Amasis MT Pro Black" panose="02040A04050005020304" pitchFamily="18" charset="0"/>
              </a:rPr>
              <a:t> Daniel </a:t>
            </a:r>
            <a:r>
              <a:rPr lang="en-ID" dirty="0" err="1">
                <a:latin typeface="Amasis MT Pro Black" panose="02040A04050005020304" pitchFamily="18" charset="0"/>
              </a:rPr>
              <a:t>untuk</a:t>
            </a:r>
            <a:r>
              <a:rPr lang="en-ID" dirty="0">
                <a:latin typeface="Amasis MT Pro Black" panose="02040A04050005020304" pitchFamily="18" charset="0"/>
              </a:rPr>
              <a:t> "</a:t>
            </a:r>
            <a:r>
              <a:rPr lang="en-ID" dirty="0" err="1">
                <a:latin typeface="Amasis MT Pro Black" panose="02040A04050005020304" pitchFamily="18" charset="0"/>
              </a:rPr>
              <a:t>Camkanlah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firman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itu</a:t>
            </a:r>
            <a:r>
              <a:rPr lang="en-ID" dirty="0">
                <a:latin typeface="Amasis MT Pro Black" panose="02040A04050005020304" pitchFamily="18" charset="0"/>
              </a:rPr>
              <a:t> dan </a:t>
            </a:r>
            <a:r>
              <a:rPr lang="en-ID" dirty="0" err="1">
                <a:latin typeface="Amasis MT Pro Black" panose="02040A04050005020304" pitchFamily="18" charset="0"/>
              </a:rPr>
              <a:t>perhatikanlah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penglihatan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itu</a:t>
            </a:r>
            <a:r>
              <a:rPr lang="en-ID" dirty="0">
                <a:latin typeface="Amasis MT Pro Black" panose="02040A04050005020304" pitchFamily="18" charset="0"/>
              </a:rPr>
              <a:t>" [Daniel 9:23] </a:t>
            </a:r>
            <a:r>
              <a:rPr lang="en-ID" dirty="0" err="1">
                <a:latin typeface="Eras Demi ITC" panose="020B0805030504020804" pitchFamily="34" charset="0"/>
              </a:rPr>
              <a:t>menunjukkan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bahwa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apa</a:t>
            </a:r>
            <a:r>
              <a:rPr lang="en-ID" dirty="0">
                <a:latin typeface="Eras Demi ITC" panose="020B0805030504020804" pitchFamily="34" charset="0"/>
              </a:rPr>
              <a:t> yang </a:t>
            </a:r>
            <a:r>
              <a:rPr lang="en-ID" dirty="0" err="1">
                <a:latin typeface="Eras Demi ITC" panose="020B0805030504020804" pitchFamily="34" charset="0"/>
              </a:rPr>
              <a:t>telah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diperlihatkan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kepada</a:t>
            </a:r>
            <a:r>
              <a:rPr lang="en-ID" dirty="0">
                <a:latin typeface="Eras Demi ITC" panose="020B0805030504020804" pitchFamily="34" charset="0"/>
              </a:rPr>
              <a:t> Daniel </a:t>
            </a:r>
            <a:r>
              <a:rPr lang="en-ID" dirty="0" err="1">
                <a:latin typeface="Eras Demi ITC" panose="020B0805030504020804" pitchFamily="34" charset="0"/>
              </a:rPr>
              <a:t>adalah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sesuatu</a:t>
            </a:r>
            <a:r>
              <a:rPr lang="en-ID" dirty="0">
                <a:latin typeface="Eras Demi ITC" panose="020B0805030504020804" pitchFamily="34" charset="0"/>
              </a:rPr>
              <a:t> yang </a:t>
            </a:r>
            <a:r>
              <a:rPr lang="en-ID" dirty="0" err="1">
                <a:latin typeface="Eras Demi ITC" panose="020B0805030504020804" pitchFamily="34" charset="0"/>
              </a:rPr>
              <a:t>penting</a:t>
            </a:r>
            <a:r>
              <a:rPr lang="en-ID" dirty="0">
                <a:latin typeface="Eras Demi ITC" panose="020B0805030504020804" pitchFamily="34" charset="0"/>
              </a:rPr>
              <a:t> yang </a:t>
            </a:r>
            <a:r>
              <a:rPr lang="en-ID" dirty="0" err="1">
                <a:latin typeface="Eras Demi ITC" panose="020B0805030504020804" pitchFamily="34" charset="0"/>
              </a:rPr>
              <a:t>berhubungan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dengan</a:t>
            </a:r>
            <a:r>
              <a:rPr lang="en-ID" dirty="0">
                <a:latin typeface="Eras Demi ITC" panose="020B0805030504020804" pitchFamily="34" charset="0"/>
              </a:rPr>
              <a:t> zaman </a:t>
            </a:r>
            <a:r>
              <a:rPr lang="en-ID" dirty="0" err="1">
                <a:latin typeface="Eras Demi ITC" panose="020B0805030504020804" pitchFamily="34" charset="0"/>
              </a:rPr>
              <a:t>akhir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demikian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hidup</a:t>
            </a:r>
            <a:r>
              <a:rPr lang="en-ID" dirty="0">
                <a:latin typeface="Gill Sans Nova Cond XBd" panose="020B0A06020104020203" pitchFamily="34" charset="0"/>
              </a:rPr>
              <a:t> di zaman </a:t>
            </a:r>
            <a:r>
              <a:rPr lang="en-ID" dirty="0" err="1">
                <a:latin typeface="Gill Sans Nova Cond XBd" panose="020B0A06020104020203" pitchFamily="34" charset="0"/>
              </a:rPr>
              <a:t>akhir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ini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lebih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perlu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lagi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memperhatikannya</a:t>
            </a:r>
            <a:r>
              <a:rPr lang="en-ID" dirty="0"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0800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D91FBC-6F60-BE2C-804A-DC43D349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302894"/>
          </a:xfrm>
        </p:spPr>
        <p:txBody>
          <a:bodyPr>
            <a:normAutofit/>
          </a:bodyPr>
          <a:lstStyle/>
          <a:p>
            <a:pPr algn="ctr"/>
            <a:r>
              <a:rPr lang="nn-NO" sz="4000" dirty="0">
                <a:solidFill>
                  <a:srgbClr val="FFFF00"/>
                </a:solidFill>
                <a:latin typeface="Impact" panose="020B0806030902050204" pitchFamily="34" charset="0"/>
              </a:rPr>
              <a:t>MESIAS ‘DISINGKIRKAN’</a:t>
            </a:r>
            <a:br>
              <a:rPr lang="nn-NO" sz="4000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nn-NO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Rabu, 3 Mei 2023</a:t>
            </a:r>
            <a:endParaRPr lang="en-ID" sz="28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20ABB-507F-A2E8-2869-2CF65EBC8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4" y="2422972"/>
            <a:ext cx="5162551" cy="361587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600" dirty="0">
                <a:latin typeface="Impact" panose="020B0806030902050204" pitchFamily="34" charset="0"/>
              </a:rPr>
              <a:t>Daniel 9:26 </a:t>
            </a:r>
          </a:p>
          <a:p>
            <a:pPr marL="0" indent="0">
              <a:buNone/>
            </a:pPr>
            <a:r>
              <a:rPr lang="en-ID" sz="3200" dirty="0">
                <a:latin typeface="Berlin Sans FB" panose="020E0602020502020306" pitchFamily="34" charset="0"/>
              </a:rPr>
              <a:t>"</a:t>
            </a:r>
            <a:r>
              <a:rPr lang="en-ID" sz="3200" dirty="0" err="1">
                <a:latin typeface="Berlin Sans FB" panose="020E0602020502020306" pitchFamily="34" charset="0"/>
              </a:rPr>
              <a:t>Sesudah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keenam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puluh</a:t>
            </a:r>
            <a:r>
              <a:rPr lang="en-ID" sz="3200" dirty="0">
                <a:latin typeface="Berlin Sans FB" panose="020E0602020502020306" pitchFamily="34" charset="0"/>
              </a:rPr>
              <a:t> dua kali </a:t>
            </a:r>
            <a:r>
              <a:rPr lang="en-ID" sz="3200" dirty="0" err="1">
                <a:latin typeface="Berlin Sans FB" panose="020E0602020502020306" pitchFamily="34" charset="0"/>
              </a:rPr>
              <a:t>tujuh</a:t>
            </a:r>
            <a:r>
              <a:rPr lang="en-ID" sz="3200" dirty="0">
                <a:latin typeface="Berlin Sans FB" panose="020E0602020502020306" pitchFamily="34" charset="0"/>
              </a:rPr>
              <a:t> masa </a:t>
            </a:r>
            <a:r>
              <a:rPr lang="en-ID" sz="3200" dirty="0" err="1">
                <a:latin typeface="Berlin Sans FB" panose="020E0602020502020306" pitchFamily="34" charset="0"/>
              </a:rPr>
              <a:t>itu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akan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disingkirkan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seorang</a:t>
            </a:r>
            <a:r>
              <a:rPr lang="en-ID" sz="3200" dirty="0">
                <a:latin typeface="Amasis MT Pro Black" panose="02040A04050005020304" pitchFamily="18" charset="0"/>
              </a:rPr>
              <a:t> yang </a:t>
            </a:r>
            <a:r>
              <a:rPr lang="en-ID" sz="3200" dirty="0" err="1">
                <a:latin typeface="Amasis MT Pro Black" panose="02040A04050005020304" pitchFamily="18" charset="0"/>
              </a:rPr>
              <a:t>telah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diurapi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padahal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tidak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ada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salahnya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apa-apa</a:t>
            </a:r>
            <a:r>
              <a:rPr lang="en-ID" sz="3200" dirty="0">
                <a:latin typeface="Impact" panose="020B0806030902050204" pitchFamily="34" charset="0"/>
              </a:rPr>
              <a:t>......"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C782DF-6DF6-256D-C795-BC1405EE8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775" y="2627333"/>
            <a:ext cx="3095625" cy="30956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353093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94ADA6-5577-7D1D-6D93-F045E05728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250" b="20757"/>
          <a:stretch/>
        </p:blipFill>
        <p:spPr>
          <a:xfrm>
            <a:off x="0" y="0"/>
            <a:ext cx="9144000" cy="69063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722A6F-C0B6-D461-A036-E5E79FA8C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06173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ID" sz="3200" dirty="0" err="1">
                <a:latin typeface="Gill Sans Nova Cond XBd" panose="020B0A06020104020203" pitchFamily="34" charset="0"/>
              </a:rPr>
              <a:t>Beberapa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kronologis</a:t>
            </a:r>
            <a:r>
              <a:rPr lang="en-ID" sz="3200" dirty="0">
                <a:latin typeface="Gill Sans Nova Cond XBd" panose="020B0A06020104020203" pitchFamily="34" charset="0"/>
              </a:rPr>
              <a:t> dan </a:t>
            </a:r>
            <a:r>
              <a:rPr lang="en-ID" sz="3200" dirty="0" err="1">
                <a:latin typeface="Gill Sans Nova Cond XBd" panose="020B0A06020104020203" pitchFamily="34" charset="0"/>
              </a:rPr>
              <a:t>makna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penjelasan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nubuat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dari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awal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penghitungan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waktu</a:t>
            </a:r>
            <a:r>
              <a:rPr lang="en-ID" sz="3200" dirty="0">
                <a:latin typeface="Gill Sans Nova Cond XBd" panose="020B0A06020104020203" pitchFamily="34" charset="0"/>
              </a:rPr>
              <a:t> 2.300 </a:t>
            </a:r>
            <a:r>
              <a:rPr lang="en-ID" sz="3200" dirty="0" err="1">
                <a:latin typeface="Gill Sans Nova Cond XBd" panose="020B0A06020104020203" pitchFamily="34" charset="0"/>
              </a:rPr>
              <a:t>tahun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sampai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disingkirkannya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Mesias</a:t>
            </a:r>
            <a:r>
              <a:rPr lang="en-ID" sz="3200" dirty="0">
                <a:latin typeface="Gill Sans Nova Cond XBd" panose="020B0A06020104020203" pitchFamily="34" charset="0"/>
              </a:rPr>
              <a:t> [Daniel 9:24-27] </a:t>
            </a:r>
            <a:br>
              <a:rPr lang="en-ID" sz="3200" dirty="0">
                <a:latin typeface="Gill Sans Nova Cond XBd" panose="020B0A06020104020203" pitchFamily="34" charset="0"/>
              </a:rPr>
            </a:br>
            <a:r>
              <a:rPr lang="en-ID" sz="3200" dirty="0" err="1">
                <a:latin typeface="Gill Sans Nova Cond XBd" panose="020B0A06020104020203" pitchFamily="34" charset="0"/>
              </a:rPr>
              <a:t>adalah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sebagai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berikut</a:t>
            </a:r>
            <a:r>
              <a:rPr lang="en-ID" sz="3200" dirty="0">
                <a:latin typeface="Gill Sans Nova Cond XBd" panose="020B0A06020104020203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1AF0A-79F0-1B15-346F-063E6A800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49" y="2027616"/>
            <a:ext cx="8010525" cy="4639884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Dari </a:t>
            </a: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beberapa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dekret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dikeluarkan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oleh </a:t>
            </a: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penguasa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Persia </a:t>
            </a: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mengenai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Yerusalem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Ezra 7 </a:t>
            </a: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mencatat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bahwa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dekret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disahkan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pada </a:t>
            </a: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tahun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457 SM </a:t>
            </a: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adalah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satu-satunya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dekret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mengizinkan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orang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Yahudi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tidak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hanya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kembali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ke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tanah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air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mereka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tetapi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juga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memantapkan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diri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mereka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sebagai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komunitas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religius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Dari </a:t>
            </a: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sejak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dikeluarkannya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dekret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oleh raja </a:t>
            </a: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Artasasta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thn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457 SM </a:t>
            </a: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sampai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kedatangan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Mesias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meliputi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7 </a:t>
            </a: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minggu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[49 </a:t>
            </a: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thn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] </a:t>
            </a: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pemulihan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kota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Yerusalem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kemudian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62 </a:t>
            </a: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minggu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setelah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[434 </a:t>
            </a: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thn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] </a:t>
            </a: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menunjuk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kepada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tampilnya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Mesias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[Yang </a:t>
            </a:r>
            <a:r>
              <a:rPr lang="en-ID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diurapi</a:t>
            </a:r>
            <a:r>
              <a:rPr lang="en-ID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]. </a:t>
            </a:r>
          </a:p>
          <a:p>
            <a:pPr marL="0" indent="0">
              <a:buNone/>
            </a:pPr>
            <a:r>
              <a:rPr lang="en-ID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Garis </a:t>
            </a:r>
            <a:r>
              <a:rPr lang="en-ID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waktu</a:t>
            </a:r>
            <a:r>
              <a:rPr lang="en-ID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sejarah</a:t>
            </a:r>
            <a:r>
              <a:rPr lang="en-ID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menunjukkan</a:t>
            </a:r>
            <a:r>
              <a:rPr lang="en-ID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tahun</a:t>
            </a:r>
            <a:r>
              <a:rPr lang="en-ID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27 M di mana </a:t>
            </a:r>
            <a:r>
              <a:rPr lang="en-ID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Yesus</a:t>
            </a:r>
            <a:r>
              <a:rPr lang="en-ID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dibaptis</a:t>
            </a:r>
            <a:r>
              <a:rPr lang="en-ID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[</a:t>
            </a:r>
            <a:r>
              <a:rPr lang="en-ID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Diurapi</a:t>
            </a:r>
            <a:r>
              <a:rPr lang="en-ID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] di </a:t>
            </a:r>
            <a:r>
              <a:rPr lang="en-ID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sungai</a:t>
            </a:r>
            <a:r>
              <a:rPr lang="en-ID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Franklin Gothic Medium Cond" panose="020B0606030402020204" pitchFamily="34" charset="0"/>
              </a:rPr>
              <a:t>Yordan</a:t>
            </a:r>
            <a:r>
              <a:rPr lang="en-ID" dirty="0">
                <a:solidFill>
                  <a:srgbClr val="FFFF00"/>
                </a:solidFill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Ramalan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Alkitab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dengan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tepat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digenapi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.   </a:t>
            </a:r>
          </a:p>
        </p:txBody>
      </p:sp>
    </p:spTree>
    <p:extLst>
      <p:ext uri="{BB962C8B-B14F-4D97-AF65-F5344CB8AC3E}">
        <p14:creationId xmlns:p14="http://schemas.microsoft.com/office/powerpoint/2010/main" val="587189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E1A97F-EB3C-2C02-B735-FE5FC9E56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2" y="0"/>
            <a:ext cx="907943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5C7F44-0290-A572-0819-E918C412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09750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ID" sz="3200" dirty="0" err="1">
                <a:latin typeface="Gill Sans Nova Cond XBd" panose="020B0A06020104020203" pitchFamily="34" charset="0"/>
              </a:rPr>
              <a:t>Beberapa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kronologis</a:t>
            </a:r>
            <a:r>
              <a:rPr lang="en-ID" sz="3200" dirty="0">
                <a:latin typeface="Gill Sans Nova Cond XBd" panose="020B0A06020104020203" pitchFamily="34" charset="0"/>
              </a:rPr>
              <a:t> dan </a:t>
            </a:r>
            <a:r>
              <a:rPr lang="en-ID" sz="3200" dirty="0" err="1">
                <a:latin typeface="Gill Sans Nova Cond XBd" panose="020B0A06020104020203" pitchFamily="34" charset="0"/>
              </a:rPr>
              <a:t>makna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penjelasan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nubuat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dari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awal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penghitungan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waktu</a:t>
            </a:r>
            <a:r>
              <a:rPr lang="en-ID" sz="3200" dirty="0">
                <a:latin typeface="Gill Sans Nova Cond XBd" panose="020B0A06020104020203" pitchFamily="34" charset="0"/>
              </a:rPr>
              <a:t> 2.300 </a:t>
            </a:r>
            <a:r>
              <a:rPr lang="en-ID" sz="3200" dirty="0" err="1">
                <a:latin typeface="Gill Sans Nova Cond XBd" panose="020B0A06020104020203" pitchFamily="34" charset="0"/>
              </a:rPr>
              <a:t>tahun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sampai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disingkirkannya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Mesias</a:t>
            </a:r>
            <a:r>
              <a:rPr lang="en-ID" sz="3200" dirty="0">
                <a:latin typeface="Gill Sans Nova Cond XBd" panose="020B0A06020104020203" pitchFamily="34" charset="0"/>
              </a:rPr>
              <a:t> [Daniel 9:24-27] </a:t>
            </a:r>
            <a:br>
              <a:rPr lang="en-ID" sz="3200" dirty="0">
                <a:latin typeface="Gill Sans Nova Cond XBd" panose="020B0A06020104020203" pitchFamily="34" charset="0"/>
              </a:rPr>
            </a:br>
            <a:r>
              <a:rPr lang="en-ID" sz="3200" dirty="0" err="1">
                <a:latin typeface="Gill Sans Nova Cond XBd" panose="020B0A06020104020203" pitchFamily="34" charset="0"/>
              </a:rPr>
              <a:t>adalah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sebagai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berikut</a:t>
            </a:r>
            <a:r>
              <a:rPr lang="en-ID" sz="3200" dirty="0">
                <a:latin typeface="Gill Sans Nova Cond XBd" panose="020B0A06020104020203" pitchFamily="34" charset="0"/>
              </a:rPr>
              <a:t>:</a:t>
            </a:r>
            <a:endParaRPr lang="en-ID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66D2A-66B2-40DC-59A6-304A6150E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2133600"/>
            <a:ext cx="7886700" cy="4255294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Sesudah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62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minggu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yang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telah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diurapi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itu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yaitu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Mesias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akan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disingkirkan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[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Disalibkan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] "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padahal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tidak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ada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salahnya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apa-apa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" [Daniel 9:26]. </a:t>
            </a:r>
          </a:p>
          <a:p>
            <a:pPr marL="0" indent="0">
              <a:buNone/>
            </a:pPr>
            <a:endParaRPr lang="en-ID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  <a:p>
            <a:pPr marL="0" indent="0">
              <a:buNone/>
            </a:pP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Ungkapan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"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padahal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tidak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ada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salahnya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apa-apa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"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menunjukkan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bahwa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kematian</a:t>
            </a:r>
            <a:r>
              <a:rPr lang="en-ID" sz="28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Kristus</a:t>
            </a:r>
            <a:r>
              <a:rPr lang="en-ID" sz="28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di </a:t>
            </a:r>
            <a:r>
              <a:rPr lang="en-ID" sz="28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salib</a:t>
            </a:r>
            <a:r>
              <a:rPr lang="en-ID" sz="28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Golgota</a:t>
            </a:r>
            <a:r>
              <a:rPr lang="en-ID" sz="28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adalah</a:t>
            </a:r>
            <a:r>
              <a:rPr lang="en-ID" sz="28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untuk</a:t>
            </a:r>
            <a:r>
              <a:rPr lang="en-ID" sz="2800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kita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800" dirty="0" err="1">
                <a:solidFill>
                  <a:srgbClr val="FFC000"/>
                </a:solidFill>
                <a:latin typeface="Impact" panose="020B0806030902050204" pitchFamily="34" charset="0"/>
              </a:rPr>
              <a:t>bukan</a:t>
            </a:r>
            <a:r>
              <a:rPr lang="en-ID" sz="2800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C000"/>
                </a:solidFill>
                <a:latin typeface="Impact" panose="020B0806030902050204" pitchFamily="34" charset="0"/>
              </a:rPr>
              <a:t>untuk</a:t>
            </a:r>
            <a:r>
              <a:rPr lang="en-ID" sz="2800" dirty="0">
                <a:solidFill>
                  <a:srgbClr val="FFC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C000"/>
                </a:solidFill>
                <a:latin typeface="Impact" panose="020B0806030902050204" pitchFamily="34" charset="0"/>
              </a:rPr>
              <a:t>diri</a:t>
            </a:r>
            <a:r>
              <a:rPr lang="en-ID" sz="2800" dirty="0">
                <a:solidFill>
                  <a:srgbClr val="FFC000"/>
                </a:solidFill>
                <a:latin typeface="Impact" panose="020B0806030902050204" pitchFamily="34" charset="0"/>
              </a:rPr>
              <a:t>-Nya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itu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sebabnya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Paulus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menulis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: "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Akan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tetapi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Allah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menunjukkan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kasih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-Nya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kepada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kita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, oleh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karena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Kristus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telah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mati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untuk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kita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,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ketika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kita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masih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berdosa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" [Rom</a:t>
            </a:r>
            <a:r>
              <a:rPr lang="en-ID" dirty="0">
                <a:solidFill>
                  <a:schemeClr val="bg1"/>
                </a:solidFill>
                <a:latin typeface="Eras Demi ITC" panose="020B0805030504020804" pitchFamily="34" charset="0"/>
              </a:rPr>
              <a:t>a</a:t>
            </a:r>
            <a:r>
              <a:rPr lang="en-ID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 5:8].   </a:t>
            </a:r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394117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337D44-256F-74EA-14A4-443602D56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2" y="0"/>
            <a:ext cx="9079435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3C6FD-7F7B-DC67-461B-CE42D4C9B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990725"/>
            <a:ext cx="8277225" cy="49530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Dalam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Daniel 9:27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membaca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bahwa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pada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pertengahan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minggu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ke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70 [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thn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27 M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sampai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34 M],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tepatnya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thn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31 M, </a:t>
            </a:r>
            <a:r>
              <a:rPr lang="en-ID" sz="2800" dirty="0" err="1">
                <a:solidFill>
                  <a:srgbClr val="FFC000"/>
                </a:solidFill>
                <a:latin typeface="Franklin Gothic Medium Cond" panose="020B0606030402020204" pitchFamily="34" charset="0"/>
              </a:rPr>
              <a:t>Kristus</a:t>
            </a:r>
            <a:r>
              <a:rPr lang="en-ID" sz="2800" dirty="0">
                <a:solidFill>
                  <a:srgbClr val="FFC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rgbClr val="FFC000"/>
                </a:solidFill>
                <a:latin typeface="Franklin Gothic Medium Cond" panose="020B0606030402020204" pitchFamily="34" charset="0"/>
              </a:rPr>
              <a:t>mengukuhkan</a:t>
            </a:r>
            <a:r>
              <a:rPr lang="en-ID" sz="2800" dirty="0">
                <a:solidFill>
                  <a:srgbClr val="FFC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rgbClr val="FFC000"/>
                </a:solidFill>
                <a:latin typeface="Franklin Gothic Medium Cond" panose="020B0606030402020204" pitchFamily="34" charset="0"/>
              </a:rPr>
              <a:t>perjanjian</a:t>
            </a:r>
            <a:r>
              <a:rPr lang="en-ID" sz="2800" dirty="0">
                <a:solidFill>
                  <a:srgbClr val="FFC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rgbClr val="FFC000"/>
                </a:solidFill>
                <a:latin typeface="Franklin Gothic Medium Cond" panose="020B0606030402020204" pitchFamily="34" charset="0"/>
              </a:rPr>
              <a:t>abadi</a:t>
            </a:r>
            <a:r>
              <a:rPr lang="en-ID" sz="2800" dirty="0">
                <a:solidFill>
                  <a:srgbClr val="FFC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rgbClr val="FFC000"/>
                </a:solidFill>
                <a:latin typeface="Franklin Gothic Medium Cond" panose="020B0606030402020204" pitchFamily="34" charset="0"/>
              </a:rPr>
              <a:t>dengan</a:t>
            </a:r>
            <a:r>
              <a:rPr lang="en-ID" sz="2800" dirty="0">
                <a:solidFill>
                  <a:srgbClr val="FFC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rgbClr val="FFC000"/>
                </a:solidFill>
                <a:latin typeface="Franklin Gothic Medium Cond" panose="020B0606030402020204" pitchFamily="34" charset="0"/>
              </a:rPr>
              <a:t>darah</a:t>
            </a:r>
            <a:r>
              <a:rPr lang="en-ID" sz="2800" dirty="0">
                <a:solidFill>
                  <a:srgbClr val="FFC000"/>
                </a:solidFill>
                <a:latin typeface="Franklin Gothic Medium Cond" panose="020B0606030402020204" pitchFamily="34" charset="0"/>
              </a:rPr>
              <a:t>-Nya </a:t>
            </a:r>
            <a:r>
              <a:rPr lang="en-ID" sz="2800" dirty="0" err="1">
                <a:solidFill>
                  <a:srgbClr val="FFC000"/>
                </a:solidFill>
                <a:latin typeface="Franklin Gothic Medium Cond" panose="020B0606030402020204" pitchFamily="34" charset="0"/>
              </a:rPr>
              <a:t>dengan</a:t>
            </a:r>
            <a:r>
              <a:rPr lang="en-ID" sz="2800" dirty="0">
                <a:solidFill>
                  <a:srgbClr val="FFC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rgbClr val="FFC000"/>
                </a:solidFill>
                <a:latin typeface="Franklin Gothic Medium Cond" panose="020B0606030402020204" pitchFamily="34" charset="0"/>
              </a:rPr>
              <a:t>mati</a:t>
            </a:r>
            <a:r>
              <a:rPr lang="en-ID" sz="2800" dirty="0">
                <a:solidFill>
                  <a:srgbClr val="FFC000"/>
                </a:solidFill>
                <a:latin typeface="Franklin Gothic Medium Cond" panose="020B0606030402020204" pitchFamily="34" charset="0"/>
              </a:rPr>
              <a:t> di </a:t>
            </a:r>
            <a:r>
              <a:rPr lang="en-ID" sz="2800" dirty="0" err="1">
                <a:solidFill>
                  <a:srgbClr val="FFC000"/>
                </a:solidFill>
                <a:latin typeface="Franklin Gothic Medium Cond" panose="020B0606030402020204" pitchFamily="34" charset="0"/>
              </a:rPr>
              <a:t>kayu</a:t>
            </a:r>
            <a:r>
              <a:rPr lang="en-ID" sz="2800" dirty="0">
                <a:solidFill>
                  <a:srgbClr val="FFC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rgbClr val="FFC000"/>
                </a:solidFill>
                <a:latin typeface="Franklin Gothic Medium Cond" panose="020B0606030402020204" pitchFamily="34" charset="0"/>
              </a:rPr>
              <a:t>salib</a:t>
            </a:r>
            <a:r>
              <a:rPr lang="en-ID" sz="2800" dirty="0">
                <a:solidFill>
                  <a:srgbClr val="FFC000"/>
                </a:solidFill>
                <a:latin typeface="Franklin Gothic Medium Cond" panose="020B0606030402020204" pitchFamily="34" charset="0"/>
              </a:rPr>
              <a:t>, dan </a:t>
            </a:r>
            <a:r>
              <a:rPr lang="en-ID" sz="2800" dirty="0" err="1">
                <a:solidFill>
                  <a:srgbClr val="FFC000"/>
                </a:solidFill>
                <a:latin typeface="Franklin Gothic Medium Cond" panose="020B0606030402020204" pitchFamily="34" charset="0"/>
              </a:rPr>
              <a:t>setelah</a:t>
            </a:r>
            <a:r>
              <a:rPr lang="en-ID" sz="2800" dirty="0">
                <a:solidFill>
                  <a:srgbClr val="FFC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rgbClr val="FFC000"/>
                </a:solidFill>
                <a:latin typeface="Franklin Gothic Medium Cond" panose="020B0606030402020204" pitchFamily="34" charset="0"/>
              </a:rPr>
              <a:t>itu</a:t>
            </a:r>
            <a:r>
              <a:rPr lang="en-ID" sz="2800" dirty="0">
                <a:solidFill>
                  <a:srgbClr val="FFC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rgbClr val="FFC000"/>
                </a:solidFill>
                <a:latin typeface="Franklin Gothic Medium Cond" panose="020B0606030402020204" pitchFamily="34" charset="0"/>
              </a:rPr>
              <a:t>semua</a:t>
            </a:r>
            <a:r>
              <a:rPr lang="en-ID" sz="2800" dirty="0">
                <a:solidFill>
                  <a:srgbClr val="FFC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rgbClr val="FFC000"/>
                </a:solidFill>
                <a:latin typeface="Franklin Gothic Medium Cond" panose="020B0606030402020204" pitchFamily="34" charset="0"/>
              </a:rPr>
              <a:t>sistem</a:t>
            </a:r>
            <a:r>
              <a:rPr lang="en-ID" sz="2800" dirty="0">
                <a:solidFill>
                  <a:srgbClr val="FFC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rgbClr val="FFC000"/>
                </a:solidFill>
                <a:latin typeface="Franklin Gothic Medium Cond" panose="020B0606030402020204" pitchFamily="34" charset="0"/>
              </a:rPr>
              <a:t>pengorbanan</a:t>
            </a:r>
            <a:r>
              <a:rPr lang="en-ID" sz="2800" dirty="0">
                <a:solidFill>
                  <a:srgbClr val="FFC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rgbClr val="FFC000"/>
                </a:solidFill>
                <a:latin typeface="Franklin Gothic Medium Cond" panose="020B0606030402020204" pitchFamily="34" charset="0"/>
              </a:rPr>
              <a:t>kehilangan</a:t>
            </a:r>
            <a:r>
              <a:rPr lang="en-ID" sz="2800" dirty="0">
                <a:solidFill>
                  <a:srgbClr val="FFC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rgbClr val="FFC000"/>
                </a:solidFill>
                <a:latin typeface="Franklin Gothic Medium Cond" panose="020B0606030402020204" pitchFamily="34" charset="0"/>
              </a:rPr>
              <a:t>semua</a:t>
            </a:r>
            <a:r>
              <a:rPr lang="en-ID" sz="2800" dirty="0">
                <a:solidFill>
                  <a:srgbClr val="FFC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rgbClr val="FFC000"/>
                </a:solidFill>
                <a:latin typeface="Franklin Gothic Medium Cond" panose="020B0606030402020204" pitchFamily="34" charset="0"/>
              </a:rPr>
              <a:t>signifikansi</a:t>
            </a:r>
            <a:r>
              <a:rPr lang="en-ID" sz="2800" dirty="0">
                <a:solidFill>
                  <a:srgbClr val="FFC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rgbClr val="FFC000"/>
                </a:solidFill>
                <a:latin typeface="Franklin Gothic Medium Cond" panose="020B0606030402020204" pitchFamily="34" charset="0"/>
              </a:rPr>
              <a:t>nubuatan</a:t>
            </a:r>
            <a:r>
              <a:rPr lang="en-ID" sz="2800" dirty="0">
                <a:solidFill>
                  <a:srgbClr val="FFC000"/>
                </a:solidFill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endParaRPr lang="en-ID" sz="9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  <a:p>
            <a:pPr marL="0" indent="0">
              <a:buNone/>
            </a:pP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Nubuat-nubuat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ini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mengungkapkan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bahwa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Kristus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, Sang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Mesias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,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akan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disalibkan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dan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penyaliban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itu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menyebabkan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sistem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pengorbanan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menghentikan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kepentingan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nubuatannya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pada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musim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semi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tahun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31 M.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Prediksi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ini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terpenuhi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dalam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setiap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detail.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Tepat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pada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paskah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ketika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imam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besar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sedang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mempersembahkan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anak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domba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Paskah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Kristus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dikorbankan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bagi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Markus 15:38 "Ketika </a:t>
            </a:r>
            <a:r>
              <a:rPr lang="en-ID" sz="2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itu</a:t>
            </a:r>
            <a:r>
              <a:rPr lang="en-ID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tabir</a:t>
            </a:r>
            <a:r>
              <a:rPr lang="en-ID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Bait </a:t>
            </a:r>
            <a:r>
              <a:rPr lang="en-ID" sz="2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Suci</a:t>
            </a:r>
            <a:r>
              <a:rPr lang="en-ID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terbelah</a:t>
            </a:r>
            <a:r>
              <a:rPr lang="en-ID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dua </a:t>
            </a:r>
            <a:r>
              <a:rPr lang="en-ID" sz="2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dari</a:t>
            </a:r>
            <a:r>
              <a:rPr lang="en-ID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atas</a:t>
            </a:r>
            <a:r>
              <a:rPr lang="en-ID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sampai</a:t>
            </a:r>
            <a:r>
              <a:rPr lang="en-ID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</a:t>
            </a:r>
            <a:r>
              <a:rPr lang="en-ID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bawah</a:t>
            </a:r>
            <a:r>
              <a:rPr lang="en-ID" sz="2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".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DCD748F-66BC-0657-87E2-5A4953217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876424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ID" sz="3200" dirty="0" err="1">
                <a:latin typeface="Gill Sans Nova Cond XBd" panose="020B0A06020104020203" pitchFamily="34" charset="0"/>
              </a:rPr>
              <a:t>Beberapa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kronologis</a:t>
            </a:r>
            <a:r>
              <a:rPr lang="en-ID" sz="3200" dirty="0">
                <a:latin typeface="Gill Sans Nova Cond XBd" panose="020B0A06020104020203" pitchFamily="34" charset="0"/>
              </a:rPr>
              <a:t> dan </a:t>
            </a:r>
            <a:r>
              <a:rPr lang="en-ID" sz="3200" dirty="0" err="1">
                <a:latin typeface="Gill Sans Nova Cond XBd" panose="020B0A06020104020203" pitchFamily="34" charset="0"/>
              </a:rPr>
              <a:t>makna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penjelasan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nubuat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dari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awal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penghitungan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waktu</a:t>
            </a:r>
            <a:r>
              <a:rPr lang="en-ID" sz="3200" dirty="0">
                <a:latin typeface="Gill Sans Nova Cond XBd" panose="020B0A06020104020203" pitchFamily="34" charset="0"/>
              </a:rPr>
              <a:t> 2.300 </a:t>
            </a:r>
            <a:r>
              <a:rPr lang="en-ID" sz="3200" dirty="0" err="1">
                <a:latin typeface="Gill Sans Nova Cond XBd" panose="020B0A06020104020203" pitchFamily="34" charset="0"/>
              </a:rPr>
              <a:t>tahun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sampai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disingkirkannya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Mesias</a:t>
            </a:r>
            <a:r>
              <a:rPr lang="en-ID" sz="3200" dirty="0">
                <a:latin typeface="Gill Sans Nova Cond XBd" panose="020B0A06020104020203" pitchFamily="34" charset="0"/>
              </a:rPr>
              <a:t> [Daniel 9:24-27] </a:t>
            </a:r>
            <a:br>
              <a:rPr lang="en-ID" sz="3200" dirty="0">
                <a:latin typeface="Gill Sans Nova Cond XBd" panose="020B0A06020104020203" pitchFamily="34" charset="0"/>
              </a:rPr>
            </a:br>
            <a:r>
              <a:rPr lang="en-ID" sz="3200" dirty="0" err="1">
                <a:latin typeface="Gill Sans Nova Cond XBd" panose="020B0A06020104020203" pitchFamily="34" charset="0"/>
              </a:rPr>
              <a:t>adalah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sebagai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berikut</a:t>
            </a:r>
            <a:r>
              <a:rPr lang="en-ID" sz="3200" dirty="0">
                <a:latin typeface="Gill Sans Nova Cond XBd" panose="020B0A06020104020203" pitchFamily="34" charset="0"/>
              </a:rPr>
              <a:t>:</a:t>
            </a:r>
            <a:endParaRPr lang="en-ID" sz="3200" dirty="0"/>
          </a:p>
        </p:txBody>
      </p:sp>
    </p:spTree>
    <p:extLst>
      <p:ext uri="{BB962C8B-B14F-4D97-AF65-F5344CB8AC3E}">
        <p14:creationId xmlns:p14="http://schemas.microsoft.com/office/powerpoint/2010/main" val="3572695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423AC-1B38-4F3B-9E3A-2AC05A3DF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002" y="3133724"/>
            <a:ext cx="4135041" cy="590551"/>
          </a:xfrm>
        </p:spPr>
        <p:txBody>
          <a:bodyPr anchor="ctr">
            <a:normAutofit/>
          </a:bodyPr>
          <a:lstStyle/>
          <a:p>
            <a:r>
              <a:rPr lang="en-US" sz="3100" dirty="0">
                <a:latin typeface="Arial Black" panose="020B0A04020102020204" pitchFamily="34" charset="0"/>
              </a:rPr>
              <a:t>ROMA 13 : 11,12</a:t>
            </a:r>
            <a:endParaRPr lang="en-ID" sz="3100" dirty="0"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93D08D-0E4F-E8CC-11D8-432D37BC9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60" b="16448"/>
          <a:stretch/>
        </p:blipFill>
        <p:spPr>
          <a:xfrm>
            <a:off x="20" y="0"/>
            <a:ext cx="9143980" cy="2962276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337A5-4860-F192-9E8F-E59A258E5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182" y="3809998"/>
            <a:ext cx="8697518" cy="2847975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endParaRPr lang="en-ID" dirty="0">
              <a:latin typeface="Franklin Gothic Demi Cond" panose="020B0706030402020204" pitchFamily="34" charset="0"/>
            </a:endParaRPr>
          </a:p>
          <a:p>
            <a:pPr marL="0" indent="0" algn="ctr">
              <a:buNone/>
            </a:pPr>
            <a:endParaRPr lang="en-ID" dirty="0">
              <a:latin typeface="Franklin Gothic Demi Cond" panose="020B0706030402020204" pitchFamily="34" charset="0"/>
            </a:endParaRPr>
          </a:p>
          <a:p>
            <a:pPr marL="0" indent="0" algn="ctr">
              <a:buNone/>
            </a:pPr>
            <a:r>
              <a:rPr lang="en-ID" dirty="0">
                <a:latin typeface="Franklin Gothic Demi Cond" panose="020B0706030402020204" pitchFamily="34" charset="0"/>
              </a:rPr>
              <a:t>“Hal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harus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kamu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lakukan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karena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kamu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mengetahui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keadaan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waktu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sekarang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yaitu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saatnya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tiba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bagi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kamu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untuk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bangun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tidur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latin typeface="Franklin Gothic Demi Cond" panose="020B0706030402020204" pitchFamily="34" charset="0"/>
              </a:rPr>
              <a:t>Sebab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sekarang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keselamatan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sudah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lebih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dekat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bagi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kita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pada </a:t>
            </a:r>
            <a:r>
              <a:rPr lang="en-ID" dirty="0" err="1">
                <a:latin typeface="Franklin Gothic Demi Cond" panose="020B0706030402020204" pitchFamily="34" charset="0"/>
              </a:rPr>
              <a:t>waktu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kita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menjadi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percaya</a:t>
            </a:r>
            <a:r>
              <a:rPr lang="en-ID" dirty="0">
                <a:latin typeface="Franklin Gothic Demi Cond" panose="020B0706030402020204" pitchFamily="34" charset="0"/>
              </a:rPr>
              <a:t>. Hari </a:t>
            </a:r>
            <a:r>
              <a:rPr lang="en-ID" dirty="0" err="1">
                <a:latin typeface="Franklin Gothic Demi Cond" panose="020B0706030402020204" pitchFamily="34" charset="0"/>
              </a:rPr>
              <a:t>sudah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jauh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malam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hampir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siang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latin typeface="Franklin Gothic Demi Cond" panose="020B0706030402020204" pitchFamily="34" charset="0"/>
              </a:rPr>
              <a:t>Sebab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marilah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kita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menanggalkan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perbuatan-perbuatan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kegelapan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mengenakan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perlengkapan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senjata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terang</a:t>
            </a:r>
            <a:r>
              <a:rPr lang="en-ID" dirty="0">
                <a:latin typeface="Franklin Gothic Demi Cond" panose="020B0706030402020204" pitchFamily="34" charset="0"/>
              </a:rPr>
              <a:t>!”</a:t>
            </a:r>
          </a:p>
          <a:p>
            <a:pPr algn="ctr"/>
            <a:endParaRPr lang="en-ID" dirty="0">
              <a:latin typeface="Franklin Gothic Demi Cond" panose="020B0706030402020204" pitchFamily="34" charset="0"/>
            </a:endParaRPr>
          </a:p>
          <a:p>
            <a:pPr algn="ctr"/>
            <a:endParaRPr lang="en-ID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3067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231B26-683E-5C73-A6EB-30AF487F9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909" y="3133723"/>
            <a:ext cx="6039716" cy="715625"/>
          </a:xfrm>
        </p:spPr>
        <p:txBody>
          <a:bodyPr>
            <a:normAutofit/>
          </a:bodyPr>
          <a:lstStyle/>
          <a:p>
            <a:pPr algn="ctr"/>
            <a:r>
              <a:rPr lang="en-ID" dirty="0">
                <a:latin typeface="Arial Black" panose="020B0A04020102020204" pitchFamily="34" charset="0"/>
              </a:rPr>
              <a:t>Daniel 9:27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8297F3-9E44-8951-F76A-FEDB38DCBC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587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9A233-2868-F58C-6B52-CB92D054F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6" y="3849348"/>
            <a:ext cx="8324850" cy="2775913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dirty="0">
                <a:latin typeface="Gill Sans Nova Cond XBd" panose="020B0A06020104020203" pitchFamily="34" charset="0"/>
              </a:rPr>
              <a:t>"Raja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membuat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perjanjian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menjadi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bagi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banyak</a:t>
            </a:r>
            <a:r>
              <a:rPr lang="en-ID" dirty="0">
                <a:latin typeface="Gill Sans Nova Cond XBd" panose="020B0A06020104020203" pitchFamily="34" charset="0"/>
              </a:rPr>
              <a:t> orang </a:t>
            </a:r>
            <a:r>
              <a:rPr lang="en-ID" dirty="0" err="1">
                <a:latin typeface="Gill Sans Nova Cond XBd" panose="020B0A06020104020203" pitchFamily="34" charset="0"/>
              </a:rPr>
              <a:t>selama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satu</a:t>
            </a:r>
            <a:r>
              <a:rPr lang="en-ID" dirty="0">
                <a:latin typeface="Gill Sans Nova Cond XBd" panose="020B0A06020104020203" pitchFamily="34" charset="0"/>
              </a:rPr>
              <a:t> kali </a:t>
            </a:r>
            <a:r>
              <a:rPr lang="en-ID" dirty="0" err="1">
                <a:latin typeface="Gill Sans Nova Cond XBd" panose="020B0A06020104020203" pitchFamily="34" charset="0"/>
              </a:rPr>
              <a:t>tujuh</a:t>
            </a:r>
            <a:r>
              <a:rPr lang="en-ID" dirty="0">
                <a:latin typeface="Gill Sans Nova Cond XBd" panose="020B0A06020104020203" pitchFamily="34" charset="0"/>
              </a:rPr>
              <a:t> masa. </a:t>
            </a:r>
            <a:r>
              <a:rPr lang="en-ID" dirty="0">
                <a:latin typeface="Eras Demi ITC" panose="020B0805030504020804" pitchFamily="34" charset="0"/>
              </a:rPr>
              <a:t>Pada </a:t>
            </a:r>
            <a:r>
              <a:rPr lang="en-ID" dirty="0" err="1">
                <a:latin typeface="Eras Demi ITC" panose="020B0805030504020804" pitchFamily="34" charset="0"/>
              </a:rPr>
              <a:t>pertengahan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tujuh</a:t>
            </a:r>
            <a:r>
              <a:rPr lang="en-ID" dirty="0">
                <a:latin typeface="Eras Demi ITC" panose="020B0805030504020804" pitchFamily="34" charset="0"/>
              </a:rPr>
              <a:t> masa </a:t>
            </a:r>
            <a:r>
              <a:rPr lang="en-ID" dirty="0" err="1">
                <a:latin typeface="Eras Demi ITC" panose="020B0805030504020804" pitchFamily="34" charset="0"/>
              </a:rPr>
              <a:t>itu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ia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akan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menghentikan</a:t>
            </a:r>
            <a:r>
              <a:rPr lang="en-ID" dirty="0">
                <a:latin typeface="Eras Demi ITC" panose="020B0805030504020804" pitchFamily="34" charset="0"/>
              </a:rPr>
              <a:t> korban </a:t>
            </a:r>
            <a:r>
              <a:rPr lang="en-ID" dirty="0" err="1">
                <a:latin typeface="Eras Demi ITC" panose="020B0805030504020804" pitchFamily="34" charset="0"/>
              </a:rPr>
              <a:t>sembelihan</a:t>
            </a:r>
            <a:r>
              <a:rPr lang="en-ID" dirty="0">
                <a:latin typeface="Eras Demi ITC" panose="020B0805030504020804" pitchFamily="34" charset="0"/>
              </a:rPr>
              <a:t> dan korban </a:t>
            </a:r>
            <a:r>
              <a:rPr lang="en-ID" dirty="0" err="1">
                <a:latin typeface="Eras Demi ITC" panose="020B0805030504020804" pitchFamily="34" charset="0"/>
              </a:rPr>
              <a:t>santapan</a:t>
            </a:r>
            <a:r>
              <a:rPr lang="en-ID" dirty="0">
                <a:latin typeface="Gill Sans Nova Cond XBd" panose="020B0A06020104020203" pitchFamily="34" charset="0"/>
              </a:rPr>
              <a:t>; dan di </a:t>
            </a:r>
            <a:r>
              <a:rPr lang="en-ID" dirty="0" err="1">
                <a:latin typeface="Gill Sans Nova Cond XBd" panose="020B0A06020104020203" pitchFamily="34" charset="0"/>
              </a:rPr>
              <a:t>atas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sayap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kekejian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datang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membinasakan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sampai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pemusnahan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telah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ditetapkan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menimpa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membinasakan</a:t>
            </a:r>
            <a:r>
              <a:rPr lang="en-ID" dirty="0">
                <a:latin typeface="Gill Sans Nova Cond XBd" panose="020B0A06020104020203" pitchFamily="34" charset="0"/>
              </a:rPr>
              <a:t> 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3191278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B6C38D-173D-5A13-F545-752AABD26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296203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FFFF00"/>
                </a:solidFill>
                <a:latin typeface="Impact" panose="020B0806030902050204" pitchFamily="34" charset="0"/>
              </a:rPr>
              <a:t>TAHUN 1844</a:t>
            </a:r>
            <a:br>
              <a:rPr lang="fi-FI" sz="4000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fi-FI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Kamis</a:t>
            </a:r>
            <a:r>
              <a:rPr lang="fi-FI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4 </a:t>
            </a:r>
            <a:r>
              <a:rPr lang="fi-FI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Mei</a:t>
            </a:r>
            <a:r>
              <a:rPr lang="fi-FI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  <a:endParaRPr lang="en-ID" sz="28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3AADE-21B9-F3B7-1613-C85E30237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12" y="3637485"/>
            <a:ext cx="8713763" cy="3134790"/>
          </a:xfrm>
        </p:spPr>
        <p:txBody>
          <a:bodyPr anchor="ctr">
            <a:noAutofit/>
          </a:bodyPr>
          <a:lstStyle/>
          <a:p>
            <a:r>
              <a:rPr lang="en-ID" sz="2600" b="1" dirty="0" err="1">
                <a:latin typeface="Franklin Gothic Medium Cond" panose="020B0606030402020204" pitchFamily="34" charset="0"/>
              </a:rPr>
              <a:t>Nubuatan</a:t>
            </a:r>
            <a:r>
              <a:rPr lang="en-ID" sz="2600" b="1" dirty="0">
                <a:latin typeface="Franklin Gothic Medium Cond" panose="020B0606030402020204" pitchFamily="34" charset="0"/>
              </a:rPr>
              <a:t> 2.300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tahun</a:t>
            </a:r>
            <a:r>
              <a:rPr lang="en-ID" sz="2600" b="1" dirty="0">
                <a:latin typeface="Franklin Gothic Medium Cond" panose="020B0606030402020204" pitchFamily="34" charset="0"/>
              </a:rPr>
              <a:t> di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bagi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dalam</a:t>
            </a:r>
            <a:r>
              <a:rPr lang="en-ID" sz="2600" b="1" dirty="0">
                <a:latin typeface="Franklin Gothic Medium Cond" panose="020B0606030402020204" pitchFamily="34" charset="0"/>
              </a:rPr>
              <a:t> 2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bagian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besar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yaitu</a:t>
            </a:r>
            <a:r>
              <a:rPr lang="en-ID" sz="2600" b="1" dirty="0">
                <a:latin typeface="Franklin Gothic Medium Cond" panose="020B0606030402020204" pitchFamily="34" charset="0"/>
              </a:rPr>
              <a:t> 490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tahun</a:t>
            </a:r>
            <a:r>
              <a:rPr lang="en-ID" sz="2600" b="1" dirty="0">
                <a:latin typeface="Franklin Gothic Medium Cond" panose="020B0606030402020204" pitchFamily="34" charset="0"/>
              </a:rPr>
              <a:t> dan 1810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tahun</a:t>
            </a:r>
            <a:r>
              <a:rPr lang="en-ID" sz="2600" b="1" dirty="0">
                <a:latin typeface="Franklin Gothic Medium Cond" panose="020B0606030402020204" pitchFamily="34" charset="0"/>
              </a:rPr>
              <a:t>.</a:t>
            </a:r>
          </a:p>
          <a:p>
            <a:r>
              <a:rPr lang="en-ID" sz="2600" b="1" dirty="0">
                <a:latin typeface="Franklin Gothic Medium Cond" panose="020B0606030402020204" pitchFamily="34" charset="0"/>
              </a:rPr>
              <a:t>490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tahun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itu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berlangsung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tahun</a:t>
            </a:r>
            <a:r>
              <a:rPr lang="en-ID" sz="2600" b="1" dirty="0">
                <a:latin typeface="Franklin Gothic Medium Cond" panose="020B0606030402020204" pitchFamily="34" charset="0"/>
              </a:rPr>
              <a:t> 457 SM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sampai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tahun</a:t>
            </a:r>
            <a:r>
              <a:rPr lang="en-ID" sz="2600" b="1" dirty="0">
                <a:latin typeface="Franklin Gothic Medium Cond" panose="020B0606030402020204" pitchFamily="34" charset="0"/>
              </a:rPr>
              <a:t> 34 M. 490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tahun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ini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telah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ditetapkan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khusus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bangsa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Yahudi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kuno</a:t>
            </a:r>
            <a:r>
              <a:rPr lang="en-ID" sz="2600" b="1" dirty="0">
                <a:latin typeface="Franklin Gothic Medium Cond" panose="020B0606030402020204" pitchFamily="34" charset="0"/>
              </a:rPr>
              <a:t> dan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kedatangan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Mesias</a:t>
            </a:r>
            <a:r>
              <a:rPr lang="en-ID" sz="2600" b="1" dirty="0">
                <a:latin typeface="Franklin Gothic Medium Cond" panose="020B0606030402020204" pitchFamily="34" charset="0"/>
              </a:rPr>
              <a:t> [Daniel 9:24-26].</a:t>
            </a:r>
          </a:p>
          <a:p>
            <a:r>
              <a:rPr lang="en-ID" sz="2600" b="1" dirty="0">
                <a:latin typeface="Franklin Gothic Medium Cond" panose="020B0606030402020204" pitchFamily="34" charset="0"/>
              </a:rPr>
              <a:t>1810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tahun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itu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berlangsung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dari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tahun</a:t>
            </a:r>
            <a:r>
              <a:rPr lang="en-ID" sz="2600" b="1" dirty="0">
                <a:latin typeface="Franklin Gothic Medium Cond" panose="020B0606030402020204" pitchFamily="34" charset="0"/>
              </a:rPr>
              <a:t> 34 M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sampai</a:t>
            </a:r>
            <a:r>
              <a:rPr lang="en-ID" sz="2600" b="1" dirty="0">
                <a:latin typeface="Franklin Gothic Medium Cond" panose="020B0606030402020204" pitchFamily="34" charset="0"/>
              </a:rPr>
              <a:t> 1844 M.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Ini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berkaitan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dengan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umat</a:t>
            </a:r>
            <a:r>
              <a:rPr lang="en-ID" sz="2600" b="1" dirty="0">
                <a:latin typeface="Franklin Gothic Medium Cond" panose="020B0606030402020204" pitchFamily="34" charset="0"/>
              </a:rPr>
              <a:t> Allah,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baik</a:t>
            </a:r>
            <a:r>
              <a:rPr lang="en-ID" sz="2600" b="1" dirty="0">
                <a:latin typeface="Franklin Gothic Medium Cond" panose="020B0606030402020204" pitchFamily="34" charset="0"/>
              </a:rPr>
              <a:t> orang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Yahudi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maupun</a:t>
            </a:r>
            <a:r>
              <a:rPr lang="en-ID" sz="2600" b="1" dirty="0">
                <a:latin typeface="Franklin Gothic Medium Cond" panose="020B0606030402020204" pitchFamily="34" charset="0"/>
              </a:rPr>
              <a:t> orang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bukan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Yahudi</a:t>
            </a:r>
            <a:r>
              <a:rPr lang="en-ID" sz="2600" b="1" dirty="0">
                <a:latin typeface="Franklin Gothic Medium Cond" panose="020B060603040202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C935B0-7787-309F-A5C9-82E4069C16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48" b="9130"/>
          <a:stretch/>
        </p:blipFill>
        <p:spPr>
          <a:xfrm>
            <a:off x="1933574" y="1665759"/>
            <a:ext cx="5162552" cy="19033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73389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96449-227E-9FD7-C7F2-D39760BB6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ED39BEC-ED8E-869C-2EC1-75970C846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201" cy="6858000"/>
          </a:xfrm>
        </p:spPr>
      </p:pic>
    </p:spTree>
    <p:extLst>
      <p:ext uri="{BB962C8B-B14F-4D97-AF65-F5344CB8AC3E}">
        <p14:creationId xmlns:p14="http://schemas.microsoft.com/office/powerpoint/2010/main" val="1817105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AD41DB-DF9F-49BC-85AE-6AB1840A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733380-DAD8-8DDD-2BE7-6186DAB63F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64"/>
          <a:stretch/>
        </p:blipFill>
        <p:spPr>
          <a:xfrm>
            <a:off x="20" y="-1"/>
            <a:ext cx="9143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FF97E-79C9-DEB3-B9F4-87FE28B5B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6" y="4324259"/>
            <a:ext cx="9144000" cy="24621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400" dirty="0" err="1">
                <a:solidFill>
                  <a:srgbClr val="FAF522"/>
                </a:solidFill>
                <a:latin typeface="Impact" panose="020B0806030902050204" pitchFamily="34" charset="0"/>
              </a:rPr>
              <a:t>Sejak</a:t>
            </a:r>
            <a:r>
              <a:rPr lang="en-ID" sz="2400" dirty="0">
                <a:solidFill>
                  <a:srgbClr val="FAF522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AF522"/>
                </a:solidFill>
                <a:latin typeface="Impact" panose="020B0806030902050204" pitchFamily="34" charset="0"/>
              </a:rPr>
              <a:t>tahun</a:t>
            </a:r>
            <a:r>
              <a:rPr lang="en-ID" sz="2400" dirty="0">
                <a:solidFill>
                  <a:srgbClr val="FAF522"/>
                </a:solidFill>
                <a:latin typeface="Impact" panose="020B0806030902050204" pitchFamily="34" charset="0"/>
              </a:rPr>
              <a:t> 1844 </a:t>
            </a:r>
            <a:r>
              <a:rPr lang="en-ID" sz="2400" dirty="0" err="1">
                <a:solidFill>
                  <a:srgbClr val="FAF522"/>
                </a:solidFill>
                <a:latin typeface="Impact" panose="020B0806030902050204" pitchFamily="34" charset="0"/>
              </a:rPr>
              <a:t>yaitu</a:t>
            </a:r>
            <a:r>
              <a:rPr lang="en-ID" sz="2400" dirty="0">
                <a:solidFill>
                  <a:srgbClr val="FAF522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AF522"/>
                </a:solidFill>
                <a:latin typeface="Impact" panose="020B0806030902050204" pitchFamily="34" charset="0"/>
              </a:rPr>
              <a:t>berakhirnya</a:t>
            </a:r>
            <a:r>
              <a:rPr lang="en-ID" sz="2400" dirty="0">
                <a:solidFill>
                  <a:srgbClr val="FAF522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AF522"/>
                </a:solidFill>
                <a:latin typeface="Impact" panose="020B0806030902050204" pitchFamily="34" charset="0"/>
              </a:rPr>
              <a:t>nubuatan</a:t>
            </a:r>
            <a:r>
              <a:rPr lang="en-ID" sz="2400" dirty="0">
                <a:solidFill>
                  <a:srgbClr val="FAF522"/>
                </a:solidFill>
                <a:latin typeface="Impact" panose="020B0806030902050204" pitchFamily="34" charset="0"/>
              </a:rPr>
              <a:t> 2.300 </a:t>
            </a:r>
            <a:r>
              <a:rPr lang="en-ID" sz="2400" dirty="0" err="1">
                <a:solidFill>
                  <a:srgbClr val="FAF522"/>
                </a:solidFill>
                <a:latin typeface="Impact" panose="020B0806030902050204" pitchFamily="34" charset="0"/>
              </a:rPr>
              <a:t>tahun</a:t>
            </a:r>
            <a:r>
              <a:rPr lang="en-ID" sz="2400" dirty="0">
                <a:solidFill>
                  <a:srgbClr val="FAF522"/>
                </a:solidFill>
                <a:latin typeface="Impact" panose="020B0806030902050204" pitchFamily="34" charset="0"/>
              </a:rPr>
              <a:t>, </a:t>
            </a:r>
            <a:r>
              <a:rPr lang="en-ID" sz="2400" dirty="0" err="1">
                <a:solidFill>
                  <a:srgbClr val="FAF522"/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rgbClr val="FAF522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AF522"/>
                </a:solidFill>
                <a:latin typeface="Impact" panose="020B0806030902050204" pitchFamily="34" charset="0"/>
              </a:rPr>
              <a:t>memasuki</a:t>
            </a:r>
            <a:r>
              <a:rPr lang="en-ID" sz="2400" dirty="0">
                <a:solidFill>
                  <a:srgbClr val="FAF522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AF522"/>
                </a:solidFill>
                <a:latin typeface="Impact" panose="020B0806030902050204" pitchFamily="34" charset="0"/>
              </a:rPr>
              <a:t>periode</a:t>
            </a:r>
            <a:r>
              <a:rPr lang="en-ID" sz="2400" dirty="0">
                <a:solidFill>
                  <a:srgbClr val="FAF522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AF522"/>
                </a:solidFill>
                <a:latin typeface="Impact" panose="020B0806030902050204" pitchFamily="34" charset="0"/>
              </a:rPr>
              <a:t>pembersihan</a:t>
            </a:r>
            <a:r>
              <a:rPr lang="en-ID" sz="2400" dirty="0">
                <a:solidFill>
                  <a:srgbClr val="FAF522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AF522"/>
                </a:solidFill>
                <a:latin typeface="Impact" panose="020B0806030902050204" pitchFamily="34" charset="0"/>
              </a:rPr>
              <a:t>atau</a:t>
            </a:r>
            <a:r>
              <a:rPr lang="en-ID" sz="2400" dirty="0">
                <a:solidFill>
                  <a:srgbClr val="FAF522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AF522"/>
                </a:solidFill>
                <a:latin typeface="Impact" panose="020B0806030902050204" pitchFamily="34" charset="0"/>
              </a:rPr>
              <a:t>pemulihan</a:t>
            </a:r>
            <a:r>
              <a:rPr lang="en-ID" sz="2400" dirty="0">
                <a:solidFill>
                  <a:srgbClr val="FAF522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AF522"/>
                </a:solidFill>
                <a:latin typeface="Impact" panose="020B0806030902050204" pitchFamily="34" charset="0"/>
              </a:rPr>
              <a:t>tempat</a:t>
            </a:r>
            <a:r>
              <a:rPr lang="en-ID" sz="2400" dirty="0">
                <a:solidFill>
                  <a:srgbClr val="FAF522"/>
                </a:solidFill>
                <a:latin typeface="Impact" panose="020B0806030902050204" pitchFamily="34" charset="0"/>
              </a:rPr>
              <a:t> kudus, </a:t>
            </a:r>
            <a:r>
              <a:rPr lang="en-ID" sz="2400" dirty="0" err="1">
                <a:solidFill>
                  <a:srgbClr val="FAF522"/>
                </a:solidFill>
                <a:latin typeface="Impact" panose="020B0806030902050204" pitchFamily="34" charset="0"/>
              </a:rPr>
              <a:t>yaitu</a:t>
            </a:r>
            <a:r>
              <a:rPr lang="en-ID" sz="2400" dirty="0">
                <a:solidFill>
                  <a:srgbClr val="FAF522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AF522"/>
                </a:solidFill>
                <a:latin typeface="Impact" panose="020B0806030902050204" pitchFamily="34" charset="0"/>
              </a:rPr>
              <a:t>penghakiman</a:t>
            </a:r>
            <a:r>
              <a:rPr lang="en-ID" sz="3600" dirty="0">
                <a:solidFill>
                  <a:srgbClr val="FAF522"/>
                </a:solidFill>
                <a:latin typeface="Impact" panose="020B0806030902050204" pitchFamily="34" charset="0"/>
              </a:rPr>
              <a:t> Allah. </a:t>
            </a:r>
          </a:p>
          <a:p>
            <a:pPr marL="0" indent="0">
              <a:buNone/>
            </a:pPr>
            <a:r>
              <a:rPr lang="en-ID" sz="24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Sejak</a:t>
            </a:r>
            <a:r>
              <a:rPr lang="en-ID" sz="24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saat</a:t>
            </a:r>
            <a:r>
              <a:rPr lang="en-ID" sz="24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itu</a:t>
            </a:r>
            <a:r>
              <a:rPr lang="en-ID" sz="24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Allah </a:t>
            </a:r>
            <a:r>
              <a:rPr lang="en-ID" sz="24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membuat</a:t>
            </a:r>
            <a:r>
              <a:rPr lang="en-ID" sz="24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panggilan</a:t>
            </a:r>
            <a:r>
              <a:rPr lang="en-ID" sz="24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terakhir</a:t>
            </a:r>
            <a:r>
              <a:rPr lang="en-ID" sz="24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-Nya </a:t>
            </a:r>
            <a:r>
              <a:rPr lang="en-ID" sz="24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kepada</a:t>
            </a:r>
            <a:r>
              <a:rPr lang="en-ID" sz="24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seluruh</a:t>
            </a:r>
            <a:r>
              <a:rPr lang="en-ID" sz="24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umat</a:t>
            </a:r>
            <a:r>
              <a:rPr lang="en-ID" sz="24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manusia</a:t>
            </a:r>
            <a:r>
              <a:rPr lang="en-ID" sz="24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dalam</a:t>
            </a:r>
            <a:r>
              <a:rPr lang="en-ID" sz="2400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Wahyu 14:6-7 </a:t>
            </a:r>
            <a:r>
              <a:rPr lang="en-ID" sz="2400" dirty="0" err="1">
                <a:solidFill>
                  <a:srgbClr val="FFFFFF"/>
                </a:solidFill>
                <a:latin typeface="Gill Sans Ultra Bold Condensed" panose="020B0A06020104020203" pitchFamily="34" charset="0"/>
              </a:rPr>
              <a:t>untuk</a:t>
            </a:r>
            <a:r>
              <a:rPr lang="en-ID" sz="2400" dirty="0">
                <a:solidFill>
                  <a:srgbClr val="FFFFFF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FF"/>
                </a:solidFill>
                <a:latin typeface="Gill Sans Ultra Bold Condensed" panose="020B0A06020104020203" pitchFamily="34" charset="0"/>
              </a:rPr>
              <a:t>membalas</a:t>
            </a:r>
            <a:r>
              <a:rPr lang="en-ID" sz="2400" dirty="0">
                <a:solidFill>
                  <a:srgbClr val="FFFFFF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FF"/>
                </a:solidFill>
                <a:latin typeface="Gill Sans Ultra Bold Condensed" panose="020B0A06020104020203" pitchFamily="34" charset="0"/>
              </a:rPr>
              <a:t>kasih</a:t>
            </a:r>
            <a:r>
              <a:rPr lang="en-ID" sz="2400" dirty="0">
                <a:solidFill>
                  <a:srgbClr val="FFFFFF"/>
                </a:solidFill>
                <a:latin typeface="Gill Sans Ultra Bold Condensed" panose="020B0A06020104020203" pitchFamily="34" charset="0"/>
              </a:rPr>
              <a:t>-Nya, </a:t>
            </a:r>
            <a:r>
              <a:rPr lang="en-ID" sz="2400" dirty="0" err="1">
                <a:solidFill>
                  <a:srgbClr val="FFFFFF"/>
                </a:solidFill>
                <a:latin typeface="Gill Sans Ultra Bold Condensed" panose="020B0A06020104020203" pitchFamily="34" charset="0"/>
              </a:rPr>
              <a:t>menerima</a:t>
            </a:r>
            <a:r>
              <a:rPr lang="en-ID" sz="2400" dirty="0">
                <a:solidFill>
                  <a:srgbClr val="FFFFFF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FF"/>
                </a:solidFill>
                <a:latin typeface="Gill Sans Ultra Bold Condensed" panose="020B0A06020104020203" pitchFamily="34" charset="0"/>
              </a:rPr>
              <a:t>kasih</a:t>
            </a:r>
            <a:r>
              <a:rPr lang="en-ID" sz="2400" dirty="0">
                <a:solidFill>
                  <a:srgbClr val="FFFFFF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FF"/>
                </a:solidFill>
                <a:latin typeface="Gill Sans Ultra Bold Condensed" panose="020B0A06020104020203" pitchFamily="34" charset="0"/>
              </a:rPr>
              <a:t>karunia</a:t>
            </a:r>
            <a:r>
              <a:rPr lang="en-ID" sz="2400" dirty="0">
                <a:solidFill>
                  <a:srgbClr val="FFFFFF"/>
                </a:solidFill>
                <a:latin typeface="Gill Sans Ultra Bold Condensed" panose="020B0A06020104020203" pitchFamily="34" charset="0"/>
              </a:rPr>
              <a:t>-Nya, dan </a:t>
            </a:r>
            <a:r>
              <a:rPr lang="en-ID" sz="2400" dirty="0" err="1">
                <a:solidFill>
                  <a:srgbClr val="FFFFFF"/>
                </a:solidFill>
                <a:latin typeface="Gill Sans Ultra Bold Condensed" panose="020B0A06020104020203" pitchFamily="34" charset="0"/>
              </a:rPr>
              <a:t>menjalani</a:t>
            </a:r>
            <a:r>
              <a:rPr lang="en-ID" sz="2400" dirty="0">
                <a:solidFill>
                  <a:srgbClr val="FFFFFF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FFFF"/>
                </a:solidFill>
                <a:latin typeface="Gill Sans Ultra Bold Condensed" panose="020B0A06020104020203" pitchFamily="34" charset="0"/>
              </a:rPr>
              <a:t>kehidupan</a:t>
            </a:r>
            <a:r>
              <a:rPr lang="en-ID" sz="2400" dirty="0">
                <a:solidFill>
                  <a:srgbClr val="FFFFFF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sz="2400" dirty="0" err="1">
                <a:solidFill>
                  <a:srgbClr val="FFFFFF"/>
                </a:solidFill>
                <a:latin typeface="Gill Sans Ultra Bold Condensed" panose="020B0A06020104020203" pitchFamily="34" charset="0"/>
              </a:rPr>
              <a:t>saleh</a:t>
            </a:r>
            <a:r>
              <a:rPr lang="en-ID" sz="2400" dirty="0">
                <a:solidFill>
                  <a:srgbClr val="FFFFFF"/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sz="2400" dirty="0" err="1">
                <a:solidFill>
                  <a:srgbClr val="FFFFFF"/>
                </a:solidFill>
                <a:latin typeface="Gill Sans Ultra Bold Condensed" panose="020B0A06020104020203" pitchFamily="34" charset="0"/>
              </a:rPr>
              <a:t>patuh</a:t>
            </a:r>
            <a:r>
              <a:rPr lang="en-ID" sz="2400" dirty="0">
                <a:solidFill>
                  <a:srgbClr val="FFFFFF"/>
                </a:solidFill>
                <a:latin typeface="Gill Sans Ultra Bold Condense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317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95CFAE-B467-F8F0-498D-5F0442F48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17A60D-10ED-CE06-2672-C93772229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44588"/>
          </a:xfrm>
          <a:solidFill>
            <a:srgbClr val="7030A0"/>
          </a:solidFill>
        </p:spPr>
        <p:txBody>
          <a:bodyPr>
            <a:normAutofit/>
          </a:bodyPr>
          <a:lstStyle/>
          <a:p>
            <a:pPr algn="ctr"/>
            <a:r>
              <a:rPr lang="en-ID" sz="36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Dari </a:t>
            </a:r>
            <a:r>
              <a:rPr lang="en-ID" sz="36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apakah</a:t>
            </a:r>
            <a:r>
              <a:rPr lang="en-ID" sz="36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tempat</a:t>
            </a:r>
            <a:r>
              <a:rPr lang="en-ID" sz="36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kudus </a:t>
            </a:r>
            <a:r>
              <a:rPr lang="en-ID" sz="36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perlu</a:t>
            </a:r>
            <a:r>
              <a:rPr lang="en-ID" sz="36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dibersihkan</a:t>
            </a:r>
            <a:r>
              <a:rPr lang="en-ID" sz="36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CA907-1907-442C-E556-D552B4394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586" y="1514474"/>
            <a:ext cx="8272463" cy="5191126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sz="2600" dirty="0" err="1">
                <a:latin typeface="Impact" panose="020B0806030902050204" pitchFamily="34" charset="0"/>
              </a:rPr>
              <a:t>Imamat</a:t>
            </a:r>
            <a:r>
              <a:rPr lang="en-ID" sz="2600" dirty="0">
                <a:latin typeface="Impact" panose="020B0806030902050204" pitchFamily="34" charset="0"/>
              </a:rPr>
              <a:t> 16:16 "</a:t>
            </a:r>
            <a:r>
              <a:rPr lang="en-ID" sz="2600" dirty="0" err="1">
                <a:latin typeface="Franklin Gothic Medium Cond" panose="020B0606030402020204" pitchFamily="34" charset="0"/>
              </a:rPr>
              <a:t>Dengan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demikian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ia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mengadakan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pendamaian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bagi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tempat</a:t>
            </a:r>
            <a:r>
              <a:rPr lang="en-ID" sz="2600" dirty="0">
                <a:latin typeface="Impact" panose="020B0806030902050204" pitchFamily="34" charset="0"/>
              </a:rPr>
              <a:t> kudus </a:t>
            </a:r>
            <a:r>
              <a:rPr lang="en-ID" sz="2600" dirty="0" err="1">
                <a:latin typeface="Impact" panose="020B0806030902050204" pitchFamily="34" charset="0"/>
              </a:rPr>
              <a:t>itu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karena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segala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kenajisan</a:t>
            </a:r>
            <a:r>
              <a:rPr lang="en-ID" sz="2600" dirty="0">
                <a:latin typeface="Gill Sans Nova Cond XBd" panose="020B0A06020104020203" pitchFamily="34" charset="0"/>
              </a:rPr>
              <a:t> orang Israel dan </a:t>
            </a:r>
            <a:r>
              <a:rPr lang="en-ID" sz="2600" dirty="0" err="1">
                <a:latin typeface="Gill Sans Nova Cond XBd" panose="020B0A06020104020203" pitchFamily="34" charset="0"/>
              </a:rPr>
              <a:t>karena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segala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pelanggaran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mereka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apa</a:t>
            </a:r>
            <a:r>
              <a:rPr lang="en-ID" sz="2600" dirty="0">
                <a:latin typeface="Gill Sans Nova Cond XBd" panose="020B0A06020104020203" pitchFamily="34" charset="0"/>
              </a:rPr>
              <a:t> pun juga dosa </a:t>
            </a:r>
            <a:r>
              <a:rPr lang="en-ID" sz="2600" dirty="0" err="1">
                <a:latin typeface="Gill Sans Nova Cond XBd" panose="020B0A06020104020203" pitchFamily="34" charset="0"/>
              </a:rPr>
              <a:t>mereka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  <a:r>
              <a:rPr lang="en-ID" sz="2600" dirty="0" err="1">
                <a:latin typeface="Franklin Gothic Medium Cond" panose="020B0606030402020204" pitchFamily="34" charset="0"/>
              </a:rPr>
              <a:t>Demikianlah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harus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diperbuatnya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dengan</a:t>
            </a:r>
            <a:r>
              <a:rPr lang="en-ID" sz="2600" dirty="0">
                <a:latin typeface="Franklin Gothic Medium Cond" panose="020B0606030402020204" pitchFamily="34" charset="0"/>
              </a:rPr>
              <a:t> Kemah </a:t>
            </a:r>
            <a:r>
              <a:rPr lang="en-ID" sz="2600" dirty="0" err="1">
                <a:latin typeface="Franklin Gothic Medium Cond" panose="020B0606030402020204" pitchFamily="34" charset="0"/>
              </a:rPr>
              <a:t>Pertemuan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tetap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diam</a:t>
            </a:r>
            <a:r>
              <a:rPr lang="en-ID" sz="2600" dirty="0">
                <a:latin typeface="Franklin Gothic Medium Cond" panose="020B0606030402020204" pitchFamily="34" charset="0"/>
              </a:rPr>
              <a:t> di </a:t>
            </a:r>
            <a:r>
              <a:rPr lang="en-ID" sz="2600" dirty="0" err="1">
                <a:latin typeface="Franklin Gothic Medium Cond" panose="020B0606030402020204" pitchFamily="34" charset="0"/>
              </a:rPr>
              <a:t>antara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mereka</a:t>
            </a:r>
            <a:r>
              <a:rPr lang="en-ID" sz="2600" dirty="0">
                <a:latin typeface="Franklin Gothic Medium Cond" panose="020B0606030402020204" pitchFamily="34" charset="0"/>
              </a:rPr>
              <a:t> di </a:t>
            </a:r>
            <a:r>
              <a:rPr lang="en-ID" sz="2600" dirty="0" err="1">
                <a:latin typeface="Franklin Gothic Medium Cond" panose="020B0606030402020204" pitchFamily="34" charset="0"/>
              </a:rPr>
              <a:t>tengah-tengah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segala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kenajisan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mereka</a:t>
            </a:r>
            <a:r>
              <a:rPr lang="en-ID" sz="2600" dirty="0">
                <a:latin typeface="Franklin Gothic Medium Cond" panose="020B0606030402020204" pitchFamily="34" charset="0"/>
              </a:rPr>
              <a:t>". </a:t>
            </a:r>
            <a:r>
              <a:rPr lang="en-ID" sz="2600" dirty="0" err="1">
                <a:latin typeface="Amasis MT Pro Black" panose="02040A04050005020304" pitchFamily="18" charset="0"/>
              </a:rPr>
              <a:t>Ini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terjadi</a:t>
            </a:r>
            <a:r>
              <a:rPr lang="en-ID" sz="2600" dirty="0">
                <a:latin typeface="Amasis MT Pro Black" panose="02040A04050005020304" pitchFamily="18" charset="0"/>
              </a:rPr>
              <a:t> pada Hari Raya </a:t>
            </a:r>
            <a:r>
              <a:rPr lang="en-ID" sz="2600" dirty="0" err="1">
                <a:latin typeface="Amasis MT Pro Black" panose="02040A04050005020304" pitchFamily="18" charset="0"/>
              </a:rPr>
              <a:t>Pendamaian</a:t>
            </a:r>
            <a:r>
              <a:rPr lang="en-ID" sz="2600" dirty="0">
                <a:latin typeface="Amasis MT Pro Black" panose="02040A04050005020304" pitchFamily="18" charset="0"/>
              </a:rPr>
              <a:t>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600" dirty="0" err="1">
                <a:latin typeface="Eras Demi ITC" panose="020B0805030504020804" pitchFamily="34" charset="0"/>
              </a:rPr>
              <a:t>Demikianlah</a:t>
            </a:r>
            <a:r>
              <a:rPr lang="en-ID" sz="2600" dirty="0">
                <a:latin typeface="Eras Demi ITC" panose="020B0805030504020804" pitchFamily="34" charset="0"/>
              </a:rPr>
              <a:t> dosa-dosa </a:t>
            </a:r>
            <a:r>
              <a:rPr lang="en-ID" sz="2600" dirty="0" err="1">
                <a:latin typeface="Eras Demi ITC" panose="020B0805030504020804" pitchFamily="34" charset="0"/>
              </a:rPr>
              <a:t>kita</a:t>
            </a:r>
            <a:r>
              <a:rPr lang="en-ID" sz="2600" dirty="0">
                <a:latin typeface="Eras Demi ITC" panose="020B0805030504020804" pitchFamily="34" charset="0"/>
              </a:rPr>
              <a:t> yang </a:t>
            </a:r>
            <a:r>
              <a:rPr lang="en-ID" sz="2600" dirty="0" err="1">
                <a:latin typeface="Eras Demi ITC" panose="020B0805030504020804" pitchFamily="34" charset="0"/>
              </a:rPr>
              <a:t>menodai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tempat</a:t>
            </a:r>
            <a:r>
              <a:rPr lang="en-ID" sz="2600" dirty="0">
                <a:latin typeface="Eras Demi ITC" panose="020B0805030504020804" pitchFamily="34" charset="0"/>
              </a:rPr>
              <a:t> kudus Allah yang </a:t>
            </a:r>
            <a:r>
              <a:rPr lang="en-ID" sz="2600" dirty="0" err="1">
                <a:latin typeface="Eras Demi ITC" panose="020B0805030504020804" pitchFamily="34" charset="0"/>
              </a:rPr>
              <a:t>digambarkan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melalui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pemercikan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darah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hewan</a:t>
            </a:r>
            <a:r>
              <a:rPr lang="en-ID" sz="2600" dirty="0">
                <a:latin typeface="Eras Demi ITC" panose="020B0805030504020804" pitchFamily="34" charset="0"/>
              </a:rPr>
              <a:t> di </a:t>
            </a:r>
            <a:r>
              <a:rPr lang="en-ID" sz="2600" dirty="0" err="1">
                <a:latin typeface="Eras Demi ITC" panose="020B0805030504020804" pitchFamily="34" charset="0"/>
              </a:rPr>
              <a:t>dalam</a:t>
            </a:r>
            <a:r>
              <a:rPr lang="en-ID" sz="2600" dirty="0">
                <a:latin typeface="Eras Demi ITC" panose="020B0805030504020804" pitchFamily="34" charset="0"/>
              </a:rPr>
              <a:t> bait </a:t>
            </a:r>
            <a:r>
              <a:rPr lang="en-ID" sz="2600" dirty="0" err="1">
                <a:latin typeface="Eras Demi ITC" panose="020B0805030504020804" pitchFamily="34" charset="0"/>
              </a:rPr>
              <a:t>suci</a:t>
            </a:r>
            <a:r>
              <a:rPr lang="en-ID" sz="2600" dirty="0">
                <a:latin typeface="Eras Demi ITC" panose="020B0805030504020804" pitchFamily="34" charset="0"/>
              </a:rPr>
              <a:t>, </a:t>
            </a:r>
            <a:r>
              <a:rPr lang="en-ID" sz="2600" dirty="0" err="1">
                <a:latin typeface="Eras Demi ITC" panose="020B0805030504020804" pitchFamily="34" charset="0"/>
              </a:rPr>
              <a:t>perlu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dibersihkan</a:t>
            </a:r>
            <a:r>
              <a:rPr lang="en-ID" sz="2600" dirty="0">
                <a:latin typeface="Eras Demi ITC" panose="020B0805030504020804" pitchFamily="34" charset="0"/>
              </a:rPr>
              <a:t>. </a:t>
            </a:r>
            <a:r>
              <a:rPr lang="en-ID" sz="2600" dirty="0" err="1">
                <a:latin typeface="Franklin Gothic Medium Cond" panose="020B0606030402020204" pitchFamily="34" charset="0"/>
              </a:rPr>
              <a:t>Inilah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catatan</a:t>
            </a:r>
            <a:r>
              <a:rPr lang="en-ID" sz="2600" dirty="0">
                <a:latin typeface="Franklin Gothic Medium Cond" panose="020B0606030402020204" pitchFamily="34" charset="0"/>
              </a:rPr>
              <a:t> dosa </a:t>
            </a:r>
            <a:r>
              <a:rPr lang="en-ID" sz="2600" dirty="0" err="1">
                <a:latin typeface="Franklin Gothic Medium Cond" panose="020B0606030402020204" pitchFamily="34" charset="0"/>
              </a:rPr>
              <a:t>kita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  <a:r>
              <a:rPr lang="en-ID" sz="2600" dirty="0">
                <a:latin typeface="Impact" panose="020B0806030902050204" pitchFamily="34" charset="0"/>
              </a:rPr>
              <a:t>Di masa </a:t>
            </a:r>
            <a:r>
              <a:rPr lang="en-ID" sz="2600" dirty="0" err="1">
                <a:latin typeface="Impact" panose="020B0806030902050204" pitchFamily="34" charset="0"/>
              </a:rPr>
              <a:t>penghakiman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membersihkan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catatan</a:t>
            </a:r>
            <a:r>
              <a:rPr lang="en-ID" sz="2600" dirty="0">
                <a:latin typeface="Impact" panose="020B0806030902050204" pitchFamily="34" charset="0"/>
              </a:rPr>
              <a:t> dosa </a:t>
            </a:r>
            <a:r>
              <a:rPr lang="en-ID" sz="2600" dirty="0" err="1">
                <a:latin typeface="Impact" panose="020B0806030902050204" pitchFamily="34" charset="0"/>
              </a:rPr>
              <a:t>adalah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peristiwa</a:t>
            </a:r>
            <a:r>
              <a:rPr lang="en-ID" sz="2600" dirty="0">
                <a:latin typeface="Impact" panose="020B0806030902050204" pitchFamily="34" charset="0"/>
              </a:rPr>
              <a:t> yang sangat </a:t>
            </a:r>
            <a:r>
              <a:rPr lang="en-ID" sz="2600" dirty="0" err="1">
                <a:latin typeface="Impact" panose="020B0806030902050204" pitchFamily="34" charset="0"/>
              </a:rPr>
              <a:t>penting</a:t>
            </a:r>
            <a:r>
              <a:rPr lang="en-ID" sz="2600" dirty="0">
                <a:latin typeface="Impact" panose="020B0806030902050204" pitchFamily="34" charset="0"/>
              </a:rPr>
              <a:t> dan </a:t>
            </a:r>
            <a:r>
              <a:rPr lang="en-ID" sz="2600" dirty="0" err="1">
                <a:latin typeface="Impact" panose="020B0806030902050204" pitchFamily="34" charset="0"/>
              </a:rPr>
              <a:t>menentukan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  <a:r>
              <a:rPr lang="en-ID" sz="2600" dirty="0">
                <a:latin typeface="Gill Sans Ultra Bold Condensed" panose="020B0A06020104020203" pitchFamily="34" charset="0"/>
              </a:rPr>
              <a:t>Hanya </a:t>
            </a:r>
            <a:r>
              <a:rPr lang="en-ID" sz="2600" dirty="0" err="1">
                <a:latin typeface="Gill Sans Ultra Bold Condensed" panose="020B0A06020104020203" pitchFamily="34" charset="0"/>
              </a:rPr>
              <a:t>dengan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jasa-jasa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Yesuslah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kita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dapat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melalui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penghakiman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itu</a:t>
            </a:r>
            <a:r>
              <a:rPr lang="en-ID" sz="2600" dirty="0">
                <a:latin typeface="Gill Sans Ultra Bold Condense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6780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B76AB4-6A2C-CC76-C1B7-B85E4D957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9625EF-497A-E22F-4D0E-85574C2DE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1850" y="431801"/>
            <a:ext cx="5638800" cy="1635124"/>
          </a:xfrm>
        </p:spPr>
        <p:txBody>
          <a:bodyPr>
            <a:normAutofit/>
          </a:bodyPr>
          <a:lstStyle/>
          <a:p>
            <a:r>
              <a:rPr lang="en-ID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Apa</a:t>
            </a: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 yang </a:t>
            </a:r>
            <a:r>
              <a:rPr lang="en-ID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harus</a:t>
            </a: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dilakukan</a:t>
            </a: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 oleh </a:t>
            </a:r>
            <a:r>
              <a:rPr lang="en-ID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umat</a:t>
            </a: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 Allah di </a:t>
            </a:r>
            <a:r>
              <a:rPr lang="en-ID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hari</a:t>
            </a: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penghakiman</a:t>
            </a: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itu</a:t>
            </a: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E66B6-DBE2-5F04-D1E1-0ACEB47FF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7924" y="2305050"/>
            <a:ext cx="7077075" cy="43148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D" dirty="0" err="1">
                <a:latin typeface="Bernard MT Condensed" panose="02050806060905020404" pitchFamily="18" charset="0"/>
              </a:rPr>
              <a:t>Imamat</a:t>
            </a:r>
            <a:r>
              <a:rPr lang="en-ID" dirty="0">
                <a:latin typeface="Bernard MT Condensed" panose="02050806060905020404" pitchFamily="18" charset="0"/>
              </a:rPr>
              <a:t> 23:27-29 </a:t>
            </a:r>
            <a:r>
              <a:rPr lang="en-ID" dirty="0">
                <a:latin typeface="Franklin Gothic Medium Cond" panose="020B0606030402020204" pitchFamily="34" charset="0"/>
              </a:rPr>
              <a:t>"Akan </a:t>
            </a:r>
            <a:r>
              <a:rPr lang="en-ID" dirty="0" err="1">
                <a:latin typeface="Franklin Gothic Medium Cond" panose="020B0606030402020204" pitchFamily="34" charset="0"/>
              </a:rPr>
              <a:t>tetapi</a:t>
            </a:r>
            <a:r>
              <a:rPr lang="en-ID" dirty="0">
                <a:latin typeface="Franklin Gothic Medium Cond" panose="020B0606030402020204" pitchFamily="34" charset="0"/>
              </a:rPr>
              <a:t> pada </a:t>
            </a:r>
            <a:r>
              <a:rPr lang="en-ID" dirty="0" err="1">
                <a:latin typeface="Franklin Gothic Medium Cond" panose="020B0606030402020204" pitchFamily="34" charset="0"/>
              </a:rPr>
              <a:t>tanggal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sepuluh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bulan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ketujuh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ada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hari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Pendamaian</a:t>
            </a:r>
            <a:r>
              <a:rPr lang="en-ID" dirty="0">
                <a:latin typeface="Franklin Gothic Medium Cond" panose="020B0606030402020204" pitchFamily="34" charset="0"/>
              </a:rPr>
              <a:t>; </a:t>
            </a:r>
            <a:r>
              <a:rPr lang="en-ID" dirty="0" err="1">
                <a:latin typeface="Franklin Gothic Medium Cond" panose="020B0606030402020204" pitchFamily="34" charset="0"/>
              </a:rPr>
              <a:t>kamu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harus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mengadakan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pertemuan</a:t>
            </a:r>
            <a:r>
              <a:rPr lang="en-ID" dirty="0">
                <a:latin typeface="Franklin Gothic Medium Cond" panose="020B0606030402020204" pitchFamily="34" charset="0"/>
              </a:rPr>
              <a:t> kudus dan </a:t>
            </a:r>
            <a:r>
              <a:rPr lang="en-ID" dirty="0" err="1">
                <a:latin typeface="Franklin Gothic Medium Cond" panose="020B0606030402020204" pitchFamily="34" charset="0"/>
              </a:rPr>
              <a:t>harus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merendahkan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berpuasa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mempersembahkan</a:t>
            </a:r>
            <a:r>
              <a:rPr lang="en-ID" dirty="0">
                <a:latin typeface="Franklin Gothic Medium Cond" panose="020B0606030402020204" pitchFamily="34" charset="0"/>
              </a:rPr>
              <a:t> korban </a:t>
            </a:r>
            <a:r>
              <a:rPr lang="en-ID" dirty="0" err="1">
                <a:latin typeface="Franklin Gothic Medium Cond" panose="020B0606030402020204" pitchFamily="34" charset="0"/>
              </a:rPr>
              <a:t>api</a:t>
            </a:r>
            <a:r>
              <a:rPr lang="en-ID" dirty="0">
                <a:latin typeface="Franklin Gothic Medium Cond" panose="020B0606030402020204" pitchFamily="34" charset="0"/>
              </a:rPr>
              <a:t>-apian </a:t>
            </a:r>
            <a:r>
              <a:rPr lang="en-ID" dirty="0" err="1">
                <a:latin typeface="Franklin Gothic Medium Cond" panose="020B0606030402020204" pitchFamily="34" charset="0"/>
              </a:rPr>
              <a:t>kepada</a:t>
            </a:r>
            <a:r>
              <a:rPr lang="en-ID" dirty="0">
                <a:latin typeface="Franklin Gothic Medium Cond" panose="020B0606030402020204" pitchFamily="34" charset="0"/>
              </a:rPr>
              <a:t> TUHAN. Pada </a:t>
            </a:r>
            <a:r>
              <a:rPr lang="en-ID" dirty="0" err="1">
                <a:latin typeface="Franklin Gothic Medium Cond" panose="020B0606030402020204" pitchFamily="34" charset="0"/>
              </a:rPr>
              <a:t>hari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janganlah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kamu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melakukan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sesuatu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pekerjaan</a:t>
            </a:r>
            <a:r>
              <a:rPr lang="en-ID" dirty="0">
                <a:latin typeface="Franklin Gothic Medium Cond" panose="020B0606030402020204" pitchFamily="34" charset="0"/>
              </a:rPr>
              <a:t>; </a:t>
            </a:r>
            <a:r>
              <a:rPr lang="en-ID" dirty="0" err="1">
                <a:latin typeface="Franklin Gothic Medium Cond" panose="020B0606030402020204" pitchFamily="34" charset="0"/>
              </a:rPr>
              <a:t>itulah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Pendamaian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mengadakan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pendamaian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bagimu</a:t>
            </a:r>
            <a:r>
              <a:rPr lang="en-ID" dirty="0">
                <a:latin typeface="Franklin Gothic Medium Cond" panose="020B0606030402020204" pitchFamily="34" charset="0"/>
              </a:rPr>
              <a:t> di </a:t>
            </a:r>
            <a:r>
              <a:rPr lang="en-ID" dirty="0" err="1">
                <a:latin typeface="Franklin Gothic Medium Cond" panose="020B0606030402020204" pitchFamily="34" charset="0"/>
              </a:rPr>
              <a:t>hadapan</a:t>
            </a:r>
            <a:r>
              <a:rPr lang="en-ID" dirty="0">
                <a:latin typeface="Franklin Gothic Medium Cond" panose="020B0606030402020204" pitchFamily="34" charset="0"/>
              </a:rPr>
              <a:t> TUHAN, </a:t>
            </a:r>
            <a:r>
              <a:rPr lang="en-ID" dirty="0" err="1">
                <a:latin typeface="Franklin Gothic Medium Cond" panose="020B0606030402020204" pitchFamily="34" charset="0"/>
              </a:rPr>
              <a:t>Allahmu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>
                <a:latin typeface="Gill Sans Nova Cond XBd" panose="020B0A06020104020203" pitchFamily="34" charset="0"/>
              </a:rPr>
              <a:t>Karena </a:t>
            </a:r>
            <a:r>
              <a:rPr lang="en-ID" dirty="0" err="1">
                <a:latin typeface="Gill Sans Nova Cond XBd" panose="020B0A06020104020203" pitchFamily="34" charset="0"/>
              </a:rPr>
              <a:t>setiap</a:t>
            </a:r>
            <a:r>
              <a:rPr lang="en-ID" dirty="0">
                <a:latin typeface="Gill Sans Nova Cond XBd" panose="020B0A06020104020203" pitchFamily="34" charset="0"/>
              </a:rPr>
              <a:t> orang yang pada </a:t>
            </a:r>
            <a:r>
              <a:rPr lang="en-ID" dirty="0" err="1">
                <a:latin typeface="Gill Sans Nova Cond XBd" panose="020B0A06020104020203" pitchFamily="34" charset="0"/>
              </a:rPr>
              <a:t>hari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merendahkan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berpuasa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haruslah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dilenyapkan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antara</a:t>
            </a:r>
            <a:r>
              <a:rPr lang="en-ID" dirty="0">
                <a:latin typeface="Impact" panose="020B0806030902050204" pitchFamily="34" charset="0"/>
              </a:rPr>
              <a:t> orang-orang </a:t>
            </a:r>
            <a:r>
              <a:rPr lang="en-ID" dirty="0" err="1">
                <a:latin typeface="Impact" panose="020B0806030902050204" pitchFamily="34" charset="0"/>
              </a:rPr>
              <a:t>sebangsanya</a:t>
            </a:r>
            <a:r>
              <a:rPr lang="en-ID" dirty="0">
                <a:latin typeface="Franklin Gothic Medium Cond" panose="020B0606030402020204" pitchFamily="34" charset="0"/>
              </a:rPr>
              <a:t>". 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B28A36-E2D1-0958-5B45-2AAB689436BF}"/>
              </a:ext>
            </a:extLst>
          </p:cNvPr>
          <p:cNvSpPr/>
          <p:nvPr/>
        </p:nvSpPr>
        <p:spPr>
          <a:xfrm>
            <a:off x="657225" y="2943045"/>
            <a:ext cx="491699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467733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423785-FF74-D9FE-CC3B-9AD562491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0C7A8-5DFE-4079-1259-F74E9E139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6149" y="2640012"/>
            <a:ext cx="6991350" cy="4027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Medium Cond" panose="020B0606030402020204" pitchFamily="34" charset="0"/>
              </a:rPr>
              <a:t>Demikianlah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umat</a:t>
            </a:r>
            <a:r>
              <a:rPr lang="en-ID" dirty="0">
                <a:latin typeface="Franklin Gothic Medium Cond" panose="020B0606030402020204" pitchFamily="34" charset="0"/>
              </a:rPr>
              <a:t> Allah di zaman </a:t>
            </a:r>
            <a:r>
              <a:rPr lang="en-ID" dirty="0" err="1">
                <a:latin typeface="Franklin Gothic Medium Cond" panose="020B0606030402020204" pitchFamily="34" charset="0"/>
              </a:rPr>
              <a:t>akhir</a:t>
            </a:r>
            <a:r>
              <a:rPr lang="en-ID" dirty="0">
                <a:latin typeface="Franklin Gothic Medium Cond" panose="020B0606030402020204" pitchFamily="34" charset="0"/>
              </a:rPr>
              <a:t> di mana masa </a:t>
            </a:r>
            <a:r>
              <a:rPr lang="en-ID" dirty="0" err="1">
                <a:latin typeface="Franklin Gothic Medium Cond" panose="020B0606030402020204" pitchFamily="34" charset="0"/>
              </a:rPr>
              <a:t>penghakiman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sedang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berlangsung</a:t>
            </a:r>
            <a:r>
              <a:rPr lang="en-ID" dirty="0">
                <a:latin typeface="Franklin Gothic Medium Cond" panose="020B0606030402020204" pitchFamily="34" charset="0"/>
              </a:rPr>
              <a:t> [</a:t>
            </a:r>
            <a:r>
              <a:rPr lang="en-ID" dirty="0" err="1">
                <a:latin typeface="Franklin Gothic Medium Cond" panose="020B0606030402020204" pitchFamily="34" charset="0"/>
              </a:rPr>
              <a:t>sejak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tahun</a:t>
            </a:r>
            <a:r>
              <a:rPr lang="en-ID" dirty="0">
                <a:latin typeface="Franklin Gothic Medium Cond" panose="020B0606030402020204" pitchFamily="34" charset="0"/>
              </a:rPr>
              <a:t> 1844], </a:t>
            </a:r>
            <a:r>
              <a:rPr lang="en-ID" dirty="0" err="1">
                <a:latin typeface="Franklin Gothic Medium Cond" panose="020B0606030402020204" pitchFamily="34" charset="0"/>
              </a:rPr>
              <a:t>perlu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memeriksa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diri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merendahkan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hati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sendiri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memeriksa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hati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mengakui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dosa-dosa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bertobat</a:t>
            </a:r>
            <a:r>
              <a:rPr lang="en-ID" dirty="0">
                <a:latin typeface="Franklin Gothic Medium Cond" panose="020B0606030402020204" pitchFamily="34" charset="0"/>
              </a:rPr>
              <a:t>, dan </a:t>
            </a:r>
            <a:r>
              <a:rPr lang="en-ID" dirty="0" err="1">
                <a:latin typeface="Bernard MT Condensed" panose="02050806060905020404" pitchFamily="18" charset="0"/>
              </a:rPr>
              <a:t>meminta</a:t>
            </a:r>
            <a:r>
              <a:rPr lang="en-ID" dirty="0">
                <a:latin typeface="Bernard MT Condensed" panose="02050806060905020404" pitchFamily="18" charset="0"/>
              </a:rPr>
              <a:t> Allah </a:t>
            </a:r>
            <a:r>
              <a:rPr lang="en-ID" dirty="0" err="1">
                <a:latin typeface="Bernard MT Condensed" panose="02050806060905020404" pitchFamily="18" charset="0"/>
              </a:rPr>
              <a:t>untuk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membersihkan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sewaktu</a:t>
            </a:r>
            <a:r>
              <a:rPr lang="en-ID" dirty="0">
                <a:latin typeface="Amasis MT Pro Black" panose="02040A04050005020304" pitchFamily="18" charset="0"/>
              </a:rPr>
              <a:t> Imam </a:t>
            </a:r>
            <a:r>
              <a:rPr lang="en-ID" dirty="0" err="1">
                <a:latin typeface="Amasis MT Pro Black" panose="02040A04050005020304" pitchFamily="18" charset="0"/>
              </a:rPr>
              <a:t>Besar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yaitu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Yesus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Kristus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sedang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membersihkan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tempat</a:t>
            </a:r>
            <a:r>
              <a:rPr lang="en-ID" dirty="0">
                <a:latin typeface="Amasis MT Pro Black" panose="02040A04050005020304" pitchFamily="18" charset="0"/>
              </a:rPr>
              <a:t> kudus </a:t>
            </a:r>
            <a:r>
              <a:rPr lang="en-ID" dirty="0" err="1">
                <a:latin typeface="Amasis MT Pro Black" panose="02040A04050005020304" pitchFamily="18" charset="0"/>
              </a:rPr>
              <a:t>dari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noda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catatan</a:t>
            </a:r>
            <a:r>
              <a:rPr lang="en-ID" dirty="0">
                <a:latin typeface="Amasis MT Pro Black" panose="02040A04050005020304" pitchFamily="18" charset="0"/>
              </a:rPr>
              <a:t> dosa-dosa </a:t>
            </a:r>
            <a:r>
              <a:rPr lang="en-ID" dirty="0" err="1">
                <a:latin typeface="Amasis MT Pro Black" panose="02040A04050005020304" pitchFamily="18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BD285E-6CC7-3392-2171-0B3435A68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7574" y="621506"/>
            <a:ext cx="5181601" cy="1460500"/>
          </a:xfrm>
        </p:spPr>
        <p:txBody>
          <a:bodyPr>
            <a:noAutofit/>
          </a:bodyPr>
          <a:lstStyle/>
          <a:p>
            <a:r>
              <a:rPr lang="en-ID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Apa</a:t>
            </a: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 yang </a:t>
            </a:r>
            <a:r>
              <a:rPr lang="en-ID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harus</a:t>
            </a: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dilakukan</a:t>
            </a: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 oleh </a:t>
            </a:r>
            <a:r>
              <a:rPr lang="en-ID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umat</a:t>
            </a: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 Allah di </a:t>
            </a:r>
            <a:r>
              <a:rPr lang="en-ID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hari</a:t>
            </a: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penghakiman</a:t>
            </a: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002060"/>
                </a:solidFill>
                <a:latin typeface="Impact" panose="020B0806030902050204" pitchFamily="34" charset="0"/>
              </a:rPr>
              <a:t>itu</a:t>
            </a:r>
            <a:r>
              <a:rPr lang="en-ID" sz="3600" dirty="0">
                <a:solidFill>
                  <a:srgbClr val="002060"/>
                </a:solidFill>
                <a:latin typeface="Impact" panose="020B0806030902050204" pitchFamily="34" charset="0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86900E-DBBC-B35A-F940-406864FDD2C1}"/>
              </a:ext>
            </a:extLst>
          </p:cNvPr>
          <p:cNvSpPr/>
          <p:nvPr/>
        </p:nvSpPr>
        <p:spPr>
          <a:xfrm>
            <a:off x="657225" y="3047820"/>
            <a:ext cx="491699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995014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AF1765-EFD3-6799-A921-B016B5CE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234"/>
          <a:stretch/>
        </p:blipFill>
        <p:spPr>
          <a:xfrm>
            <a:off x="21" y="2"/>
            <a:ext cx="4571980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46533" y="0"/>
            <a:ext cx="656039" cy="6857455"/>
            <a:chOff x="5395368" y="0"/>
            <a:chExt cx="874718" cy="6857455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22A99-4C5F-1545-72E2-9FB67751B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2571" y="1438276"/>
            <a:ext cx="4441430" cy="46101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400" dirty="0">
                <a:solidFill>
                  <a:srgbClr val="FFFF00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Kita </a:t>
            </a:r>
            <a:r>
              <a:rPr lang="en-ID" sz="3400" dirty="0" err="1">
                <a:solidFill>
                  <a:srgbClr val="FFFF00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saat</a:t>
            </a:r>
            <a:r>
              <a:rPr lang="en-ID" sz="3400" dirty="0">
                <a:solidFill>
                  <a:srgbClr val="FFFF00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sz="3400" dirty="0" err="1">
                <a:solidFill>
                  <a:srgbClr val="FFFF00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ini</a:t>
            </a:r>
            <a:r>
              <a:rPr lang="en-ID" sz="3400" dirty="0">
                <a:solidFill>
                  <a:srgbClr val="FFFF00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sz="3400" dirty="0" err="1">
                <a:solidFill>
                  <a:srgbClr val="FFFF00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hidup</a:t>
            </a:r>
            <a:r>
              <a:rPr lang="en-ID" sz="3400" dirty="0">
                <a:solidFill>
                  <a:srgbClr val="FFFF00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 di masa </a:t>
            </a:r>
            <a:r>
              <a:rPr lang="en-ID" sz="3400" dirty="0" err="1">
                <a:solidFill>
                  <a:srgbClr val="FFFF00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penghakiman</a:t>
            </a:r>
            <a:r>
              <a:rPr lang="en-ID" sz="3400" dirty="0">
                <a:solidFill>
                  <a:srgbClr val="FFFF00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 Allah </a:t>
            </a:r>
            <a:r>
              <a:rPr lang="en-ID" sz="3400" dirty="0" err="1">
                <a:solidFill>
                  <a:srgbClr val="FFFF00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berlangsung</a:t>
            </a:r>
            <a:r>
              <a:rPr lang="en-ID" sz="3400" dirty="0">
                <a:solidFill>
                  <a:srgbClr val="FFFFFF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, </a:t>
            </a:r>
            <a:r>
              <a:rPr lang="en-ID" sz="3400" dirty="0" err="1">
                <a:solidFill>
                  <a:srgbClr val="FFFFFF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waktunya</a:t>
            </a:r>
            <a:r>
              <a:rPr lang="en-ID" sz="3400" dirty="0">
                <a:solidFill>
                  <a:srgbClr val="FFFFFF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sz="3400" dirty="0" err="1">
                <a:solidFill>
                  <a:srgbClr val="FFFFFF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akan</a:t>
            </a:r>
            <a:r>
              <a:rPr lang="en-ID" sz="3400" dirty="0">
                <a:solidFill>
                  <a:srgbClr val="FFFFFF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sz="3400" dirty="0" err="1">
                <a:solidFill>
                  <a:srgbClr val="FFFFFF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tiba</a:t>
            </a:r>
            <a:r>
              <a:rPr lang="en-ID" sz="3400" dirty="0">
                <a:solidFill>
                  <a:srgbClr val="FFFFFF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 di mana </a:t>
            </a:r>
            <a:r>
              <a:rPr lang="en-ID" sz="3400" dirty="0" err="1">
                <a:solidFill>
                  <a:srgbClr val="FFFFFF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pekerjaan</a:t>
            </a:r>
            <a:r>
              <a:rPr lang="en-ID" sz="3400" dirty="0">
                <a:solidFill>
                  <a:srgbClr val="FFFFFF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sz="3400" dirty="0" err="1">
                <a:solidFill>
                  <a:srgbClr val="FFFFFF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ini</a:t>
            </a:r>
            <a:r>
              <a:rPr lang="en-ID" sz="3400" dirty="0">
                <a:solidFill>
                  <a:srgbClr val="FFFFFF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sz="3400" dirty="0" err="1">
                <a:solidFill>
                  <a:srgbClr val="FFFFFF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akan</a:t>
            </a:r>
            <a:r>
              <a:rPr lang="en-ID" sz="3400" dirty="0">
                <a:solidFill>
                  <a:srgbClr val="FFFFFF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 </a:t>
            </a:r>
            <a:r>
              <a:rPr lang="en-ID" sz="3400" dirty="0" err="1">
                <a:solidFill>
                  <a:srgbClr val="FFFFFF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selesai</a:t>
            </a:r>
            <a:r>
              <a:rPr lang="en-ID" sz="3400" dirty="0">
                <a:solidFill>
                  <a:srgbClr val="FFFFFF"/>
                </a:solidFill>
                <a:latin typeface="Berlin Sans FB" panose="020E0602020502020306" pitchFamily="34" charset="0"/>
                <a:cs typeface="Aharoni" panose="02010803020104030203" pitchFamily="2" charset="-79"/>
              </a:rPr>
              <a:t> dan </a:t>
            </a:r>
            <a:r>
              <a:rPr lang="en-ID" sz="3400" dirty="0" err="1">
                <a:solidFill>
                  <a:srgbClr val="FFFFFF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nasib</a:t>
            </a:r>
            <a:r>
              <a:rPr lang="en-ID" sz="3400" dirty="0">
                <a:solidFill>
                  <a:srgbClr val="FFFFFF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3400" dirty="0" err="1">
                <a:solidFill>
                  <a:srgbClr val="FFFFFF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setiap</a:t>
            </a:r>
            <a:r>
              <a:rPr lang="en-ID" sz="3400" dirty="0">
                <a:solidFill>
                  <a:srgbClr val="FFFFFF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 orang </a:t>
            </a:r>
            <a:r>
              <a:rPr lang="en-ID" sz="3400" dirty="0" err="1">
                <a:solidFill>
                  <a:srgbClr val="FFFFFF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ditentukan</a:t>
            </a:r>
            <a:endParaRPr lang="en-ID" sz="3400" dirty="0">
              <a:solidFill>
                <a:srgbClr val="FFFFFF"/>
              </a:solidFill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453817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82C52-AB71-77AE-4EB3-4E6783AAA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32071-BF6C-7335-A9E2-BE92905EC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467ECF-15F0-8EC1-8DC5-BCA24FADFD5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420"/>
                    </a14:imgEffect>
                    <a14:imgEffect>
                      <a14:saturation sat="11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5" y="0"/>
            <a:ext cx="9144000" cy="68707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ABF96CA-2E97-4B6A-4AD7-C0CE422CD819}"/>
              </a:ext>
            </a:extLst>
          </p:cNvPr>
          <p:cNvSpPr txBox="1">
            <a:spLocks/>
          </p:cNvSpPr>
          <p:nvPr/>
        </p:nvSpPr>
        <p:spPr>
          <a:xfrm>
            <a:off x="0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48C002-9809-CEC5-FABA-C46DC3DC9428}"/>
              </a:ext>
            </a:extLst>
          </p:cNvPr>
          <p:cNvSpPr/>
          <p:nvPr/>
        </p:nvSpPr>
        <p:spPr>
          <a:xfrm>
            <a:off x="356026" y="524375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4DD93C-213A-3BE8-78C2-03E34855374E}"/>
              </a:ext>
            </a:extLst>
          </p:cNvPr>
          <p:cNvSpPr/>
          <p:nvPr/>
        </p:nvSpPr>
        <p:spPr>
          <a:xfrm>
            <a:off x="341736" y="103161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575F3D-52B0-A306-7CE7-0AA9BAFD61A2}"/>
              </a:ext>
            </a:extLst>
          </p:cNvPr>
          <p:cNvSpPr/>
          <p:nvPr/>
        </p:nvSpPr>
        <p:spPr>
          <a:xfrm>
            <a:off x="360788" y="214634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1B3CEC-50EC-865B-D447-E827735F7658}"/>
              </a:ext>
            </a:extLst>
          </p:cNvPr>
          <p:cNvSpPr/>
          <p:nvPr/>
        </p:nvSpPr>
        <p:spPr>
          <a:xfrm>
            <a:off x="341462" y="323147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B83E51-9989-70AB-95E2-3F80D4FC007C}"/>
              </a:ext>
            </a:extLst>
          </p:cNvPr>
          <p:cNvSpPr/>
          <p:nvPr/>
        </p:nvSpPr>
        <p:spPr>
          <a:xfrm>
            <a:off x="341462" y="420048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02A577-4850-CC54-5AE5-FD0951A1FE14}"/>
              </a:ext>
            </a:extLst>
          </p:cNvPr>
          <p:cNvSpPr txBox="1"/>
          <p:nvPr/>
        </p:nvSpPr>
        <p:spPr>
          <a:xfrm>
            <a:off x="1145322" y="1132682"/>
            <a:ext cx="7751028" cy="83099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Di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kayu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salib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,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Kristus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dihakimi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sebagai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penjahat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agar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bisa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dibebaskan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dari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api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kehancuran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rgbClr val="FFFF00"/>
                </a:solidFill>
                <a:latin typeface="Impact" panose="020B0806030902050204" pitchFamily="34" charset="0"/>
              </a:rPr>
              <a:t>kekal</a:t>
            </a:r>
            <a:r>
              <a:rPr lang="en-ID" sz="2400" dirty="0">
                <a:solidFill>
                  <a:srgbClr val="FFFF00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B94526-4073-F125-6F08-C78110B615DA}"/>
              </a:ext>
            </a:extLst>
          </p:cNvPr>
          <p:cNvSpPr txBox="1"/>
          <p:nvPr/>
        </p:nvSpPr>
        <p:spPr>
          <a:xfrm>
            <a:off x="1145322" y="2289215"/>
            <a:ext cx="7751028" cy="769441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latin typeface="Impact" panose="020B0806030902050204" pitchFamily="34" charset="0"/>
              </a:rPr>
              <a:t>2.300 </a:t>
            </a:r>
            <a:r>
              <a:rPr lang="en-ID" sz="2200" dirty="0" err="1">
                <a:latin typeface="Impact" panose="020B0806030902050204" pitchFamily="34" charset="0"/>
              </a:rPr>
              <a:t>petang</a:t>
            </a:r>
            <a:r>
              <a:rPr lang="en-ID" sz="2200" dirty="0">
                <a:latin typeface="Impact" panose="020B0806030902050204" pitchFamily="34" charset="0"/>
              </a:rPr>
              <a:t> dan </a:t>
            </a:r>
            <a:r>
              <a:rPr lang="en-ID" sz="2200" dirty="0" err="1">
                <a:latin typeface="Impact" panose="020B0806030902050204" pitchFamily="34" charset="0"/>
              </a:rPr>
              <a:t>pagi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adalah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kerangka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waktu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nubuat</a:t>
            </a:r>
            <a:r>
              <a:rPr lang="en-ID" sz="2200" dirty="0"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latin typeface="Impact" panose="020B0806030902050204" pitchFamily="34" charset="0"/>
              </a:rPr>
              <a:t>tidak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menunjuk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kepada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hari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secara</a:t>
            </a:r>
            <a:r>
              <a:rPr lang="en-ID" sz="2200" dirty="0">
                <a:latin typeface="Impact" panose="020B0806030902050204" pitchFamily="34" charset="0"/>
              </a:rPr>
              <a:t> literal </a:t>
            </a:r>
            <a:r>
              <a:rPr lang="en-ID" sz="2200" dirty="0" err="1">
                <a:latin typeface="Impact" panose="020B0806030902050204" pitchFamily="34" charset="0"/>
              </a:rPr>
              <a:t>melainkan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secara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lambang</a:t>
            </a:r>
            <a:r>
              <a:rPr lang="en-ID" sz="22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C4C0A5-F74F-3F3D-9B7A-F81F24E02256}"/>
              </a:ext>
            </a:extLst>
          </p:cNvPr>
          <p:cNvSpPr txBox="1"/>
          <p:nvPr/>
        </p:nvSpPr>
        <p:spPr>
          <a:xfrm>
            <a:off x="1145048" y="3277152"/>
            <a:ext cx="7751028" cy="830997"/>
          </a:xfrm>
          <a:prstGeom prst="rect">
            <a:avLst/>
          </a:prstGeom>
          <a:solidFill>
            <a:srgbClr val="737000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Saatnya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sekarang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harus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lebih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memperhatikan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segala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sesuatu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berhubungan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dengan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zaman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akhir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C1246B-88E8-8D33-DC45-91DBFFAC3720}"/>
              </a:ext>
            </a:extLst>
          </p:cNvPr>
          <p:cNvSpPr txBox="1"/>
          <p:nvPr/>
        </p:nvSpPr>
        <p:spPr>
          <a:xfrm>
            <a:off x="1145048" y="4291108"/>
            <a:ext cx="7751028" cy="830997"/>
          </a:xfrm>
          <a:prstGeom prst="rect">
            <a:avLst/>
          </a:prstGeom>
          <a:solidFill>
            <a:srgbClr val="5C005C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Kematian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Kristus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di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salib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Golgota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bukan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diri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-Nya.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4B57DE-9D57-4F2A-51E6-004A125E5280}"/>
              </a:ext>
            </a:extLst>
          </p:cNvPr>
          <p:cNvSpPr txBox="1"/>
          <p:nvPr/>
        </p:nvSpPr>
        <p:spPr>
          <a:xfrm>
            <a:off x="1145048" y="5282018"/>
            <a:ext cx="7751028" cy="1015663"/>
          </a:xfrm>
          <a:prstGeom prst="rect">
            <a:avLst/>
          </a:prstGeom>
          <a:solidFill>
            <a:srgbClr val="860036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Umat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Allah di zaman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akhir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ini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, di mana masa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penghakiman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sedang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berlangsung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perlu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memeriksa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diri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merendahkan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hati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memeriksa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hati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mengakui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dosa-dosa, dan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bertobat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dengan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sungguh-sungguh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1871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B18439-53EB-7372-2A02-BB897B4041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04" r="20666" b="9092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4C5EB-C086-07F5-BB17-B1EF6D6D1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318" y="1085851"/>
            <a:ext cx="4712782" cy="5534024"/>
          </a:xfrm>
        </p:spPr>
        <p:txBody>
          <a:bodyPr anchor="t">
            <a:noAutofit/>
          </a:bodyPr>
          <a:lstStyle/>
          <a:p>
            <a:r>
              <a:rPr lang="en-ID" sz="2600" dirty="0" err="1">
                <a:latin typeface="Gill Sans Nova Cond XBd" panose="020B0A06020104020203" pitchFamily="34" charset="0"/>
              </a:rPr>
              <a:t>Api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penghakiman</a:t>
            </a:r>
            <a:r>
              <a:rPr lang="en-ID" sz="2600" dirty="0">
                <a:latin typeface="Gill Sans Nova Cond XBd" panose="020B0A06020104020203" pitchFamily="34" charset="0"/>
              </a:rPr>
              <a:t> Allah </a:t>
            </a:r>
            <a:r>
              <a:rPr lang="en-ID" sz="2600" dirty="0" err="1">
                <a:latin typeface="Gill Sans Nova Cond XBd" panose="020B0A06020104020203" pitchFamily="34" charset="0"/>
              </a:rPr>
              <a:t>membakar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diri</a:t>
            </a:r>
            <a:r>
              <a:rPr lang="en-ID" sz="2600" dirty="0">
                <a:latin typeface="Gill Sans Nova Cond XBd" panose="020B0A06020104020203" pitchFamily="34" charset="0"/>
              </a:rPr>
              <a:t>-Nya, di </a:t>
            </a:r>
            <a:r>
              <a:rPr lang="en-ID" sz="2600" dirty="0" err="1">
                <a:latin typeface="Gill Sans Nova Cond XBd" panose="020B0A06020104020203" pitchFamily="34" charset="0"/>
              </a:rPr>
              <a:t>Golgota</a:t>
            </a:r>
            <a:r>
              <a:rPr lang="en-ID" sz="2600" dirty="0">
                <a:latin typeface="Gill Sans Nova Cond XBd" panose="020B0A06020104020203" pitchFamily="34" charset="0"/>
              </a:rPr>
              <a:t>, dan </a:t>
            </a:r>
            <a:r>
              <a:rPr lang="en-ID" sz="2600" dirty="0" err="1">
                <a:latin typeface="Gill Sans Nova Cond XBd" panose="020B0A06020104020203" pitchFamily="34" charset="0"/>
              </a:rPr>
              <a:t>semua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ada</a:t>
            </a:r>
            <a:r>
              <a:rPr lang="en-ID" sz="2600" dirty="0">
                <a:latin typeface="Gill Sans Nova Cond XBd" panose="020B0A06020104020203" pitchFamily="34" charset="0"/>
              </a:rPr>
              <a:t> di </a:t>
            </a:r>
            <a:r>
              <a:rPr lang="en-ID" sz="2600" dirty="0" err="1">
                <a:latin typeface="Gill Sans Nova Cond XBd" panose="020B0A06020104020203" pitchFamily="34" charset="0"/>
              </a:rPr>
              <a:t>dalam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Kristus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aman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selamanya</a:t>
            </a:r>
            <a:r>
              <a:rPr lang="en-ID" sz="2600" dirty="0">
                <a:latin typeface="Gill Sans Nova Cond XBd" panose="020B0A06020104020203" pitchFamily="34" charset="0"/>
              </a:rPr>
              <a:t> di </a:t>
            </a:r>
            <a:r>
              <a:rPr lang="en-ID" sz="2600" dirty="0" err="1">
                <a:latin typeface="Gill Sans Nova Cond XBd" panose="020B0A06020104020203" pitchFamily="34" charset="0"/>
              </a:rPr>
              <a:t>bawah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sayap</a:t>
            </a:r>
            <a:r>
              <a:rPr lang="en-ID" sz="2600" dirty="0">
                <a:latin typeface="Gill Sans Nova Cond XBd" panose="020B0A06020104020203" pitchFamily="34" charset="0"/>
              </a:rPr>
              <a:t>-Nya. </a:t>
            </a:r>
          </a:p>
          <a:p>
            <a:r>
              <a:rPr lang="en-ID" sz="2600" dirty="0">
                <a:latin typeface="Gill Sans Nova Cond XBd" panose="020B0A06020104020203" pitchFamily="34" charset="0"/>
              </a:rPr>
              <a:t>Di </a:t>
            </a:r>
            <a:r>
              <a:rPr lang="en-ID" sz="2600" dirty="0" err="1">
                <a:latin typeface="Gill Sans Nova Cond XBd" panose="020B0A06020104020203" pitchFamily="34" charset="0"/>
              </a:rPr>
              <a:t>kayu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salib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Kristus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dihakimi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sebagai</a:t>
            </a:r>
            <a:r>
              <a:rPr lang="en-ID" sz="2600" dirty="0">
                <a:latin typeface="Gill Sans Nova Cond XBd" panose="020B0A06020104020203" pitchFamily="34" charset="0"/>
              </a:rPr>
              <a:t> orang </a:t>
            </a:r>
            <a:r>
              <a:rPr lang="en-ID" sz="2600" dirty="0" err="1">
                <a:latin typeface="Gill Sans Nova Cond XBd" panose="020B0A06020104020203" pitchFamily="34" charset="0"/>
              </a:rPr>
              <a:t>berdosa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dihukum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sehingga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dapat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dihakimi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sebagai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warga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kerajaan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surga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benar</a:t>
            </a:r>
            <a:r>
              <a:rPr lang="en-ID" sz="2600" dirty="0">
                <a:latin typeface="Gill Sans Nova Cond XBd" panose="020B0A06020104020203" pitchFamily="34" charset="0"/>
              </a:rPr>
              <a:t>. </a:t>
            </a:r>
          </a:p>
          <a:p>
            <a:r>
              <a:rPr lang="en-ID" sz="2600" dirty="0" err="1">
                <a:latin typeface="Gill Sans Nova Cond XBd" panose="020B0A06020104020203" pitchFamily="34" charset="0"/>
              </a:rPr>
              <a:t>Apa</a:t>
            </a:r>
            <a:r>
              <a:rPr lang="en-ID" sz="2600" dirty="0">
                <a:latin typeface="Gill Sans Nova Cond XBd" panose="020B0A06020104020203" pitchFamily="34" charset="0"/>
              </a:rPr>
              <a:t> dan </a:t>
            </a:r>
            <a:r>
              <a:rPr lang="en-ID" sz="2600" dirty="0" err="1">
                <a:latin typeface="Gill Sans Nova Cond XBd" panose="020B0A06020104020203" pitchFamily="34" charset="0"/>
              </a:rPr>
              <a:t>bagaimana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respon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hidup</a:t>
            </a:r>
            <a:r>
              <a:rPr lang="en-ID" sz="2600" dirty="0">
                <a:latin typeface="Gill Sans Nova Cond XBd" panose="020B0A06020104020203" pitchFamily="34" charset="0"/>
              </a:rPr>
              <a:t> di masa </a:t>
            </a:r>
            <a:r>
              <a:rPr lang="en-ID" sz="2600" dirty="0" err="1">
                <a:latin typeface="Gill Sans Nova Cond XBd" panose="020B0A06020104020203" pitchFamily="34" charset="0"/>
              </a:rPr>
              <a:t>akhir</a:t>
            </a:r>
            <a:r>
              <a:rPr lang="en-ID" sz="2600" dirty="0">
                <a:latin typeface="Gill Sans Nova Cond XBd" panose="020B0A06020104020203" pitchFamily="34" charset="0"/>
              </a:rPr>
              <a:t> zaman </a:t>
            </a:r>
            <a:r>
              <a:rPr lang="en-ID" sz="2600" dirty="0" err="1">
                <a:latin typeface="Gill Sans Nova Cond XBd" panose="020B0A06020104020203" pitchFamily="34" charset="0"/>
              </a:rPr>
              <a:t>ini</a:t>
            </a:r>
            <a:r>
              <a:rPr lang="en-ID" sz="2600" dirty="0">
                <a:latin typeface="Gill Sans Nova Cond XBd" panose="020B0A0602010402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88920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26B531-7493-C3F9-9C07-52A806E21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4000" cy="129620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PEMBERSIHAN TEMPAT KUDUS</a:t>
            </a:r>
            <a:br>
              <a:rPr lang="en-ID" sz="32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Minggu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30 April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E8E57-D172-F00B-583B-E680CC150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1" y="3815969"/>
            <a:ext cx="8405814" cy="285153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ID" sz="4000" dirty="0">
                <a:latin typeface="Arial Black" panose="020B0A04020102020204" pitchFamily="34" charset="0"/>
              </a:rPr>
              <a:t>Daniel 8:14 </a:t>
            </a:r>
          </a:p>
          <a:p>
            <a:pPr marL="0" indent="0" algn="ctr">
              <a:buNone/>
            </a:pPr>
            <a:r>
              <a:rPr lang="en-ID" sz="3200" dirty="0" err="1">
                <a:latin typeface="Gill Sans Nova Cond XBd" panose="020B0A06020104020203" pitchFamily="34" charset="0"/>
              </a:rPr>
              <a:t>Maka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ia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menjawab</a:t>
            </a:r>
            <a:r>
              <a:rPr lang="en-ID" sz="3200" dirty="0">
                <a:latin typeface="Gill Sans Nova Cond XBd" panose="020B0A06020104020203" pitchFamily="34" charset="0"/>
              </a:rPr>
              <a:t>: "</a:t>
            </a:r>
            <a:r>
              <a:rPr lang="en-ID" sz="3200" dirty="0" err="1">
                <a:latin typeface="Gill Sans Nova Cond XBd" panose="020B0A06020104020203" pitchFamily="34" charset="0"/>
              </a:rPr>
              <a:t>Sampai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lewat</a:t>
            </a:r>
            <a:r>
              <a:rPr lang="en-ID" sz="3200" dirty="0">
                <a:latin typeface="Gill Sans Nova Cond XBd" panose="020B0A06020104020203" pitchFamily="34" charset="0"/>
              </a:rPr>
              <a:t> dua </a:t>
            </a:r>
            <a:r>
              <a:rPr lang="en-ID" sz="3200" dirty="0" err="1">
                <a:latin typeface="Gill Sans Nova Cond XBd" panose="020B0A06020104020203" pitchFamily="34" charset="0"/>
              </a:rPr>
              <a:t>ribu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tiga</a:t>
            </a:r>
            <a:r>
              <a:rPr lang="en-ID" sz="3200" dirty="0">
                <a:latin typeface="Gill Sans Nova Cond XBd" panose="020B0A06020104020203" pitchFamily="34" charset="0"/>
              </a:rPr>
              <a:t> ratus </a:t>
            </a:r>
            <a:r>
              <a:rPr lang="en-ID" sz="3200" dirty="0" err="1">
                <a:latin typeface="Gill Sans Nova Cond XBd" panose="020B0A06020104020203" pitchFamily="34" charset="0"/>
              </a:rPr>
              <a:t>petang</a:t>
            </a:r>
            <a:r>
              <a:rPr lang="en-ID" sz="3200" dirty="0">
                <a:latin typeface="Gill Sans Nova Cond XBd" panose="020B0A06020104020203" pitchFamily="34" charset="0"/>
              </a:rPr>
              <a:t> dan </a:t>
            </a:r>
            <a:r>
              <a:rPr lang="en-ID" sz="3200" dirty="0" err="1">
                <a:latin typeface="Gill Sans Nova Cond XBd" panose="020B0A06020104020203" pitchFamily="34" charset="0"/>
              </a:rPr>
              <a:t>pagi</a:t>
            </a:r>
            <a:r>
              <a:rPr lang="en-ID" sz="3200" dirty="0"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lalu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tempat</a:t>
            </a:r>
            <a:r>
              <a:rPr lang="en-ID" sz="3200" dirty="0">
                <a:latin typeface="Impact" panose="020B0806030902050204" pitchFamily="34" charset="0"/>
              </a:rPr>
              <a:t> kudus </a:t>
            </a:r>
            <a:r>
              <a:rPr lang="en-ID" sz="3200" dirty="0" err="1">
                <a:latin typeface="Impact" panose="020B0806030902050204" pitchFamily="34" charset="0"/>
              </a:rPr>
              <a:t>itu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dipulihkan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dalam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keadaan</a:t>
            </a:r>
            <a:r>
              <a:rPr lang="en-ID" sz="3200" dirty="0"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latin typeface="Impact" panose="020B0806030902050204" pitchFamily="34" charset="0"/>
              </a:rPr>
              <a:t>wajar</a:t>
            </a:r>
            <a:r>
              <a:rPr lang="en-ID" sz="3200" dirty="0">
                <a:latin typeface="Gill Sans Nova Cond XBd" panose="020B0A06020104020203" pitchFamily="34" charset="0"/>
              </a:rPr>
              <a:t>."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27B848-2A2E-6EE7-B03E-E1DC396947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79" t="16396" r="20729" b="19752"/>
          <a:stretch/>
        </p:blipFill>
        <p:spPr>
          <a:xfrm>
            <a:off x="2114550" y="1590741"/>
            <a:ext cx="4733925" cy="222522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5792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C5D7FA-8C9A-32ED-5C2C-5143CCF1D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64" y="-1"/>
            <a:ext cx="9186864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483822-5CF1-06E2-4207-A5A21F505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95400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Sekilas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pemahaman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terkait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pemulihan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tempat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kudus [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Pembersihan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tempat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kudus]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dalam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penglihatan</a:t>
            </a:r>
            <a:r>
              <a:rPr lang="en-ID" sz="2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Daniel: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EC27B7-D688-22D1-FD8F-5D5F39232F2D}"/>
              </a:ext>
            </a:extLst>
          </p:cNvPr>
          <p:cNvSpPr txBox="1"/>
          <p:nvPr/>
        </p:nvSpPr>
        <p:spPr>
          <a:xfrm>
            <a:off x="1057275" y="1353800"/>
            <a:ext cx="7858124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Impact" panose="020B0806030902050204" pitchFamily="34" charset="0"/>
              </a:rPr>
              <a:t>Saat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menerima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penglihatan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itu</a:t>
            </a:r>
            <a:r>
              <a:rPr lang="en-ID" sz="2400" dirty="0">
                <a:latin typeface="Impact" panose="020B0806030902050204" pitchFamily="34" charset="0"/>
              </a:rPr>
              <a:t>, Daniel </a:t>
            </a:r>
            <a:r>
              <a:rPr lang="en-ID" sz="2400" dirty="0" err="1">
                <a:latin typeface="Impact" panose="020B0806030902050204" pitchFamily="34" charset="0"/>
              </a:rPr>
              <a:t>tidak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memahaminya</a:t>
            </a:r>
            <a:r>
              <a:rPr lang="en-ID" sz="2400" b="1" dirty="0">
                <a:latin typeface="Franklin Gothic Medium Cond" panose="020B0606030402020204" pitchFamily="34" charset="0"/>
              </a:rPr>
              <a:t>, Daniel 8:27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Maka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aku</a:t>
            </a:r>
            <a:r>
              <a:rPr lang="en-ID" sz="2400" b="1" dirty="0">
                <a:latin typeface="Franklin Gothic Medium Cond" panose="020B0606030402020204" pitchFamily="34" charset="0"/>
              </a:rPr>
              <a:t>, Daniel,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lelah</a:t>
            </a:r>
            <a:r>
              <a:rPr lang="en-ID" sz="2400" b="1" dirty="0">
                <a:latin typeface="Franklin Gothic Medium Cond" panose="020B0606030402020204" pitchFamily="34" charset="0"/>
              </a:rPr>
              <a:t>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jatuh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sakit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beberapa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hari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lamanya</a:t>
            </a:r>
            <a:r>
              <a:rPr lang="en-ID" sz="2400" b="1" dirty="0">
                <a:latin typeface="Franklin Gothic Medium Cond" panose="020B0606030402020204" pitchFamily="34" charset="0"/>
              </a:rPr>
              <a:t>;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kemudian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bangunlah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aku</a:t>
            </a:r>
            <a:r>
              <a:rPr lang="en-ID" sz="2400" b="1" dirty="0">
                <a:latin typeface="Franklin Gothic Medium Cond" panose="020B0606030402020204" pitchFamily="34" charset="0"/>
              </a:rPr>
              <a:t>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melakukan</a:t>
            </a:r>
            <a:r>
              <a:rPr lang="en-ID" sz="2400" b="1" dirty="0">
                <a:latin typeface="Franklin Gothic Medium Cond" panose="020B0606030402020204" pitchFamily="34" charset="0"/>
              </a:rPr>
              <a:t> pula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urusan</a:t>
            </a:r>
            <a:r>
              <a:rPr lang="en-ID" sz="2400" b="1" dirty="0">
                <a:latin typeface="Franklin Gothic Medium Cond" panose="020B0606030402020204" pitchFamily="34" charset="0"/>
              </a:rPr>
              <a:t> raja. </a:t>
            </a:r>
            <a:r>
              <a:rPr lang="en-ID" sz="2400" b="1" dirty="0">
                <a:latin typeface="Eras Demi ITC" panose="020B0805030504020804" pitchFamily="34" charset="0"/>
              </a:rPr>
              <a:t>Dan </a:t>
            </a:r>
            <a:r>
              <a:rPr lang="en-ID" sz="2400" b="1" dirty="0" err="1">
                <a:latin typeface="Eras Demi ITC" panose="020B0805030504020804" pitchFamily="34" charset="0"/>
              </a:rPr>
              <a:t>aku</a:t>
            </a:r>
            <a:r>
              <a:rPr lang="en-ID" sz="2400" b="1" dirty="0">
                <a:latin typeface="Eras Demi ITC" panose="020B0805030504020804" pitchFamily="34" charset="0"/>
              </a:rPr>
              <a:t> </a:t>
            </a:r>
            <a:r>
              <a:rPr lang="en-ID" sz="2400" b="1" dirty="0" err="1">
                <a:latin typeface="Eras Demi ITC" panose="020B0805030504020804" pitchFamily="34" charset="0"/>
              </a:rPr>
              <a:t>tercengang-cengang</a:t>
            </a:r>
            <a:r>
              <a:rPr lang="en-ID" sz="2400" b="1" dirty="0">
                <a:latin typeface="Eras Demi ITC" panose="020B0805030504020804" pitchFamily="34" charset="0"/>
              </a:rPr>
              <a:t> </a:t>
            </a:r>
            <a:r>
              <a:rPr lang="en-ID" sz="2400" b="1" dirty="0" err="1">
                <a:latin typeface="Eras Demi ITC" panose="020B0805030504020804" pitchFamily="34" charset="0"/>
              </a:rPr>
              <a:t>tentang</a:t>
            </a:r>
            <a:r>
              <a:rPr lang="en-ID" sz="2400" b="1" dirty="0">
                <a:latin typeface="Eras Demi ITC" panose="020B0805030504020804" pitchFamily="34" charset="0"/>
              </a:rPr>
              <a:t> </a:t>
            </a:r>
            <a:r>
              <a:rPr lang="en-ID" sz="2400" b="1" dirty="0" err="1">
                <a:latin typeface="Eras Demi ITC" panose="020B0805030504020804" pitchFamily="34" charset="0"/>
              </a:rPr>
              <a:t>penglihatan</a:t>
            </a:r>
            <a:r>
              <a:rPr lang="en-ID" sz="2400" b="1" dirty="0">
                <a:latin typeface="Eras Demi ITC" panose="020B0805030504020804" pitchFamily="34" charset="0"/>
              </a:rPr>
              <a:t> </a:t>
            </a:r>
            <a:r>
              <a:rPr lang="en-ID" sz="2400" b="1" dirty="0" err="1">
                <a:latin typeface="Eras Demi ITC" panose="020B0805030504020804" pitchFamily="34" charset="0"/>
              </a:rPr>
              <a:t>itu</a:t>
            </a:r>
            <a:r>
              <a:rPr lang="en-ID" sz="2400" b="1" dirty="0">
                <a:latin typeface="Eras Demi ITC" panose="020B0805030504020804" pitchFamily="34" charset="0"/>
              </a:rPr>
              <a:t>, </a:t>
            </a:r>
            <a:r>
              <a:rPr lang="en-ID" sz="2400" b="1" dirty="0" err="1">
                <a:latin typeface="Eras Demi ITC" panose="020B0805030504020804" pitchFamily="34" charset="0"/>
              </a:rPr>
              <a:t>tetapi</a:t>
            </a:r>
            <a:r>
              <a:rPr lang="en-ID" sz="2400" b="1" dirty="0">
                <a:latin typeface="Eras Demi ITC" panose="020B0805030504020804" pitchFamily="34" charset="0"/>
              </a:rPr>
              <a:t> </a:t>
            </a:r>
            <a:r>
              <a:rPr lang="en-ID" sz="2400" b="1" dirty="0" err="1">
                <a:latin typeface="Eras Demi ITC" panose="020B0805030504020804" pitchFamily="34" charset="0"/>
              </a:rPr>
              <a:t>tidak</a:t>
            </a:r>
            <a:r>
              <a:rPr lang="en-ID" sz="2400" b="1" dirty="0">
                <a:latin typeface="Eras Demi ITC" panose="020B0805030504020804" pitchFamily="34" charset="0"/>
              </a:rPr>
              <a:t> </a:t>
            </a:r>
            <a:r>
              <a:rPr lang="en-ID" sz="2400" b="1" dirty="0" err="1">
                <a:latin typeface="Eras Demi ITC" panose="020B0805030504020804" pitchFamily="34" charset="0"/>
              </a:rPr>
              <a:t>memahaminya</a:t>
            </a:r>
            <a:r>
              <a:rPr lang="en-ID" sz="2400" b="1" dirty="0">
                <a:latin typeface="Eras Demi ITC" panose="020B0805030504020804" pitchFamily="34" charset="0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EEC55B-EAC9-A32A-2012-1A5CC0FB6317}"/>
              </a:ext>
            </a:extLst>
          </p:cNvPr>
          <p:cNvSpPr txBox="1"/>
          <p:nvPr/>
        </p:nvSpPr>
        <p:spPr>
          <a:xfrm>
            <a:off x="1057275" y="3292792"/>
            <a:ext cx="7858125" cy="34778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b="1" dirty="0">
                <a:latin typeface="Franklin Gothic Medium Cond" panose="020B0606030402020204" pitchFamily="34" charset="0"/>
              </a:rPr>
              <a:t>Daniel 9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menerangkan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bahwa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malaikat</a:t>
            </a:r>
            <a:r>
              <a:rPr lang="en-ID" sz="2400" dirty="0">
                <a:latin typeface="Impact" panose="020B0806030902050204" pitchFamily="34" charset="0"/>
              </a:rPr>
              <a:t> Gabriel </a:t>
            </a:r>
            <a:r>
              <a:rPr lang="en-ID" sz="2400" dirty="0" err="1">
                <a:latin typeface="Impact" panose="020B0806030902050204" pitchFamily="34" charset="0"/>
              </a:rPr>
              <a:t>datang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menjelaskan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kepada</a:t>
            </a:r>
            <a:r>
              <a:rPr lang="en-ID" sz="2400" dirty="0">
                <a:latin typeface="Impact" panose="020B0806030902050204" pitchFamily="34" charset="0"/>
              </a:rPr>
              <a:t> Daniel </a:t>
            </a:r>
            <a:r>
              <a:rPr lang="en-ID" sz="2400" dirty="0" err="1">
                <a:latin typeface="Impact" panose="020B0806030902050204" pitchFamily="34" charset="0"/>
              </a:rPr>
              <a:t>nubuat</a:t>
            </a:r>
            <a:r>
              <a:rPr lang="en-ID" sz="2400" dirty="0">
                <a:latin typeface="Impact" panose="020B0806030902050204" pitchFamily="34" charset="0"/>
              </a:rPr>
              <a:t> 2.300 </a:t>
            </a:r>
            <a:r>
              <a:rPr lang="en-ID" sz="2400" dirty="0" err="1">
                <a:latin typeface="Impact" panose="020B0806030902050204" pitchFamily="34" charset="0"/>
              </a:rPr>
              <a:t>petang</a:t>
            </a:r>
            <a:r>
              <a:rPr lang="en-ID" sz="2400" dirty="0">
                <a:latin typeface="Impact" panose="020B0806030902050204" pitchFamily="34" charset="0"/>
              </a:rPr>
              <a:t> dan </a:t>
            </a:r>
            <a:r>
              <a:rPr lang="en-ID" sz="2400" dirty="0" err="1">
                <a:latin typeface="Impact" panose="020B0806030902050204" pitchFamily="34" charset="0"/>
              </a:rPr>
              <a:t>pagi</a:t>
            </a:r>
            <a:r>
              <a:rPr lang="en-ID" sz="2400" b="1" dirty="0">
                <a:latin typeface="Franklin Gothic Medium Cond" panose="020B0606030402020204" pitchFamily="34" charset="0"/>
              </a:rPr>
              <a:t>. Daniel 9:22 Lalu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mengajari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aku</a:t>
            </a:r>
            <a:r>
              <a:rPr lang="en-ID" sz="2400" b="1" dirty="0">
                <a:latin typeface="Franklin Gothic Medium Cond" panose="020B0606030402020204" pitchFamily="34" charset="0"/>
              </a:rPr>
              <a:t> dan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berbicara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aku</a:t>
            </a:r>
            <a:r>
              <a:rPr lang="en-ID" sz="2400" b="1" dirty="0">
                <a:latin typeface="Franklin Gothic Medium Cond" panose="020B0606030402020204" pitchFamily="34" charset="0"/>
              </a:rPr>
              <a:t>: "Daniel,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sekarang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aku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datang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memberi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akal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budi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kepadamu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mengerti</a:t>
            </a:r>
            <a:r>
              <a:rPr lang="en-ID" sz="2400" b="1" dirty="0">
                <a:latin typeface="Franklin Gothic Medium Cond" panose="020B0606030402020204" pitchFamily="34" charset="0"/>
              </a:rPr>
              <a:t>. </a:t>
            </a:r>
          </a:p>
          <a:p>
            <a:r>
              <a:rPr lang="en-ID" sz="2000" b="1" dirty="0" err="1">
                <a:latin typeface="Franklin Gothic Medium" panose="020B0603020102020204" pitchFamily="34" charset="0"/>
              </a:rPr>
              <a:t>Malaikat</a:t>
            </a:r>
            <a:r>
              <a:rPr lang="en-ID" sz="2000" b="1" dirty="0">
                <a:latin typeface="Franklin Gothic Medium" panose="020B0603020102020204" pitchFamily="34" charset="0"/>
              </a:rPr>
              <a:t> Gabriel </a:t>
            </a:r>
            <a:r>
              <a:rPr lang="en-ID" sz="2000" b="1" dirty="0" err="1">
                <a:latin typeface="Franklin Gothic Medium" panose="020B0603020102020204" pitchFamily="34" charset="0"/>
              </a:rPr>
              <a:t>membawa</a:t>
            </a:r>
            <a:r>
              <a:rPr lang="en-ID" sz="2000" b="1" dirty="0">
                <a:latin typeface="Franklin Gothic Medium" panose="020B0603020102020204" pitchFamily="34" charset="0"/>
              </a:rPr>
              <a:t> Daniel </a:t>
            </a:r>
            <a:r>
              <a:rPr lang="en-ID" sz="2000" b="1" dirty="0" err="1">
                <a:latin typeface="Franklin Gothic Medium" panose="020B0603020102020204" pitchFamily="34" charset="0"/>
              </a:rPr>
              <a:t>menyusuri</a:t>
            </a:r>
            <a:r>
              <a:rPr lang="en-ID" sz="2000" b="1" dirty="0">
                <a:latin typeface="Franklin Gothic Medium" panose="020B0603020102020204" pitchFamily="34" charset="0"/>
              </a:rPr>
              <a:t> </a:t>
            </a:r>
            <a:r>
              <a:rPr lang="en-ID" sz="2000" b="1" dirty="0" err="1">
                <a:latin typeface="Franklin Gothic Medium" panose="020B0603020102020204" pitchFamily="34" charset="0"/>
              </a:rPr>
              <a:t>aliran</a:t>
            </a:r>
            <a:r>
              <a:rPr lang="en-ID" sz="2000" b="1" dirty="0">
                <a:latin typeface="Franklin Gothic Medium" panose="020B0603020102020204" pitchFamily="34" charset="0"/>
              </a:rPr>
              <a:t> </a:t>
            </a:r>
            <a:r>
              <a:rPr lang="en-ID" sz="2000" b="1" dirty="0" err="1">
                <a:latin typeface="Franklin Gothic Medium" panose="020B0603020102020204" pitchFamily="34" charset="0"/>
              </a:rPr>
              <a:t>waktu</a:t>
            </a:r>
            <a:r>
              <a:rPr lang="en-ID" sz="2000" b="1" dirty="0">
                <a:latin typeface="Franklin Gothic Medium" panose="020B0603020102020204" pitchFamily="34" charset="0"/>
              </a:rPr>
              <a:t> dan </a:t>
            </a:r>
            <a:r>
              <a:rPr lang="en-ID" sz="2000" b="1" dirty="0" err="1">
                <a:latin typeface="Franklin Gothic Medium" panose="020B0603020102020204" pitchFamily="34" charset="0"/>
              </a:rPr>
              <a:t>mengungkapkan</a:t>
            </a:r>
            <a:r>
              <a:rPr lang="en-ID" sz="2000" b="1" dirty="0">
                <a:latin typeface="Franklin Gothic Medium" panose="020B0603020102020204" pitchFamily="34" charset="0"/>
              </a:rPr>
              <a:t> </a:t>
            </a:r>
            <a:r>
              <a:rPr lang="en-ID" sz="2000" b="1" dirty="0" err="1">
                <a:latin typeface="Franklin Gothic Medium" panose="020B0603020102020204" pitchFamily="34" charset="0"/>
              </a:rPr>
              <a:t>kebenaran</a:t>
            </a:r>
            <a:r>
              <a:rPr lang="en-ID" sz="2000" b="1" dirty="0">
                <a:latin typeface="Franklin Gothic Medium" panose="020B0603020102020204" pitchFamily="34" charset="0"/>
              </a:rPr>
              <a:t> </a:t>
            </a:r>
            <a:r>
              <a:rPr lang="en-ID" sz="2000" b="1" dirty="0" err="1">
                <a:latin typeface="Franklin Gothic Medium" panose="020B0603020102020204" pitchFamily="34" charset="0"/>
              </a:rPr>
              <a:t>tentang</a:t>
            </a:r>
            <a:r>
              <a:rPr lang="en-ID" sz="2000" b="1" dirty="0">
                <a:latin typeface="Franklin Gothic Medium" panose="020B0603020102020204" pitchFamily="34" charset="0"/>
              </a:rPr>
              <a:t> </a:t>
            </a:r>
            <a:r>
              <a:rPr lang="en-ID" sz="2000" b="1" dirty="0" err="1">
                <a:latin typeface="Franklin Gothic Medium" panose="020B0603020102020204" pitchFamily="34" charset="0"/>
              </a:rPr>
              <a:t>Mesias</a:t>
            </a:r>
            <a:r>
              <a:rPr lang="en-ID" sz="2000" b="1" dirty="0">
                <a:latin typeface="Franklin Gothic Medium" panose="020B0603020102020204" pitchFamily="34" charset="0"/>
              </a:rPr>
              <a:t> yang </a:t>
            </a:r>
            <a:r>
              <a:rPr lang="en-ID" sz="2000" b="1" dirty="0" err="1">
                <a:latin typeface="Franklin Gothic Medium" panose="020B0603020102020204" pitchFamily="34" charset="0"/>
              </a:rPr>
              <a:t>akan</a:t>
            </a:r>
            <a:r>
              <a:rPr lang="en-ID" sz="2000" b="1" dirty="0">
                <a:latin typeface="Franklin Gothic Medium" panose="020B0603020102020204" pitchFamily="34" charset="0"/>
              </a:rPr>
              <a:t> </a:t>
            </a:r>
            <a:r>
              <a:rPr lang="en-ID" sz="2000" b="1" dirty="0" err="1">
                <a:latin typeface="Franklin Gothic Medium" panose="020B0603020102020204" pitchFamily="34" charset="0"/>
              </a:rPr>
              <a:t>datang</a:t>
            </a:r>
            <a:r>
              <a:rPr lang="en-ID" sz="2000" b="1" dirty="0">
                <a:latin typeface="Franklin Gothic Medium" panose="020B0603020102020204" pitchFamily="34" charset="0"/>
              </a:rPr>
              <a:t>, </a:t>
            </a:r>
            <a:r>
              <a:rPr lang="en-ID" sz="2000" b="1" dirty="0" err="1">
                <a:latin typeface="Franklin Gothic Medium" panose="020B0603020102020204" pitchFamily="34" charset="0"/>
              </a:rPr>
              <a:t>memberikan</a:t>
            </a:r>
            <a:r>
              <a:rPr lang="en-ID" sz="2000" b="1" dirty="0">
                <a:latin typeface="Franklin Gothic Medium" panose="020B0603020102020204" pitchFamily="34" charset="0"/>
              </a:rPr>
              <a:t> </a:t>
            </a:r>
            <a:r>
              <a:rPr lang="en-ID" sz="2000" b="1" dirty="0" err="1">
                <a:latin typeface="Franklin Gothic Medium" panose="020B0603020102020204" pitchFamily="34" charset="0"/>
              </a:rPr>
              <a:t>tanggal</a:t>
            </a:r>
            <a:r>
              <a:rPr lang="en-ID" sz="2000" b="1" dirty="0">
                <a:latin typeface="Franklin Gothic Medium" panose="020B0603020102020204" pitchFamily="34" charset="0"/>
              </a:rPr>
              <a:t> yang </a:t>
            </a:r>
            <a:r>
              <a:rPr lang="en-ID" sz="2000" b="1" dirty="0" err="1">
                <a:latin typeface="Franklin Gothic Medium" panose="020B0603020102020204" pitchFamily="34" charset="0"/>
              </a:rPr>
              <a:t>tepat</a:t>
            </a:r>
            <a:r>
              <a:rPr lang="en-ID" sz="2000" b="1" dirty="0">
                <a:latin typeface="Franklin Gothic Medium" panose="020B0603020102020204" pitchFamily="34" charset="0"/>
              </a:rPr>
              <a:t> </a:t>
            </a:r>
            <a:r>
              <a:rPr lang="en-ID" sz="2000" b="1" dirty="0" err="1">
                <a:latin typeface="Franklin Gothic Medium" panose="020B0603020102020204" pitchFamily="34" charset="0"/>
              </a:rPr>
              <a:t>dari</a:t>
            </a:r>
            <a:r>
              <a:rPr lang="en-ID" sz="2000" b="1" dirty="0">
                <a:latin typeface="Franklin Gothic Medium" panose="020B0603020102020204" pitchFamily="34" charset="0"/>
              </a:rPr>
              <a:t> </a:t>
            </a:r>
            <a:r>
              <a:rPr lang="en-ID" sz="2000" b="1" dirty="0" err="1">
                <a:latin typeface="Franklin Gothic Medium" panose="020B0603020102020204" pitchFamily="34" charset="0"/>
              </a:rPr>
              <a:t>awal</a:t>
            </a:r>
            <a:r>
              <a:rPr lang="en-ID" sz="2000" b="1" dirty="0">
                <a:latin typeface="Franklin Gothic Medium" panose="020B0603020102020204" pitchFamily="34" charset="0"/>
              </a:rPr>
              <a:t> </a:t>
            </a:r>
            <a:r>
              <a:rPr lang="en-ID" sz="2000" b="1" dirty="0" err="1">
                <a:latin typeface="Franklin Gothic Medium" panose="020B0603020102020204" pitchFamily="34" charset="0"/>
              </a:rPr>
              <a:t>pelayanan</a:t>
            </a:r>
            <a:r>
              <a:rPr lang="en-ID" sz="2000" b="1" dirty="0">
                <a:latin typeface="Franklin Gothic Medium" panose="020B0603020102020204" pitchFamily="34" charset="0"/>
              </a:rPr>
              <a:t>-Nya dan </a:t>
            </a:r>
            <a:r>
              <a:rPr lang="en-ID" sz="2000" b="1" dirty="0" err="1">
                <a:latin typeface="Franklin Gothic Medium" panose="020B0603020102020204" pitchFamily="34" charset="0"/>
              </a:rPr>
              <a:t>kematian</a:t>
            </a:r>
            <a:r>
              <a:rPr lang="en-ID" sz="2000" b="1" dirty="0">
                <a:latin typeface="Franklin Gothic Medium" panose="020B0603020102020204" pitchFamily="34" charset="0"/>
              </a:rPr>
              <a:t>-Nya yang </a:t>
            </a:r>
            <a:r>
              <a:rPr lang="en-ID" sz="2000" b="1" dirty="0" err="1">
                <a:latin typeface="Franklin Gothic Medium" panose="020B0603020102020204" pitchFamily="34" charset="0"/>
              </a:rPr>
              <a:t>kejam</a:t>
            </a:r>
            <a:r>
              <a:rPr lang="en-ID" sz="2000" b="1" dirty="0">
                <a:latin typeface="Franklin Gothic Medium" panose="020B0603020102020204" pitchFamily="34" charset="0"/>
              </a:rPr>
              <a:t>, </a:t>
            </a:r>
            <a:r>
              <a:rPr lang="en-ID" sz="2000" b="1" dirty="0" err="1">
                <a:latin typeface="Franklin Gothic Medium" panose="020B0603020102020204" pitchFamily="34" charset="0"/>
              </a:rPr>
              <a:t>peristiwa-peristiwa</a:t>
            </a:r>
            <a:r>
              <a:rPr lang="en-ID" sz="2000" b="1" dirty="0">
                <a:latin typeface="Franklin Gothic Medium" panose="020B0603020102020204" pitchFamily="34" charset="0"/>
              </a:rPr>
              <a:t> </a:t>
            </a:r>
            <a:r>
              <a:rPr lang="en-ID" sz="2000" b="1" dirty="0" err="1">
                <a:latin typeface="Franklin Gothic Medium" panose="020B0603020102020204" pitchFamily="34" charset="0"/>
              </a:rPr>
              <a:t>ini</a:t>
            </a:r>
            <a:r>
              <a:rPr lang="en-ID" sz="2000" b="1" dirty="0">
                <a:latin typeface="Franklin Gothic Medium" panose="020B0603020102020204" pitchFamily="34" charset="0"/>
              </a:rPr>
              <a:t> </a:t>
            </a:r>
            <a:r>
              <a:rPr lang="en-ID" sz="2000" b="1" dirty="0" err="1">
                <a:latin typeface="Franklin Gothic Medium" panose="020B0603020102020204" pitchFamily="34" charset="0"/>
              </a:rPr>
              <a:t>terkait</a:t>
            </a:r>
            <a:r>
              <a:rPr lang="en-ID" sz="2000" b="1" dirty="0">
                <a:latin typeface="Franklin Gothic Medium" panose="020B0603020102020204" pitchFamily="34" charset="0"/>
              </a:rPr>
              <a:t> </a:t>
            </a:r>
            <a:r>
              <a:rPr lang="en-ID" sz="2000" b="1" dirty="0" err="1">
                <a:latin typeface="Franklin Gothic Medium" panose="020B0603020102020204" pitchFamily="34" charset="0"/>
              </a:rPr>
              <a:t>langsung</a:t>
            </a:r>
            <a:r>
              <a:rPr lang="en-ID" sz="2000" b="1" dirty="0">
                <a:latin typeface="Franklin Gothic Medium" panose="020B0603020102020204" pitchFamily="34" charset="0"/>
              </a:rPr>
              <a:t> </a:t>
            </a:r>
            <a:r>
              <a:rPr lang="en-ID" sz="2000" b="1" dirty="0" err="1">
                <a:latin typeface="Franklin Gothic Medium" panose="020B0603020102020204" pitchFamily="34" charset="0"/>
              </a:rPr>
              <a:t>dengan</a:t>
            </a:r>
            <a:r>
              <a:rPr lang="en-ID" sz="2000" b="1" dirty="0">
                <a:latin typeface="Franklin Gothic Medium" panose="020B0603020102020204" pitchFamily="34" charset="0"/>
              </a:rPr>
              <a:t> </a:t>
            </a:r>
            <a:r>
              <a:rPr lang="en-ID" sz="2000" b="1" dirty="0" err="1">
                <a:latin typeface="Franklin Gothic Medium" panose="020B0603020102020204" pitchFamily="34" charset="0"/>
              </a:rPr>
              <a:t>pembersihan</a:t>
            </a:r>
            <a:r>
              <a:rPr lang="en-ID" sz="2000" b="1" dirty="0">
                <a:latin typeface="Franklin Gothic Medium" panose="020B0603020102020204" pitchFamily="34" charset="0"/>
              </a:rPr>
              <a:t> </a:t>
            </a:r>
            <a:r>
              <a:rPr lang="en-ID" sz="2000" b="1" dirty="0" err="1">
                <a:latin typeface="Franklin Gothic Medium" panose="020B0603020102020204" pitchFamily="34" charset="0"/>
              </a:rPr>
              <a:t>tempat</a:t>
            </a:r>
            <a:r>
              <a:rPr lang="en-ID" sz="2000" b="1" dirty="0">
                <a:latin typeface="Franklin Gothic Medium" panose="020B0603020102020204" pitchFamily="34" charset="0"/>
              </a:rPr>
              <a:t> kudus </a:t>
            </a:r>
            <a:r>
              <a:rPr lang="en-ID" sz="2000" b="1" dirty="0" err="1">
                <a:latin typeface="Franklin Gothic Medium" panose="020B0603020102020204" pitchFamily="34" charset="0"/>
              </a:rPr>
              <a:t>dalam</a:t>
            </a:r>
            <a:r>
              <a:rPr lang="en-ID" sz="2000" b="1" dirty="0">
                <a:latin typeface="Franklin Gothic Medium" panose="020B0603020102020204" pitchFamily="34" charset="0"/>
              </a:rPr>
              <a:t> Daniel 8:14. 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280BEF-4875-B028-5BD8-1B11214E9639}"/>
              </a:ext>
            </a:extLst>
          </p:cNvPr>
          <p:cNvSpPr/>
          <p:nvPr/>
        </p:nvSpPr>
        <p:spPr>
          <a:xfrm>
            <a:off x="336975" y="1661576"/>
            <a:ext cx="49169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5E5264-4171-D08C-A002-9ED4D14FF721}"/>
              </a:ext>
            </a:extLst>
          </p:cNvPr>
          <p:cNvSpPr/>
          <p:nvPr/>
        </p:nvSpPr>
        <p:spPr>
          <a:xfrm>
            <a:off x="336974" y="4185364"/>
            <a:ext cx="49169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35905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C61C59-DCC4-E78F-3790-4268AA043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20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916AF8-ABEF-C180-2A58-9B2E457540B0}"/>
              </a:ext>
            </a:extLst>
          </p:cNvPr>
          <p:cNvSpPr txBox="1"/>
          <p:nvPr/>
        </p:nvSpPr>
        <p:spPr>
          <a:xfrm>
            <a:off x="1204910" y="429816"/>
            <a:ext cx="7543799" cy="37856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b="1" dirty="0" err="1">
                <a:latin typeface="Gill Sans Nova Cond XBd" panose="020B0A06020104020203" pitchFamily="34" charset="0"/>
              </a:rPr>
              <a:t>Setiap</a:t>
            </a:r>
            <a:r>
              <a:rPr lang="en-ID" sz="2400" b="1" dirty="0">
                <a:latin typeface="Gill Sans Nova Cond XBd" panose="020B0A06020104020203" pitchFamily="34" charset="0"/>
              </a:rPr>
              <a:t> orang </a:t>
            </a:r>
            <a:r>
              <a:rPr lang="en-ID" sz="2400" b="1" dirty="0" err="1">
                <a:latin typeface="Gill Sans Nova Cond XBd" panose="020B0A06020104020203" pitchFamily="34" charset="0"/>
              </a:rPr>
              <a:t>Yahudi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dengan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jelas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memahami</a:t>
            </a:r>
            <a:r>
              <a:rPr lang="en-ID" sz="2400" b="1" dirty="0">
                <a:latin typeface="Gill Sans Nova Cond XBd" panose="020B0A06020104020203" pitchFamily="34" charset="0"/>
              </a:rPr>
              <a:t> arti </a:t>
            </a:r>
            <a:r>
              <a:rPr lang="en-ID" sz="2400" b="1" dirty="0" err="1">
                <a:latin typeface="Gill Sans Nova Cond XBd" panose="020B0A06020104020203" pitchFamily="34" charset="0"/>
              </a:rPr>
              <a:t>pembersihan</a:t>
            </a:r>
            <a:r>
              <a:rPr lang="en-ID" sz="2400" b="1" dirty="0">
                <a:latin typeface="Gill Sans Nova Cond XBd" panose="020B0A06020104020203" pitchFamily="34" charset="0"/>
              </a:rPr>
              <a:t> </a:t>
            </a:r>
            <a:r>
              <a:rPr lang="en-ID" sz="2400" b="1" dirty="0" err="1">
                <a:latin typeface="Gill Sans Nova Cond XBd" panose="020B0A06020104020203" pitchFamily="34" charset="0"/>
              </a:rPr>
              <a:t>tempat</a:t>
            </a:r>
            <a:r>
              <a:rPr lang="en-ID" sz="2400" b="1" dirty="0">
                <a:latin typeface="Gill Sans Nova Cond XBd" panose="020B0A06020104020203" pitchFamily="34" charset="0"/>
              </a:rPr>
              <a:t> kudus </a:t>
            </a:r>
            <a:r>
              <a:rPr lang="en-ID" sz="2400" b="1" dirty="0" err="1">
                <a:latin typeface="Gill Sans Nova Cond XBd" panose="020B0A06020104020203" pitchFamily="34" charset="0"/>
              </a:rPr>
              <a:t>duniawi</a:t>
            </a:r>
            <a:r>
              <a:rPr lang="en-ID" sz="2400" b="1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Impact" panose="020B0806030902050204" pitchFamily="34" charset="0"/>
              </a:rPr>
              <a:t>Itu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terjadi</a:t>
            </a:r>
            <a:r>
              <a:rPr lang="en-ID" sz="2400" dirty="0">
                <a:latin typeface="Impact" panose="020B0806030902050204" pitchFamily="34" charset="0"/>
              </a:rPr>
              <a:t> pada Hari Raya </a:t>
            </a:r>
            <a:r>
              <a:rPr lang="en-ID" sz="2400" dirty="0" err="1">
                <a:latin typeface="Impact" panose="020B0806030902050204" pitchFamily="34" charset="0"/>
              </a:rPr>
              <a:t>Pendamaian</a:t>
            </a:r>
            <a:r>
              <a:rPr lang="en-ID" sz="2400" dirty="0">
                <a:latin typeface="Impact" panose="020B0806030902050204" pitchFamily="34" charset="0"/>
              </a:rPr>
              <a:t>, yang </a:t>
            </a:r>
            <a:r>
              <a:rPr lang="en-ID" sz="2400" dirty="0" err="1">
                <a:latin typeface="Impact" panose="020B0806030902050204" pitchFamily="34" charset="0"/>
              </a:rPr>
              <a:t>merupakan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hari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penghakiman</a:t>
            </a:r>
            <a:r>
              <a:rPr lang="en-ID" sz="2400" dirty="0">
                <a:latin typeface="Impact" panose="020B0806030902050204" pitchFamily="34" charset="0"/>
              </a:rPr>
              <a:t> di mana </a:t>
            </a:r>
            <a:r>
              <a:rPr lang="en-ID" sz="2400" dirty="0" err="1">
                <a:latin typeface="Impact" panose="020B0806030902050204" pitchFamily="34" charset="0"/>
              </a:rPr>
              <a:t>nasib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setiap</a:t>
            </a:r>
            <a:r>
              <a:rPr lang="en-ID" sz="2400" dirty="0">
                <a:latin typeface="Impact" panose="020B0806030902050204" pitchFamily="34" charset="0"/>
              </a:rPr>
              <a:t> orang </a:t>
            </a:r>
            <a:r>
              <a:rPr lang="en-ID" sz="2400" dirty="0" err="1">
                <a:latin typeface="Impact" panose="020B0806030902050204" pitchFamily="34" charset="0"/>
              </a:rPr>
              <a:t>sedang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ditentukan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  <a:r>
              <a:rPr lang="en-ID" sz="2400" b="1" dirty="0">
                <a:latin typeface="Franklin Gothic Medium Cond" panose="020B0606030402020204" pitchFamily="34" charset="0"/>
              </a:rPr>
              <a:t> Di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hari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raya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ini</a:t>
            </a:r>
            <a:r>
              <a:rPr lang="en-ID" sz="2400" b="1" dirty="0">
                <a:latin typeface="Franklin Gothic Medium Cond" panose="020B0606030402020204" pitchFamily="34" charset="0"/>
              </a:rPr>
              <a:t> imam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besar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satu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tahun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sekali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masuk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bilik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maha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suci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mengadakan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pengantaraan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bagi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umat</a:t>
            </a:r>
            <a:r>
              <a:rPr lang="en-ID" sz="2400" b="1" dirty="0"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sementara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seluruh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umat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berkumpul</a:t>
            </a:r>
            <a:r>
              <a:rPr lang="en-ID" sz="2400" b="1" dirty="0">
                <a:latin typeface="Franklin Gothic Medium Cond" panose="020B0606030402020204" pitchFamily="34" charset="0"/>
              </a:rPr>
              <a:t> di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luar</a:t>
            </a:r>
            <a:r>
              <a:rPr lang="en-ID" sz="2400" b="1" dirty="0">
                <a:latin typeface="Franklin Gothic Medium Cond" panose="020B0606030402020204" pitchFamily="34" charset="0"/>
              </a:rPr>
              <a:t> bait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suci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menantikan</a:t>
            </a:r>
            <a:r>
              <a:rPr lang="en-ID" sz="2400" b="1" dirty="0">
                <a:latin typeface="Franklin Gothic Medium Cond" panose="020B0606030402020204" pitchFamily="34" charset="0"/>
              </a:rPr>
              <a:t> imam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besar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b="1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Gill Sans Ultra Bold Condensed" panose="020B0A06020104020203" pitchFamily="34" charset="0"/>
              </a:rPr>
              <a:t>Semua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menantikan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belas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kasihan</a:t>
            </a:r>
            <a:r>
              <a:rPr lang="en-ID" sz="2400" dirty="0">
                <a:latin typeface="Gill Sans Ultra Bold Condensed" panose="020B0A06020104020203" pitchFamily="34" charset="0"/>
              </a:rPr>
              <a:t> dan </a:t>
            </a:r>
            <a:r>
              <a:rPr lang="en-ID" sz="2400" dirty="0" err="1">
                <a:latin typeface="Gill Sans Ultra Bold Condensed" panose="020B0A06020104020203" pitchFamily="34" charset="0"/>
              </a:rPr>
              <a:t>rahmat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Tuhan</a:t>
            </a:r>
            <a:r>
              <a:rPr lang="en-ID" sz="2400" dirty="0">
                <a:latin typeface="Gill Sans Ultra Bold Condensed" panose="020B0A06020104020203" pitchFamily="34" charset="0"/>
              </a:rPr>
              <a:t> di mana </a:t>
            </a:r>
            <a:r>
              <a:rPr lang="en-ID" sz="2400" dirty="0" err="1">
                <a:latin typeface="Gill Sans Ultra Bold Condensed" panose="020B0A06020104020203" pitchFamily="34" charset="0"/>
              </a:rPr>
              <a:t>pengampunan</a:t>
            </a:r>
            <a:r>
              <a:rPr lang="en-ID" sz="2400" dirty="0">
                <a:latin typeface="Gill Sans Ultra Bold Condensed" panose="020B0A06020104020203" pitchFamily="34" charset="0"/>
              </a:rPr>
              <a:t> dan </a:t>
            </a:r>
            <a:r>
              <a:rPr lang="en-ID" sz="2400" dirty="0" err="1">
                <a:latin typeface="Gill Sans Ultra Bold Condensed" panose="020B0A06020104020203" pitchFamily="34" charset="0"/>
              </a:rPr>
              <a:t>penghapusan</a:t>
            </a:r>
            <a:r>
              <a:rPr lang="en-ID" sz="2400" dirty="0">
                <a:latin typeface="Gill Sans Ultra Bold Condensed" panose="020B0A06020104020203" pitchFamily="34" charset="0"/>
              </a:rPr>
              <a:t> dosa </a:t>
            </a:r>
            <a:r>
              <a:rPr lang="en-ID" sz="2400" dirty="0" err="1">
                <a:latin typeface="Gill Sans Ultra Bold Condensed" panose="020B0A06020104020203" pitchFamily="34" charset="0"/>
              </a:rPr>
              <a:t>sedang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berlangsung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b="1" dirty="0">
                <a:latin typeface="Franklin Gothic Medium Cond" panose="020B0606030402020204" pitchFamily="34" charset="0"/>
              </a:rPr>
              <a:t>[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Imamat</a:t>
            </a:r>
            <a:r>
              <a:rPr lang="en-ID" sz="2400" b="1" dirty="0">
                <a:latin typeface="Franklin Gothic Medium Cond" panose="020B0606030402020204" pitchFamily="34" charset="0"/>
              </a:rPr>
              <a:t> 16].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D99AEF-BFA4-21D0-A7D7-89F4A819DA60}"/>
              </a:ext>
            </a:extLst>
          </p:cNvPr>
          <p:cNvSpPr txBox="1"/>
          <p:nvPr/>
        </p:nvSpPr>
        <p:spPr>
          <a:xfrm>
            <a:off x="1204910" y="4238407"/>
            <a:ext cx="7543799" cy="23083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b="1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penjelasan</a:t>
            </a:r>
            <a:r>
              <a:rPr lang="en-ID" sz="2400" b="1" dirty="0">
                <a:latin typeface="Franklin Gothic Medium Cond" panose="020B0606030402020204" pitchFamily="34" charset="0"/>
              </a:rPr>
              <a:t> Gabriel,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pembersihan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tempat</a:t>
            </a:r>
            <a:r>
              <a:rPr lang="en-ID" sz="2400" b="1" dirty="0">
                <a:latin typeface="Franklin Gothic Medium Cond" panose="020B0606030402020204" pitchFamily="34" charset="0"/>
              </a:rPr>
              <a:t> kudus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itu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atau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penghakiman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itu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terkait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erat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kematian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Yesus</a:t>
            </a:r>
            <a:r>
              <a:rPr lang="en-ID" sz="2400" b="1" dirty="0">
                <a:latin typeface="Franklin Gothic Medium Cond" panose="020B0606030402020204" pitchFamily="34" charset="0"/>
              </a:rPr>
              <a:t> [Daniel 9:24-27].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Sebab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kematian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Yesus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sebagai</a:t>
            </a:r>
            <a:r>
              <a:rPr lang="en-ID" sz="2400" dirty="0">
                <a:latin typeface="Gill Sans Ultra Bold Condensed" panose="020B0A06020104020203" pitchFamily="34" charset="0"/>
              </a:rPr>
              <a:t> korban yang </a:t>
            </a:r>
            <a:r>
              <a:rPr lang="en-ID" sz="2400" dirty="0" err="1">
                <a:latin typeface="Gill Sans Ultra Bold Condensed" panose="020B0A06020104020203" pitchFamily="34" charset="0"/>
              </a:rPr>
              <a:t>sempurna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adalah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harapan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satu-satunya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bagi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setiap</a:t>
            </a:r>
            <a:r>
              <a:rPr lang="en-ID" sz="2400" dirty="0">
                <a:latin typeface="Gill Sans Ultra Bold Condensed" panose="020B0A06020104020203" pitchFamily="34" charset="0"/>
              </a:rPr>
              <a:t> orang di </a:t>
            </a:r>
            <a:r>
              <a:rPr lang="en-ID" sz="2400" dirty="0" err="1">
                <a:latin typeface="Gill Sans Ultra Bold Condensed" panose="020B0A06020104020203" pitchFamily="34" charset="0"/>
              </a:rPr>
              <a:t>hari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penghakiman</a:t>
            </a:r>
            <a:r>
              <a:rPr lang="en-ID" sz="2400" dirty="0">
                <a:latin typeface="Gill Sans Ultra Bold Condensed" panose="020B0A06020104020203" pitchFamily="34" charset="0"/>
              </a:rPr>
              <a:t>.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dirty="0">
                <a:latin typeface="Impact" panose="020B0806030902050204" pitchFamily="34" charset="0"/>
              </a:rPr>
              <a:t>Nasib </a:t>
            </a:r>
            <a:r>
              <a:rPr lang="en-ID" sz="2400" dirty="0" err="1">
                <a:latin typeface="Impact" panose="020B0806030902050204" pitchFamily="34" charset="0"/>
              </a:rPr>
              <a:t>kita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ditentukan</a:t>
            </a:r>
            <a:r>
              <a:rPr lang="en-ID" sz="2400" dirty="0">
                <a:latin typeface="Impact" panose="020B0806030902050204" pitchFamily="34" charset="0"/>
              </a:rPr>
              <a:t> oleh </a:t>
            </a:r>
            <a:r>
              <a:rPr lang="en-ID" sz="2400" dirty="0" err="1">
                <a:latin typeface="Impact" panose="020B0806030902050204" pitchFamily="34" charset="0"/>
              </a:rPr>
              <a:t>jasa-jasa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Kristus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97F69B-FBCD-8AF2-ADD6-D69A889C36D1}"/>
              </a:ext>
            </a:extLst>
          </p:cNvPr>
          <p:cNvSpPr/>
          <p:nvPr/>
        </p:nvSpPr>
        <p:spPr>
          <a:xfrm>
            <a:off x="417403" y="1489789"/>
            <a:ext cx="49169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7EDB05-8A7D-2ACA-B601-F4C9E48C72D3}"/>
              </a:ext>
            </a:extLst>
          </p:cNvPr>
          <p:cNvSpPr/>
          <p:nvPr/>
        </p:nvSpPr>
        <p:spPr>
          <a:xfrm>
            <a:off x="417403" y="4547314"/>
            <a:ext cx="49169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41835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000412-854A-539D-8B0C-7759671B30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0" y="620"/>
            <a:ext cx="9144000" cy="685676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8D5DB-DA45-7D99-CFFA-9C89BCDB9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685801"/>
            <a:ext cx="5172075" cy="59340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rgbClr val="FFFFFF"/>
                </a:solidFill>
                <a:latin typeface="Berlin Sans FB" panose="020E0602020502020306" pitchFamily="34" charset="0"/>
              </a:rPr>
              <a:t>Di </a:t>
            </a:r>
            <a:r>
              <a:rPr lang="en-ID" sz="32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kayu</a:t>
            </a:r>
            <a:r>
              <a:rPr lang="en-ID" sz="32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salib</a:t>
            </a:r>
            <a:r>
              <a:rPr lang="en-ID" sz="3200" dirty="0">
                <a:solidFill>
                  <a:srgbClr val="FFFFFF"/>
                </a:solidFill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Kristus</a:t>
            </a:r>
            <a:r>
              <a:rPr lang="en-ID" sz="32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dihakimi</a:t>
            </a:r>
            <a:r>
              <a:rPr lang="en-ID" sz="32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sebagai</a:t>
            </a:r>
            <a:r>
              <a:rPr lang="en-ID" sz="3200" dirty="0">
                <a:solidFill>
                  <a:srgbClr val="FFFFFF"/>
                </a:solidFill>
                <a:latin typeface="Berlin Sans FB" panose="020E0602020502020306" pitchFamily="34" charset="0"/>
              </a:rPr>
              <a:t> orang </a:t>
            </a:r>
            <a:r>
              <a:rPr lang="en-ID" sz="32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berdosa</a:t>
            </a:r>
            <a:r>
              <a:rPr lang="en-ID" sz="3200" dirty="0">
                <a:solidFill>
                  <a:srgbClr val="FFFFFF"/>
                </a:solidFill>
                <a:latin typeface="Berlin Sans FB" panose="020E0602020502020306" pitchFamily="34" charset="0"/>
              </a:rPr>
              <a:t> yang </a:t>
            </a:r>
            <a:r>
              <a:rPr lang="en-ID" sz="32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dihukum</a:t>
            </a:r>
            <a:r>
              <a:rPr lang="en-ID" sz="32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sehingga</a:t>
            </a:r>
            <a:r>
              <a:rPr lang="en-ID" sz="32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kita</a:t>
            </a:r>
            <a:r>
              <a:rPr lang="en-ID" sz="32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dapat</a:t>
            </a:r>
            <a:r>
              <a:rPr lang="en-ID" sz="32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dihakimi</a:t>
            </a:r>
            <a:r>
              <a:rPr lang="en-ID" sz="32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sebagai</a:t>
            </a:r>
            <a:r>
              <a:rPr lang="en-ID" sz="32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Gill Sans Ultra Bold Condensed" panose="020B0A06020104020203" pitchFamily="34" charset="0"/>
              </a:rPr>
              <a:t>warga</a:t>
            </a:r>
            <a:r>
              <a:rPr lang="en-ID" sz="3200" dirty="0">
                <a:solidFill>
                  <a:srgbClr val="FFFFFF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Gill Sans Ultra Bold Condensed" panose="020B0A06020104020203" pitchFamily="34" charset="0"/>
              </a:rPr>
              <a:t>kerajaan</a:t>
            </a:r>
            <a:r>
              <a:rPr lang="en-ID" sz="3200" dirty="0">
                <a:solidFill>
                  <a:srgbClr val="FFFFFF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Gill Sans Ultra Bold Condensed" panose="020B0A06020104020203" pitchFamily="34" charset="0"/>
              </a:rPr>
              <a:t>surga</a:t>
            </a:r>
            <a:r>
              <a:rPr lang="en-ID" sz="3200" dirty="0">
                <a:solidFill>
                  <a:srgbClr val="FFFFFF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sz="3200" dirty="0" err="1">
                <a:solidFill>
                  <a:srgbClr val="FFFFFF"/>
                </a:solidFill>
                <a:latin typeface="Gill Sans Ultra Bold Condensed" panose="020B0A06020104020203" pitchFamily="34" charset="0"/>
              </a:rPr>
              <a:t>benar</a:t>
            </a:r>
            <a:r>
              <a:rPr lang="en-ID" sz="3200" dirty="0">
                <a:solidFill>
                  <a:srgbClr val="FFFFFF"/>
                </a:solidFill>
                <a:latin typeface="Gill Sans Ultra Bold Condensed" panose="020B0A06020104020203" pitchFamily="34" charset="0"/>
              </a:rPr>
              <a:t>. </a:t>
            </a:r>
            <a:r>
              <a:rPr lang="en-ID" sz="32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Dia</a:t>
            </a:r>
            <a:r>
              <a:rPr lang="en-ID" sz="32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dihakimi</a:t>
            </a:r>
            <a:r>
              <a:rPr lang="en-ID" sz="32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sebagai</a:t>
            </a:r>
            <a:r>
              <a:rPr lang="en-ID" sz="32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penjahat</a:t>
            </a:r>
            <a:r>
              <a:rPr lang="en-ID" sz="3200" dirty="0">
                <a:solidFill>
                  <a:srgbClr val="FFFFFF"/>
                </a:solidFill>
                <a:latin typeface="Berlin Sans FB" panose="020E0602020502020306" pitchFamily="34" charset="0"/>
              </a:rPr>
              <a:t> agar </a:t>
            </a:r>
            <a:r>
              <a:rPr lang="en-ID" sz="32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kita</a:t>
            </a:r>
            <a:r>
              <a:rPr lang="en-ID" sz="32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bisa</a:t>
            </a:r>
            <a:r>
              <a:rPr lang="en-ID" sz="32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dibebaskan</a:t>
            </a:r>
            <a:r>
              <a:rPr lang="en-ID" sz="32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dari</a:t>
            </a:r>
            <a:r>
              <a:rPr lang="en-ID" sz="32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api</a:t>
            </a:r>
            <a:r>
              <a:rPr lang="en-ID" sz="32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kehancuran</a:t>
            </a:r>
            <a:r>
              <a:rPr lang="en-ID" sz="3200" dirty="0">
                <a:solidFill>
                  <a:srgbClr val="FFFFFF"/>
                </a:solidFill>
                <a:latin typeface="Berlin Sans FB" panose="020E0602020502020306" pitchFamily="34" charset="0"/>
              </a:rPr>
              <a:t> yang </a:t>
            </a:r>
            <a:r>
              <a:rPr lang="en-ID" sz="32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kekal</a:t>
            </a:r>
            <a:r>
              <a:rPr lang="en-ID" sz="3200" dirty="0">
                <a:solidFill>
                  <a:srgbClr val="FFFFFF"/>
                </a:solidFill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baik</a:t>
            </a:r>
            <a:r>
              <a:rPr lang="en-ID" sz="32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secara</a:t>
            </a:r>
            <a:r>
              <a:rPr lang="en-ID" sz="32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kiasan</a:t>
            </a:r>
            <a:r>
              <a:rPr lang="en-ID" sz="32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maupun</a:t>
            </a:r>
            <a:r>
              <a:rPr lang="en-ID" sz="32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secara</a:t>
            </a:r>
            <a:r>
              <a:rPr lang="en-ID" sz="3200" dirty="0">
                <a:solidFill>
                  <a:srgbClr val="FFFFFF"/>
                </a:solidFill>
                <a:latin typeface="Berlin Sans FB" panose="020E0602020502020306" pitchFamily="34" charset="0"/>
              </a:rPr>
              <a:t> literal.</a:t>
            </a:r>
          </a:p>
        </p:txBody>
      </p:sp>
    </p:spTree>
    <p:extLst>
      <p:ext uri="{BB962C8B-B14F-4D97-AF65-F5344CB8AC3E}">
        <p14:creationId xmlns:p14="http://schemas.microsoft.com/office/powerpoint/2010/main" val="38949808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D5B91D-6455-A4B2-C2FB-1FE58BE2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296203"/>
          </a:xfrm>
        </p:spPr>
        <p:txBody>
          <a:bodyPr>
            <a:normAutofit/>
          </a:bodyPr>
          <a:lstStyle/>
          <a:p>
            <a:pPr algn="ctr"/>
            <a:r>
              <a:rPr lang="nn-NO" sz="3600" dirty="0">
                <a:solidFill>
                  <a:srgbClr val="FFFF00"/>
                </a:solidFill>
                <a:latin typeface="Impact" panose="020B0806030902050204" pitchFamily="34" charset="0"/>
              </a:rPr>
              <a:t>NUBUATAN 2.300 PETANG &amp; PAGI &amp; AKHIR ZAMAN</a:t>
            </a:r>
            <a:br>
              <a:rPr lang="nn-NO" sz="3200" dirty="0">
                <a:solidFill>
                  <a:srgbClr val="FFFFFF"/>
                </a:solidFill>
              </a:rPr>
            </a:br>
            <a:r>
              <a:rPr lang="nn-NO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Senin, 1 Mei 2023</a:t>
            </a:r>
            <a:endParaRPr lang="en-ID" sz="28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E4E0A2-67C7-88D3-B9DF-3C72DB87705A}"/>
              </a:ext>
            </a:extLst>
          </p:cNvPr>
          <p:cNvSpPr txBox="1"/>
          <p:nvPr/>
        </p:nvSpPr>
        <p:spPr>
          <a:xfrm>
            <a:off x="538160" y="1859340"/>
            <a:ext cx="80676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3200" dirty="0" err="1">
                <a:latin typeface="Gill Sans Ultra Bold Condensed" panose="020B0A06020104020203" pitchFamily="34" charset="0"/>
              </a:rPr>
              <a:t>Kapankah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berlaku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penglihatan</a:t>
            </a:r>
            <a:r>
              <a:rPr lang="en-ID" sz="3200" dirty="0">
                <a:latin typeface="Gill Sans Ultra Bold Condensed" panose="020B0A06020104020203" pitchFamily="34" charset="0"/>
              </a:rPr>
              <a:t> Daniel </a:t>
            </a:r>
            <a:r>
              <a:rPr lang="en-ID" sz="3200" dirty="0" err="1">
                <a:latin typeface="Gill Sans Ultra Bold Condensed" panose="020B0A06020104020203" pitchFamily="34" charset="0"/>
              </a:rPr>
              <a:t>tentang</a:t>
            </a:r>
            <a:r>
              <a:rPr lang="en-ID" sz="3200" dirty="0">
                <a:latin typeface="Gill Sans Ultra Bold Condensed" panose="020B0A06020104020203" pitchFamily="34" charset="0"/>
              </a:rPr>
              <a:t> 2.300 </a:t>
            </a:r>
            <a:r>
              <a:rPr lang="en-ID" sz="3200" dirty="0" err="1">
                <a:latin typeface="Gill Sans Ultra Bold Condensed" panose="020B0A06020104020203" pitchFamily="34" charset="0"/>
              </a:rPr>
              <a:t>petang</a:t>
            </a:r>
            <a:r>
              <a:rPr lang="en-ID" sz="3200" dirty="0">
                <a:latin typeface="Gill Sans Ultra Bold Condensed" panose="020B0A06020104020203" pitchFamily="34" charset="0"/>
              </a:rPr>
              <a:t> dan </a:t>
            </a:r>
            <a:r>
              <a:rPr lang="en-ID" sz="3200" dirty="0" err="1">
                <a:latin typeface="Gill Sans Ultra Bold Condensed" panose="020B0A06020104020203" pitchFamily="34" charset="0"/>
              </a:rPr>
              <a:t>pagi</a:t>
            </a:r>
            <a:r>
              <a:rPr lang="en-ID" sz="3200" dirty="0">
                <a:latin typeface="Gill Sans Ultra Bold Condensed" panose="020B0A06020104020203" pitchFamily="34" charset="0"/>
              </a:rPr>
              <a:t> yang </a:t>
            </a:r>
            <a:r>
              <a:rPr lang="en-ID" sz="3200" dirty="0" err="1">
                <a:latin typeface="Gill Sans Ultra Bold Condensed" panose="020B0A06020104020203" pitchFamily="34" charset="0"/>
              </a:rPr>
              <a:t>terkait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dengan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pembersihan</a:t>
            </a:r>
            <a:r>
              <a:rPr lang="en-ID" sz="3200" dirty="0">
                <a:latin typeface="Gill Sans Ultra Bold Condensed" panose="020B0A06020104020203" pitchFamily="34" charset="0"/>
              </a:rPr>
              <a:t> bait </a:t>
            </a:r>
            <a:r>
              <a:rPr lang="en-ID" sz="3200" dirty="0" err="1">
                <a:latin typeface="Gill Sans Ultra Bold Condensed" panose="020B0A06020104020203" pitchFamily="34" charset="0"/>
              </a:rPr>
              <a:t>suci</a:t>
            </a:r>
            <a:r>
              <a:rPr lang="en-ID" sz="3200" dirty="0">
                <a:latin typeface="Gill Sans Ultra Bold Condensed" panose="020B0A06020104020203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6531A3-D706-95E9-9EC0-3F1926812D94}"/>
              </a:ext>
            </a:extLst>
          </p:cNvPr>
          <p:cNvSpPr txBox="1"/>
          <p:nvPr/>
        </p:nvSpPr>
        <p:spPr>
          <a:xfrm>
            <a:off x="1428749" y="3847920"/>
            <a:ext cx="7267576" cy="181588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>
                <a:latin typeface="Berlin Sans FB" panose="020E0602020502020306" pitchFamily="34" charset="0"/>
              </a:rPr>
              <a:t>Kita </a:t>
            </a:r>
            <a:r>
              <a:rPr lang="en-ID" sz="2800" dirty="0" err="1">
                <a:latin typeface="Berlin Sans FB" panose="020E0602020502020306" pitchFamily="34" charset="0"/>
              </a:rPr>
              <a:t>perlu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mengerti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bahwa</a:t>
            </a:r>
            <a:r>
              <a:rPr lang="en-ID" sz="2800" dirty="0">
                <a:latin typeface="Berlin Sans FB" panose="020E0602020502020306" pitchFamily="34" charset="0"/>
              </a:rPr>
              <a:t> 2.300 </a:t>
            </a:r>
            <a:r>
              <a:rPr lang="en-ID" sz="2800" dirty="0" err="1">
                <a:latin typeface="Berlin Sans FB" panose="020E0602020502020306" pitchFamily="34" charset="0"/>
              </a:rPr>
              <a:t>petang</a:t>
            </a:r>
            <a:r>
              <a:rPr lang="en-ID" sz="2800" dirty="0">
                <a:latin typeface="Berlin Sans FB" panose="020E0602020502020306" pitchFamily="34" charset="0"/>
              </a:rPr>
              <a:t> dan </a:t>
            </a:r>
            <a:r>
              <a:rPr lang="en-ID" sz="2800" dirty="0" err="1">
                <a:latin typeface="Berlin Sans FB" panose="020E0602020502020306" pitchFamily="34" charset="0"/>
              </a:rPr>
              <a:t>pagi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adalah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kerangka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waktu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nubuat</a:t>
            </a:r>
            <a:r>
              <a:rPr lang="en-ID" sz="2800" dirty="0"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latin typeface="Impact" panose="020B0806030902050204" pitchFamily="34" charset="0"/>
              </a:rPr>
              <a:t>tidak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menunjuk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kepada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hari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secara</a:t>
            </a:r>
            <a:r>
              <a:rPr lang="en-ID" sz="2800" dirty="0">
                <a:latin typeface="Impact" panose="020B0806030902050204" pitchFamily="34" charset="0"/>
              </a:rPr>
              <a:t> literal </a:t>
            </a:r>
            <a:r>
              <a:rPr lang="en-ID" sz="2800" dirty="0" err="1">
                <a:latin typeface="Impact" panose="020B0806030902050204" pitchFamily="34" charset="0"/>
              </a:rPr>
              <a:t>melainkan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secara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lambang</a:t>
            </a:r>
            <a:r>
              <a:rPr lang="en-ID" sz="28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AD9D2F-AB90-3850-C417-728B85601417}"/>
              </a:ext>
            </a:extLst>
          </p:cNvPr>
          <p:cNvSpPr/>
          <p:nvPr/>
        </p:nvSpPr>
        <p:spPr>
          <a:xfrm>
            <a:off x="489375" y="3847920"/>
            <a:ext cx="491699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67829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61104C-D6C2-10BB-FB88-C48C3569B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29713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CFEFB4-0E0C-06EA-770C-D7BEAE3C5AD2}"/>
              </a:ext>
            </a:extLst>
          </p:cNvPr>
          <p:cNvSpPr txBox="1"/>
          <p:nvPr/>
        </p:nvSpPr>
        <p:spPr>
          <a:xfrm>
            <a:off x="1590676" y="289679"/>
            <a:ext cx="7162800" cy="627864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 err="1">
                <a:latin typeface="Berlin Sans FB" panose="020E0602020502020306" pitchFamily="34" charset="0"/>
              </a:rPr>
              <a:t>Periode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waktu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tersebut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meliputi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beberapa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kerajaan</a:t>
            </a:r>
            <a:r>
              <a:rPr lang="en-ID" sz="2800" dirty="0">
                <a:latin typeface="Berlin Sans FB" panose="020E0602020502020306" pitchFamily="34" charset="0"/>
              </a:rPr>
              <a:t> yang </a:t>
            </a:r>
            <a:r>
              <a:rPr lang="en-ID" sz="2800" dirty="0" err="1">
                <a:latin typeface="Berlin Sans FB" panose="020E0602020502020306" pitchFamily="34" charset="0"/>
              </a:rPr>
              <a:t>berganti</a:t>
            </a:r>
            <a:r>
              <a:rPr lang="en-ID" sz="2800" dirty="0">
                <a:latin typeface="Berlin Sans FB" panose="020E0602020502020306" pitchFamily="34" charset="0"/>
              </a:rPr>
              <a:t> yang di </a:t>
            </a:r>
            <a:r>
              <a:rPr lang="en-ID" sz="2800" dirty="0" err="1">
                <a:latin typeface="Berlin Sans FB" panose="020E0602020502020306" pitchFamily="34" charset="0"/>
              </a:rPr>
              <a:t>lambangkan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dengan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Eras Bold ITC" panose="020B0907030504020204" pitchFamily="34" charset="0"/>
              </a:rPr>
              <a:t>domba</a:t>
            </a:r>
            <a:r>
              <a:rPr lang="en-ID" sz="2800" dirty="0"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latin typeface="Eras Bold ITC" panose="020B0907030504020204" pitchFamily="34" charset="0"/>
              </a:rPr>
              <a:t>jantan</a:t>
            </a:r>
            <a:r>
              <a:rPr lang="en-ID" sz="2800" dirty="0">
                <a:latin typeface="Eras Bold ITC" panose="020B0907030504020204" pitchFamily="34" charset="0"/>
              </a:rPr>
              <a:t> </a:t>
            </a:r>
            <a:r>
              <a:rPr lang="en-ID" sz="2800" dirty="0">
                <a:latin typeface="Berlin Sans FB" panose="020E0602020502020306" pitchFamily="34" charset="0"/>
              </a:rPr>
              <a:t>[Media-Persia], </a:t>
            </a:r>
            <a:r>
              <a:rPr lang="en-ID" sz="2800" dirty="0" err="1">
                <a:latin typeface="Eras Bold ITC" panose="020B0907030504020204" pitchFamily="34" charset="0"/>
              </a:rPr>
              <a:t>kambing</a:t>
            </a:r>
            <a:r>
              <a:rPr lang="en-ID" sz="2800" dirty="0"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latin typeface="Eras Bold ITC" panose="020B0907030504020204" pitchFamily="34" charset="0"/>
              </a:rPr>
              <a:t>jantan</a:t>
            </a:r>
            <a:r>
              <a:rPr lang="en-ID" sz="2800" dirty="0">
                <a:latin typeface="Eras Bold ITC" panose="020B0907030504020204" pitchFamily="34" charset="0"/>
              </a:rPr>
              <a:t> </a:t>
            </a:r>
            <a:r>
              <a:rPr lang="en-ID" sz="2800" dirty="0">
                <a:latin typeface="Berlin Sans FB" panose="020E0602020502020306" pitchFamily="34" charset="0"/>
              </a:rPr>
              <a:t>[Yunani], dan </a:t>
            </a:r>
            <a:r>
              <a:rPr lang="en-ID" sz="2800" dirty="0" err="1">
                <a:latin typeface="Eras Bold ITC" panose="020B0907030504020204" pitchFamily="34" charset="0"/>
              </a:rPr>
              <a:t>tanduk</a:t>
            </a:r>
            <a:r>
              <a:rPr lang="en-ID" sz="2800" dirty="0">
                <a:latin typeface="Eras Bold ITC" panose="020B0907030504020204" pitchFamily="34" charset="0"/>
              </a:rPr>
              <a:t> </a:t>
            </a:r>
            <a:r>
              <a:rPr lang="en-ID" sz="2800" dirty="0" err="1">
                <a:latin typeface="Eras Bold ITC" panose="020B0907030504020204" pitchFamily="34" charset="0"/>
              </a:rPr>
              <a:t>kecil</a:t>
            </a:r>
            <a:r>
              <a:rPr lang="en-ID" sz="2800" dirty="0">
                <a:latin typeface="Eras Bold ITC" panose="020B0907030504020204" pitchFamily="34" charset="0"/>
              </a:rPr>
              <a:t> </a:t>
            </a:r>
            <a:r>
              <a:rPr lang="en-ID" sz="2800" dirty="0">
                <a:latin typeface="Berlin Sans FB" panose="020E0602020502020306" pitchFamily="34" charset="0"/>
              </a:rPr>
              <a:t>[Roma-</a:t>
            </a:r>
            <a:r>
              <a:rPr lang="en-ID" sz="2800" dirty="0" err="1">
                <a:latin typeface="Berlin Sans FB" panose="020E0602020502020306" pitchFamily="34" charset="0"/>
              </a:rPr>
              <a:t>secara</a:t>
            </a:r>
            <a:r>
              <a:rPr lang="en-ID" sz="2800" dirty="0">
                <a:latin typeface="Berlin Sans FB" panose="020E0602020502020306" pitchFamily="34" charset="0"/>
              </a:rPr>
              <a:t> agama dan </a:t>
            </a:r>
            <a:r>
              <a:rPr lang="en-ID" sz="2800" dirty="0" err="1">
                <a:latin typeface="Berlin Sans FB" panose="020E0602020502020306" pitchFamily="34" charset="0"/>
              </a:rPr>
              <a:t>politik</a:t>
            </a:r>
            <a:r>
              <a:rPr lang="en-ID" sz="2800" dirty="0">
                <a:latin typeface="Berlin Sans FB" panose="020E0602020502020306" pitchFamily="34" charset="0"/>
              </a:rPr>
              <a:t>]. </a:t>
            </a:r>
          </a:p>
          <a:p>
            <a:pPr marL="0" indent="0">
              <a:buNone/>
            </a:pPr>
            <a:endParaRPr lang="en-ID" sz="2800" dirty="0">
              <a:latin typeface="Berlin Sans FB" panose="020E0602020502020306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D" sz="2600" dirty="0">
                <a:latin typeface="Berlin Sans FB" panose="020E0602020502020306" pitchFamily="34" charset="0"/>
              </a:rPr>
              <a:t>Sebagian </a:t>
            </a:r>
            <a:r>
              <a:rPr lang="en-ID" sz="2600" dirty="0" err="1">
                <a:latin typeface="Berlin Sans FB" panose="020E0602020502020306" pitchFamily="34" charset="0"/>
              </a:rPr>
              <a:t>penafsir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Alkitab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melihat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bahwa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tanduk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kecil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adalah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pemimpin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militer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Seleukia</a:t>
            </a:r>
            <a:r>
              <a:rPr lang="en-ID" sz="2600" dirty="0">
                <a:latin typeface="Berlin Sans FB" panose="020E0602020502020306" pitchFamily="34" charset="0"/>
              </a:rPr>
              <a:t>, </a:t>
            </a:r>
            <a:r>
              <a:rPr lang="en-ID" sz="2600" dirty="0" err="1">
                <a:latin typeface="Berlin Sans FB" panose="020E0602020502020306" pitchFamily="34" charset="0"/>
              </a:rPr>
              <a:t>yaitu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Antiokus</a:t>
            </a:r>
            <a:r>
              <a:rPr lang="en-ID" sz="2600" dirty="0">
                <a:latin typeface="Berlin Sans FB" panose="020E0602020502020306" pitchFamily="34" charset="0"/>
              </a:rPr>
              <a:t> Epiphanes [216 SM- 164 SM], yang </a:t>
            </a:r>
            <a:r>
              <a:rPr lang="en-ID" sz="2600" dirty="0" err="1">
                <a:latin typeface="Berlin Sans FB" panose="020E0602020502020306" pitchFamily="34" charset="0"/>
              </a:rPr>
              <a:t>menyerang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Yerusalem</a:t>
            </a:r>
            <a:r>
              <a:rPr lang="en-ID" sz="2600" dirty="0">
                <a:latin typeface="Berlin Sans FB" panose="020E0602020502020306" pitchFamily="34" charset="0"/>
              </a:rPr>
              <a:t> dan </a:t>
            </a:r>
            <a:r>
              <a:rPr lang="en-ID" sz="2600" dirty="0" err="1">
                <a:latin typeface="Berlin Sans FB" panose="020E0602020502020306" pitchFamily="34" charset="0"/>
              </a:rPr>
              <a:t>mencemari</a:t>
            </a:r>
            <a:r>
              <a:rPr lang="en-ID" sz="2600" dirty="0">
                <a:latin typeface="Berlin Sans FB" panose="020E0602020502020306" pitchFamily="34" charset="0"/>
              </a:rPr>
              <a:t> bait </a:t>
            </a:r>
            <a:r>
              <a:rPr lang="en-ID" sz="2600" dirty="0" err="1">
                <a:latin typeface="Berlin Sans FB" panose="020E0602020502020306" pitchFamily="34" charset="0"/>
              </a:rPr>
              <a:t>suci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Yahudi</a:t>
            </a:r>
            <a:r>
              <a:rPr lang="en-ID" sz="2600" dirty="0">
                <a:latin typeface="Berlin Sans FB" panose="020E0602020502020306" pitchFamily="34" charset="0"/>
              </a:rPr>
              <a:t>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ID" sz="2600" dirty="0" err="1">
                <a:latin typeface="Berlin Sans FB" panose="020E0602020502020306" pitchFamily="34" charset="0"/>
              </a:rPr>
              <a:t>Namun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penafsiran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ini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tidak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tepat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mengingat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bahwa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penglihatan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itu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berlaku</a:t>
            </a:r>
            <a:r>
              <a:rPr lang="en-ID" sz="2600" dirty="0">
                <a:latin typeface="Berlin Sans FB" panose="020E0602020502020306" pitchFamily="34" charset="0"/>
              </a:rPr>
              <a:t> </a:t>
            </a:r>
            <a:r>
              <a:rPr lang="en-ID" sz="2600" dirty="0" err="1">
                <a:latin typeface="Berlin Sans FB" panose="020E0602020502020306" pitchFamily="34" charset="0"/>
              </a:rPr>
              <a:t>untuk</a:t>
            </a:r>
            <a:r>
              <a:rPr lang="en-ID" sz="2600" dirty="0">
                <a:latin typeface="Berlin Sans FB" panose="020E0602020502020306" pitchFamily="34" charset="0"/>
              </a:rPr>
              <a:t> "zaman </a:t>
            </a:r>
            <a:r>
              <a:rPr lang="en-ID" sz="2600" dirty="0" err="1">
                <a:latin typeface="Berlin Sans FB" panose="020E0602020502020306" pitchFamily="34" charset="0"/>
              </a:rPr>
              <a:t>akhir</a:t>
            </a:r>
            <a:r>
              <a:rPr lang="en-ID" sz="2600" dirty="0">
                <a:latin typeface="Berlin Sans FB" panose="020E0602020502020306" pitchFamily="34" charset="0"/>
              </a:rPr>
              <a:t>" [Daniel 8:17,19,26], </a:t>
            </a:r>
            <a:r>
              <a:rPr lang="en-ID" sz="2600" dirty="0" err="1">
                <a:latin typeface="Impact" panose="020B0806030902050204" pitchFamily="34" charset="0"/>
              </a:rPr>
              <a:t>sementara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Antiokus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tentu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saja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tidak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hidup</a:t>
            </a:r>
            <a:r>
              <a:rPr lang="en-ID" sz="2600" dirty="0">
                <a:latin typeface="Impact" panose="020B0806030902050204" pitchFamily="34" charset="0"/>
              </a:rPr>
              <a:t> pada zaman </a:t>
            </a:r>
            <a:r>
              <a:rPr lang="en-ID" sz="2600" dirty="0" err="1">
                <a:latin typeface="Impact" panose="020B0806030902050204" pitchFamily="34" charset="0"/>
              </a:rPr>
              <a:t>akhir</a:t>
            </a:r>
            <a:r>
              <a:rPr lang="en-ID" sz="2600" dirty="0">
                <a:latin typeface="Berlin Sans FB" panose="020E0602020502020306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A2D909-D85B-DDA5-01C1-8EB59CB9AB9F}"/>
              </a:ext>
            </a:extLst>
          </p:cNvPr>
          <p:cNvSpPr/>
          <p:nvPr/>
        </p:nvSpPr>
        <p:spPr>
          <a:xfrm>
            <a:off x="603675" y="2542996"/>
            <a:ext cx="491699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45632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244</TotalTime>
  <Words>2102</Words>
  <Application>Microsoft Office PowerPoint</Application>
  <PresentationFormat>On-screen Show (4:3)</PresentationFormat>
  <Paragraphs>97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7" baseType="lpstr">
      <vt:lpstr>Aharoni</vt:lpstr>
      <vt:lpstr>Amasis MT Pro Black</vt:lpstr>
      <vt:lpstr>Arial</vt:lpstr>
      <vt:lpstr>Arial Black</vt:lpstr>
      <vt:lpstr>Berlin Sans FB</vt:lpstr>
      <vt:lpstr>Berlin Sans FB Demi</vt:lpstr>
      <vt:lpstr>Bernard MT Condensed</vt:lpstr>
      <vt:lpstr>Calibri</vt:lpstr>
      <vt:lpstr>Calibri Light</vt:lpstr>
      <vt:lpstr>Eras Bold ITC</vt:lpstr>
      <vt:lpstr>Eras Demi ITC</vt:lpstr>
      <vt:lpstr>Franklin Gothic Demi Cond</vt:lpstr>
      <vt:lpstr>Franklin Gothic Medium</vt:lpstr>
      <vt:lpstr>Franklin Gothic Medium Cond</vt:lpstr>
      <vt:lpstr>Gill Sans Nova Cond XBd</vt:lpstr>
      <vt:lpstr>Gill Sans Ultra Bold Condensed</vt:lpstr>
      <vt:lpstr>Impact</vt:lpstr>
      <vt:lpstr>Wingdings</vt:lpstr>
      <vt:lpstr>Office Theme</vt:lpstr>
      <vt:lpstr>SAAT PENGHAKIMAN-NYA</vt:lpstr>
      <vt:lpstr>ROMA 13 : 11,12</vt:lpstr>
      <vt:lpstr>PowerPoint Presentation</vt:lpstr>
      <vt:lpstr>PEMBERSIHAN TEMPAT KUDUS Minggu, 30 April 2023</vt:lpstr>
      <vt:lpstr>Sekilas pemahaman terkait pemulihan tempat kudus [Pembersihan tempat kudus] dalam penglihatan Daniel:</vt:lpstr>
      <vt:lpstr>PowerPoint Presentation</vt:lpstr>
      <vt:lpstr>PowerPoint Presentation</vt:lpstr>
      <vt:lpstr>NUBUATAN 2.300 PETANG &amp; PAGI &amp; AKHIR ZAMAN Senin, 1 Mei 2023</vt:lpstr>
      <vt:lpstr>PowerPoint Presentation</vt:lpstr>
      <vt:lpstr>PowerPoint Presentation</vt:lpstr>
      <vt:lpstr>Daniel 8:17, 26</vt:lpstr>
      <vt:lpstr>PETUNJUK MALAIKAT KEPADA DANIEL Selasa, 2 Mei 2023</vt:lpstr>
      <vt:lpstr>Beberapa petunjuk awal yang kita perlu mengerti mengenai penjelasan malaikat Gabriel dan angka nubuat?</vt:lpstr>
      <vt:lpstr>Beberapa petunjuk awal yang kita perlu mengerti mengenai penjelasan malaikat Gabriel dan angka nubuat?</vt:lpstr>
      <vt:lpstr>PowerPoint Presentation</vt:lpstr>
      <vt:lpstr>MESIAS ‘DISINGKIRKAN’ Rabu, 3 Mei 2023</vt:lpstr>
      <vt:lpstr>Beberapa kronologis dan makna penjelasan nubuat dari awal penghitungan waktu 2.300 tahun sampai disingkirkannya Mesias [Daniel 9:24-27]  adalah sebagai berikut:</vt:lpstr>
      <vt:lpstr>Beberapa kronologis dan makna penjelasan nubuat dari awal penghitungan waktu 2.300 tahun sampai disingkirkannya Mesias [Daniel 9:24-27]  adalah sebagai berikut:</vt:lpstr>
      <vt:lpstr>Beberapa kronologis dan makna penjelasan nubuat dari awal penghitungan waktu 2.300 tahun sampai disingkirkannya Mesias [Daniel 9:24-27]  adalah sebagai berikut:</vt:lpstr>
      <vt:lpstr>Daniel 9:27</vt:lpstr>
      <vt:lpstr>TAHUN 1844 Kamis, 4 Mei 2023</vt:lpstr>
      <vt:lpstr>PowerPoint Presentation</vt:lpstr>
      <vt:lpstr>PowerPoint Presentation</vt:lpstr>
      <vt:lpstr>Dari apakah tempat kudus perlu dibersihkan?</vt:lpstr>
      <vt:lpstr>Apa yang harus dilakukan oleh umat Allah di hari penghakiman itu?</vt:lpstr>
      <vt:lpstr>Apa yang harus dilakukan oleh umat Allah di hari penghakiman itu?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SAAT PENGHAKIMANNYA</dc:title>
  <dc:creator>daniel siswanto</dc:creator>
  <cp:lastModifiedBy>daniel siswanto</cp:lastModifiedBy>
  <cp:revision>20</cp:revision>
  <dcterms:created xsi:type="dcterms:W3CDTF">2023-04-30T23:50:31Z</dcterms:created>
  <dcterms:modified xsi:type="dcterms:W3CDTF">2023-05-05T00:13:45Z</dcterms:modified>
</cp:coreProperties>
</file>