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4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4" r:id="rId19"/>
    <p:sldId id="276" r:id="rId20"/>
    <p:sldId id="278" r:id="rId21"/>
    <p:sldId id="277" r:id="rId22"/>
    <p:sldId id="275" r:id="rId23"/>
    <p:sldId id="272" r:id="rId24"/>
    <p:sldId id="279" r:id="rId25"/>
    <p:sldId id="280" r:id="rId26"/>
    <p:sldId id="282" r:id="rId27"/>
    <p:sldId id="281" r:id="rId28"/>
    <p:sldId id="283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0918"/>
    <a:srgbClr val="E1EC90"/>
    <a:srgbClr val="235157"/>
    <a:srgbClr val="826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4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A77E-A1A0-4DE8-8922-B54633DE8AD1}" type="datetimeFigureOut">
              <a:rPr lang="en-ID" smtClean="0"/>
              <a:t>27/04/2023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4689-B63C-4368-8936-8AB0ADD4FC4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72077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A77E-A1A0-4DE8-8922-B54633DE8AD1}" type="datetimeFigureOut">
              <a:rPr lang="en-ID" smtClean="0"/>
              <a:t>27/04/2023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4689-B63C-4368-8936-8AB0ADD4FC4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5661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A77E-A1A0-4DE8-8922-B54633DE8AD1}" type="datetimeFigureOut">
              <a:rPr lang="en-ID" smtClean="0"/>
              <a:t>27/04/2023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4689-B63C-4368-8936-8AB0ADD4FC4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91368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A77E-A1A0-4DE8-8922-B54633DE8AD1}" type="datetimeFigureOut">
              <a:rPr lang="en-ID" smtClean="0"/>
              <a:t>27/04/2023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4689-B63C-4368-8936-8AB0ADD4FC4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26466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A77E-A1A0-4DE8-8922-B54633DE8AD1}" type="datetimeFigureOut">
              <a:rPr lang="en-ID" smtClean="0"/>
              <a:t>27/04/2023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4689-B63C-4368-8936-8AB0ADD4FC4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35515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A77E-A1A0-4DE8-8922-B54633DE8AD1}" type="datetimeFigureOut">
              <a:rPr lang="en-ID" smtClean="0"/>
              <a:t>27/04/2023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4689-B63C-4368-8936-8AB0ADD4FC4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90550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A77E-A1A0-4DE8-8922-B54633DE8AD1}" type="datetimeFigureOut">
              <a:rPr lang="en-ID" smtClean="0"/>
              <a:t>27/04/2023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4689-B63C-4368-8936-8AB0ADD4FC4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51618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A77E-A1A0-4DE8-8922-B54633DE8AD1}" type="datetimeFigureOut">
              <a:rPr lang="en-ID" smtClean="0"/>
              <a:t>27/04/2023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4689-B63C-4368-8936-8AB0ADD4FC4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14132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A77E-A1A0-4DE8-8922-B54633DE8AD1}" type="datetimeFigureOut">
              <a:rPr lang="en-ID" smtClean="0"/>
              <a:t>27/04/2023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4689-B63C-4368-8936-8AB0ADD4FC4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17375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A77E-A1A0-4DE8-8922-B54633DE8AD1}" type="datetimeFigureOut">
              <a:rPr lang="en-ID" smtClean="0"/>
              <a:t>27/04/2023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4689-B63C-4368-8936-8AB0ADD4FC4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99019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A77E-A1A0-4DE8-8922-B54633DE8AD1}" type="datetimeFigureOut">
              <a:rPr lang="en-ID" smtClean="0"/>
              <a:t>27/04/2023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4689-B63C-4368-8936-8AB0ADD4FC4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42658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8A77E-A1A0-4DE8-8922-B54633DE8AD1}" type="datetimeFigureOut">
              <a:rPr lang="en-ID" smtClean="0"/>
              <a:t>27/04/2023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64689-B63C-4368-8936-8AB0ADD4FC4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26535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p!!Rectangle">
            <a:extLst>
              <a:ext uri="{FF2B5EF4-FFF2-40B4-BE49-F238E27FC236}">
                <a16:creationId xmlns:a16="http://schemas.microsoft.com/office/drawing/2014/main" id="{2FB82883-1DC0-4BE1-A607-009095F33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C7A1EA-FF7E-60FC-CDB6-DB9560D40B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13" r="6954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1" name="m!!text rectangle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7711" y="4638503"/>
            <a:ext cx="6288577" cy="1332634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8D5FCD-3F04-3D7D-E7F4-C6301B8512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7340" y="4727173"/>
            <a:ext cx="5989320" cy="868823"/>
          </a:xfrm>
        </p:spPr>
        <p:txBody>
          <a:bodyPr anchor="ctr">
            <a:normAutofit/>
          </a:bodyPr>
          <a:lstStyle/>
          <a:p>
            <a:r>
              <a:rPr lang="en-US" sz="3200" dirty="0">
                <a:latin typeface="Impact" panose="020B0806030902050204" pitchFamily="34" charset="0"/>
              </a:rPr>
              <a:t>KABAR BAIK TENTANG PENGHAKIMAN</a:t>
            </a:r>
            <a:endParaRPr lang="en-ID" sz="3200" dirty="0">
              <a:latin typeface="Impact" panose="020B0806030902050204" pitchFamily="34" charset="0"/>
            </a:endParaRPr>
          </a:p>
        </p:txBody>
      </p:sp>
      <p:sp>
        <p:nvSpPr>
          <p:cNvPr id="13" name="m!!accent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62332" y="5628237"/>
            <a:ext cx="5419335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1FD42F-A9AD-D05B-9274-65273A4BC3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1803" y="5680637"/>
            <a:ext cx="5220393" cy="598516"/>
          </a:xfrm>
        </p:spPr>
        <p:txBody>
          <a:bodyPr anchor="ctr"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Pelajaran ke-5,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Triwulan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II</a:t>
            </a:r>
          </a:p>
          <a:p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Tahun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2023</a:t>
            </a:r>
            <a:endParaRPr lang="en-ID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Nova Cond XB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769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AA51A1-0221-6E25-8928-93EBC52DF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6FEA5E-A72C-EED9-DC11-288AC5621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14450"/>
          </a:xfrm>
          <a:solidFill>
            <a:srgbClr val="7030A0"/>
          </a:solidFill>
        </p:spPr>
        <p:txBody>
          <a:bodyPr>
            <a:normAutofit/>
          </a:bodyPr>
          <a:lstStyle/>
          <a:p>
            <a:pPr algn="ctr"/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Bagaimana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kita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memahami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bahwa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kita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diselamatkan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oleh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iman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dan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dihakimi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menurut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perbuatan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3CFF4-EAE9-919B-B6DF-B0279BCA0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687" y="1562099"/>
            <a:ext cx="8596313" cy="521017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Perbuatan</a:t>
            </a:r>
            <a:r>
              <a:rPr lang="en-ID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mengungkapkan</a:t>
            </a:r>
            <a:r>
              <a:rPr lang="en-ID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pilihan-pilihan</a:t>
            </a:r>
            <a:r>
              <a:rPr lang="en-ID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kesetiaan</a:t>
            </a:r>
            <a:r>
              <a:rPr lang="en-ID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b="1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Allah. </a:t>
            </a:r>
            <a:r>
              <a:rPr lang="en-ID" b="1" dirty="0" err="1">
                <a:latin typeface="Franklin Gothic Medium Cond" panose="020B0606030402020204" pitchFamily="34" charset="0"/>
              </a:rPr>
              <a:t>Menurut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Efesus</a:t>
            </a:r>
            <a:r>
              <a:rPr lang="en-ID" b="1" dirty="0">
                <a:latin typeface="Franklin Gothic Medium Cond" panose="020B0606030402020204" pitchFamily="34" charset="0"/>
              </a:rPr>
              <a:t> 2:8-9, "</a:t>
            </a:r>
            <a:r>
              <a:rPr lang="en-ID" b="1" dirty="0" err="1">
                <a:latin typeface="Franklin Gothic Medium Cond" panose="020B0606030402020204" pitchFamily="34" charset="0"/>
              </a:rPr>
              <a:t>Sebab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karena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kasih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karunia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kamu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diselamatkan</a:t>
            </a:r>
            <a:r>
              <a:rPr lang="en-ID" b="1" dirty="0">
                <a:latin typeface="Franklin Gothic Medium Cond" panose="020B0606030402020204" pitchFamily="34" charset="0"/>
              </a:rPr>
              <a:t> oleh </a:t>
            </a:r>
            <a:r>
              <a:rPr lang="en-ID" b="1" dirty="0" err="1">
                <a:latin typeface="Franklin Gothic Medium Cond" panose="020B0606030402020204" pitchFamily="34" charset="0"/>
              </a:rPr>
              <a:t>iman</a:t>
            </a:r>
            <a:r>
              <a:rPr lang="en-ID" b="1" dirty="0">
                <a:latin typeface="Franklin Gothic Medium Cond" panose="020B0606030402020204" pitchFamily="34" charset="0"/>
              </a:rPr>
              <a:t>; </a:t>
            </a:r>
            <a:r>
              <a:rPr lang="en-ID" b="1" dirty="0" err="1">
                <a:latin typeface="Franklin Gothic Medium Cond" panose="020B0606030402020204" pitchFamily="34" charset="0"/>
              </a:rPr>
              <a:t>itu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bukan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hasil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pekerjaanmu</a:t>
            </a:r>
            <a:r>
              <a:rPr lang="en-ID" b="1" dirty="0">
                <a:latin typeface="Franklin Gothic Medium Cond" panose="020B0606030402020204" pitchFamily="34" charset="0"/>
              </a:rPr>
              <a:t>: </a:t>
            </a:r>
            <a:r>
              <a:rPr lang="en-ID" b="1" dirty="0" err="1">
                <a:latin typeface="Franklin Gothic Medium Cond" panose="020B0606030402020204" pitchFamily="34" charset="0"/>
              </a:rPr>
              <a:t>jangan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ada</a:t>
            </a:r>
            <a:r>
              <a:rPr lang="en-ID" b="1" dirty="0">
                <a:latin typeface="Franklin Gothic Medium Cond" panose="020B0606030402020204" pitchFamily="34" charset="0"/>
              </a:rPr>
              <a:t> orang yang </a:t>
            </a:r>
            <a:r>
              <a:rPr lang="en-ID" b="1" dirty="0" err="1">
                <a:latin typeface="Franklin Gothic Medium Cond" panose="020B0606030402020204" pitchFamily="34" charset="0"/>
              </a:rPr>
              <a:t>memegahkan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diri</a:t>
            </a:r>
            <a:r>
              <a:rPr lang="en-ID" b="1" dirty="0">
                <a:latin typeface="Franklin Gothic Medium Cond" panose="020B0606030402020204" pitchFamily="34" charset="0"/>
              </a:rPr>
              <a:t>." </a:t>
            </a:r>
            <a:r>
              <a:rPr lang="en-ID" b="1" dirty="0" err="1">
                <a:latin typeface="Gill Sans Nova Cond XBd" panose="020B0A06020104020203" pitchFamily="34" charset="0"/>
              </a:rPr>
              <a:t>Tetapi</a:t>
            </a:r>
            <a:r>
              <a:rPr lang="en-ID" b="1" dirty="0">
                <a:latin typeface="Gill Sans Nova Cond XBd" panose="020B0A06020104020203" pitchFamily="34" charset="0"/>
              </a:rPr>
              <a:t> </a:t>
            </a:r>
            <a:r>
              <a:rPr lang="en-ID" b="1" dirty="0" err="1">
                <a:latin typeface="Gill Sans Nova Cond XBd" panose="020B0A06020104020203" pitchFamily="34" charset="0"/>
              </a:rPr>
              <a:t>ketika</a:t>
            </a:r>
            <a:r>
              <a:rPr lang="en-ID" b="1" dirty="0">
                <a:latin typeface="Gill Sans Nova Cond XBd" panose="020B0A06020104020203" pitchFamily="34" charset="0"/>
              </a:rPr>
              <a:t> </a:t>
            </a:r>
            <a:r>
              <a:rPr lang="en-ID" b="1" dirty="0" err="1">
                <a:latin typeface="Gill Sans Nova Cond XBd" panose="020B0A06020104020203" pitchFamily="34" charset="0"/>
              </a:rPr>
              <a:t>Yesus</a:t>
            </a:r>
            <a:r>
              <a:rPr lang="en-ID" b="1" dirty="0">
                <a:latin typeface="Gill Sans Nova Cond XBd" panose="020B0A06020104020203" pitchFamily="34" charset="0"/>
              </a:rPr>
              <a:t> </a:t>
            </a:r>
            <a:r>
              <a:rPr lang="en-ID" b="1" dirty="0" err="1">
                <a:latin typeface="Gill Sans Nova Cond XBd" panose="020B0A06020104020203" pitchFamily="34" charset="0"/>
              </a:rPr>
              <a:t>menyelamatkah</a:t>
            </a:r>
            <a:r>
              <a:rPr lang="en-ID" b="1" dirty="0">
                <a:latin typeface="Gill Sans Nova Cond XBd" panose="020B0A06020104020203" pitchFamily="34" charset="0"/>
              </a:rPr>
              <a:t> </a:t>
            </a:r>
            <a:r>
              <a:rPr lang="en-ID" b="1" dirty="0" err="1">
                <a:latin typeface="Gill Sans Nova Cond XBd" panose="020B0A06020104020203" pitchFamily="34" charset="0"/>
              </a:rPr>
              <a:t>kita</a:t>
            </a:r>
            <a:r>
              <a:rPr lang="en-ID" b="1" dirty="0">
                <a:latin typeface="Gill Sans Nova Cond XBd" panose="020B0A06020104020203" pitchFamily="34" charset="0"/>
              </a:rPr>
              <a:t>, </a:t>
            </a:r>
            <a:r>
              <a:rPr lang="en-ID" b="1" dirty="0" err="1">
                <a:latin typeface="Gill Sans Nova Cond XBd" panose="020B0A06020104020203" pitchFamily="34" charset="0"/>
              </a:rPr>
              <a:t>Dia</a:t>
            </a:r>
            <a:r>
              <a:rPr lang="en-ID" b="1" dirty="0">
                <a:latin typeface="Gill Sans Nova Cond XBd" panose="020B0A06020104020203" pitchFamily="34" charset="0"/>
              </a:rPr>
              <a:t> </a:t>
            </a:r>
            <a:r>
              <a:rPr lang="en-ID" b="1" dirty="0" err="1">
                <a:latin typeface="Gill Sans Nova Cond XBd" panose="020B0A06020104020203" pitchFamily="34" charset="0"/>
              </a:rPr>
              <a:t>mengubah</a:t>
            </a:r>
            <a:r>
              <a:rPr lang="en-ID" b="1" dirty="0">
                <a:latin typeface="Gill Sans Nova Cond XBd" panose="020B0A06020104020203" pitchFamily="34" charset="0"/>
              </a:rPr>
              <a:t> </a:t>
            </a:r>
            <a:r>
              <a:rPr lang="en-ID" b="1" dirty="0" err="1">
                <a:latin typeface="Gill Sans Nova Cond XBd" panose="020B0A06020104020203" pitchFamily="34" charset="0"/>
              </a:rPr>
              <a:t>kita</a:t>
            </a:r>
            <a:r>
              <a:rPr lang="en-ID" b="1" dirty="0">
                <a:latin typeface="Franklin Gothic Medium Cond" panose="020B0606030402020204" pitchFamily="34" charset="0"/>
              </a:rPr>
              <a:t>. "Karena </a:t>
            </a:r>
            <a:r>
              <a:rPr lang="en-ID" b="1" dirty="0" err="1">
                <a:latin typeface="Franklin Gothic Medium Cond" panose="020B0606030402020204" pitchFamily="34" charset="0"/>
              </a:rPr>
              <a:t>kita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ini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buatan</a:t>
            </a:r>
            <a:r>
              <a:rPr lang="en-ID" b="1" dirty="0">
                <a:latin typeface="Franklin Gothic Medium Cond" panose="020B0606030402020204" pitchFamily="34" charset="0"/>
              </a:rPr>
              <a:t> Allah, </a:t>
            </a:r>
            <a:r>
              <a:rPr lang="en-ID" b="1" dirty="0" err="1">
                <a:latin typeface="Franklin Gothic Medium Cond" panose="020B0606030402020204" pitchFamily="34" charset="0"/>
              </a:rPr>
              <a:t>diciptakan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dalam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Kristus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Yesus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untuk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melakukan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pekerjaan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baik</a:t>
            </a:r>
            <a:r>
              <a:rPr lang="en-ID" b="1" dirty="0">
                <a:latin typeface="Franklin Gothic Medium Cond" panose="020B0606030402020204" pitchFamily="34" charset="0"/>
              </a:rPr>
              <a:t>" [</a:t>
            </a:r>
            <a:r>
              <a:rPr lang="en-ID" b="1" dirty="0" err="1">
                <a:latin typeface="Franklin Gothic Medium Cond" panose="020B0606030402020204" pitchFamily="34" charset="0"/>
              </a:rPr>
              <a:t>Efesus</a:t>
            </a:r>
            <a:r>
              <a:rPr lang="en-ID" b="1" dirty="0">
                <a:latin typeface="Franklin Gothic Medium Cond" panose="020B0606030402020204" pitchFamily="34" charset="0"/>
              </a:rPr>
              <a:t> 2:10]. </a:t>
            </a:r>
            <a:r>
              <a:rPr lang="en-ID" dirty="0" err="1">
                <a:latin typeface="Impact" panose="020B0806030902050204" pitchFamily="34" charset="0"/>
              </a:rPr>
              <a:t>Mereka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telah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diselamatkan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hidup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melakukan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perbuatan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baik</a:t>
            </a:r>
            <a:r>
              <a:rPr lang="en-ID" dirty="0">
                <a:latin typeface="Impact" panose="020B0806030902050204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b="1" dirty="0" err="1">
                <a:latin typeface="Franklin Gothic Medium Cond" panose="020B0606030402020204" pitchFamily="34" charset="0"/>
              </a:rPr>
              <a:t>Perbuatan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baik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kita</a:t>
            </a:r>
            <a:r>
              <a:rPr lang="en-ID" b="1" dirty="0">
                <a:latin typeface="Franklin Gothic Medium Cond" panose="020B0606030402020204" pitchFamily="34" charset="0"/>
              </a:rPr>
              <a:t>, yang </a:t>
            </a:r>
            <a:r>
              <a:rPr lang="en-ID" b="1" dirty="0" err="1">
                <a:latin typeface="Franklin Gothic Medium Cond" panose="020B0606030402020204" pitchFamily="34" charset="0"/>
              </a:rPr>
              <a:t>diberdayakan</a:t>
            </a:r>
            <a:r>
              <a:rPr lang="en-ID" b="1" dirty="0">
                <a:latin typeface="Franklin Gothic Medium Cond" panose="020B0606030402020204" pitchFamily="34" charset="0"/>
              </a:rPr>
              <a:t> oleh </a:t>
            </a:r>
            <a:r>
              <a:rPr lang="en-ID" b="1" dirty="0" err="1">
                <a:latin typeface="Franklin Gothic Medium Cond" panose="020B0606030402020204" pitchFamily="34" charset="0"/>
              </a:rPr>
              <a:t>Roh</a:t>
            </a:r>
            <a:r>
              <a:rPr lang="en-ID" b="1" dirty="0">
                <a:latin typeface="Franklin Gothic Medium Cond" panose="020B0606030402020204" pitchFamily="34" charset="0"/>
              </a:rPr>
              <a:t> Kudus, </a:t>
            </a:r>
            <a:r>
              <a:rPr lang="en-ID" b="1" dirty="0" err="1">
                <a:latin typeface="Gill Sans Ultra Bold Condensed" panose="020B0A06020104020203" pitchFamily="34" charset="0"/>
              </a:rPr>
              <a:t>tidak</a:t>
            </a:r>
            <a:r>
              <a:rPr lang="en-ID" b="1" dirty="0">
                <a:latin typeface="Gill Sans Ultra Bold Condensed" panose="020B0A06020104020203" pitchFamily="34" charset="0"/>
              </a:rPr>
              <a:t> </a:t>
            </a:r>
            <a:r>
              <a:rPr lang="en-ID" b="1" dirty="0" err="1">
                <a:latin typeface="Gill Sans Ultra Bold Condensed" panose="020B0A06020104020203" pitchFamily="34" charset="0"/>
              </a:rPr>
              <a:t>menyelamatkan</a:t>
            </a:r>
            <a:r>
              <a:rPr lang="en-ID" b="1" dirty="0">
                <a:latin typeface="Gill Sans Ultra Bold Condensed" panose="020B0A06020104020203" pitchFamily="34" charset="0"/>
              </a:rPr>
              <a:t> </a:t>
            </a:r>
            <a:r>
              <a:rPr lang="en-ID" b="1" dirty="0" err="1">
                <a:latin typeface="Gill Sans Ultra Bold Condensed" panose="020B0A06020104020203" pitchFamily="34" charset="0"/>
              </a:rPr>
              <a:t>kita</a:t>
            </a:r>
            <a:r>
              <a:rPr lang="en-ID" b="1" dirty="0">
                <a:latin typeface="Gill Sans Ultra Bold Condensed" panose="020B0A06020104020203" pitchFamily="34" charset="0"/>
              </a:rPr>
              <a:t>, </a:t>
            </a:r>
            <a:r>
              <a:rPr lang="en-ID" b="1" dirty="0" err="1">
                <a:latin typeface="Gill Sans Ultra Bold Condensed" panose="020B0A06020104020203" pitchFamily="34" charset="0"/>
              </a:rPr>
              <a:t>tetapi</a:t>
            </a:r>
            <a:r>
              <a:rPr lang="en-ID" b="1" dirty="0">
                <a:latin typeface="Gill Sans Ultra Bold Condensed" panose="020B0A06020104020203" pitchFamily="34" charset="0"/>
              </a:rPr>
              <a:t> </a:t>
            </a:r>
            <a:r>
              <a:rPr lang="en-ID" b="1" dirty="0" err="1">
                <a:latin typeface="Gill Sans Ultra Bold Condensed" panose="020B0A06020104020203" pitchFamily="34" charset="0"/>
              </a:rPr>
              <a:t>itu</a:t>
            </a:r>
            <a:r>
              <a:rPr lang="en-ID" b="1" dirty="0">
                <a:latin typeface="Gill Sans Ultra Bold Condensed" panose="020B0A06020104020203" pitchFamily="34" charset="0"/>
              </a:rPr>
              <a:t> </a:t>
            </a:r>
            <a:r>
              <a:rPr lang="en-ID" b="1" dirty="0" err="1">
                <a:latin typeface="Gill Sans Ultra Bold Condensed" panose="020B0A06020104020203" pitchFamily="34" charset="0"/>
              </a:rPr>
              <a:t>membuktikan</a:t>
            </a:r>
            <a:r>
              <a:rPr lang="en-ID" b="1" dirty="0">
                <a:latin typeface="Gill Sans Ultra Bold Condensed" panose="020B0A06020104020203" pitchFamily="34" charset="0"/>
              </a:rPr>
              <a:t> </a:t>
            </a:r>
            <a:r>
              <a:rPr lang="en-ID" b="1" dirty="0" err="1">
                <a:latin typeface="Gill Sans Ultra Bold Condensed" panose="020B0A06020104020203" pitchFamily="34" charset="0"/>
              </a:rPr>
              <a:t>bahwa</a:t>
            </a:r>
            <a:r>
              <a:rPr lang="en-ID" b="1" dirty="0">
                <a:latin typeface="Gill Sans Ultra Bold Condensed" panose="020B0A06020104020203" pitchFamily="34" charset="0"/>
              </a:rPr>
              <a:t> </a:t>
            </a:r>
            <a:r>
              <a:rPr lang="en-ID" b="1" dirty="0" err="1">
                <a:latin typeface="Gill Sans Ultra Bold Condensed" panose="020B0A06020104020203" pitchFamily="34" charset="0"/>
              </a:rPr>
              <a:t>iman</a:t>
            </a:r>
            <a:r>
              <a:rPr lang="en-ID" b="1" dirty="0">
                <a:latin typeface="Gill Sans Ultra Bold Condensed" panose="020B0A06020104020203" pitchFamily="34" charset="0"/>
              </a:rPr>
              <a:t> </a:t>
            </a:r>
            <a:r>
              <a:rPr lang="en-ID" b="1" dirty="0" err="1">
                <a:latin typeface="Gill Sans Ultra Bold Condensed" panose="020B0A06020104020203" pitchFamily="34" charset="0"/>
              </a:rPr>
              <a:t>kita</a:t>
            </a:r>
            <a:r>
              <a:rPr lang="en-ID" b="1" dirty="0">
                <a:latin typeface="Gill Sans Ultra Bold Condensed" panose="020B0A06020104020203" pitchFamily="34" charset="0"/>
              </a:rPr>
              <a:t> </a:t>
            </a:r>
            <a:r>
              <a:rPr lang="en-ID" b="1" dirty="0" err="1">
                <a:latin typeface="Gill Sans Ultra Bold Condensed" panose="020B0A06020104020203" pitchFamily="34" charset="0"/>
              </a:rPr>
              <a:t>adalah</a:t>
            </a:r>
            <a:r>
              <a:rPr lang="en-ID" b="1" dirty="0">
                <a:latin typeface="Gill Sans Ultra Bold Condensed" panose="020B0A06020104020203" pitchFamily="34" charset="0"/>
              </a:rPr>
              <a:t> </a:t>
            </a:r>
            <a:r>
              <a:rPr lang="en-ID" b="1" dirty="0" err="1">
                <a:latin typeface="Gill Sans Ultra Bold Condensed" panose="020B0A06020104020203" pitchFamily="34" charset="0"/>
              </a:rPr>
              <a:t>sejati</a:t>
            </a:r>
            <a:r>
              <a:rPr lang="en-ID" b="1" dirty="0">
                <a:latin typeface="Gill Sans Ultra Bold Condense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795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913AE63C-D5B4-45D1-ACFC-648CFFCF9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536E295-EF5B-4BE9-A4CB-D5C581AAA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1714" cy="6858000"/>
            <a:chOff x="651279" y="598259"/>
            <a:chExt cx="10889442" cy="5680742"/>
          </a:xfrm>
        </p:grpSpPr>
        <p:sp>
          <p:nvSpPr>
            <p:cNvPr id="12" name="Color">
              <a:extLst>
                <a:ext uri="{FF2B5EF4-FFF2-40B4-BE49-F238E27FC236}">
                  <a16:creationId xmlns:a16="http://schemas.microsoft.com/office/drawing/2014/main" id="{9EDFE04B-BA3D-4E70-8E8D-3130980E0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Color">
              <a:extLst>
                <a:ext uri="{FF2B5EF4-FFF2-40B4-BE49-F238E27FC236}">
                  <a16:creationId xmlns:a16="http://schemas.microsoft.com/office/drawing/2014/main" id="{9B9AA2D3-5BB5-441E-AE46-54B87F2514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232A8FD-23EC-AE62-BDA1-10F7D31C7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52" y="2488292"/>
            <a:ext cx="1744606" cy="25655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3" y="0"/>
            <a:ext cx="9141717" cy="6858000"/>
            <a:chOff x="0" y="0"/>
            <a:chExt cx="12188952" cy="685800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5994CBA-6257-8539-757F-4F9E7B8AE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46" y="0"/>
            <a:ext cx="9142856" cy="1148639"/>
          </a:xfrm>
          <a:solidFill>
            <a:schemeClr val="accent5">
              <a:lumMod val="50000"/>
            </a:schemeClr>
          </a:solidFill>
        </p:spPr>
        <p:txBody>
          <a:bodyPr anchor="b">
            <a:normAutofit/>
          </a:bodyPr>
          <a:lstStyle/>
          <a:p>
            <a:pPr algn="ctr"/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Ellen G. White, Testimonies for the Church, </a:t>
            </a:r>
            <a:b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</a:b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jld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5, 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hlm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 471,472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1EE64-9830-F5E4-44D7-10769FE97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4366" y="1375532"/>
            <a:ext cx="6777378" cy="5349118"/>
          </a:xfrm>
          <a:solidFill>
            <a:srgbClr val="002060"/>
          </a:solidFill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"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Mereka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menyucikan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dirinya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dengan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menurut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kebenaran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akan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sangat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merasakan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kehinaan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dirinya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sendiri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. </a:t>
            </a:r>
            <a:r>
              <a:rPr lang="en-ID" sz="2400" b="1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Semakin</a:t>
            </a:r>
            <a:r>
              <a:rPr lang="en-ID" sz="2400" b="1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dekat</a:t>
            </a:r>
            <a:r>
              <a:rPr lang="en-ID" sz="2400" b="1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sz="2400" b="1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melihat</a:t>
            </a:r>
            <a:r>
              <a:rPr lang="en-ID" sz="2400" b="1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tabiat</a:t>
            </a:r>
            <a:r>
              <a:rPr lang="en-ID" sz="2400" b="1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Kristus</a:t>
            </a:r>
            <a:r>
              <a:rPr lang="en-ID" sz="2400" b="1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400" b="1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tiada</a:t>
            </a:r>
            <a:r>
              <a:rPr lang="en-ID" sz="2400" b="1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bercacat</a:t>
            </a:r>
            <a:r>
              <a:rPr lang="en-ID" sz="2400" b="1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itu</a:t>
            </a:r>
            <a:r>
              <a:rPr lang="en-ID" sz="2400" b="1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400" b="1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semakin</a:t>
            </a:r>
            <a:r>
              <a:rPr lang="en-ID" sz="2400" b="1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besarlah</a:t>
            </a:r>
            <a:r>
              <a:rPr lang="en-ID" sz="2400" b="1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keinginan</a:t>
            </a:r>
            <a:r>
              <a:rPr lang="en-ID" sz="2400" b="1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sz="2400" b="1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menyesuaikan</a:t>
            </a:r>
            <a:r>
              <a:rPr lang="en-ID" sz="2400" b="1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diri</a:t>
            </a:r>
            <a:r>
              <a:rPr lang="en-ID" sz="2400" b="1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sz="2400" b="1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peta-Nya, dan </a:t>
            </a:r>
            <a:r>
              <a:rPr lang="en-ID" sz="2400" b="1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sz="2400" b="1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semakin</a:t>
            </a:r>
            <a:r>
              <a:rPr lang="en-ID" sz="2400" b="1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sz="2400" b="1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menemukan</a:t>
            </a:r>
            <a:r>
              <a:rPr lang="en-ID" sz="2400" b="1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kemurnian</a:t>
            </a:r>
            <a:r>
              <a:rPr lang="en-ID" sz="2400" b="1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atau</a:t>
            </a:r>
            <a:r>
              <a:rPr lang="en-ID" sz="2400" b="1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kesucian</a:t>
            </a:r>
            <a:r>
              <a:rPr lang="en-ID" sz="2400" b="1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sz="2400" b="1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2400" b="1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diri</a:t>
            </a:r>
            <a:r>
              <a:rPr lang="en-ID" sz="2400" b="1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sz="2400" b="1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sendiri</a:t>
            </a:r>
            <a:r>
              <a:rPr lang="en-ID" sz="2400" b="1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.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Tetapi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sementara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patut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menyadari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keadaan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berdosa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harus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bergantung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pada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Kristus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sebagai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kebenaran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sebagai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penyuci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, dan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penebus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. Kita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tidak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dapat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menjawab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tuduhan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Iblis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kepada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. 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Hanya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Kristus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dapat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menyampaikan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permohonan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akan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berhasil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kepentingan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.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Dia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sanggup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mendiamkan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penuduh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itu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dengan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dalil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didasarkan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bukan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atas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kebaikan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melainkan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atas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kebaikan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-Nya </a:t>
            </a:r>
            <a:r>
              <a:rPr lang="en-ID" sz="2400" b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sendiri</a:t>
            </a:r>
            <a:r>
              <a:rPr lang="en-ID" sz="24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1406718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BA170F-FBB8-79B3-6ED4-BD360C62A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8"/>
            <a:ext cx="8991605" cy="129620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SATU ADEGAN LUAR BIASA</a:t>
            </a:r>
            <a:br>
              <a:rPr lang="en-ID" sz="3200" dirty="0">
                <a:solidFill>
                  <a:srgbClr val="FFFFFF"/>
                </a:solidFill>
              </a:rPr>
            </a:br>
            <a:r>
              <a:rPr lang="en-ID" sz="2800" dirty="0" err="1">
                <a:solidFill>
                  <a:srgbClr val="FFFFFF"/>
                </a:solidFill>
                <a:latin typeface="Berlin Sans FB Demi" panose="020E0802020502020306" pitchFamily="34" charset="0"/>
              </a:rPr>
              <a:t>Selasa</a:t>
            </a:r>
            <a:r>
              <a:rPr lang="en-ID" sz="2800" dirty="0">
                <a:solidFill>
                  <a:srgbClr val="FFFFFF"/>
                </a:solidFill>
                <a:latin typeface="Berlin Sans FB Demi" panose="020E0802020502020306" pitchFamily="34" charset="0"/>
              </a:rPr>
              <a:t>, 25 April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80FE17-0D72-CF0A-22F8-9A330CCC6C53}"/>
              </a:ext>
            </a:extLst>
          </p:cNvPr>
          <p:cNvSpPr txBox="1"/>
          <p:nvPr/>
        </p:nvSpPr>
        <p:spPr>
          <a:xfrm>
            <a:off x="220687" y="1675795"/>
            <a:ext cx="639918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Kitab Wahyu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mengumumkan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bahwa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saat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penghakiman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Allah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telah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tiba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[Wahyu 14:7]. Kitab Daniel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mengungkapkan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kapan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penghakiman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dimulai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9C3A84-C313-3FD3-771D-5E3F5CF651FB}"/>
              </a:ext>
            </a:extLst>
          </p:cNvPr>
          <p:cNvSpPr txBox="1"/>
          <p:nvPr/>
        </p:nvSpPr>
        <p:spPr>
          <a:xfrm>
            <a:off x="277837" y="3486120"/>
            <a:ext cx="8647088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600" dirty="0">
                <a:latin typeface="Impact" panose="020B0806030902050204" pitchFamily="34" charset="0"/>
              </a:rPr>
              <a:t>Daniel 7:9-10 </a:t>
            </a:r>
          </a:p>
          <a:p>
            <a:pPr marL="0" indent="0">
              <a:buNone/>
            </a:pPr>
            <a:r>
              <a:rPr lang="en-ID" sz="2600" dirty="0">
                <a:latin typeface="Impact" panose="020B0806030902050204" pitchFamily="34" charset="0"/>
              </a:rPr>
              <a:t>“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Sementara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aku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terus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melihat</a:t>
            </a:r>
            <a:r>
              <a:rPr lang="en-ID" sz="2600" b="1" dirty="0"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takhta-takhta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diletakkan</a:t>
            </a:r>
            <a:r>
              <a:rPr lang="en-ID" sz="2600" b="1" dirty="0"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lalu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duduklah</a:t>
            </a:r>
            <a:r>
              <a:rPr lang="en-ID" sz="2600" b="1" dirty="0">
                <a:latin typeface="Franklin Gothic Medium Cond" panose="020B0606030402020204" pitchFamily="34" charset="0"/>
              </a:rPr>
              <a:t> Yang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Lanjut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Usianya</a:t>
            </a:r>
            <a:r>
              <a:rPr lang="en-ID" sz="2600" b="1" dirty="0">
                <a:latin typeface="Franklin Gothic Medium Cond" panose="020B0606030402020204" pitchFamily="34" charset="0"/>
              </a:rPr>
              <a:t>;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pakaian</a:t>
            </a:r>
            <a:r>
              <a:rPr lang="en-ID" sz="2600" b="1" dirty="0">
                <a:latin typeface="Franklin Gothic Medium Cond" panose="020B0606030402020204" pitchFamily="34" charset="0"/>
              </a:rPr>
              <a:t>-Nya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putih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seperti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salju</a:t>
            </a:r>
            <a:r>
              <a:rPr lang="en-ID" sz="2600" b="1" dirty="0">
                <a:latin typeface="Franklin Gothic Medium Cond" panose="020B0606030402020204" pitchFamily="34" charset="0"/>
              </a:rPr>
              <a:t> dan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rambut</a:t>
            </a:r>
            <a:r>
              <a:rPr lang="en-ID" sz="2600" b="1" dirty="0">
                <a:latin typeface="Franklin Gothic Medium Cond" panose="020B0606030402020204" pitchFamily="34" charset="0"/>
              </a:rPr>
              <a:t>-Nya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bersih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seperti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bulu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domba</a:t>
            </a:r>
            <a:r>
              <a:rPr lang="en-ID" sz="2600" b="1" dirty="0">
                <a:latin typeface="Franklin Gothic Medium Cond" panose="020B0606030402020204" pitchFamily="34" charset="0"/>
              </a:rPr>
              <a:t>;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kursi</a:t>
            </a:r>
            <a:r>
              <a:rPr lang="en-ID" sz="2600" b="1" dirty="0">
                <a:latin typeface="Franklin Gothic Medium Cond" panose="020B0606030402020204" pitchFamily="34" charset="0"/>
              </a:rPr>
              <a:t>-Nya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dari</a:t>
            </a:r>
            <a:r>
              <a:rPr lang="en-ID" sz="2600" b="1" dirty="0">
                <a:latin typeface="Franklin Gothic Medium Cond" panose="020B0606030402020204" pitchFamily="34" charset="0"/>
              </a:rPr>
              <a:t> nyala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api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dengan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roda-rodanya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dari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api</a:t>
            </a:r>
            <a:r>
              <a:rPr lang="en-ID" sz="2600" b="1" dirty="0">
                <a:latin typeface="Franklin Gothic Medium Cond" panose="020B0606030402020204" pitchFamily="34" charset="0"/>
              </a:rPr>
              <a:t> yang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berkobar-kobar;suatu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sungai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api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timbul</a:t>
            </a:r>
            <a:r>
              <a:rPr lang="en-ID" sz="2600" b="1" dirty="0">
                <a:latin typeface="Franklin Gothic Medium Cond" panose="020B0606030402020204" pitchFamily="34" charset="0"/>
              </a:rPr>
              <a:t> dan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mengalir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dari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hadapan</a:t>
            </a:r>
            <a:r>
              <a:rPr lang="en-ID" sz="2600" b="1" dirty="0">
                <a:latin typeface="Franklin Gothic Medium Cond" panose="020B0606030402020204" pitchFamily="34" charset="0"/>
              </a:rPr>
              <a:t>-Nya;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seribu</a:t>
            </a:r>
            <a:r>
              <a:rPr lang="en-ID" sz="2600" b="1" dirty="0">
                <a:latin typeface="Franklin Gothic Medium Cond" panose="020B0606030402020204" pitchFamily="34" charset="0"/>
              </a:rPr>
              <a:t> kali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beribu-ribu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melayani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Dia</a:t>
            </a:r>
            <a:r>
              <a:rPr lang="en-ID" sz="2600" b="1" dirty="0">
                <a:latin typeface="Franklin Gothic Medium Cond" panose="020B0606030402020204" pitchFamily="34" charset="0"/>
              </a:rPr>
              <a:t>, dan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selaksa</a:t>
            </a:r>
            <a:r>
              <a:rPr lang="en-ID" sz="2600" b="1" dirty="0">
                <a:latin typeface="Franklin Gothic Medium Cond" panose="020B0606030402020204" pitchFamily="34" charset="0"/>
              </a:rPr>
              <a:t> kali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berlaksa</a:t>
            </a:r>
            <a:r>
              <a:rPr lang="en-ID" sz="2600" b="1" dirty="0">
                <a:latin typeface="Franklin Gothic Medium Cond" panose="020B0606030402020204" pitchFamily="34" charset="0"/>
              </a:rPr>
              <a:t>-laksa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berdiri</a:t>
            </a:r>
            <a:r>
              <a:rPr lang="en-ID" sz="2600" b="1" dirty="0">
                <a:latin typeface="Franklin Gothic Medium Cond" panose="020B0606030402020204" pitchFamily="34" charset="0"/>
              </a:rPr>
              <a:t> di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hadapan</a:t>
            </a:r>
            <a:r>
              <a:rPr lang="en-ID" sz="2600" b="1" dirty="0">
                <a:latin typeface="Franklin Gothic Medium Cond" panose="020B0606030402020204" pitchFamily="34" charset="0"/>
              </a:rPr>
              <a:t>-Nya. </a:t>
            </a:r>
            <a:r>
              <a:rPr lang="en-ID" sz="2600" dirty="0">
                <a:latin typeface="Gill Sans Nova Cond XBd" panose="020B0A06020104020203" pitchFamily="34" charset="0"/>
              </a:rPr>
              <a:t>Lalu </a:t>
            </a:r>
            <a:r>
              <a:rPr lang="en-ID" sz="2600" dirty="0" err="1">
                <a:latin typeface="Gill Sans Nova Cond XBd" panose="020B0A06020104020203" pitchFamily="34" charset="0"/>
              </a:rPr>
              <a:t>duduklah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Majelis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Pengadilan</a:t>
            </a:r>
            <a:r>
              <a:rPr lang="en-ID" sz="2600" dirty="0">
                <a:latin typeface="Gill Sans Nova Cond XBd" panose="020B0A06020104020203" pitchFamily="34" charset="0"/>
              </a:rPr>
              <a:t> dan </a:t>
            </a:r>
            <a:r>
              <a:rPr lang="en-ID" sz="2600" dirty="0" err="1">
                <a:latin typeface="Gill Sans Nova Cond XBd" panose="020B0A06020104020203" pitchFamily="34" charset="0"/>
              </a:rPr>
              <a:t>dibukalah</a:t>
            </a:r>
            <a:r>
              <a:rPr lang="en-ID" sz="2600" dirty="0">
                <a:latin typeface="Gill Sans Nova Cond XBd" panose="020B0A06020104020203" pitchFamily="34" charset="0"/>
              </a:rPr>
              <a:t> Kitab-kitab</a:t>
            </a:r>
            <a:r>
              <a:rPr lang="en-ID" sz="2600" b="1" dirty="0">
                <a:latin typeface="Franklin Gothic Medium Cond" panose="020B0606030402020204" pitchFamily="34" charset="0"/>
              </a:rPr>
              <a:t>.”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25E382-546A-FD00-493B-BA6F78AE1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4118" y="1682484"/>
            <a:ext cx="2839879" cy="15974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627061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66CE5A-0777-6DCF-3F04-6FAD98641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B0D745-0774-AD16-2131-F9E82B8D5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9350" y="471489"/>
            <a:ext cx="6219825" cy="1606549"/>
          </a:xfrm>
        </p:spPr>
        <p:txBody>
          <a:bodyPr>
            <a:noAutofit/>
          </a:bodyPr>
          <a:lstStyle/>
          <a:p>
            <a:pPr algn="ctr"/>
            <a:r>
              <a:rPr lang="en-ID" sz="3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Dalam</a:t>
            </a:r>
            <a:r>
              <a:rPr lang="en-ID" sz="3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Daniel 7, </a:t>
            </a:r>
            <a:r>
              <a:rPr lang="en-ID" sz="3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Tuhan</a:t>
            </a:r>
            <a:r>
              <a:rPr lang="en-ID" sz="3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mengungkapkan</a:t>
            </a:r>
            <a:r>
              <a:rPr lang="en-ID" sz="3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kepada</a:t>
            </a:r>
            <a:r>
              <a:rPr lang="en-ID" sz="3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nabi</a:t>
            </a:r>
            <a:r>
              <a:rPr lang="en-ID" sz="3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Daniel 2 </a:t>
            </a:r>
            <a:r>
              <a:rPr lang="en-ID" sz="3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gambaran</a:t>
            </a:r>
            <a:r>
              <a:rPr lang="en-ID" sz="3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besar</a:t>
            </a:r>
            <a:r>
              <a:rPr lang="en-ID" sz="3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yaitu</a:t>
            </a:r>
            <a:r>
              <a:rPr lang="en-ID" sz="3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748BA-E13D-79AE-D91A-8DB2F40E8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5362" y="2382047"/>
            <a:ext cx="7153275" cy="422274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dirty="0">
                <a:latin typeface="Gill Sans Nova Cond XBd" panose="020B0A06020104020203" pitchFamily="34" charset="0"/>
              </a:rPr>
              <a:t>Sejarah dunia di </a:t>
            </a:r>
            <a:r>
              <a:rPr lang="en-ID" dirty="0" err="1">
                <a:latin typeface="Gill Sans Nova Cond XBd" panose="020B0A06020104020203" pitchFamily="34" charset="0"/>
              </a:rPr>
              <a:t>mulai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Babel, Media-Persia, Yunani, Roma, </a:t>
            </a:r>
            <a:r>
              <a:rPr lang="en-ID" dirty="0" err="1">
                <a:latin typeface="Gill Sans Nova Cond XBd" panose="020B0A06020104020203" pitchFamily="34" charset="0"/>
              </a:rPr>
              <a:t>pecahnya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Kekaisaran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Romawi</a:t>
            </a:r>
            <a:r>
              <a:rPr lang="en-ID" dirty="0">
                <a:latin typeface="Gill Sans Nova Cond XBd" panose="020B0A06020104020203" pitchFamily="34" charset="0"/>
              </a:rPr>
              <a:t>, dan </a:t>
            </a:r>
            <a:r>
              <a:rPr lang="en-ID" dirty="0" err="1">
                <a:latin typeface="Gill Sans Nova Cond XBd" panose="020B0A06020104020203" pitchFamily="34" charset="0"/>
              </a:rPr>
              <a:t>penganiayaan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gereja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selama</a:t>
            </a:r>
            <a:r>
              <a:rPr lang="en-ID" dirty="0">
                <a:latin typeface="Gill Sans Nova Cond XBd" panose="020B0A06020104020203" pitchFamily="34" charset="0"/>
              </a:rPr>
              <a:t> 1.260 </a:t>
            </a:r>
            <a:r>
              <a:rPr lang="en-ID" dirty="0" err="1">
                <a:latin typeface="Gill Sans Nova Cond XBd" panose="020B0A06020104020203" pitchFamily="34" charset="0"/>
              </a:rPr>
              <a:t>tahun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digambarkan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Daniel 7:25.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 err="1">
                <a:latin typeface="Gill Sans Nova Cond XBd" panose="020B0A06020104020203" pitchFamily="34" charset="0"/>
              </a:rPr>
              <a:t>Peristiwa</a:t>
            </a:r>
            <a:r>
              <a:rPr lang="en-ID" dirty="0"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latin typeface="Gill Sans Nova Cond XBd" panose="020B0A06020104020203" pitchFamily="34" charset="0"/>
              </a:rPr>
              <a:t>surga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yaitu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ruang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takhta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semesta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penghakiman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terakhir</a:t>
            </a:r>
            <a:r>
              <a:rPr lang="en-ID" dirty="0">
                <a:latin typeface="Gill Sans Nova Cond XBd" panose="020B0A06020104020203" pitchFamily="34" charset="0"/>
              </a:rPr>
              <a:t> Allah, </a:t>
            </a:r>
            <a:r>
              <a:rPr lang="en-ID" dirty="0" err="1">
                <a:latin typeface="Gill Sans Nova Cond XBd" panose="020B0A06020104020203" pitchFamily="34" charset="0"/>
              </a:rPr>
              <a:t>ketika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memperbaiki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setiap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kesalahan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menegakkan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kerajaan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kebenaran</a:t>
            </a:r>
            <a:r>
              <a:rPr lang="en-ID" dirty="0">
                <a:latin typeface="Gill Sans Nova Cond XBd" panose="020B0A06020104020203" pitchFamily="34" charset="0"/>
              </a:rPr>
              <a:t>-Nya yang </a:t>
            </a:r>
            <a:r>
              <a:rPr lang="en-ID" dirty="0" err="1">
                <a:latin typeface="Gill Sans Nova Cond XBd" panose="020B0A06020104020203" pitchFamily="34" charset="0"/>
              </a:rPr>
              <a:t>kekal</a:t>
            </a:r>
            <a:r>
              <a:rPr lang="en-ID" dirty="0"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9047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BD915F-294B-837F-8C4C-3A4EF01A7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410" b="17484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30F9E-89A9-6A77-5055-B1F8CF654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49" y="3752850"/>
            <a:ext cx="8667751" cy="293370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Gill Sans Nova Cond XBd" panose="020B0A06020104020203" pitchFamily="34" charset="0"/>
              </a:rPr>
              <a:t>Tuhan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membawa</a:t>
            </a:r>
            <a:r>
              <a:rPr lang="en-ID" sz="3000" dirty="0">
                <a:latin typeface="Gill Sans Nova Cond XBd" panose="020B0A06020104020203" pitchFamily="34" charset="0"/>
              </a:rPr>
              <a:t> Daniel </a:t>
            </a:r>
            <a:r>
              <a:rPr lang="en-ID" sz="3000" dirty="0" err="1">
                <a:latin typeface="Gill Sans Nova Cond XBd" panose="020B0A06020104020203" pitchFamily="34" charset="0"/>
              </a:rPr>
              <a:t>dalam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penglihatan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kenabian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dari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kekacauan</a:t>
            </a:r>
            <a:r>
              <a:rPr lang="en-ID" sz="3000" dirty="0">
                <a:latin typeface="Gill Sans Nova Cond XBd" panose="020B0A06020104020203" pitchFamily="34" charset="0"/>
              </a:rPr>
              <a:t> dan </a:t>
            </a:r>
            <a:r>
              <a:rPr lang="en-ID" sz="3000" dirty="0" err="1">
                <a:latin typeface="Gill Sans Nova Cond XBd" panose="020B0A06020104020203" pitchFamily="34" charset="0"/>
              </a:rPr>
              <a:t>konflik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bumi</a:t>
            </a:r>
            <a:r>
              <a:rPr lang="en-ID" sz="3000" dirty="0">
                <a:latin typeface="Gill Sans Nova Cond XBd" panose="020B0A06020104020203" pitchFamily="34" charset="0"/>
              </a:rPr>
              <a:t> pada </a:t>
            </a:r>
            <a:r>
              <a:rPr lang="en-ID" sz="3000" dirty="0" err="1">
                <a:latin typeface="Gill Sans Nova Cond XBd" panose="020B0A06020104020203" pitchFamily="34" charset="0"/>
              </a:rPr>
              <a:t>kemuliaan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tempat</a:t>
            </a:r>
            <a:r>
              <a:rPr lang="en-ID" sz="3000" dirty="0">
                <a:latin typeface="Gill Sans Nova Cond XBd" panose="020B0A06020104020203" pitchFamily="34" charset="0"/>
              </a:rPr>
              <a:t> kudus </a:t>
            </a:r>
            <a:r>
              <a:rPr lang="en-ID" sz="3000" dirty="0" err="1">
                <a:latin typeface="Gill Sans Nova Cond XBd" panose="020B0A06020104020203" pitchFamily="34" charset="0"/>
              </a:rPr>
              <a:t>surga</a:t>
            </a:r>
            <a:r>
              <a:rPr lang="en-ID" sz="3000" dirty="0">
                <a:latin typeface="Gill Sans Nova Cond XBd" panose="020B0A06020104020203" pitchFamily="34" charset="0"/>
              </a:rPr>
              <a:t> dan </a:t>
            </a:r>
            <a:r>
              <a:rPr lang="en-ID" sz="3000" dirty="0" err="1">
                <a:latin typeface="Gill Sans Nova Cond XBd" panose="020B0A06020104020203" pitchFamily="34" charset="0"/>
              </a:rPr>
              <a:t>majelis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pengadilan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alam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semesta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akan</a:t>
            </a:r>
            <a:r>
              <a:rPr lang="en-ID" sz="3000" dirty="0">
                <a:latin typeface="Gill Sans Nova Cond XBd" panose="020B0A06020104020203" pitchFamily="34" charset="0"/>
              </a:rPr>
              <a:t> duduk, di mana </a:t>
            </a:r>
            <a:r>
              <a:rPr lang="en-ID" sz="3000" dirty="0" err="1">
                <a:latin typeface="Impact" panose="020B0806030902050204" pitchFamily="34" charset="0"/>
              </a:rPr>
              <a:t>Kristus</a:t>
            </a:r>
            <a:r>
              <a:rPr lang="en-ID" sz="3000" dirty="0">
                <a:latin typeface="Impact" panose="020B0806030902050204" pitchFamily="34" charset="0"/>
              </a:rPr>
              <a:t>, </a:t>
            </a:r>
            <a:r>
              <a:rPr lang="en-ID" sz="3000" dirty="0" err="1">
                <a:latin typeface="Impact" panose="020B0806030902050204" pitchFamily="34" charset="0"/>
              </a:rPr>
              <a:t>Penguasa</a:t>
            </a:r>
            <a:r>
              <a:rPr lang="en-ID" sz="3000" dirty="0">
                <a:latin typeface="Impact" panose="020B0806030902050204" pitchFamily="34" charset="0"/>
              </a:rPr>
              <a:t> yang </a:t>
            </a:r>
            <a:r>
              <a:rPr lang="en-ID" sz="3000" dirty="0" err="1">
                <a:latin typeface="Impact" panose="020B0806030902050204" pitchFamily="34" charset="0"/>
              </a:rPr>
              <a:t>sah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atas</a:t>
            </a:r>
            <a:r>
              <a:rPr lang="en-ID" sz="3000" dirty="0">
                <a:latin typeface="Impact" panose="020B0806030902050204" pitchFamily="34" charset="0"/>
              </a:rPr>
              <a:t> dunia </a:t>
            </a:r>
            <a:r>
              <a:rPr lang="en-ID" sz="3000" dirty="0" err="1">
                <a:latin typeface="Impact" panose="020B0806030902050204" pitchFamily="34" charset="0"/>
              </a:rPr>
              <a:t>ini</a:t>
            </a:r>
            <a:r>
              <a:rPr lang="en-ID" sz="3000" dirty="0">
                <a:latin typeface="Impact" panose="020B0806030902050204" pitchFamily="34" charset="0"/>
              </a:rPr>
              <a:t>, </a:t>
            </a:r>
            <a:r>
              <a:rPr lang="en-ID" sz="3000" dirty="0" err="1">
                <a:latin typeface="Impact" panose="020B0806030902050204" pitchFamily="34" charset="0"/>
              </a:rPr>
              <a:t>akan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menerima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dari</a:t>
            </a:r>
            <a:r>
              <a:rPr lang="en-ID" sz="3000" dirty="0">
                <a:latin typeface="Impact" panose="020B0806030902050204" pitchFamily="34" charset="0"/>
              </a:rPr>
              <a:t> Bapa-Nya </a:t>
            </a:r>
            <a:r>
              <a:rPr lang="en-ID" sz="3000" dirty="0" err="1">
                <a:latin typeface="Impact" panose="020B0806030902050204" pitchFamily="34" charset="0"/>
              </a:rPr>
              <a:t>kerajaan</a:t>
            </a:r>
            <a:r>
              <a:rPr lang="en-ID" sz="3000" dirty="0">
                <a:latin typeface="Impact" panose="020B0806030902050204" pitchFamily="34" charset="0"/>
              </a:rPr>
              <a:t> yang </a:t>
            </a:r>
            <a:r>
              <a:rPr lang="en-ID" sz="3000" dirty="0" err="1">
                <a:latin typeface="Impact" panose="020B0806030902050204" pitchFamily="34" charset="0"/>
              </a:rPr>
              <a:t>menjadi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hak</a:t>
            </a:r>
            <a:r>
              <a:rPr lang="en-ID" sz="3000" dirty="0">
                <a:latin typeface="Impact" panose="020B0806030902050204" pitchFamily="34" charset="0"/>
              </a:rPr>
              <a:t>-Nya.</a:t>
            </a:r>
          </a:p>
        </p:txBody>
      </p:sp>
    </p:spTree>
    <p:extLst>
      <p:ext uri="{BB962C8B-B14F-4D97-AF65-F5344CB8AC3E}">
        <p14:creationId xmlns:p14="http://schemas.microsoft.com/office/powerpoint/2010/main" val="3785934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D6369-71A7-5FE8-45ED-B881A30E2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647690"/>
            <a:ext cx="5295900" cy="62103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Nasib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seluruh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umat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manusia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diputuskan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di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ruang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pengadilan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surga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. Hak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menang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.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Kebenaran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menang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.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Keadilan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memerintah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.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Ini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adalah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 salah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satu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pemandangan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 yang paling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menakjubkan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, paling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luar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biasa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, paling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spektakuler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 di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seluruh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 Kitab </a:t>
            </a:r>
            <a:r>
              <a:rPr lang="en-ID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Suci</a:t>
            </a:r>
            <a:r>
              <a:rPr lang="en-ID" dirty="0">
                <a:solidFill>
                  <a:srgbClr val="C00000"/>
                </a:solidFill>
                <a:latin typeface="Franklin Gothic Demi" panose="020B07030201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Gill Sans Nova Cond XBd" panose="020B0A06020104020203" pitchFamily="34" charset="0"/>
              </a:rPr>
              <a:t>Dan </a:t>
            </a:r>
            <a:r>
              <a:rPr lang="en-ID" dirty="0" err="1">
                <a:latin typeface="Gill Sans Nova Cond XBd" panose="020B0A06020104020203" pitchFamily="34" charset="0"/>
              </a:rPr>
              <a:t>kabar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baiknya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adalah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bahwa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berakhir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sangat </a:t>
            </a:r>
            <a:r>
              <a:rPr lang="en-ID" dirty="0" err="1">
                <a:latin typeface="Gill Sans Nova Cond XBd" panose="020B0A06020104020203" pitchFamily="34" charset="0"/>
              </a:rPr>
              <a:t>baik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bagi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umat</a:t>
            </a:r>
            <a:r>
              <a:rPr lang="en-ID" dirty="0">
                <a:latin typeface="Gill Sans Nova Cond XBd" panose="020B0A06020104020203" pitchFamily="34" charset="0"/>
              </a:rPr>
              <a:t> Allah yang </a:t>
            </a:r>
            <a:r>
              <a:rPr lang="en-ID" dirty="0" err="1">
                <a:latin typeface="Gill Sans Nova Cond XBd" panose="020B0A06020104020203" pitchFamily="34" charset="0"/>
              </a:rPr>
              <a:t>setia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mereka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mengenakan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kebenaran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Kristus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menang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karena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Kristus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menang</a:t>
            </a:r>
            <a:r>
              <a:rPr lang="en-ID" dirty="0">
                <a:latin typeface="Gill Sans Nova Cond XBd" panose="020B0A06020104020203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279D7A-34D4-63C1-CBD8-F0ABEC650C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91" r="34193"/>
          <a:stretch/>
        </p:blipFill>
        <p:spPr>
          <a:xfrm>
            <a:off x="5336375" y="0"/>
            <a:ext cx="380533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10052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51D216-E49C-F376-AB1A-43429A0E7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81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6F5DFA-71F4-E06E-2757-239236417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589756"/>
            <a:ext cx="7886700" cy="1325563"/>
          </a:xfrm>
        </p:spPr>
        <p:txBody>
          <a:bodyPr/>
          <a:lstStyle/>
          <a:p>
            <a:pPr algn="ctr"/>
            <a:r>
              <a:rPr lang="en-ID" dirty="0">
                <a:solidFill>
                  <a:srgbClr val="FFFF00"/>
                </a:solidFill>
                <a:latin typeface="Amasis MT Pro Black" panose="02040A04050005020304" pitchFamily="18" charset="0"/>
              </a:rPr>
              <a:t>Daniel 7:14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3F559-BE4C-9DF9-9FD8-1C9D506F1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2305050"/>
            <a:ext cx="7467600" cy="3228975"/>
          </a:xfrm>
          <a:solidFill>
            <a:schemeClr val="bg1">
              <a:alpha val="69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“Lalu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diberikan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kepadanya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kekuasaan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kemuliaan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kekuasaan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sebagai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raja,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maka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orang-orang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segala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bangsa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suku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bangsa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bahasa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mengabdi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kepadanya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.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Kekuasaannya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ialah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kekuasaan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kekal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, yang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lenyap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, dan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kerajaannya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ialah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kerajaan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 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 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musnah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661373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8CA4F9-0C1A-09B5-D478-0E9EB9C39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199" y="294538"/>
            <a:ext cx="9220199" cy="129620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SEKILAS TENTANG SURGA</a:t>
            </a:r>
            <a:b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</a:b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Rabu, 26 April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9F058-183D-3D60-A9F6-6F22A7B5F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790" y="1737433"/>
            <a:ext cx="8723332" cy="311164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Dalam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Wahyu 4,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Yesus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mengundang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rasul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Yohanes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untuk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melihat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melalui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pintu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terbuka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di Bait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Suci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surga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untuk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melihat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pemandangan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kekal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dalam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pertentangan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besar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antara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baik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dan yang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jahat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4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Kita juga </a:t>
            </a:r>
            <a:r>
              <a:rPr lang="en-ID" sz="24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dapat</a:t>
            </a:r>
            <a:r>
              <a:rPr lang="en-ID" sz="24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melihat</a:t>
            </a:r>
            <a:r>
              <a:rPr lang="en-ID" sz="24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melalui</a:t>
            </a:r>
            <a:r>
              <a:rPr lang="en-ID" sz="24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pintu</a:t>
            </a:r>
            <a:r>
              <a:rPr lang="en-ID" sz="24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sz="24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terbuka</a:t>
            </a:r>
            <a:r>
              <a:rPr lang="en-ID" sz="24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itu</a:t>
            </a:r>
            <a:r>
              <a:rPr lang="en-ID" sz="24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bersama</a:t>
            </a:r>
            <a:r>
              <a:rPr lang="en-ID" sz="24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Yohanes</a:t>
            </a:r>
            <a:r>
              <a:rPr lang="en-ID" sz="24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dan </a:t>
            </a:r>
            <a:r>
              <a:rPr lang="en-ID" sz="24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menerima</a:t>
            </a:r>
            <a:r>
              <a:rPr lang="en-ID" sz="24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sekilas</a:t>
            </a:r>
            <a:r>
              <a:rPr lang="en-ID" sz="24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tentang</a:t>
            </a:r>
            <a:r>
              <a:rPr lang="en-ID" sz="24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rencana</a:t>
            </a:r>
            <a:r>
              <a:rPr lang="en-ID" sz="24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keselamatan</a:t>
            </a:r>
            <a:r>
              <a:rPr lang="en-ID" sz="24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kekal</a:t>
            </a:r>
            <a:r>
              <a:rPr lang="en-ID" sz="24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. 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Kita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adalah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saksi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dari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masalah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sedang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diputuskan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di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pengadilan</a:t>
            </a:r>
            <a:r>
              <a:rPr lang="en-ID" sz="2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surgawi</a:t>
            </a:r>
            <a:r>
              <a:rPr lang="en-ID" sz="2400" b="1" dirty="0">
                <a:solidFill>
                  <a:srgbClr val="002060"/>
                </a:solidFill>
                <a:latin typeface="Eras Demi ITC" panose="020B0805030504020804" pitchFamily="34" charset="0"/>
              </a:rPr>
              <a:t>. </a:t>
            </a:r>
            <a:r>
              <a:rPr lang="en-ID" sz="2400" b="1" dirty="0" err="1">
                <a:solidFill>
                  <a:srgbClr val="002060"/>
                </a:solidFill>
                <a:latin typeface="Eras Demi ITC" panose="020B0805030504020804" pitchFamily="34" charset="0"/>
              </a:rPr>
              <a:t>Isu-isu</a:t>
            </a:r>
            <a:r>
              <a:rPr lang="en-ID" sz="2400" b="1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Eras Demi ITC" panose="020B0805030504020804" pitchFamily="34" charset="0"/>
              </a:rPr>
              <a:t>mendasar</a:t>
            </a:r>
            <a:r>
              <a:rPr lang="en-ID" sz="2400" b="1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Eras Demi ITC" panose="020B0805030504020804" pitchFamily="34" charset="0"/>
              </a:rPr>
              <a:t>dalam</a:t>
            </a:r>
            <a:r>
              <a:rPr lang="en-ID" sz="2400" b="1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Eras Demi ITC" panose="020B0805030504020804" pitchFamily="34" charset="0"/>
              </a:rPr>
              <a:t>pertentangan</a:t>
            </a:r>
            <a:r>
              <a:rPr lang="en-ID" sz="2400" b="1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Eras Demi ITC" panose="020B0805030504020804" pitchFamily="34" charset="0"/>
              </a:rPr>
              <a:t>besar</a:t>
            </a:r>
            <a:r>
              <a:rPr lang="en-ID" sz="2400" b="1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Eras Demi ITC" panose="020B0805030504020804" pitchFamily="34" charset="0"/>
              </a:rPr>
              <a:t>antara</a:t>
            </a:r>
            <a:r>
              <a:rPr lang="en-ID" sz="2400" b="1" dirty="0">
                <a:solidFill>
                  <a:srgbClr val="002060"/>
                </a:solidFill>
                <a:latin typeface="Eras Demi ITC" panose="020B0805030504020804" pitchFamily="34" charset="0"/>
              </a:rPr>
              <a:t> yang </a:t>
            </a:r>
            <a:r>
              <a:rPr lang="en-ID" sz="2400" b="1" dirty="0" err="1">
                <a:solidFill>
                  <a:srgbClr val="002060"/>
                </a:solidFill>
                <a:latin typeface="Eras Demi ITC" panose="020B0805030504020804" pitchFamily="34" charset="0"/>
              </a:rPr>
              <a:t>baik</a:t>
            </a:r>
            <a:r>
              <a:rPr lang="en-ID" sz="2400" b="1" dirty="0">
                <a:solidFill>
                  <a:srgbClr val="002060"/>
                </a:solidFill>
                <a:latin typeface="Eras Demi ITC" panose="020B0805030504020804" pitchFamily="34" charset="0"/>
              </a:rPr>
              <a:t> dan yang </a:t>
            </a:r>
            <a:r>
              <a:rPr lang="en-ID" sz="2400" b="1" dirty="0" err="1">
                <a:solidFill>
                  <a:srgbClr val="002060"/>
                </a:solidFill>
                <a:latin typeface="Eras Demi ITC" panose="020B0805030504020804" pitchFamily="34" charset="0"/>
              </a:rPr>
              <a:t>jahat</a:t>
            </a:r>
            <a:r>
              <a:rPr lang="en-ID" sz="2400" b="1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Eras Demi ITC" panose="020B0805030504020804" pitchFamily="34" charset="0"/>
              </a:rPr>
              <a:t>berkembang</a:t>
            </a:r>
            <a:r>
              <a:rPr lang="en-ID" sz="2400" b="1" dirty="0">
                <a:solidFill>
                  <a:srgbClr val="002060"/>
                </a:solidFill>
                <a:latin typeface="Eras Demi ITC" panose="020B0805030504020804" pitchFamily="34" charset="0"/>
              </a:rPr>
              <a:t> di </a:t>
            </a:r>
            <a:r>
              <a:rPr lang="en-ID" sz="2400" b="1" dirty="0" err="1">
                <a:solidFill>
                  <a:srgbClr val="002060"/>
                </a:solidFill>
                <a:latin typeface="Eras Demi ITC" panose="020B0805030504020804" pitchFamily="34" charset="0"/>
              </a:rPr>
              <a:t>depan</a:t>
            </a:r>
            <a:r>
              <a:rPr lang="en-ID" sz="2400" b="1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Eras Demi ITC" panose="020B0805030504020804" pitchFamily="34" charset="0"/>
              </a:rPr>
              <a:t>mata</a:t>
            </a:r>
            <a:r>
              <a:rPr lang="en-ID" sz="2400" b="1" dirty="0">
                <a:solidFill>
                  <a:srgbClr val="002060"/>
                </a:solidFill>
                <a:latin typeface="Eras Demi ITC" panose="020B0805030504020804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Eras Demi ITC" panose="020B0805030504020804" pitchFamily="34" charset="0"/>
              </a:rPr>
              <a:t>kita</a:t>
            </a:r>
            <a:r>
              <a:rPr lang="en-ID" sz="2400" b="1" dirty="0">
                <a:solidFill>
                  <a:srgbClr val="002060"/>
                </a:solidFill>
                <a:latin typeface="Eras Demi ITC" panose="020B08050305040208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E714E1-3AAF-CF1F-88B0-FA6BAA95B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50" y="4995766"/>
            <a:ext cx="2571751" cy="17234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DD13EF-D492-D415-D734-410CB6360D76}"/>
              </a:ext>
            </a:extLst>
          </p:cNvPr>
          <p:cNvSpPr txBox="1"/>
          <p:nvPr/>
        </p:nvSpPr>
        <p:spPr>
          <a:xfrm>
            <a:off x="3114651" y="4936955"/>
            <a:ext cx="6161111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600" dirty="0">
                <a:latin typeface="Eras Demi ITC" panose="020B0805030504020804" pitchFamily="34" charset="0"/>
              </a:rPr>
              <a:t>Ada </a:t>
            </a:r>
            <a:r>
              <a:rPr lang="en-ID" sz="2600" dirty="0" err="1">
                <a:latin typeface="Eras Demi ITC" panose="020B0805030504020804" pitchFamily="34" charset="0"/>
              </a:rPr>
              <a:t>persamaan</a:t>
            </a:r>
            <a:r>
              <a:rPr lang="en-ID" sz="2600" dirty="0">
                <a:latin typeface="Eras Demi ITC" panose="020B0805030504020804" pitchFamily="34" charset="0"/>
              </a:rPr>
              <a:t> Daniel 7 dan Wahyu 4:2-4, </a:t>
            </a:r>
            <a:r>
              <a:rPr lang="en-ID" sz="2600" b="1" dirty="0">
                <a:latin typeface="Eras Demi ITC" panose="020B0805030504020804" pitchFamily="34" charset="0"/>
              </a:rPr>
              <a:t>masing-masing </a:t>
            </a:r>
            <a:r>
              <a:rPr lang="en-ID" sz="2600" b="1" dirty="0" err="1">
                <a:latin typeface="Eras Demi ITC" panose="020B0805030504020804" pitchFamily="34" charset="0"/>
              </a:rPr>
              <a:t>menunjukkan</a:t>
            </a:r>
            <a:r>
              <a:rPr lang="en-ID" sz="2600" b="1" dirty="0">
                <a:latin typeface="Eras Demi ITC" panose="020B0805030504020804" pitchFamily="34" charset="0"/>
              </a:rPr>
              <a:t> pada </a:t>
            </a:r>
            <a:r>
              <a:rPr lang="en-ID" sz="2600" b="1" dirty="0" err="1">
                <a:latin typeface="Eras Demi ITC" panose="020B0805030504020804" pitchFamily="34" charset="0"/>
              </a:rPr>
              <a:t>apa</a:t>
            </a:r>
            <a:r>
              <a:rPr lang="en-ID" sz="2600" b="1" dirty="0">
                <a:latin typeface="Eras Demi ITC" panose="020B0805030504020804" pitchFamily="34" charset="0"/>
              </a:rPr>
              <a:t> yang </a:t>
            </a:r>
            <a:r>
              <a:rPr lang="en-ID" sz="2600" b="1" dirty="0" err="1">
                <a:latin typeface="Eras Demi ITC" panose="020B0805030504020804" pitchFamily="34" charset="0"/>
              </a:rPr>
              <a:t>sedang</a:t>
            </a:r>
            <a:r>
              <a:rPr lang="en-ID" sz="2600" b="1" dirty="0">
                <a:latin typeface="Eras Demi ITC" panose="020B0805030504020804" pitchFamily="34" charset="0"/>
              </a:rPr>
              <a:t> </a:t>
            </a:r>
            <a:r>
              <a:rPr lang="en-ID" sz="2600" b="1" dirty="0" err="1">
                <a:latin typeface="Eras Demi ITC" panose="020B0805030504020804" pitchFamily="34" charset="0"/>
              </a:rPr>
              <a:t>berlangsung</a:t>
            </a:r>
            <a:r>
              <a:rPr lang="en-ID" sz="2600" b="1" dirty="0">
                <a:latin typeface="Eras Demi ITC" panose="020B0805030504020804" pitchFamily="34" charset="0"/>
              </a:rPr>
              <a:t> di </a:t>
            </a:r>
            <a:r>
              <a:rPr lang="en-ID" sz="2600" b="1" dirty="0" err="1">
                <a:latin typeface="Eras Demi ITC" panose="020B0805030504020804" pitchFamily="34" charset="0"/>
              </a:rPr>
              <a:t>ruang</a:t>
            </a:r>
            <a:r>
              <a:rPr lang="en-ID" sz="2600" b="1" dirty="0">
                <a:latin typeface="Eras Demi ITC" panose="020B0805030504020804" pitchFamily="34" charset="0"/>
              </a:rPr>
              <a:t> </a:t>
            </a:r>
            <a:r>
              <a:rPr lang="en-ID" sz="2600" b="1" dirty="0" err="1">
                <a:latin typeface="Eras Demi ITC" panose="020B0805030504020804" pitchFamily="34" charset="0"/>
              </a:rPr>
              <a:t>takhta</a:t>
            </a:r>
            <a:r>
              <a:rPr lang="en-ID" sz="2600" b="1" dirty="0">
                <a:latin typeface="Eras Demi ITC" panose="020B0805030504020804" pitchFamily="34" charset="0"/>
              </a:rPr>
              <a:t> Allah</a:t>
            </a:r>
            <a:r>
              <a:rPr lang="en-ID" sz="2600" dirty="0">
                <a:latin typeface="Eras Demi ITC" panose="020B08050305040208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7814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7B6BEE-F97D-7E3A-73E1-E72EE965E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F96AD6-2C63-1CF8-C417-4C470C5F0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43090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dirty="0" err="1">
                <a:solidFill>
                  <a:schemeClr val="bg1"/>
                </a:solidFill>
                <a:latin typeface="Eras Demi ITC" panose="020B0805030504020804" pitchFamily="34" charset="0"/>
              </a:rPr>
              <a:t>Pemandangan</a:t>
            </a:r>
            <a:r>
              <a:rPr lang="en-ID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Eras Demi ITC" panose="020B0805030504020804" pitchFamily="34" charset="0"/>
              </a:rPr>
              <a:t>apakah</a:t>
            </a:r>
            <a:r>
              <a:rPr lang="en-ID" dirty="0">
                <a:solidFill>
                  <a:schemeClr val="bg1"/>
                </a:solidFill>
                <a:latin typeface="Eras Demi ITC" panose="020B0805030504020804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Eras Demi ITC" panose="020B0805030504020804" pitchFamily="34" charset="0"/>
              </a:rPr>
              <a:t>terlihat</a:t>
            </a:r>
            <a:r>
              <a:rPr lang="en-ID" dirty="0">
                <a:solidFill>
                  <a:schemeClr val="bg1"/>
                </a:solidFill>
                <a:latin typeface="Eras Demi ITC" panose="020B0805030504020804" pitchFamily="34" charset="0"/>
              </a:rPr>
              <a:t> di </a:t>
            </a:r>
            <a:r>
              <a:rPr lang="en-ID" dirty="0" err="1">
                <a:solidFill>
                  <a:schemeClr val="bg1"/>
                </a:solidFill>
                <a:latin typeface="Eras Demi ITC" panose="020B0805030504020804" pitchFamily="34" charset="0"/>
              </a:rPr>
              <a:t>ruang</a:t>
            </a:r>
            <a:r>
              <a:rPr lang="en-ID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Eras Demi ITC" panose="020B0805030504020804" pitchFamily="34" charset="0"/>
              </a:rPr>
              <a:t>tersebut</a:t>
            </a:r>
            <a:r>
              <a:rPr lang="en-ID" dirty="0">
                <a:solidFill>
                  <a:schemeClr val="bg1"/>
                </a:solidFill>
                <a:latin typeface="Eras Demi ITC" panose="020B0805030504020804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780C3F-9B91-F08D-0653-F77CF88A55AE}"/>
              </a:ext>
            </a:extLst>
          </p:cNvPr>
          <p:cNvSpPr txBox="1"/>
          <p:nvPr/>
        </p:nvSpPr>
        <p:spPr>
          <a:xfrm>
            <a:off x="2295525" y="2919384"/>
            <a:ext cx="634365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600" dirty="0">
                <a:latin typeface="Impact" panose="020B0806030902050204" pitchFamily="34" charset="0"/>
              </a:rPr>
              <a:t>Allah Bapa duduk di </a:t>
            </a:r>
            <a:r>
              <a:rPr lang="en-ID" sz="3600" dirty="0" err="1">
                <a:latin typeface="Impact" panose="020B0806030902050204" pitchFamily="34" charset="0"/>
              </a:rPr>
              <a:t>atas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takhta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dikelilingi</a:t>
            </a:r>
            <a:r>
              <a:rPr lang="en-ID" sz="3600" dirty="0">
                <a:latin typeface="Impact" panose="020B0806030902050204" pitchFamily="34" charset="0"/>
              </a:rPr>
              <a:t> oleh </a:t>
            </a:r>
            <a:r>
              <a:rPr lang="en-ID" sz="3600" dirty="0" err="1">
                <a:latin typeface="Impact" panose="020B0806030902050204" pitchFamily="34" charset="0"/>
              </a:rPr>
              <a:t>makhluk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surgawi</a:t>
            </a:r>
            <a:r>
              <a:rPr lang="en-ID" sz="3600" dirty="0">
                <a:latin typeface="Impact" panose="020B0806030902050204" pitchFamily="34" charset="0"/>
              </a:rPr>
              <a:t>. </a:t>
            </a:r>
            <a:r>
              <a:rPr lang="en-ID" sz="3600" dirty="0">
                <a:latin typeface="Franklin Gothic Demi" panose="020B0703020102020204" pitchFamily="34" charset="0"/>
              </a:rPr>
              <a:t>Ada </a:t>
            </a:r>
            <a:r>
              <a:rPr lang="en-ID" sz="3600" dirty="0" err="1">
                <a:latin typeface="Franklin Gothic Demi" panose="020B0703020102020204" pitchFamily="34" charset="0"/>
              </a:rPr>
              <a:t>guntur</a:t>
            </a:r>
            <a:r>
              <a:rPr lang="en-ID" sz="3600" dirty="0">
                <a:latin typeface="Franklin Gothic Demi" panose="020B0703020102020204" pitchFamily="34" charset="0"/>
              </a:rPr>
              <a:t> dan </a:t>
            </a:r>
            <a:r>
              <a:rPr lang="en-ID" sz="3600" dirty="0" err="1">
                <a:latin typeface="Franklin Gothic Demi" panose="020B0703020102020204" pitchFamily="34" charset="0"/>
              </a:rPr>
              <a:t>kilat</a:t>
            </a:r>
            <a:r>
              <a:rPr lang="en-ID" sz="3600" dirty="0">
                <a:latin typeface="Franklin Gothic Demi" panose="020B0703020102020204" pitchFamily="34" charset="0"/>
              </a:rPr>
              <a:t> yang </a:t>
            </a:r>
            <a:r>
              <a:rPr lang="en-ID" sz="3600" dirty="0" err="1">
                <a:latin typeface="Franklin Gothic Demi" panose="020B0703020102020204" pitchFamily="34" charset="0"/>
              </a:rPr>
              <a:t>melambangkan</a:t>
            </a:r>
            <a:r>
              <a:rPr lang="en-ID" sz="3600" dirty="0">
                <a:latin typeface="Franklin Gothic Demi" panose="020B0703020102020204" pitchFamily="34" charset="0"/>
              </a:rPr>
              <a:t> </a:t>
            </a:r>
            <a:r>
              <a:rPr lang="en-ID" sz="3600" dirty="0" err="1">
                <a:latin typeface="Franklin Gothic Demi" panose="020B0703020102020204" pitchFamily="34" charset="0"/>
              </a:rPr>
              <a:t>penghakiman</a:t>
            </a:r>
            <a:r>
              <a:rPr lang="en-ID" sz="3600" dirty="0">
                <a:latin typeface="Franklin Gothic Demi" panose="020B0703020102020204" pitchFamily="34" charset="0"/>
              </a:rPr>
              <a:t> </a:t>
            </a:r>
            <a:r>
              <a:rPr lang="en-ID" sz="3600" dirty="0" err="1">
                <a:latin typeface="Franklin Gothic Demi" panose="020B0703020102020204" pitchFamily="34" charset="0"/>
              </a:rPr>
              <a:t>Tuhan</a:t>
            </a:r>
            <a:r>
              <a:rPr lang="en-ID" sz="3600" dirty="0">
                <a:latin typeface="Franklin Gothic Demi" panose="020B0703020102020204" pitchFamily="34" charset="0"/>
              </a:rPr>
              <a:t>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3D1C8E-E131-5ED2-52BC-7E18146E1529}"/>
              </a:ext>
            </a:extLst>
          </p:cNvPr>
          <p:cNvSpPr/>
          <p:nvPr/>
        </p:nvSpPr>
        <p:spPr>
          <a:xfrm>
            <a:off x="671613" y="2919384"/>
            <a:ext cx="491699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64986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0822E2-65DC-EAE6-AB87-1BA7F27B2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A13D33-1264-66DB-E054-ED0DF191CDDE}"/>
              </a:ext>
            </a:extLst>
          </p:cNvPr>
          <p:cNvSpPr txBox="1"/>
          <p:nvPr/>
        </p:nvSpPr>
        <p:spPr>
          <a:xfrm>
            <a:off x="1581151" y="248720"/>
            <a:ext cx="7391400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600" dirty="0">
                <a:latin typeface="Impact" panose="020B0806030902050204" pitchFamily="34" charset="0"/>
              </a:rPr>
              <a:t>Ada 24 </a:t>
            </a:r>
            <a:r>
              <a:rPr lang="en-ID" sz="2600" dirty="0" err="1">
                <a:latin typeface="Impact" panose="020B0806030902050204" pitchFamily="34" charset="0"/>
              </a:rPr>
              <a:t>tua-tua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hadir</a:t>
            </a:r>
            <a:r>
              <a:rPr lang="en-ID" sz="2600" dirty="0">
                <a:latin typeface="Impact" panose="020B0806030902050204" pitchFamily="34" charset="0"/>
              </a:rPr>
              <a:t> di </a:t>
            </a:r>
            <a:r>
              <a:rPr lang="en-ID" sz="2600" dirty="0" err="1">
                <a:latin typeface="Impact" panose="020B0806030902050204" pitchFamily="34" charset="0"/>
              </a:rPr>
              <a:t>sekitar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takhta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Tuhan</a:t>
            </a:r>
            <a:r>
              <a:rPr lang="en-ID" sz="2600" dirty="0">
                <a:latin typeface="Impact" panose="020B0806030902050204" pitchFamily="34" charset="0"/>
              </a:rPr>
              <a:t>. </a:t>
            </a:r>
            <a:r>
              <a:rPr lang="en-ID" sz="2600" dirty="0" err="1">
                <a:latin typeface="Franklin Gothic Demi" panose="020B0703020102020204" pitchFamily="34" charset="0"/>
              </a:rPr>
              <a:t>Siapakah</a:t>
            </a:r>
            <a:r>
              <a:rPr lang="en-ID" sz="2600" dirty="0">
                <a:latin typeface="Franklin Gothic Demi" panose="020B0703020102020204" pitchFamily="34" charset="0"/>
              </a:rPr>
              <a:t> 24 orang </a:t>
            </a:r>
            <a:r>
              <a:rPr lang="en-ID" sz="2600" dirty="0" err="1">
                <a:latin typeface="Franklin Gothic Demi" panose="020B0703020102020204" pitchFamily="34" charset="0"/>
              </a:rPr>
              <a:t>tua-tua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ini</a:t>
            </a:r>
            <a:r>
              <a:rPr lang="en-ID" sz="2600" dirty="0">
                <a:latin typeface="Franklin Gothic Demi" panose="020B0703020102020204" pitchFamily="34" charset="0"/>
              </a:rPr>
              <a:t>?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ID" sz="2600" dirty="0">
                <a:latin typeface="Franklin Gothic Demi" panose="020B0703020102020204" pitchFamily="34" charset="0"/>
              </a:rPr>
              <a:t>Di Israel </a:t>
            </a:r>
            <a:r>
              <a:rPr lang="en-ID" sz="2600" dirty="0" err="1">
                <a:latin typeface="Franklin Gothic Demi" panose="020B0703020102020204" pitchFamily="34" charset="0"/>
              </a:rPr>
              <a:t>kuno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ada</a:t>
            </a:r>
            <a:r>
              <a:rPr lang="en-ID" sz="2600" dirty="0">
                <a:latin typeface="Franklin Gothic Demi" panose="020B0703020102020204" pitchFamily="34" charset="0"/>
              </a:rPr>
              <a:t> 24 </a:t>
            </a:r>
            <a:r>
              <a:rPr lang="en-ID" sz="2600" dirty="0" err="1">
                <a:latin typeface="Franklin Gothic Demi" panose="020B0703020102020204" pitchFamily="34" charset="0"/>
              </a:rPr>
              <a:t>pembagian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dalam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keimamatan</a:t>
            </a:r>
            <a:r>
              <a:rPr lang="en-ID" sz="2600" dirty="0">
                <a:latin typeface="Franklin Gothic Demi" panose="020B0703020102020204" pitchFamily="34" charset="0"/>
              </a:rPr>
              <a:t> orang Lewi.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ID" sz="2600" dirty="0">
                <a:latin typeface="Franklin Gothic Demi" panose="020B0703020102020204" pitchFamily="34" charset="0"/>
              </a:rPr>
              <a:t>Para imam </a:t>
            </a:r>
            <a:r>
              <a:rPr lang="en-ID" sz="2600" dirty="0" err="1">
                <a:latin typeface="Franklin Gothic Demi" panose="020B0703020102020204" pitchFamily="34" charset="0"/>
              </a:rPr>
              <a:t>ini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mewakili</a:t>
            </a:r>
            <a:r>
              <a:rPr lang="en-ID" sz="2600" dirty="0">
                <a:latin typeface="Franklin Gothic Demi" panose="020B0703020102020204" pitchFamily="34" charset="0"/>
              </a:rPr>
              <a:t> orang-orang di </a:t>
            </a:r>
            <a:r>
              <a:rPr lang="en-ID" sz="2600" dirty="0" err="1">
                <a:latin typeface="Franklin Gothic Demi" panose="020B0703020102020204" pitchFamily="34" charset="0"/>
              </a:rPr>
              <a:t>hadapan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Tuhan</a:t>
            </a:r>
            <a:r>
              <a:rPr lang="en-ID" sz="2600" dirty="0">
                <a:latin typeface="Franklin Gothic Demi" panose="020B0703020102020204" pitchFamily="34" charset="0"/>
              </a:rPr>
              <a:t>. </a:t>
            </a:r>
          </a:p>
          <a:p>
            <a:r>
              <a:rPr lang="en-ID" sz="2600" dirty="0" err="1">
                <a:latin typeface="Franklin Gothic Demi" panose="020B0703020102020204" pitchFamily="34" charset="0"/>
              </a:rPr>
              <a:t>Dalam</a:t>
            </a:r>
            <a:r>
              <a:rPr lang="en-ID" sz="2600" dirty="0">
                <a:latin typeface="Franklin Gothic Demi" panose="020B0703020102020204" pitchFamily="34" charset="0"/>
              </a:rPr>
              <a:t> 1 Petrus 2:9, </a:t>
            </a:r>
            <a:r>
              <a:rPr lang="en-ID" sz="2600" dirty="0" err="1">
                <a:latin typeface="Franklin Gothic Demi" panose="020B0703020102020204" pitchFamily="34" charset="0"/>
              </a:rPr>
              <a:t>rasul</a:t>
            </a:r>
            <a:r>
              <a:rPr lang="en-ID" sz="2600" dirty="0">
                <a:latin typeface="Franklin Gothic Demi" panose="020B0703020102020204" pitchFamily="34" charset="0"/>
              </a:rPr>
              <a:t> Petrus </a:t>
            </a:r>
            <a:r>
              <a:rPr lang="en-ID" sz="2600" dirty="0" err="1">
                <a:latin typeface="Franklin Gothic Demi" panose="020B0703020102020204" pitchFamily="34" charset="0"/>
              </a:rPr>
              <a:t>menyatakan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bahwa</a:t>
            </a:r>
            <a:r>
              <a:rPr lang="en-ID" sz="2600" dirty="0">
                <a:latin typeface="Franklin Gothic Demi" panose="020B0703020102020204" pitchFamily="34" charset="0"/>
              </a:rPr>
              <a:t> orang-orang </a:t>
            </a:r>
            <a:r>
              <a:rPr lang="en-ID" sz="2600" dirty="0" err="1">
                <a:latin typeface="Franklin Gothic Demi" panose="020B0703020102020204" pitchFamily="34" charset="0"/>
              </a:rPr>
              <a:t>percaya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Perjanjian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Baru</a:t>
            </a:r>
            <a:r>
              <a:rPr lang="en-ID" sz="2600" dirty="0"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latin typeface="Franklin Gothic Demi" panose="020B0703020102020204" pitchFamily="34" charset="0"/>
              </a:rPr>
              <a:t>adalah</a:t>
            </a:r>
            <a:r>
              <a:rPr lang="en-ID" sz="2600" dirty="0">
                <a:latin typeface="Franklin Gothic Demi" panose="020B0703020102020204" pitchFamily="34" charset="0"/>
              </a:rPr>
              <a:t> "</a:t>
            </a:r>
            <a:r>
              <a:rPr lang="en-ID" sz="2600" dirty="0" err="1">
                <a:latin typeface="Franklin Gothic Demi" panose="020B0703020102020204" pitchFamily="34" charset="0"/>
              </a:rPr>
              <a:t>bangsa</a:t>
            </a:r>
            <a:r>
              <a:rPr lang="en-ID" sz="2600" dirty="0">
                <a:latin typeface="Franklin Gothic Demi" panose="020B0703020102020204" pitchFamily="34" charset="0"/>
              </a:rPr>
              <a:t> yang </a:t>
            </a:r>
            <a:r>
              <a:rPr lang="en-ID" sz="2600" dirty="0" err="1">
                <a:latin typeface="Franklin Gothic Demi" panose="020B0703020102020204" pitchFamily="34" charset="0"/>
              </a:rPr>
              <a:t>terpilih</a:t>
            </a:r>
            <a:r>
              <a:rPr lang="en-ID" sz="2600" dirty="0">
                <a:latin typeface="Franklin Gothic Demi" panose="020B0703020102020204" pitchFamily="34" charset="0"/>
              </a:rPr>
              <a:t>, </a:t>
            </a:r>
            <a:r>
              <a:rPr lang="en-ID" sz="2600" dirty="0" err="1">
                <a:latin typeface="Franklin Gothic Demi" panose="020B0703020102020204" pitchFamily="34" charset="0"/>
              </a:rPr>
              <a:t>imamat</a:t>
            </a:r>
            <a:r>
              <a:rPr lang="en-ID" sz="2600" dirty="0">
                <a:latin typeface="Franklin Gothic Demi" panose="020B0703020102020204" pitchFamily="34" charset="0"/>
              </a:rPr>
              <a:t> yang </a:t>
            </a:r>
            <a:r>
              <a:rPr lang="en-ID" sz="2600" dirty="0" err="1">
                <a:latin typeface="Franklin Gothic Demi" panose="020B0703020102020204" pitchFamily="34" charset="0"/>
              </a:rPr>
              <a:t>rajani</a:t>
            </a:r>
            <a:r>
              <a:rPr lang="en-ID" sz="2600" dirty="0">
                <a:latin typeface="Franklin Gothic Demi" panose="020B0703020102020204" pitchFamily="34" charset="0"/>
              </a:rPr>
              <a:t>." </a:t>
            </a:r>
          </a:p>
          <a:p>
            <a:r>
              <a:rPr lang="en-ID" sz="2400" dirty="0">
                <a:latin typeface="Franklin Gothic Demi" panose="020B0703020102020204" pitchFamily="34" charset="0"/>
              </a:rPr>
              <a:t>24 </a:t>
            </a:r>
            <a:r>
              <a:rPr lang="en-ID" sz="2400" dirty="0" err="1">
                <a:latin typeface="Franklin Gothic Demi" panose="020B0703020102020204" pitchFamily="34" charset="0"/>
              </a:rPr>
              <a:t>tua-tua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ini</a:t>
            </a:r>
            <a:r>
              <a:rPr lang="en-ID" sz="2400" dirty="0">
                <a:latin typeface="Franklin Gothic Demi" panose="020B0703020102020204" pitchFamily="34" charset="0"/>
              </a:rPr>
              <a:t>, </a:t>
            </a:r>
            <a:r>
              <a:rPr lang="en-ID" sz="2400" dirty="0" err="1">
                <a:latin typeface="Franklin Gothic Demi" panose="020B0703020102020204" pitchFamily="34" charset="0"/>
              </a:rPr>
              <a:t>mungkin</a:t>
            </a:r>
            <a:r>
              <a:rPr lang="en-ID" sz="2400" dirty="0">
                <a:latin typeface="Franklin Gothic Demi" panose="020B0703020102020204" pitchFamily="34" charset="0"/>
              </a:rPr>
              <a:t>, </a:t>
            </a:r>
            <a:r>
              <a:rPr lang="en-ID" sz="2400" dirty="0" err="1">
                <a:latin typeface="Franklin Gothic Demi" panose="020B0703020102020204" pitchFamily="34" charset="0"/>
              </a:rPr>
              <a:t>dapat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mewakili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semua</a:t>
            </a:r>
            <a:r>
              <a:rPr lang="en-ID" sz="2400" dirty="0">
                <a:latin typeface="Franklin Gothic Demi" panose="020B0703020102020204" pitchFamily="34" charset="0"/>
              </a:rPr>
              <a:t> orang yang </a:t>
            </a:r>
            <a:r>
              <a:rPr lang="en-ID" sz="2400" dirty="0" err="1">
                <a:latin typeface="Franklin Gothic Demi" panose="020B0703020102020204" pitchFamily="34" charset="0"/>
              </a:rPr>
              <a:t>ditebus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bahwa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suatu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hari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nanti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akan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bersukacita</a:t>
            </a:r>
            <a:r>
              <a:rPr lang="en-ID" sz="2400" dirty="0">
                <a:latin typeface="Franklin Gothic Demi" panose="020B0703020102020204" pitchFamily="34" charset="0"/>
              </a:rPr>
              <a:t> di </a:t>
            </a:r>
            <a:r>
              <a:rPr lang="en-ID" sz="2400" dirty="0" err="1">
                <a:latin typeface="Franklin Gothic Demi" panose="020B0703020102020204" pitchFamily="34" charset="0"/>
              </a:rPr>
              <a:t>sekitar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takhta</a:t>
            </a:r>
            <a:r>
              <a:rPr lang="en-ID" sz="2400" dirty="0">
                <a:latin typeface="Franklin Gothic Demi" panose="020B0703020102020204" pitchFamily="34" charset="0"/>
              </a:rPr>
              <a:t> Allah; </a:t>
            </a:r>
            <a:r>
              <a:rPr lang="en-ID" sz="2400" dirty="0" err="1">
                <a:latin typeface="Franklin Gothic Demi" panose="020B0703020102020204" pitchFamily="34" charset="0"/>
              </a:rPr>
              <a:t>atau</a:t>
            </a:r>
            <a:r>
              <a:rPr lang="en-ID" sz="2400" dirty="0">
                <a:latin typeface="Franklin Gothic Demi" panose="020B0703020102020204" pitchFamily="34" charset="0"/>
              </a:rPr>
              <a:t>, </a:t>
            </a:r>
            <a:r>
              <a:rPr lang="en-ID" sz="2400" dirty="0" err="1">
                <a:latin typeface="Franklin Gothic Demi" panose="020B0703020102020204" pitchFamily="34" charset="0"/>
              </a:rPr>
              <a:t>mungkin</a:t>
            </a:r>
            <a:r>
              <a:rPr lang="en-ID" sz="2400" dirty="0">
                <a:latin typeface="Franklin Gothic Demi" panose="020B0703020102020204" pitchFamily="34" charset="0"/>
              </a:rPr>
              <a:t> juga 24 </a:t>
            </a:r>
            <a:r>
              <a:rPr lang="en-ID" sz="2400" dirty="0" err="1">
                <a:latin typeface="Franklin Gothic Demi" panose="020B0703020102020204" pitchFamily="34" charset="0"/>
              </a:rPr>
              <a:t>ini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mewakili</a:t>
            </a:r>
            <a:r>
              <a:rPr lang="en-ID" sz="2400" dirty="0">
                <a:latin typeface="Franklin Gothic Demi" panose="020B0703020102020204" pitchFamily="34" charset="0"/>
              </a:rPr>
              <a:t> orang-orang yang </a:t>
            </a:r>
            <a:r>
              <a:rPr lang="en-ID" sz="2400" dirty="0" err="1">
                <a:latin typeface="Franklin Gothic Demi" panose="020B0703020102020204" pitchFamily="34" charset="0"/>
              </a:rPr>
              <a:t>dibangkitkan</a:t>
            </a:r>
            <a:r>
              <a:rPr lang="en-ID" sz="2400" dirty="0">
                <a:latin typeface="Franklin Gothic Demi" panose="020B0703020102020204" pitchFamily="34" charset="0"/>
              </a:rPr>
              <a:t> yang </a:t>
            </a:r>
            <a:r>
              <a:rPr lang="en-ID" sz="2400" dirty="0" err="1">
                <a:latin typeface="Franklin Gothic Demi" panose="020B0703020102020204" pitchFamily="34" charset="0"/>
              </a:rPr>
              <a:t>keluar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dari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kubur</a:t>
            </a:r>
            <a:r>
              <a:rPr lang="en-ID" sz="2400" dirty="0">
                <a:latin typeface="Franklin Gothic Demi" panose="020B0703020102020204" pitchFamily="34" charset="0"/>
              </a:rPr>
              <a:t> pada </a:t>
            </a:r>
            <a:r>
              <a:rPr lang="en-ID" sz="2400" dirty="0" err="1">
                <a:latin typeface="Franklin Gothic Demi" panose="020B0703020102020204" pitchFamily="34" charset="0"/>
              </a:rPr>
              <a:t>kebangkitan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Kristus</a:t>
            </a:r>
            <a:r>
              <a:rPr lang="en-ID" sz="2400" dirty="0">
                <a:latin typeface="Franklin Gothic Demi" panose="020B0703020102020204" pitchFamily="34" charset="0"/>
              </a:rPr>
              <a:t> dan yang naik </a:t>
            </a:r>
            <a:r>
              <a:rPr lang="en-ID" sz="2400" dirty="0" err="1">
                <a:latin typeface="Franklin Gothic Demi" panose="020B0703020102020204" pitchFamily="34" charset="0"/>
              </a:rPr>
              <a:t>ke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surga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bersama</a:t>
            </a:r>
            <a:r>
              <a:rPr lang="en-ID" sz="2400" dirty="0">
                <a:latin typeface="Franklin Gothic Demi" panose="020B0703020102020204" pitchFamily="34" charset="0"/>
              </a:rPr>
              <a:t>-Nya [</a:t>
            </a:r>
            <a:r>
              <a:rPr lang="en-ID" sz="2400" dirty="0" err="1">
                <a:latin typeface="Franklin Gothic Demi" panose="020B0703020102020204" pitchFamily="34" charset="0"/>
              </a:rPr>
              <a:t>Matius</a:t>
            </a:r>
            <a:r>
              <a:rPr lang="en-ID" sz="2400" dirty="0">
                <a:latin typeface="Franklin Gothic Demi" panose="020B0703020102020204" pitchFamily="34" charset="0"/>
              </a:rPr>
              <a:t> 27:52-53].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1F8A58-F9EE-376F-3A4B-C2BBE2DFAE0F}"/>
              </a:ext>
            </a:extLst>
          </p:cNvPr>
          <p:cNvSpPr/>
          <p:nvPr/>
        </p:nvSpPr>
        <p:spPr>
          <a:xfrm>
            <a:off x="652563" y="2228670"/>
            <a:ext cx="491699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00361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36BC59-0AD9-5C81-A874-112BD76D4F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9" r="24803" b="-1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BE8CC5-F045-DBD4-5418-AFBE8C3F2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628775"/>
            <a:ext cx="5772150" cy="81971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 sz="3500" dirty="0">
                <a:latin typeface="Amasis MT Pro Black" panose="02040A04050005020304" pitchFamily="18" charset="0"/>
              </a:rPr>
              <a:t>WAHYU 14 : 7</a:t>
            </a:r>
            <a:endParaRPr lang="en-ID" sz="3500" dirty="0">
              <a:latin typeface="Amasis MT Pro Black" panose="02040A040500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22141-3917-5534-6464-E7F4BF8FA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" y="2714625"/>
            <a:ext cx="5905500" cy="3681413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000" dirty="0">
                <a:latin typeface="Franklin Gothic Demi" panose="020B0703020102020204" pitchFamily="34" charset="0"/>
              </a:rPr>
              <a:t>“Dan </a:t>
            </a:r>
            <a:r>
              <a:rPr lang="en-US" sz="3000" dirty="0" err="1">
                <a:latin typeface="Franklin Gothic Demi" panose="020B0703020102020204" pitchFamily="34" charset="0"/>
              </a:rPr>
              <a:t>ia</a:t>
            </a:r>
            <a:r>
              <a:rPr lang="en-US" sz="3000" dirty="0">
                <a:latin typeface="Franklin Gothic Demi" panose="020B0703020102020204" pitchFamily="34" charset="0"/>
              </a:rPr>
              <a:t> </a:t>
            </a:r>
            <a:r>
              <a:rPr lang="en-US" sz="3000" dirty="0" err="1">
                <a:latin typeface="Franklin Gothic Demi" panose="020B0703020102020204" pitchFamily="34" charset="0"/>
              </a:rPr>
              <a:t>berseru</a:t>
            </a:r>
            <a:r>
              <a:rPr lang="en-US" sz="3000" dirty="0">
                <a:latin typeface="Franklin Gothic Demi" panose="020B0703020102020204" pitchFamily="34" charset="0"/>
              </a:rPr>
              <a:t> dengan </a:t>
            </a:r>
            <a:r>
              <a:rPr lang="en-US" sz="3000" dirty="0" err="1">
                <a:latin typeface="Franklin Gothic Demi" panose="020B0703020102020204" pitchFamily="34" charset="0"/>
              </a:rPr>
              <a:t>suara</a:t>
            </a:r>
            <a:r>
              <a:rPr lang="en-US" sz="3000" dirty="0">
                <a:latin typeface="Franklin Gothic Demi" panose="020B0703020102020204" pitchFamily="34" charset="0"/>
              </a:rPr>
              <a:t> </a:t>
            </a:r>
            <a:r>
              <a:rPr lang="en-US" sz="3000" dirty="0" err="1">
                <a:latin typeface="Franklin Gothic Demi" panose="020B0703020102020204" pitchFamily="34" charset="0"/>
              </a:rPr>
              <a:t>nyaring</a:t>
            </a:r>
            <a:r>
              <a:rPr lang="en-US" sz="3000" dirty="0">
                <a:latin typeface="Franklin Gothic Demi" panose="020B0703020102020204" pitchFamily="34" charset="0"/>
              </a:rPr>
              <a:t>: "</a:t>
            </a:r>
            <a:r>
              <a:rPr lang="en-US" sz="3000" dirty="0" err="1">
                <a:latin typeface="Franklin Gothic Demi" panose="020B0703020102020204" pitchFamily="34" charset="0"/>
              </a:rPr>
              <a:t>Takutlah</a:t>
            </a:r>
            <a:r>
              <a:rPr lang="en-US" sz="3000" dirty="0">
                <a:latin typeface="Franklin Gothic Demi" panose="020B0703020102020204" pitchFamily="34" charset="0"/>
              </a:rPr>
              <a:t> </a:t>
            </a:r>
            <a:r>
              <a:rPr lang="en-US" sz="3000" dirty="0" err="1">
                <a:latin typeface="Franklin Gothic Demi" panose="020B0703020102020204" pitchFamily="34" charset="0"/>
              </a:rPr>
              <a:t>akan</a:t>
            </a:r>
            <a:r>
              <a:rPr lang="en-US" sz="3000" dirty="0">
                <a:latin typeface="Franklin Gothic Demi" panose="020B0703020102020204" pitchFamily="34" charset="0"/>
              </a:rPr>
              <a:t> Allah dan </a:t>
            </a:r>
            <a:r>
              <a:rPr lang="en-US" sz="3000" dirty="0" err="1">
                <a:latin typeface="Franklin Gothic Demi" panose="020B0703020102020204" pitchFamily="34" charset="0"/>
              </a:rPr>
              <a:t>muliakanlah</a:t>
            </a:r>
            <a:r>
              <a:rPr lang="en-US" sz="3000" dirty="0">
                <a:latin typeface="Franklin Gothic Demi" panose="020B0703020102020204" pitchFamily="34" charset="0"/>
              </a:rPr>
              <a:t> </a:t>
            </a:r>
            <a:r>
              <a:rPr lang="en-US" sz="3000" dirty="0" err="1">
                <a:latin typeface="Franklin Gothic Demi" panose="020B0703020102020204" pitchFamily="34" charset="0"/>
              </a:rPr>
              <a:t>Dia</a:t>
            </a:r>
            <a:r>
              <a:rPr lang="en-US" sz="3000" dirty="0">
                <a:latin typeface="Franklin Gothic Demi" panose="020B0703020102020204" pitchFamily="34" charset="0"/>
              </a:rPr>
              <a:t>, </a:t>
            </a:r>
            <a:r>
              <a:rPr lang="en-US" sz="3000" dirty="0" err="1">
                <a:latin typeface="Franklin Gothic Demi" panose="020B0703020102020204" pitchFamily="34" charset="0"/>
              </a:rPr>
              <a:t>karena</a:t>
            </a:r>
            <a:r>
              <a:rPr lang="en-US" sz="3000" dirty="0">
                <a:latin typeface="Franklin Gothic Demi" panose="020B0703020102020204" pitchFamily="34" charset="0"/>
              </a:rPr>
              <a:t> telah </a:t>
            </a:r>
            <a:r>
              <a:rPr lang="en-US" sz="3000" dirty="0" err="1">
                <a:latin typeface="Franklin Gothic Demi" panose="020B0703020102020204" pitchFamily="34" charset="0"/>
              </a:rPr>
              <a:t>tiba</a:t>
            </a:r>
            <a:r>
              <a:rPr lang="en-US" sz="3000" dirty="0">
                <a:latin typeface="Franklin Gothic Demi" panose="020B0703020102020204" pitchFamily="34" charset="0"/>
              </a:rPr>
              <a:t> </a:t>
            </a:r>
            <a:r>
              <a:rPr lang="en-US" sz="3000" dirty="0" err="1">
                <a:latin typeface="Franklin Gothic Demi" panose="020B0703020102020204" pitchFamily="34" charset="0"/>
              </a:rPr>
              <a:t>saat</a:t>
            </a:r>
            <a:r>
              <a:rPr lang="en-US" sz="3000" dirty="0">
                <a:latin typeface="Franklin Gothic Demi" panose="020B0703020102020204" pitchFamily="34" charset="0"/>
              </a:rPr>
              <a:t> </a:t>
            </a:r>
            <a:r>
              <a:rPr lang="en-US" sz="3000" dirty="0" err="1">
                <a:latin typeface="Franklin Gothic Demi" panose="020B0703020102020204" pitchFamily="34" charset="0"/>
              </a:rPr>
              <a:t>penghakiman</a:t>
            </a:r>
            <a:r>
              <a:rPr lang="en-US" sz="3000" dirty="0">
                <a:latin typeface="Franklin Gothic Demi" panose="020B0703020102020204" pitchFamily="34" charset="0"/>
              </a:rPr>
              <a:t>-Nya, dan </a:t>
            </a:r>
            <a:r>
              <a:rPr lang="en-US" sz="3000" dirty="0" err="1">
                <a:latin typeface="Franklin Gothic Demi" panose="020B0703020102020204" pitchFamily="34" charset="0"/>
              </a:rPr>
              <a:t>sembahlah</a:t>
            </a:r>
            <a:r>
              <a:rPr lang="en-US" sz="3000" dirty="0">
                <a:latin typeface="Franklin Gothic Demi" panose="020B0703020102020204" pitchFamily="34" charset="0"/>
              </a:rPr>
              <a:t> </a:t>
            </a:r>
            <a:r>
              <a:rPr lang="en-US" sz="3000" dirty="0" err="1">
                <a:latin typeface="Franklin Gothic Demi" panose="020B0703020102020204" pitchFamily="34" charset="0"/>
              </a:rPr>
              <a:t>Dia</a:t>
            </a:r>
            <a:r>
              <a:rPr lang="en-US" sz="3000" dirty="0">
                <a:latin typeface="Franklin Gothic Demi" panose="020B0703020102020204" pitchFamily="34" charset="0"/>
              </a:rPr>
              <a:t> yang telah </a:t>
            </a:r>
            <a:r>
              <a:rPr lang="en-US" sz="3000" dirty="0" err="1">
                <a:latin typeface="Franklin Gothic Demi" panose="020B0703020102020204" pitchFamily="34" charset="0"/>
              </a:rPr>
              <a:t>menjadikan</a:t>
            </a:r>
            <a:r>
              <a:rPr lang="en-US" sz="3000" dirty="0">
                <a:latin typeface="Franklin Gothic Demi" panose="020B0703020102020204" pitchFamily="34" charset="0"/>
              </a:rPr>
              <a:t> </a:t>
            </a:r>
            <a:r>
              <a:rPr lang="en-US" sz="3000" dirty="0" err="1">
                <a:latin typeface="Franklin Gothic Demi" panose="020B0703020102020204" pitchFamily="34" charset="0"/>
              </a:rPr>
              <a:t>langit</a:t>
            </a:r>
            <a:r>
              <a:rPr lang="en-US" sz="3000" dirty="0">
                <a:latin typeface="Franklin Gothic Demi" panose="020B0703020102020204" pitchFamily="34" charset="0"/>
              </a:rPr>
              <a:t> dan bumi dan </a:t>
            </a:r>
            <a:r>
              <a:rPr lang="en-US" sz="3000" dirty="0" err="1">
                <a:latin typeface="Franklin Gothic Demi" panose="020B0703020102020204" pitchFamily="34" charset="0"/>
              </a:rPr>
              <a:t>laut</a:t>
            </a:r>
            <a:r>
              <a:rPr lang="en-US" sz="3000" dirty="0">
                <a:latin typeface="Franklin Gothic Demi" panose="020B0703020102020204" pitchFamily="34" charset="0"/>
              </a:rPr>
              <a:t> dan semua </a:t>
            </a:r>
            <a:r>
              <a:rPr lang="en-US" sz="3000" dirty="0" err="1">
                <a:latin typeface="Franklin Gothic Demi" panose="020B0703020102020204" pitchFamily="34" charset="0"/>
              </a:rPr>
              <a:t>mata</a:t>
            </a:r>
            <a:r>
              <a:rPr lang="en-US" sz="3000" dirty="0">
                <a:latin typeface="Franklin Gothic Demi" panose="020B0703020102020204" pitchFamily="34" charset="0"/>
              </a:rPr>
              <a:t> air."</a:t>
            </a:r>
          </a:p>
          <a:p>
            <a:pPr marL="0" indent="0" algn="ctr">
              <a:buNone/>
            </a:pPr>
            <a:endParaRPr lang="en-US" sz="3000" dirty="0">
              <a:latin typeface="Franklin Gothic Demi" panose="020B0703020102020204" pitchFamily="34" charset="0"/>
            </a:endParaRPr>
          </a:p>
          <a:p>
            <a:pPr marL="0" indent="0" algn="ctr">
              <a:buNone/>
            </a:pPr>
            <a:endParaRPr lang="en-ID" sz="3000" dirty="0"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0227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E223271-7DCE-C78F-A899-FC14301E4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C58846-EC8F-4497-68BE-FBA6784D4CD6}"/>
              </a:ext>
            </a:extLst>
          </p:cNvPr>
          <p:cNvSpPr txBox="1"/>
          <p:nvPr/>
        </p:nvSpPr>
        <p:spPr>
          <a:xfrm>
            <a:off x="685800" y="705176"/>
            <a:ext cx="7953375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 err="1">
                <a:latin typeface="Impact" panose="020B0806030902050204" pitchFamily="34" charset="0"/>
              </a:rPr>
              <a:t>Bagaimanapun</a:t>
            </a:r>
            <a:r>
              <a:rPr lang="en-ID" sz="2800" dirty="0">
                <a:latin typeface="Impact" panose="020B0806030902050204" pitchFamily="34" charset="0"/>
              </a:rPr>
              <a:t> juga, </a:t>
            </a:r>
            <a:r>
              <a:rPr lang="en-ID" sz="2800" dirty="0" err="1">
                <a:latin typeface="Impact" panose="020B0806030902050204" pitchFamily="34" charset="0"/>
              </a:rPr>
              <a:t>adanya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beberapa</a:t>
            </a:r>
            <a:r>
              <a:rPr lang="en-ID" sz="2800" dirty="0">
                <a:latin typeface="Impact" panose="020B0806030902050204" pitchFamily="34" charset="0"/>
              </a:rPr>
              <a:t> orang yang </a:t>
            </a:r>
            <a:r>
              <a:rPr lang="en-ID" sz="2800" dirty="0" err="1">
                <a:latin typeface="Impact" panose="020B0806030902050204" pitchFamily="34" charset="0"/>
              </a:rPr>
              <a:t>ditebus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dari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bumi</a:t>
            </a:r>
            <a:r>
              <a:rPr lang="en-ID" sz="2800" dirty="0">
                <a:latin typeface="Impact" panose="020B0806030902050204" pitchFamily="34" charset="0"/>
              </a:rPr>
              <a:t> di </a:t>
            </a:r>
            <a:r>
              <a:rPr lang="en-ID" sz="2800" dirty="0" err="1">
                <a:latin typeface="Impact" panose="020B0806030902050204" pitchFamily="34" charset="0"/>
              </a:rPr>
              <a:t>sekitar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takhta</a:t>
            </a:r>
            <a:r>
              <a:rPr lang="en-ID" sz="2800" dirty="0">
                <a:latin typeface="Impact" panose="020B0806030902050204" pitchFamily="34" charset="0"/>
              </a:rPr>
              <a:t> Allah </a:t>
            </a:r>
            <a:r>
              <a:rPr lang="en-ID" sz="2800" dirty="0" err="1">
                <a:latin typeface="Impact" panose="020B0806030902050204" pitchFamily="34" charset="0"/>
              </a:rPr>
              <a:t>adalah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kabar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baik</a:t>
            </a:r>
            <a:r>
              <a:rPr lang="en-ID" sz="2800" dirty="0">
                <a:latin typeface="Impact" panose="020B0806030902050204" pitchFamily="34" charset="0"/>
              </a:rPr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D" sz="2400" dirty="0" err="1">
                <a:latin typeface="Franklin Gothic Demi" panose="020B0703020102020204" pitchFamily="34" charset="0"/>
              </a:rPr>
              <a:t>Mereka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menghadapi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pencobaan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sama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seperti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kita</a:t>
            </a:r>
            <a:r>
              <a:rPr lang="en-ID" sz="2400" dirty="0">
                <a:latin typeface="Franklin Gothic Demi" panose="020B0703020102020204" pitchFamily="34" charset="0"/>
              </a:rPr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D" sz="2400" dirty="0" err="1">
                <a:latin typeface="Franklin Gothic Demi" panose="020B0703020102020204" pitchFamily="34" charset="0"/>
              </a:rPr>
              <a:t>Melalui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kasih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karunia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Kristus</a:t>
            </a:r>
            <a:r>
              <a:rPr lang="en-ID" sz="2400" dirty="0">
                <a:latin typeface="Franklin Gothic Demi" panose="020B0703020102020204" pitchFamily="34" charset="0"/>
              </a:rPr>
              <a:t> dan </a:t>
            </a:r>
            <a:r>
              <a:rPr lang="en-ID" sz="2400" dirty="0" err="1">
                <a:latin typeface="Franklin Gothic Demi" panose="020B0703020102020204" pitchFamily="34" charset="0"/>
              </a:rPr>
              <a:t>kuasa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Roh</a:t>
            </a:r>
            <a:r>
              <a:rPr lang="en-ID" sz="2400" dirty="0">
                <a:latin typeface="Franklin Gothic Demi" panose="020B0703020102020204" pitchFamily="34" charset="0"/>
              </a:rPr>
              <a:t> Kudus, </a:t>
            </a:r>
            <a:r>
              <a:rPr lang="en-ID" sz="2400" dirty="0" err="1">
                <a:latin typeface="Franklin Gothic Demi" panose="020B0703020102020204" pitchFamily="34" charset="0"/>
              </a:rPr>
              <a:t>mereka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menang</a:t>
            </a:r>
            <a:r>
              <a:rPr lang="en-ID" sz="2400" dirty="0">
                <a:latin typeface="Franklin Gothic Demi" panose="020B0703020102020204" pitchFamily="34" charset="0"/>
              </a:rPr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D" sz="2400" dirty="0" err="1">
                <a:latin typeface="Franklin Gothic Demi" panose="020B0703020102020204" pitchFamily="34" charset="0"/>
              </a:rPr>
              <a:t>Mereka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mengenakan</a:t>
            </a:r>
            <a:r>
              <a:rPr lang="en-ID" sz="2400" dirty="0">
                <a:latin typeface="Franklin Gothic Demi" panose="020B0703020102020204" pitchFamily="34" charset="0"/>
              </a:rPr>
              <a:t> "</a:t>
            </a:r>
            <a:r>
              <a:rPr lang="en-ID" sz="2400" dirty="0" err="1">
                <a:latin typeface="Franklin Gothic Demi" panose="020B0703020102020204" pitchFamily="34" charset="0"/>
              </a:rPr>
              <a:t>jubah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putih</a:t>
            </a:r>
            <a:r>
              <a:rPr lang="en-ID" sz="2400" dirty="0">
                <a:latin typeface="Franklin Gothic Demi" panose="020B0703020102020204" pitchFamily="34" charset="0"/>
              </a:rPr>
              <a:t>" yang </a:t>
            </a:r>
            <a:r>
              <a:rPr lang="en-ID" sz="2400" dirty="0" err="1">
                <a:latin typeface="Franklin Gothic Demi" panose="020B0703020102020204" pitchFamily="34" charset="0"/>
              </a:rPr>
              <a:t>menandakan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kebenaran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Kristus</a:t>
            </a:r>
            <a:r>
              <a:rPr lang="en-ID" sz="2400" dirty="0">
                <a:latin typeface="Franklin Gothic Demi" panose="020B0703020102020204" pitchFamily="34" charset="0"/>
              </a:rPr>
              <a:t> yang </a:t>
            </a:r>
            <a:r>
              <a:rPr lang="en-ID" sz="2400" dirty="0" err="1">
                <a:latin typeface="Franklin Gothic Demi" panose="020B0703020102020204" pitchFamily="34" charset="0"/>
              </a:rPr>
              <a:t>menutupi</a:t>
            </a:r>
            <a:r>
              <a:rPr lang="en-ID" sz="2400" dirty="0">
                <a:latin typeface="Franklin Gothic Demi" panose="020B0703020102020204" pitchFamily="34" charset="0"/>
              </a:rPr>
              <a:t> dan </a:t>
            </a:r>
            <a:r>
              <a:rPr lang="en-ID" sz="2400" dirty="0" err="1">
                <a:latin typeface="Franklin Gothic Demi" panose="020B0703020102020204" pitchFamily="34" charset="0"/>
              </a:rPr>
              <a:t>menyucikan</a:t>
            </a:r>
            <a:r>
              <a:rPr lang="en-ID" sz="2400" dirty="0">
                <a:latin typeface="Franklin Gothic Demi" panose="020B0703020102020204" pitchFamily="34" charset="0"/>
              </a:rPr>
              <a:t> dosa-dosa </a:t>
            </a:r>
            <a:r>
              <a:rPr lang="en-ID" sz="2400" dirty="0" err="1">
                <a:latin typeface="Franklin Gothic Demi" panose="020B0703020102020204" pitchFamily="34" charset="0"/>
              </a:rPr>
              <a:t>mereka</a:t>
            </a:r>
            <a:r>
              <a:rPr lang="en-ID" sz="2400" dirty="0">
                <a:latin typeface="Franklin Gothic Demi" panose="020B0703020102020204" pitchFamily="34" charset="0"/>
              </a:rPr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D" sz="2400" dirty="0" err="1">
                <a:latin typeface="Franklin Gothic Demi" panose="020B0703020102020204" pitchFamily="34" charset="0"/>
              </a:rPr>
              <a:t>Mereka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memiliki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mahkota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emas</a:t>
            </a:r>
            <a:r>
              <a:rPr lang="en-ID" sz="2400" dirty="0">
                <a:latin typeface="Franklin Gothic Demi" panose="020B0703020102020204" pitchFamily="34" charset="0"/>
              </a:rPr>
              <a:t> di </a:t>
            </a:r>
            <a:r>
              <a:rPr lang="en-ID" sz="2400" dirty="0" err="1">
                <a:latin typeface="Franklin Gothic Demi" panose="020B0703020102020204" pitchFamily="34" charset="0"/>
              </a:rPr>
              <a:t>kepala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mereka</a:t>
            </a:r>
            <a:r>
              <a:rPr lang="en-ID" sz="2400" dirty="0">
                <a:latin typeface="Franklin Gothic Demi" panose="020B0703020102020204" pitchFamily="34" charset="0"/>
              </a:rPr>
              <a:t> yang </a:t>
            </a:r>
            <a:r>
              <a:rPr lang="en-ID" sz="2400" dirty="0" err="1">
                <a:latin typeface="Franklin Gothic Demi" panose="020B0703020102020204" pitchFamily="34" charset="0"/>
              </a:rPr>
              <a:t>menandakan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bahwa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mereka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menang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dalam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pertempuran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dengan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kejahatan</a:t>
            </a:r>
            <a:r>
              <a:rPr lang="en-ID" sz="2400" dirty="0">
                <a:latin typeface="Franklin Gothic Demi" panose="020B0703020102020204" pitchFamily="34" charset="0"/>
              </a:rPr>
              <a:t> dan </a:t>
            </a:r>
            <a:r>
              <a:rPr lang="en-ID" sz="2400" dirty="0" err="1">
                <a:latin typeface="Franklin Gothic Demi" panose="020B0703020102020204" pitchFamily="34" charset="0"/>
              </a:rPr>
              <a:t>merupakan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bagian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dari</a:t>
            </a:r>
            <a:r>
              <a:rPr lang="en-ID" sz="2400" dirty="0">
                <a:latin typeface="Franklin Gothic Demi" panose="020B0703020102020204" pitchFamily="34" charset="0"/>
              </a:rPr>
              <a:t> garis </a:t>
            </a:r>
            <a:r>
              <a:rPr lang="en-ID" sz="2400" dirty="0" err="1">
                <a:latin typeface="Franklin Gothic Demi" panose="020B0703020102020204" pitchFamily="34" charset="0"/>
              </a:rPr>
              <a:t>kerajaan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surga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dari</a:t>
            </a:r>
            <a:r>
              <a:rPr lang="en-ID" sz="2400" dirty="0">
                <a:latin typeface="Franklin Gothic Demi" panose="020B0703020102020204" pitchFamily="34" charset="0"/>
              </a:rPr>
              <a:t> orang-orang </a:t>
            </a:r>
            <a:r>
              <a:rPr lang="en-ID" sz="2400" dirty="0" err="1">
                <a:latin typeface="Franklin Gothic Demi" panose="020B0703020102020204" pitchFamily="34" charset="0"/>
              </a:rPr>
              <a:t>percaya</a:t>
            </a:r>
            <a:r>
              <a:rPr lang="en-ID" sz="2400" dirty="0">
                <a:latin typeface="Franklin Gothic Demi" panose="020B0703020102020204" pitchFamily="34" charset="0"/>
              </a:rPr>
              <a:t> yang </a:t>
            </a:r>
            <a:r>
              <a:rPr lang="en-ID" sz="2400" dirty="0" err="1">
                <a:latin typeface="Franklin Gothic Demi" panose="020B0703020102020204" pitchFamily="34" charset="0"/>
              </a:rPr>
              <a:t>dipenuhi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dengan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iman</a:t>
            </a:r>
            <a:r>
              <a:rPr lang="en-ID" sz="2400" dirty="0">
                <a:latin typeface="Franklin Gothic Demi" panose="020B0703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2262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926921-4878-D86F-E2DB-F1C321F8B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3A6A56-584B-2503-7B9E-9376F6C136FB}"/>
              </a:ext>
            </a:extLst>
          </p:cNvPr>
          <p:cNvSpPr txBox="1"/>
          <p:nvPr/>
        </p:nvSpPr>
        <p:spPr>
          <a:xfrm>
            <a:off x="2200275" y="1799362"/>
            <a:ext cx="658177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 err="1">
                <a:latin typeface="Impact" panose="020B0806030902050204" pitchFamily="34" charset="0"/>
              </a:rPr>
              <a:t>Segenap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surga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menyanyikan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pujian</a:t>
            </a:r>
            <a:r>
              <a:rPr lang="en-ID" sz="2800" dirty="0">
                <a:latin typeface="Impact" panose="020B0806030902050204" pitchFamily="34" charset="0"/>
              </a:rPr>
              <a:t> : </a:t>
            </a:r>
            <a:r>
              <a:rPr lang="en-ID" sz="2800" dirty="0">
                <a:latin typeface="Franklin Gothic Demi" panose="020B0703020102020204" pitchFamily="34" charset="0"/>
              </a:rPr>
              <a:t>Wahyu 4:11 "</a:t>
            </a:r>
            <a:r>
              <a:rPr lang="en-ID" sz="2800" dirty="0">
                <a:latin typeface="Eras Demi ITC" panose="020B0805030504020804" pitchFamily="34" charset="0"/>
              </a:rPr>
              <a:t>Ya </a:t>
            </a:r>
            <a:r>
              <a:rPr lang="en-ID" sz="2800" dirty="0" err="1">
                <a:latin typeface="Eras Demi ITC" panose="020B0805030504020804" pitchFamily="34" charset="0"/>
              </a:rPr>
              <a:t>Tuhan</a:t>
            </a:r>
            <a:r>
              <a:rPr lang="en-ID" sz="2800" dirty="0">
                <a:latin typeface="Eras Demi ITC" panose="020B0805030504020804" pitchFamily="34" charset="0"/>
              </a:rPr>
              <a:t> dan Allah kami, </a:t>
            </a:r>
            <a:r>
              <a:rPr lang="en-ID" sz="2800" dirty="0" err="1">
                <a:latin typeface="Eras Demi ITC" panose="020B0805030504020804" pitchFamily="34" charset="0"/>
              </a:rPr>
              <a:t>Engkau</a:t>
            </a:r>
            <a:r>
              <a:rPr lang="en-ID" sz="2800" dirty="0"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latin typeface="Eras Demi ITC" panose="020B0805030504020804" pitchFamily="34" charset="0"/>
              </a:rPr>
              <a:t>layak</a:t>
            </a:r>
            <a:r>
              <a:rPr lang="en-ID" sz="2800" dirty="0"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latin typeface="Eras Demi ITC" panose="020B0805030504020804" pitchFamily="34" charset="0"/>
              </a:rPr>
              <a:t>menerima</a:t>
            </a:r>
            <a:r>
              <a:rPr lang="en-ID" sz="2800" dirty="0"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latin typeface="Eras Demi ITC" panose="020B0805030504020804" pitchFamily="34" charset="0"/>
              </a:rPr>
              <a:t>puji-pujian</a:t>
            </a:r>
            <a:r>
              <a:rPr lang="en-ID" sz="2800" dirty="0">
                <a:latin typeface="Eras Demi ITC" panose="020B0805030504020804" pitchFamily="34" charset="0"/>
              </a:rPr>
              <a:t> dan </a:t>
            </a:r>
            <a:r>
              <a:rPr lang="en-ID" sz="2800" dirty="0" err="1">
                <a:latin typeface="Eras Demi ITC" panose="020B0805030504020804" pitchFamily="34" charset="0"/>
              </a:rPr>
              <a:t>hormat</a:t>
            </a:r>
            <a:r>
              <a:rPr lang="en-ID" sz="2800" dirty="0">
                <a:latin typeface="Eras Demi ITC" panose="020B0805030504020804" pitchFamily="34" charset="0"/>
              </a:rPr>
              <a:t> dan </a:t>
            </a:r>
            <a:r>
              <a:rPr lang="en-ID" sz="2800" dirty="0" err="1">
                <a:latin typeface="Eras Demi ITC" panose="020B0805030504020804" pitchFamily="34" charset="0"/>
              </a:rPr>
              <a:t>kuasa</a:t>
            </a:r>
            <a:r>
              <a:rPr lang="en-ID" sz="2800" dirty="0">
                <a:latin typeface="Eras Demi ITC" panose="020B0805030504020804" pitchFamily="34" charset="0"/>
              </a:rPr>
              <a:t>; </a:t>
            </a:r>
            <a:r>
              <a:rPr lang="en-ID" sz="2800" dirty="0" err="1">
                <a:latin typeface="Eras Demi ITC" panose="020B0805030504020804" pitchFamily="34" charset="0"/>
              </a:rPr>
              <a:t>sebab</a:t>
            </a:r>
            <a:r>
              <a:rPr lang="en-ID" sz="2800" dirty="0"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latin typeface="Eras Demi ITC" panose="020B0805030504020804" pitchFamily="34" charset="0"/>
              </a:rPr>
              <a:t>Engkau</a:t>
            </a:r>
            <a:r>
              <a:rPr lang="en-ID" sz="2800" dirty="0"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latin typeface="Eras Demi ITC" panose="020B0805030504020804" pitchFamily="34" charset="0"/>
              </a:rPr>
              <a:t>telah</a:t>
            </a:r>
            <a:r>
              <a:rPr lang="en-ID" sz="2800" dirty="0"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latin typeface="Eras Demi ITC" panose="020B0805030504020804" pitchFamily="34" charset="0"/>
              </a:rPr>
              <a:t>menciptakan</a:t>
            </a:r>
            <a:r>
              <a:rPr lang="en-ID" sz="2800" dirty="0"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latin typeface="Eras Demi ITC" panose="020B0805030504020804" pitchFamily="34" charset="0"/>
              </a:rPr>
              <a:t>segala</a:t>
            </a:r>
            <a:r>
              <a:rPr lang="en-ID" sz="2800" dirty="0"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latin typeface="Eras Demi ITC" panose="020B0805030504020804" pitchFamily="34" charset="0"/>
              </a:rPr>
              <a:t>sesuatu</a:t>
            </a:r>
            <a:r>
              <a:rPr lang="en-ID" sz="2800" dirty="0">
                <a:latin typeface="Eras Demi ITC" panose="020B0805030504020804" pitchFamily="34" charset="0"/>
              </a:rPr>
              <a:t>; dan oleh </a:t>
            </a:r>
            <a:r>
              <a:rPr lang="en-ID" sz="2800" dirty="0" err="1">
                <a:latin typeface="Eras Demi ITC" panose="020B0805030504020804" pitchFamily="34" charset="0"/>
              </a:rPr>
              <a:t>karena</a:t>
            </a:r>
            <a:r>
              <a:rPr lang="en-ID" sz="2800" dirty="0"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latin typeface="Eras Demi ITC" panose="020B0805030504020804" pitchFamily="34" charset="0"/>
              </a:rPr>
              <a:t>kehendak</a:t>
            </a:r>
            <a:r>
              <a:rPr lang="en-ID" sz="2800" dirty="0">
                <a:latin typeface="Eras Demi ITC" panose="020B0805030504020804" pitchFamily="34" charset="0"/>
              </a:rPr>
              <a:t>-Mu </a:t>
            </a:r>
            <a:r>
              <a:rPr lang="en-ID" sz="2800" dirty="0" err="1">
                <a:latin typeface="Eras Demi ITC" panose="020B0805030504020804" pitchFamily="34" charset="0"/>
              </a:rPr>
              <a:t>semuanya</a:t>
            </a:r>
            <a:r>
              <a:rPr lang="en-ID" sz="2800" dirty="0"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latin typeface="Eras Demi ITC" panose="020B0805030504020804" pitchFamily="34" charset="0"/>
              </a:rPr>
              <a:t>itu</a:t>
            </a:r>
            <a:r>
              <a:rPr lang="en-ID" sz="2800" dirty="0"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latin typeface="Eras Demi ITC" panose="020B0805030504020804" pitchFamily="34" charset="0"/>
              </a:rPr>
              <a:t>ada</a:t>
            </a:r>
            <a:r>
              <a:rPr lang="en-ID" sz="2800" dirty="0">
                <a:latin typeface="Eras Demi ITC" panose="020B0805030504020804" pitchFamily="34" charset="0"/>
              </a:rPr>
              <a:t> dan </a:t>
            </a:r>
            <a:r>
              <a:rPr lang="en-ID" sz="2800" dirty="0" err="1">
                <a:latin typeface="Eras Demi ITC" panose="020B0805030504020804" pitchFamily="34" charset="0"/>
              </a:rPr>
              <a:t>diciptakan</a:t>
            </a:r>
            <a:r>
              <a:rPr lang="en-ID" sz="2800" dirty="0">
                <a:latin typeface="Franklin Gothic Demi" panose="020B0703020102020204" pitchFamily="34" charset="0"/>
              </a:rPr>
              <a:t>".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6FB9C9-78C7-8857-620A-6FD326013769}"/>
              </a:ext>
            </a:extLst>
          </p:cNvPr>
          <p:cNvSpPr/>
          <p:nvPr/>
        </p:nvSpPr>
        <p:spPr>
          <a:xfrm>
            <a:off x="681138" y="2228670"/>
            <a:ext cx="491699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04342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08672B-F6EC-B2A5-45C3-EFAD4B2383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65" r="1547" b="-1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5E51F-59BD-05ED-4734-6EEC7D93D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746" y="1828800"/>
            <a:ext cx="3543301" cy="25622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v-SE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Yesus</a:t>
            </a:r>
            <a:r>
              <a:rPr lang="sv-SE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sv-SE" dirty="0" err="1">
                <a:solidFill>
                  <a:srgbClr val="00206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menang</a:t>
            </a:r>
            <a:r>
              <a:rPr lang="sv-SE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sv-SE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semua</a:t>
            </a:r>
            <a:r>
              <a:rPr lang="sv-SE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sv-SE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orang</a:t>
            </a:r>
            <a:r>
              <a:rPr lang="sv-SE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yang </a:t>
            </a:r>
            <a:r>
              <a:rPr lang="sv-SE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terus</a:t>
            </a:r>
            <a:r>
              <a:rPr lang="sv-SE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sv-SE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bersama</a:t>
            </a:r>
            <a:r>
              <a:rPr lang="sv-SE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sv-SE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Yesus</a:t>
            </a:r>
            <a:r>
              <a:rPr lang="sv-SE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 </a:t>
            </a:r>
            <a:r>
              <a:rPr lang="sv-SE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pasti</a:t>
            </a:r>
            <a:r>
              <a:rPr lang="sv-SE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 </a:t>
            </a:r>
            <a:r>
              <a:rPr lang="sv-SE" dirty="0" err="1">
                <a:solidFill>
                  <a:srgbClr val="C0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menang</a:t>
            </a:r>
            <a:r>
              <a:rPr lang="sv-SE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n-ID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868036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C2E2FC-63BE-8050-6D0A-FDEF55BD6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9143997" cy="129620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YESUS LAYAK</a:t>
            </a:r>
            <a:br>
              <a:rPr lang="en-ID" sz="3500" dirty="0">
                <a:solidFill>
                  <a:srgbClr val="FFFFFF"/>
                </a:solidFill>
              </a:rPr>
            </a:b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Kamis, 27 April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BA134-3094-C2C6-2E4C-DC2637134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713" y="4858487"/>
            <a:ext cx="8466112" cy="170497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Gill Sans Nova Cond XBd" panose="020B0A06020104020203" pitchFamily="34" charset="0"/>
              </a:rPr>
              <a:t>Wahyu 5 </a:t>
            </a:r>
            <a:r>
              <a:rPr lang="en-ID" sz="3000" dirty="0" err="1">
                <a:latin typeface="Gill Sans Nova Cond XBd" panose="020B0A06020104020203" pitchFamily="34" charset="0"/>
              </a:rPr>
              <a:t>diawali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dengan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sebuah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penglihatan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tentang</a:t>
            </a:r>
            <a:r>
              <a:rPr lang="en-ID" sz="3000" dirty="0">
                <a:latin typeface="Gill Sans Nova Cond XBd" panose="020B0A06020104020203" pitchFamily="34" charset="0"/>
              </a:rPr>
              <a:t> Bapa yang duduk di </a:t>
            </a:r>
            <a:r>
              <a:rPr lang="en-ID" sz="3000" dirty="0" err="1">
                <a:latin typeface="Gill Sans Nova Cond XBd" panose="020B0A06020104020203" pitchFamily="34" charset="0"/>
              </a:rPr>
              <a:t>atas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takhta</a:t>
            </a:r>
            <a:r>
              <a:rPr lang="en-ID" sz="3000" dirty="0">
                <a:latin typeface="Gill Sans Nova Cond XBd" panose="020B0A06020104020203" pitchFamily="34" charset="0"/>
              </a:rPr>
              <a:t> dan </a:t>
            </a:r>
            <a:r>
              <a:rPr lang="en-ID" sz="3000" dirty="0" err="1">
                <a:latin typeface="Gill Sans Nova Cond XBd" panose="020B0A06020104020203" pitchFamily="34" charset="0"/>
              </a:rPr>
              <a:t>memegang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gulungan</a:t>
            </a:r>
            <a:r>
              <a:rPr lang="en-ID" sz="3000" dirty="0">
                <a:latin typeface="Gill Sans Nova Cond XBd" panose="020B0A06020104020203" pitchFamily="34" charset="0"/>
              </a:rPr>
              <a:t> kitab </a:t>
            </a:r>
            <a:r>
              <a:rPr lang="en-ID" sz="3000" dirty="0" err="1">
                <a:latin typeface="Gill Sans Nova Cond XBd" panose="020B0A06020104020203" pitchFamily="34" charset="0"/>
              </a:rPr>
              <a:t>yg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termeterai</a:t>
            </a:r>
            <a:r>
              <a:rPr lang="en-ID" sz="3000" dirty="0">
                <a:latin typeface="Gill Sans Nova Cond XBd" panose="020B0A06020104020203" pitchFamily="34" charset="0"/>
              </a:rPr>
              <a:t>. </a:t>
            </a:r>
            <a:r>
              <a:rPr lang="en-ID" sz="3000" dirty="0" err="1">
                <a:latin typeface="Impact" panose="020B0806030902050204" pitchFamily="34" charset="0"/>
              </a:rPr>
              <a:t>Gulungan</a:t>
            </a:r>
            <a:r>
              <a:rPr lang="en-ID" sz="3000" dirty="0">
                <a:latin typeface="Impact" panose="020B0806030902050204" pitchFamily="34" charset="0"/>
              </a:rPr>
              <a:t> kitab </a:t>
            </a:r>
            <a:r>
              <a:rPr lang="en-ID" sz="3000" dirty="0" err="1">
                <a:latin typeface="Impact" panose="020B0806030902050204" pitchFamily="34" charset="0"/>
              </a:rPr>
              <a:t>itu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berbicara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tentang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penghakiman</a:t>
            </a:r>
            <a:r>
              <a:rPr lang="en-ID" sz="3000" dirty="0">
                <a:latin typeface="Impact" panose="020B080603090205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DA9C53-E52E-F0AA-811E-A3126E138E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594"/>
          <a:stretch/>
        </p:blipFill>
        <p:spPr>
          <a:xfrm>
            <a:off x="1771647" y="1859585"/>
            <a:ext cx="6124577" cy="25035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3804539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8086" y="0"/>
            <a:ext cx="5565913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F0D755-74E1-9A6A-09F4-C1530853F6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11" r="32051"/>
          <a:stretch/>
        </p:blipFill>
        <p:spPr>
          <a:xfrm>
            <a:off x="0" y="10"/>
            <a:ext cx="4099973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4CFE1-7F23-59DE-2A99-F4D375ED2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3111" y="342900"/>
            <a:ext cx="4808014" cy="62741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Yohanes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menangis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karena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tidak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seorangpun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dapat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membuka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gulungan</a:t>
            </a:r>
            <a:r>
              <a:rPr lang="en-ID" dirty="0">
                <a:latin typeface="Impact" panose="020B0806030902050204" pitchFamily="34" charset="0"/>
              </a:rPr>
              <a:t> kitab </a:t>
            </a:r>
            <a:r>
              <a:rPr lang="en-ID" dirty="0" err="1">
                <a:latin typeface="Impact" panose="020B080603090205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  <a:r>
              <a:rPr lang="en-ID" dirty="0" err="1">
                <a:latin typeface="Eras Demi ITC" panose="020B0805030504020804" pitchFamily="34" charset="0"/>
              </a:rPr>
              <a:t>Namun</a:t>
            </a:r>
            <a:r>
              <a:rPr lang="en-ID" dirty="0">
                <a:latin typeface="Eras Demi ITC" panose="020B0805030504020804" pitchFamily="34" charset="0"/>
              </a:rPr>
              <a:t>, </a:t>
            </a:r>
            <a:r>
              <a:rPr lang="en-ID" dirty="0" err="1">
                <a:latin typeface="Eras Demi ITC" panose="020B0805030504020804" pitchFamily="34" charset="0"/>
              </a:rPr>
              <a:t>dukacita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Yohanes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disambut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dengan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kabar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baik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bahwa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Yesus</a:t>
            </a:r>
            <a:r>
              <a:rPr lang="en-ID" dirty="0">
                <a:latin typeface="Impact" panose="020B0806030902050204" pitchFamily="34" charset="0"/>
              </a:rPr>
              <a:t>, Anak </a:t>
            </a:r>
            <a:r>
              <a:rPr lang="en-ID" dirty="0" err="1">
                <a:latin typeface="Impact" panose="020B0806030902050204" pitchFamily="34" charset="0"/>
              </a:rPr>
              <a:t>Domba</a:t>
            </a:r>
            <a:r>
              <a:rPr lang="en-ID" dirty="0">
                <a:latin typeface="Impact" panose="020B0806030902050204" pitchFamily="34" charset="0"/>
              </a:rPr>
              <a:t> Allah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itu</a:t>
            </a:r>
            <a:r>
              <a:rPr lang="en-ID" dirty="0">
                <a:latin typeface="Eras Demi ITC" panose="020B0805030504020804" pitchFamily="34" charset="0"/>
              </a:rPr>
              <a:t>, </a:t>
            </a:r>
            <a:r>
              <a:rPr lang="en-ID" dirty="0" err="1">
                <a:latin typeface="Eras Demi ITC" panose="020B0805030504020804" pitchFamily="34" charset="0"/>
              </a:rPr>
              <a:t>satu-satunya</a:t>
            </a:r>
            <a:r>
              <a:rPr lang="en-ID" dirty="0">
                <a:latin typeface="Eras Demi ITC" panose="020B0805030504020804" pitchFamily="34" charset="0"/>
              </a:rPr>
              <a:t> yang </a:t>
            </a:r>
            <a:r>
              <a:rPr lang="en-ID" dirty="0" err="1">
                <a:latin typeface="Eras Demi ITC" panose="020B0805030504020804" pitchFamily="34" charset="0"/>
              </a:rPr>
              <a:t>layak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untuk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membuka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gulungan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itu</a:t>
            </a:r>
            <a:r>
              <a:rPr lang="en-ID" dirty="0">
                <a:latin typeface="Eras Demi ITC" panose="020B0805030504020804" pitchFamily="34" charset="0"/>
              </a:rPr>
              <a:t> [Wahyu 5:5]. </a:t>
            </a:r>
          </a:p>
          <a:p>
            <a:pPr marL="0" indent="0">
              <a:buNone/>
            </a:pP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Di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sini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Yohanes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melihat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bahwa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satu-satunya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cara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bagi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siapa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pun agar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dapat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melewati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penghakiman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terakhir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melalui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Yesus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, Anak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Domba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disembelih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[Wahyu 5:6].</a:t>
            </a:r>
          </a:p>
        </p:txBody>
      </p:sp>
    </p:spTree>
    <p:extLst>
      <p:ext uri="{BB962C8B-B14F-4D97-AF65-F5344CB8AC3E}">
        <p14:creationId xmlns:p14="http://schemas.microsoft.com/office/powerpoint/2010/main" val="38295624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ED889C-B47D-2B49-6DFE-22CBB8AA8A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319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5FED0-CCC8-20B6-EA60-8B71EE616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3752850"/>
            <a:ext cx="8439150" cy="288607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Impact" panose="020B0806030902050204" pitchFamily="34" charset="0"/>
              </a:rPr>
              <a:t>Wahyu 5:8-12 </a:t>
            </a:r>
            <a:r>
              <a:rPr lang="en-ID" sz="3000" dirty="0" err="1">
                <a:latin typeface="Franklin Gothic Demi Cond" panose="020B0706030402020204" pitchFamily="34" charset="0"/>
              </a:rPr>
              <a:t>adalah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respon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terhadap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pengumuman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bahwa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layak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membuka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gulungan</a:t>
            </a:r>
            <a:r>
              <a:rPr lang="en-ID" sz="3000" dirty="0">
                <a:latin typeface="Franklin Gothic Demi Cond" panose="020B0706030402020204" pitchFamily="34" charset="0"/>
              </a:rPr>
              <a:t> kitab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  <a:r>
              <a:rPr lang="en-ID" sz="3000" dirty="0" err="1">
                <a:latin typeface="Bernard MT Condensed" panose="02050806060905020404" pitchFamily="18" charset="0"/>
              </a:rPr>
              <a:t>Yesus</a:t>
            </a:r>
            <a:r>
              <a:rPr lang="en-ID" sz="3000" dirty="0">
                <a:latin typeface="Bernard MT Condensed" panose="02050806060905020404" pitchFamily="18" charset="0"/>
              </a:rPr>
              <a:t>, Anak </a:t>
            </a:r>
            <a:r>
              <a:rPr lang="en-ID" sz="3000" dirty="0" err="1">
                <a:latin typeface="Bernard MT Condensed" panose="02050806060905020404" pitchFamily="18" charset="0"/>
              </a:rPr>
              <a:t>Domba</a:t>
            </a:r>
            <a:r>
              <a:rPr lang="en-ID" sz="3000" dirty="0">
                <a:latin typeface="Bernard MT Condensed" panose="02050806060905020404" pitchFamily="18" charset="0"/>
              </a:rPr>
              <a:t> Allah yang </a:t>
            </a:r>
            <a:r>
              <a:rPr lang="en-ID" sz="3000" dirty="0" err="1">
                <a:latin typeface="Bernard MT Condensed" panose="02050806060905020404" pitchFamily="18" charset="0"/>
              </a:rPr>
              <a:t>telah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mengorbankan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nyawa</a:t>
            </a:r>
            <a:r>
              <a:rPr lang="en-ID" sz="3000" dirty="0">
                <a:latin typeface="Bernard MT Condensed" panose="02050806060905020404" pitchFamily="18" charset="0"/>
              </a:rPr>
              <a:t>-Nya demi </a:t>
            </a:r>
            <a:r>
              <a:rPr lang="en-ID" sz="3000" dirty="0" err="1">
                <a:latin typeface="Bernard MT Condensed" panose="02050806060905020404" pitchFamily="18" charset="0"/>
              </a:rPr>
              <a:t>keselamatan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seluruh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umat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manusia</a:t>
            </a:r>
            <a:r>
              <a:rPr lang="en-ID" sz="3000" dirty="0">
                <a:latin typeface="Bernard MT Condensed" panose="02050806060905020404" pitchFamily="18" charset="0"/>
              </a:rPr>
              <a:t>, </a:t>
            </a:r>
            <a:r>
              <a:rPr lang="en-ID" sz="3000" dirty="0" err="1">
                <a:latin typeface="Bernard MT Condensed" panose="02050806060905020404" pitchFamily="18" charset="0"/>
              </a:rPr>
              <a:t>mengambil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gulungan</a:t>
            </a:r>
            <a:r>
              <a:rPr lang="en-ID" sz="3000" dirty="0">
                <a:latin typeface="Bernard MT Condensed" panose="02050806060905020404" pitchFamily="18" charset="0"/>
              </a:rPr>
              <a:t> kitab </a:t>
            </a:r>
            <a:r>
              <a:rPr lang="en-ID" sz="3000" dirty="0" err="1">
                <a:latin typeface="Bernard MT Condensed" panose="02050806060905020404" pitchFamily="18" charset="0"/>
              </a:rPr>
              <a:t>penghakiman</a:t>
            </a:r>
            <a:r>
              <a:rPr lang="en-ID" sz="3000" dirty="0">
                <a:latin typeface="Bernard MT Condensed" panose="02050806060905020404" pitchFamily="18" charset="0"/>
              </a:rPr>
              <a:t> dan </a:t>
            </a:r>
            <a:r>
              <a:rPr lang="en-ID" sz="3000" dirty="0" err="1">
                <a:latin typeface="Bernard MT Condensed" panose="02050806060905020404" pitchFamily="18" charset="0"/>
              </a:rPr>
              <a:t>membukanya</a:t>
            </a:r>
            <a:r>
              <a:rPr lang="en-ID" sz="3000" dirty="0">
                <a:latin typeface="Bernard MT Condensed" panose="02050806060905020404" pitchFamily="18" charset="0"/>
              </a:rPr>
              <a:t>. </a:t>
            </a:r>
          </a:p>
          <a:p>
            <a:pPr marL="0" indent="0">
              <a:buNone/>
            </a:pP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Seluruh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surga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meluap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dalam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pujian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meriah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18095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C6E45-C021-FCE6-D6EC-FBABF27FE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988" y="133350"/>
            <a:ext cx="8582024" cy="32004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Kemenangan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-Nya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atas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pencobaan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Iblis,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kematian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-Nya di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salib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Golgota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kebangkitan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-Nya,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pelayanan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Imam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Besar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-Nya,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memberikan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keselamatan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bagi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semua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orang yang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memilih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dengan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iman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menanggapi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kasih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karunia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-Nya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. </a:t>
            </a:r>
          </a:p>
          <a:p>
            <a:pPr marL="0" indent="0" algn="ctr">
              <a:buNone/>
            </a:pPr>
            <a:r>
              <a:rPr lang="en-ID" dirty="0" err="1">
                <a:latin typeface="Gill Sans Nova Cond XBd" panose="020B0A06020104020203" pitchFamily="34" charset="0"/>
              </a:rPr>
              <a:t>Penghakiman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adalah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kabar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baik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luar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biasa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bagi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umat</a:t>
            </a:r>
            <a:r>
              <a:rPr lang="en-ID" dirty="0">
                <a:latin typeface="Gill Sans Nova Cond XBd" panose="020B0A06020104020203" pitchFamily="34" charset="0"/>
              </a:rPr>
              <a:t> Allah. </a:t>
            </a:r>
            <a:r>
              <a:rPr lang="en-ID" dirty="0" err="1">
                <a:latin typeface="Impact" panose="020B0806030902050204" pitchFamily="34" charset="0"/>
              </a:rPr>
              <a:t>Ini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berbicara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tentang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akhir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dari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pemerintahan</a:t>
            </a:r>
            <a:r>
              <a:rPr lang="en-ID" dirty="0">
                <a:latin typeface="Impact" panose="020B0806030902050204" pitchFamily="34" charset="0"/>
              </a:rPr>
              <a:t> dosa dan </a:t>
            </a:r>
            <a:r>
              <a:rPr lang="en-ID" dirty="0" err="1">
                <a:latin typeface="Impact" panose="020B0806030902050204" pitchFamily="34" charset="0"/>
              </a:rPr>
              <a:t>pembebasan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umat</a:t>
            </a:r>
            <a:r>
              <a:rPr lang="en-ID" dirty="0">
                <a:latin typeface="Impact" panose="020B0806030902050204" pitchFamily="34" charset="0"/>
              </a:rPr>
              <a:t> Allah.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99C138-D13D-BA0B-84F9-D5554597C5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2077" r="-2" b="14724"/>
          <a:stretch/>
        </p:blipFill>
        <p:spPr>
          <a:xfrm>
            <a:off x="0" y="3333750"/>
            <a:ext cx="9150876" cy="3524250"/>
          </a:xfrm>
          <a:custGeom>
            <a:avLst/>
            <a:gdLst/>
            <a:ahLst/>
            <a:cxnLst/>
            <a:rect l="l" t="t" r="r" b="b"/>
            <a:pathLst>
              <a:path w="12201168" h="4093262">
                <a:moveTo>
                  <a:pt x="12201168" y="0"/>
                </a:moveTo>
                <a:lnTo>
                  <a:pt x="12201168" y="4093262"/>
                </a:lnTo>
                <a:lnTo>
                  <a:pt x="0" y="4093262"/>
                </a:lnTo>
                <a:lnTo>
                  <a:pt x="0" y="49771"/>
                </a:lnTo>
                <a:lnTo>
                  <a:pt x="344880" y="64399"/>
                </a:lnTo>
                <a:cubicBezTo>
                  <a:pt x="3386438" y="213466"/>
                  <a:pt x="6427997" y="534535"/>
                  <a:pt x="9469555" y="167599"/>
                </a:cubicBezTo>
                <a:cubicBezTo>
                  <a:pt x="10229945" y="75865"/>
                  <a:pt x="10990334" y="27132"/>
                  <a:pt x="11750723" y="796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061844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46546-29AA-F9AA-0174-AEF980647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666751"/>
            <a:ext cx="4913459" cy="5915024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Bernard MT Condensed" panose="02050806060905020404" pitchFamily="18" charset="0"/>
              </a:rPr>
              <a:t>Kita </a:t>
            </a:r>
            <a:r>
              <a:rPr lang="en-ID" sz="3200" dirty="0" err="1">
                <a:latin typeface="Bernard MT Condensed" panose="02050806060905020404" pitchFamily="18" charset="0"/>
              </a:rPr>
              <a:t>tidak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perlu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takut</a:t>
            </a:r>
            <a:r>
              <a:rPr lang="en-ID" sz="3200" dirty="0">
                <a:latin typeface="Bernard MT Condensed" panose="02050806060905020404" pitchFamily="18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latin typeface="Bernard MT Condensed" panose="02050806060905020404" pitchFamily="18" charset="0"/>
              </a:rPr>
              <a:t>Yesus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membela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kita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dalam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penghakiman</a:t>
            </a:r>
            <a:r>
              <a:rPr lang="en-ID" sz="3200" dirty="0">
                <a:latin typeface="Bernard MT Condensed" panose="02050806060905020404" pitchFamily="18" charset="0"/>
              </a:rPr>
              <a:t>, dan </a:t>
            </a:r>
            <a:r>
              <a:rPr lang="en-ID" sz="3200" dirty="0" err="1">
                <a:latin typeface="Bernard MT Condensed" panose="02050806060905020404" pitchFamily="18" charset="0"/>
              </a:rPr>
              <a:t>kuasa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kejahatan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dikalahkan</a:t>
            </a:r>
            <a:r>
              <a:rPr lang="en-ID" sz="3200" dirty="0">
                <a:latin typeface="Bernard MT Condensed" panose="02050806060905020404" pitchFamily="18" charset="0"/>
              </a:rPr>
              <a:t>. </a:t>
            </a:r>
            <a:r>
              <a:rPr lang="en-ID" sz="3200" dirty="0" err="1">
                <a:latin typeface="Franklin Gothic Medium Cond" panose="020B0606030402020204" pitchFamily="34" charset="0"/>
              </a:rPr>
              <a:t>Penghakiman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dijatuhkan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dalam</a:t>
            </a:r>
            <a:r>
              <a:rPr lang="en-ID" sz="3200" dirty="0">
                <a:latin typeface="Franklin Gothic Medium Cond" panose="020B0606030402020204" pitchFamily="34" charset="0"/>
              </a:rPr>
              <a:t> "</a:t>
            </a:r>
            <a:r>
              <a:rPr lang="en-ID" sz="3200" dirty="0" err="1">
                <a:latin typeface="Franklin Gothic Medium Cond" panose="020B0606030402020204" pitchFamily="34" charset="0"/>
              </a:rPr>
              <a:t>kebaikan</a:t>
            </a:r>
            <a:r>
              <a:rPr lang="en-ID" sz="3200" dirty="0">
                <a:latin typeface="Franklin Gothic Medium Cond" panose="020B0606030402020204" pitchFamily="34" charset="0"/>
              </a:rPr>
              <a:t>" </a:t>
            </a:r>
            <a:r>
              <a:rPr lang="en-ID" sz="3200" dirty="0" err="1">
                <a:latin typeface="Franklin Gothic Medium Cond" panose="020B0606030402020204" pitchFamily="34" charset="0"/>
              </a:rPr>
              <a:t>umat</a:t>
            </a:r>
            <a:r>
              <a:rPr lang="en-ID" sz="3200" dirty="0">
                <a:latin typeface="Franklin Gothic Medium Cond" panose="020B0606030402020204" pitchFamily="34" charset="0"/>
              </a:rPr>
              <a:t> Allah [Daniel 7:22]. </a:t>
            </a:r>
          </a:p>
          <a:p>
            <a:pPr marL="0" indent="0">
              <a:buNone/>
            </a:pP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Tujuan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dari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penghakiman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bukanlah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untuk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mengetahui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seberapa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buruk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kita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,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tetapi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untuk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mengungkapkan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betapa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 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baiknya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 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Tuhan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5"/>
            <a:ext cx="306939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"/>
            <a:ext cx="306939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2"/>
            <a:ext cx="3051501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0"/>
            <a:ext cx="2708601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64C1C-D618-CA96-4DB7-832A9DEFE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6975" y="1560761"/>
            <a:ext cx="3127897" cy="37683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620393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4694D0-43BF-1C78-8A6B-FB593041A2A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420"/>
                    </a14:imgEffect>
                    <a14:imgEffect>
                      <a14:saturation sat="11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5" y="0"/>
            <a:ext cx="9144000" cy="68707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908393E-BE9B-90F5-AA62-316C6B95D89A}"/>
              </a:ext>
            </a:extLst>
          </p:cNvPr>
          <p:cNvSpPr txBox="1">
            <a:spLocks/>
          </p:cNvSpPr>
          <p:nvPr/>
        </p:nvSpPr>
        <p:spPr>
          <a:xfrm>
            <a:off x="0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3C1F9B-0854-0D4B-4E15-ED9C59224B10}"/>
              </a:ext>
            </a:extLst>
          </p:cNvPr>
          <p:cNvSpPr/>
          <p:nvPr/>
        </p:nvSpPr>
        <p:spPr>
          <a:xfrm>
            <a:off x="356026" y="524375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596449-D357-AA89-4459-7E58C8C18010}"/>
              </a:ext>
            </a:extLst>
          </p:cNvPr>
          <p:cNvSpPr/>
          <p:nvPr/>
        </p:nvSpPr>
        <p:spPr>
          <a:xfrm>
            <a:off x="341736" y="103161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673DD1-7621-B03A-85C2-43772233F006}"/>
              </a:ext>
            </a:extLst>
          </p:cNvPr>
          <p:cNvSpPr/>
          <p:nvPr/>
        </p:nvSpPr>
        <p:spPr>
          <a:xfrm>
            <a:off x="360788" y="214634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A2FD52-7DEB-0004-95D0-96345616AA2E}"/>
              </a:ext>
            </a:extLst>
          </p:cNvPr>
          <p:cNvSpPr/>
          <p:nvPr/>
        </p:nvSpPr>
        <p:spPr>
          <a:xfrm>
            <a:off x="341462" y="323147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9A52D8-FCD4-6982-0A93-F4F586367F73}"/>
              </a:ext>
            </a:extLst>
          </p:cNvPr>
          <p:cNvSpPr/>
          <p:nvPr/>
        </p:nvSpPr>
        <p:spPr>
          <a:xfrm>
            <a:off x="341462" y="420048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194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B8E83F-3BB1-4CA9-6D07-A7B94F8B4BEB}"/>
              </a:ext>
            </a:extLst>
          </p:cNvPr>
          <p:cNvSpPr txBox="1"/>
          <p:nvPr/>
        </p:nvSpPr>
        <p:spPr>
          <a:xfrm>
            <a:off x="1104900" y="1009651"/>
            <a:ext cx="7678312" cy="1107996"/>
          </a:xfrm>
          <a:prstGeom prst="rect">
            <a:avLst/>
          </a:prstGeom>
          <a:solidFill>
            <a:srgbClr val="826300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Penghakiman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akan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mengungkapkan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kebaikan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kasih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karunia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Allah,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dimana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Dia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adil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penyayang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berurusan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dengan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diselamatkan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dan yang 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terhilang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9004AF-B00A-292A-7B8A-0336B1D001DD}"/>
              </a:ext>
            </a:extLst>
          </p:cNvPr>
          <p:cNvSpPr txBox="1"/>
          <p:nvPr/>
        </p:nvSpPr>
        <p:spPr>
          <a:xfrm>
            <a:off x="1085846" y="2174915"/>
            <a:ext cx="7678312" cy="1107996"/>
          </a:xfrm>
          <a:prstGeom prst="rect">
            <a:avLst/>
          </a:prstGeom>
          <a:solidFill>
            <a:srgbClr val="235157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Keadilan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belaskasihan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dinyatakan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di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salib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dimana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Yesus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mengalami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maut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menggantikan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orang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berdosa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. Dan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itu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adalah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kasih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karunia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ajaib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7F9705-3ADA-D500-E58D-793045825521}"/>
              </a:ext>
            </a:extLst>
          </p:cNvPr>
          <p:cNvSpPr txBox="1"/>
          <p:nvPr/>
        </p:nvSpPr>
        <p:spPr>
          <a:xfrm>
            <a:off x="1085847" y="3383101"/>
            <a:ext cx="7678311" cy="707886"/>
          </a:xfrm>
          <a:prstGeom prst="rect">
            <a:avLst/>
          </a:prstGeom>
          <a:solidFill>
            <a:srgbClr val="E1EC90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latin typeface="Impact" panose="020B0806030902050204" pitchFamily="34" charset="0"/>
              </a:rPr>
              <a:t>Nasib </a:t>
            </a:r>
            <a:r>
              <a:rPr lang="en-ID" sz="2000" dirty="0" err="1">
                <a:latin typeface="Impact" panose="020B0806030902050204" pitchFamily="34" charset="0"/>
              </a:rPr>
              <a:t>seluruh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umat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manusia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diputuskan</a:t>
            </a:r>
            <a:r>
              <a:rPr lang="en-ID" sz="2000" dirty="0">
                <a:latin typeface="Impact" panose="020B0806030902050204" pitchFamily="34" charset="0"/>
              </a:rPr>
              <a:t> di </a:t>
            </a:r>
            <a:r>
              <a:rPr lang="en-ID" sz="2000" dirty="0" err="1">
                <a:latin typeface="Impact" panose="020B0806030902050204" pitchFamily="34" charset="0"/>
              </a:rPr>
              <a:t>ruang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pengadilan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surga</a:t>
            </a:r>
            <a:r>
              <a:rPr lang="en-ID" sz="2000" dirty="0"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latin typeface="Impact" panose="020B0806030902050204" pitchFamily="34" charset="0"/>
              </a:rPr>
              <a:t>akan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berakhir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dengan</a:t>
            </a:r>
            <a:r>
              <a:rPr lang="en-ID" sz="2000" dirty="0">
                <a:latin typeface="Impact" panose="020B0806030902050204" pitchFamily="34" charset="0"/>
              </a:rPr>
              <a:t> sangat </a:t>
            </a:r>
            <a:r>
              <a:rPr lang="en-ID" sz="2000" dirty="0" err="1">
                <a:latin typeface="Impact" panose="020B0806030902050204" pitchFamily="34" charset="0"/>
              </a:rPr>
              <a:t>baik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bagi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umat</a:t>
            </a:r>
            <a:r>
              <a:rPr lang="en-ID" sz="2000" dirty="0">
                <a:latin typeface="Impact" panose="020B0806030902050204" pitchFamily="34" charset="0"/>
              </a:rPr>
              <a:t> Allah yang </a:t>
            </a:r>
            <a:r>
              <a:rPr lang="en-ID" sz="2000" dirty="0" err="1">
                <a:latin typeface="Impact" panose="020B0806030902050204" pitchFamily="34" charset="0"/>
              </a:rPr>
              <a:t>setia</a:t>
            </a:r>
            <a:r>
              <a:rPr lang="en-ID" sz="20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8B8AB2-A732-F73B-40C0-5CD01A0E4478}"/>
              </a:ext>
            </a:extLst>
          </p:cNvPr>
          <p:cNvSpPr txBox="1"/>
          <p:nvPr/>
        </p:nvSpPr>
        <p:spPr>
          <a:xfrm>
            <a:off x="1085846" y="4238802"/>
            <a:ext cx="7678310" cy="89255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sv-SE" sz="2600" dirty="0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YESUS </a:t>
            </a:r>
            <a:r>
              <a:rPr lang="sv-SE" sz="2600" dirty="0" err="1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menang</a:t>
            </a:r>
            <a:r>
              <a:rPr lang="sv-SE" sz="2600" dirty="0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, </a:t>
            </a:r>
            <a:r>
              <a:rPr lang="sv-SE" sz="2600" dirty="0" err="1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Semua</a:t>
            </a:r>
            <a:r>
              <a:rPr lang="sv-SE" sz="2600" dirty="0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sv-SE" sz="2600" dirty="0" err="1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orang</a:t>
            </a:r>
            <a:r>
              <a:rPr lang="sv-SE" sz="2600" dirty="0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yang </a:t>
            </a:r>
            <a:r>
              <a:rPr lang="sv-SE" sz="2600" dirty="0" err="1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terus</a:t>
            </a:r>
            <a:r>
              <a:rPr lang="sv-SE" sz="2600" dirty="0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sv-SE" sz="2600" dirty="0" err="1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bersama</a:t>
            </a:r>
            <a:r>
              <a:rPr lang="sv-SE" sz="2600" dirty="0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sv-SE" sz="2600" dirty="0" err="1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Yesus</a:t>
            </a:r>
            <a:r>
              <a:rPr lang="sv-SE" sz="2600" dirty="0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 </a:t>
            </a:r>
            <a:r>
              <a:rPr lang="sv-SE" sz="2600" dirty="0" err="1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pasti</a:t>
            </a:r>
            <a:r>
              <a:rPr lang="sv-SE" sz="2600" dirty="0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 </a:t>
            </a:r>
            <a:r>
              <a:rPr lang="sv-SE" sz="2600" dirty="0" err="1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menang</a:t>
            </a:r>
            <a:r>
              <a:rPr lang="sv-SE" sz="2600" dirty="0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E13713-3C3C-B26B-D82B-774463AB3416}"/>
              </a:ext>
            </a:extLst>
          </p:cNvPr>
          <p:cNvSpPr txBox="1"/>
          <p:nvPr/>
        </p:nvSpPr>
        <p:spPr>
          <a:xfrm>
            <a:off x="1085849" y="5320697"/>
            <a:ext cx="7678309" cy="769441"/>
          </a:xfrm>
          <a:prstGeom prst="rect">
            <a:avLst/>
          </a:prstGeom>
          <a:solidFill>
            <a:srgbClr val="850918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Tujuan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dari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penghakiman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bukanlah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mengetahui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seberapa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buruk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tetapi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mengungkapkan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betapa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 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baiknya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 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Tuhan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3664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3B5F1D-4DA9-9C99-4897-C0E57EAD1D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58" r="28031" b="1"/>
          <a:stretch/>
        </p:blipFill>
        <p:spPr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7EC1E-1AF3-9613-A638-5CCC7A576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1075" y="914401"/>
            <a:ext cx="4162422" cy="5481636"/>
          </a:xfrm>
        </p:spPr>
        <p:txBody>
          <a:bodyPr>
            <a:noAutofit/>
          </a:bodyPr>
          <a:lstStyle/>
          <a:p>
            <a:r>
              <a:rPr lang="en-US" dirty="0" err="1">
                <a:latin typeface="Impact" panose="020B0806030902050204" pitchFamily="34" charset="0"/>
              </a:rPr>
              <a:t>Mengapa</a:t>
            </a:r>
            <a:r>
              <a:rPr lang="en-US" dirty="0">
                <a:latin typeface="Impact" panose="020B0806030902050204" pitchFamily="34" charset="0"/>
              </a:rPr>
              <a:t> </a:t>
            </a:r>
            <a:r>
              <a:rPr lang="en-US" dirty="0" err="1">
                <a:latin typeface="Impact" panose="020B0806030902050204" pitchFamily="34" charset="0"/>
              </a:rPr>
              <a:t>penghakiman</a:t>
            </a:r>
            <a:r>
              <a:rPr lang="en-US" dirty="0">
                <a:latin typeface="Impact" panose="020B0806030902050204" pitchFamily="34" charset="0"/>
              </a:rPr>
              <a:t> </a:t>
            </a:r>
            <a:r>
              <a:rPr lang="en-US" dirty="0" err="1">
                <a:latin typeface="Impact" panose="020B0806030902050204" pitchFamily="34" charset="0"/>
              </a:rPr>
              <a:t>merupakan</a:t>
            </a:r>
            <a:r>
              <a:rPr lang="en-US" dirty="0">
                <a:latin typeface="Impact" panose="020B0806030902050204" pitchFamily="34" charset="0"/>
              </a:rPr>
              <a:t> </a:t>
            </a:r>
            <a:r>
              <a:rPr lang="en-US" dirty="0" err="1">
                <a:latin typeface="Impact" panose="020B0806030902050204" pitchFamily="34" charset="0"/>
              </a:rPr>
              <a:t>kabar</a:t>
            </a:r>
            <a:r>
              <a:rPr lang="en-US" dirty="0">
                <a:latin typeface="Impact" panose="020B0806030902050204" pitchFamily="34" charset="0"/>
              </a:rPr>
              <a:t> </a:t>
            </a:r>
            <a:r>
              <a:rPr lang="en-US" dirty="0" err="1">
                <a:latin typeface="Impact" panose="020B0806030902050204" pitchFamily="34" charset="0"/>
              </a:rPr>
              <a:t>baik</a:t>
            </a:r>
            <a:r>
              <a:rPr lang="en-US" dirty="0">
                <a:latin typeface="Impact" panose="020B0806030902050204" pitchFamily="34" charset="0"/>
              </a:rPr>
              <a:t> dan </a:t>
            </a:r>
            <a:r>
              <a:rPr lang="en-US" dirty="0" err="1">
                <a:latin typeface="Impact" panose="020B0806030902050204" pitchFamily="34" charset="0"/>
              </a:rPr>
              <a:t>bukan</a:t>
            </a:r>
            <a:r>
              <a:rPr lang="en-US" dirty="0">
                <a:latin typeface="Impact" panose="020B0806030902050204" pitchFamily="34" charset="0"/>
              </a:rPr>
              <a:t> </a:t>
            </a:r>
            <a:r>
              <a:rPr lang="en-US" dirty="0" err="1">
                <a:latin typeface="Impact" panose="020B0806030902050204" pitchFamily="34" charset="0"/>
              </a:rPr>
              <a:t>kabar</a:t>
            </a:r>
            <a:r>
              <a:rPr lang="en-US" dirty="0">
                <a:latin typeface="Impact" panose="020B0806030902050204" pitchFamily="34" charset="0"/>
              </a:rPr>
              <a:t> </a:t>
            </a:r>
            <a:r>
              <a:rPr lang="en-US" dirty="0" err="1">
                <a:latin typeface="Impact" panose="020B0806030902050204" pitchFamily="34" charset="0"/>
              </a:rPr>
              <a:t>buruk</a:t>
            </a:r>
            <a:r>
              <a:rPr lang="en-US" dirty="0">
                <a:latin typeface="Impact" panose="020B0806030902050204" pitchFamily="34" charset="0"/>
              </a:rPr>
              <a:t>?</a:t>
            </a:r>
          </a:p>
          <a:p>
            <a:endParaRPr lang="en-US" dirty="0">
              <a:latin typeface="Impact" panose="020B0806030902050204" pitchFamily="34" charset="0"/>
            </a:endParaRPr>
          </a:p>
          <a:p>
            <a:r>
              <a:rPr lang="en-US" dirty="0" err="1">
                <a:latin typeface="Franklin Gothic Demi Cond" panose="020B0706030402020204" pitchFamily="34" charset="0"/>
              </a:rPr>
              <a:t>Bagaimanakah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hal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ini</a:t>
            </a:r>
            <a:r>
              <a:rPr lang="en-US" dirty="0">
                <a:latin typeface="Franklin Gothic Demi Cond" panose="020B0706030402020204" pitchFamily="34" charset="0"/>
              </a:rPr>
              <a:t> dapat </a:t>
            </a:r>
            <a:r>
              <a:rPr lang="en-US" dirty="0" err="1">
                <a:latin typeface="Franklin Gothic Demi Cond" panose="020B0706030402020204" pitchFamily="34" charset="0"/>
              </a:rPr>
              <a:t>memotivasi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kita</a:t>
            </a:r>
            <a:r>
              <a:rPr lang="en-US" dirty="0">
                <a:latin typeface="Franklin Gothic Demi Cond" panose="020B0706030402020204" pitchFamily="34" charset="0"/>
              </a:rPr>
              <a:t> untuk </a:t>
            </a:r>
            <a:r>
              <a:rPr lang="en-US" dirty="0" err="1">
                <a:latin typeface="Franklin Gothic Demi Cond" panose="020B0706030402020204" pitchFamily="34" charset="0"/>
              </a:rPr>
              <a:t>setia</a:t>
            </a:r>
            <a:r>
              <a:rPr lang="en-US" dirty="0">
                <a:latin typeface="Franklin Gothic Demi Cond" panose="020B0706030402020204" pitchFamily="34" charset="0"/>
              </a:rPr>
              <a:t> kepada-Nya, </a:t>
            </a:r>
            <a:r>
              <a:rPr lang="en-US" dirty="0" err="1">
                <a:latin typeface="Franklin Gothic Demi Cond" panose="020B0706030402020204" pitchFamily="34" charset="0"/>
              </a:rPr>
              <a:t>mengetahui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bahwa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hanya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karena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apa</a:t>
            </a:r>
            <a:r>
              <a:rPr lang="en-US" dirty="0">
                <a:latin typeface="Franklin Gothic Demi Cond" panose="020B0706030402020204" pitchFamily="34" charset="0"/>
              </a:rPr>
              <a:t> yang telah </a:t>
            </a:r>
            <a:r>
              <a:rPr lang="en-US" dirty="0" err="1">
                <a:latin typeface="Franklin Gothic Demi Cond" panose="020B0706030402020204" pitchFamily="34" charset="0"/>
              </a:rPr>
              <a:t>Dia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lakukan</a:t>
            </a:r>
            <a:r>
              <a:rPr lang="en-US" dirty="0">
                <a:latin typeface="Franklin Gothic Demi Cond" panose="020B0706030402020204" pitchFamily="34" charset="0"/>
              </a:rPr>
              <a:t> bagi </a:t>
            </a:r>
            <a:r>
              <a:rPr lang="en-US" dirty="0" err="1">
                <a:latin typeface="Franklin Gothic Demi Cond" panose="020B0706030402020204" pitchFamily="34" charset="0"/>
              </a:rPr>
              <a:t>kita</a:t>
            </a:r>
            <a:r>
              <a:rPr lang="en-US" dirty="0">
                <a:latin typeface="Franklin Gothic Demi Cond" panose="020B0706030402020204" pitchFamily="34" charset="0"/>
              </a:rPr>
              <a:t>, </a:t>
            </a:r>
            <a:r>
              <a:rPr lang="en-US" dirty="0" err="1">
                <a:latin typeface="Franklin Gothic Demi Cond" panose="020B0706030402020204" pitchFamily="34" charset="0"/>
              </a:rPr>
              <a:t>kita</a:t>
            </a:r>
            <a:r>
              <a:rPr lang="en-US" dirty="0">
                <a:latin typeface="Franklin Gothic Demi Cond" panose="020B0706030402020204" pitchFamily="34" charset="0"/>
              </a:rPr>
              <a:t> dapat </a:t>
            </a:r>
            <a:r>
              <a:rPr lang="en-US" dirty="0" err="1">
                <a:latin typeface="Franklin Gothic Demi Cond" panose="020B0706030402020204" pitchFamily="34" charset="0"/>
              </a:rPr>
              <a:t>memiliki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harapan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keselamatan</a:t>
            </a:r>
            <a:r>
              <a:rPr lang="en-US" dirty="0">
                <a:latin typeface="Franklin Gothic Demi Cond" panose="020B0706030402020204" pitchFamily="34" charset="0"/>
              </a:rPr>
              <a:t>?</a:t>
            </a:r>
            <a:endParaRPr lang="en-ID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515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0D51A3-72EE-A9CE-A672-52C2A3055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00025"/>
            <a:ext cx="9143997" cy="1390715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PENTINGNYA MASA PENGHAKIMAN</a:t>
            </a:r>
            <a:br>
              <a:rPr lang="en-ID" sz="3200" dirty="0">
                <a:solidFill>
                  <a:srgbClr val="FFFFFF"/>
                </a:solidFill>
              </a:rPr>
            </a:br>
            <a:r>
              <a:rPr lang="en-ID" sz="2800" dirty="0" err="1">
                <a:solidFill>
                  <a:srgbClr val="FFFFFF"/>
                </a:solidFill>
                <a:latin typeface="Berlin Sans FB Demi" panose="020E0802020502020306" pitchFamily="34" charset="0"/>
              </a:rPr>
              <a:t>Minggu</a:t>
            </a:r>
            <a:r>
              <a:rPr lang="en-ID" sz="2800" dirty="0">
                <a:solidFill>
                  <a:srgbClr val="FFFFFF"/>
                </a:solidFill>
                <a:latin typeface="Berlin Sans FB Demi" panose="020E0802020502020306" pitchFamily="34" charset="0"/>
              </a:rPr>
              <a:t>, 23 April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212B3-A05E-91BC-2737-B89136A4D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68" y="4337446"/>
            <a:ext cx="5429256" cy="2320529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b="1" dirty="0">
                <a:solidFill>
                  <a:srgbClr val="002060"/>
                </a:solidFill>
                <a:latin typeface="Bernard MT Condensed" panose="02050806060905020404" pitchFamily="18" charset="0"/>
              </a:rPr>
              <a:t>Wahyu 14:7 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dan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ia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berseru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dengan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suara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nyaring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: "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Takutlah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akan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Allah dan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muliakanlah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Dia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karena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telah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tiba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saat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penghakiman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-Nya, dan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sembahlah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Dia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telah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menjadikan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langit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bumi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laut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semua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mata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air."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C36BC0-1C1D-F643-C24C-20635BD3EAA5}"/>
              </a:ext>
            </a:extLst>
          </p:cNvPr>
          <p:cNvSpPr txBox="1"/>
          <p:nvPr/>
        </p:nvSpPr>
        <p:spPr>
          <a:xfrm>
            <a:off x="485768" y="1790765"/>
            <a:ext cx="8172450" cy="22467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 dirty="0" err="1">
                <a:latin typeface="Franklin Gothic Medium Cond" panose="020B0606030402020204" pitchFamily="34" charset="0"/>
              </a:rPr>
              <a:t>Injil</a:t>
            </a:r>
            <a:r>
              <a:rPr lang="en-ID" sz="2800" dirty="0">
                <a:latin typeface="Franklin Gothic Medium Cond" panose="020B0606030402020204" pitchFamily="34" charset="0"/>
              </a:rPr>
              <a:t> dan </a:t>
            </a:r>
            <a:r>
              <a:rPr lang="en-ID" sz="2800" dirty="0" err="1">
                <a:latin typeface="Franklin Gothic Medium Cond" panose="020B0606030402020204" pitchFamily="34" charset="0"/>
              </a:rPr>
              <a:t>penghakiman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adalah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bagian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dari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pekabaran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malaikat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pertama</a:t>
            </a:r>
            <a:r>
              <a:rPr lang="en-ID" sz="2800" dirty="0">
                <a:latin typeface="Franklin Gothic Medium Cond" panose="020B0606030402020204" pitchFamily="34" charset="0"/>
              </a:rPr>
              <a:t> yang </a:t>
            </a:r>
            <a:r>
              <a:rPr lang="en-ID" sz="2800" dirty="0" err="1">
                <a:latin typeface="Franklin Gothic Medium Cond" panose="020B0606030402020204" pitchFamily="34" charset="0"/>
              </a:rPr>
              <a:t>tak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terpisahkan</a:t>
            </a:r>
            <a:r>
              <a:rPr lang="en-ID" sz="2800" dirty="0">
                <a:latin typeface="Franklin Gothic Medium Cond" panose="020B0606030402020204" pitchFamily="34" charset="0"/>
              </a:rPr>
              <a:t>. </a:t>
            </a:r>
            <a:r>
              <a:rPr lang="en-ID" sz="2800" dirty="0" err="1">
                <a:latin typeface="Bernard MT Condensed" panose="02050806060905020404" pitchFamily="18" charset="0"/>
              </a:rPr>
              <a:t>Tanpa</a:t>
            </a:r>
            <a:r>
              <a:rPr lang="en-ID" sz="2800" dirty="0">
                <a:latin typeface="Bernard MT Condensed" panose="02050806060905020404" pitchFamily="18" charset="0"/>
              </a:rPr>
              <a:t> "</a:t>
            </a:r>
            <a:r>
              <a:rPr lang="en-ID" sz="2800" dirty="0" err="1">
                <a:latin typeface="Bernard MT Condensed" panose="02050806060905020404" pitchFamily="18" charset="0"/>
              </a:rPr>
              <a:t>Injil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kekal</a:t>
            </a:r>
            <a:r>
              <a:rPr lang="en-ID" sz="2800" dirty="0">
                <a:latin typeface="Bernard MT Condensed" panose="02050806060905020404" pitchFamily="18" charset="0"/>
              </a:rPr>
              <a:t>" </a:t>
            </a:r>
            <a:r>
              <a:rPr lang="en-ID" sz="2800" dirty="0" err="1">
                <a:latin typeface="Bernard MT Condensed" panose="02050806060905020404" pitchFamily="18" charset="0"/>
              </a:rPr>
              <a:t>kita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tidak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akan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memiliki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harapan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dalam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penghakiman</a:t>
            </a:r>
            <a:r>
              <a:rPr lang="en-ID" sz="2800" dirty="0">
                <a:latin typeface="Bernard MT Condensed" panose="02050806060905020404" pitchFamily="18" charset="0"/>
              </a:rPr>
              <a:t>. 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"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Injil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kekal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"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adalah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harapan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kita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satu-satunya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dalam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penghakiman</a:t>
            </a:r>
            <a:r>
              <a:rPr lang="en-ID" sz="28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DEA0AF-5EF4-0A8B-10EE-1CD49982C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6491" y="4230867"/>
            <a:ext cx="2761727" cy="24081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16226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0541" y="181576"/>
            <a:ext cx="886772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6E93F4-A450-8264-F9EA-41C87BEA17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r="10297"/>
          <a:stretch/>
        </p:blipFill>
        <p:spPr>
          <a:xfrm>
            <a:off x="135731" y="182880"/>
            <a:ext cx="8867728" cy="649978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BDF8F-75CC-9543-74F6-F063CCCFD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06" y="3326274"/>
            <a:ext cx="8479678" cy="3055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Isue</a:t>
            </a:r>
            <a:r>
              <a:rPr lang="en-ID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dihembuskan</a:t>
            </a:r>
            <a:r>
              <a:rPr lang="en-ID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Lusifer</a:t>
            </a:r>
            <a:r>
              <a:rPr lang="en-ID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sejak</a:t>
            </a:r>
            <a:r>
              <a:rPr lang="en-ID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awal</a:t>
            </a:r>
            <a:r>
              <a:rPr lang="en-ID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pemberontakannya</a:t>
            </a:r>
            <a:r>
              <a:rPr lang="en-ID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adalah</a:t>
            </a:r>
            <a:r>
              <a:rPr lang="en-ID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tentang</a:t>
            </a:r>
            <a:r>
              <a:rPr lang="en-ID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karakter</a:t>
            </a:r>
            <a:r>
              <a:rPr lang="en-ID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Allah. </a:t>
            </a:r>
          </a:p>
          <a:p>
            <a:pPr marL="0" indent="0">
              <a:buNone/>
            </a:pPr>
            <a:r>
              <a:rPr lang="en-ID" dirty="0" err="1">
                <a:solidFill>
                  <a:srgbClr val="FFFF00"/>
                </a:solidFill>
                <a:latin typeface="Franklin Gothic Demi" panose="020B0703020102020204" pitchFamily="34" charset="0"/>
              </a:rPr>
              <a:t>Lusifer</a:t>
            </a:r>
            <a:r>
              <a:rPr lang="en-ID" dirty="0">
                <a:solidFill>
                  <a:srgbClr val="FFFF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" panose="020B0703020102020204" pitchFamily="34" charset="0"/>
              </a:rPr>
              <a:t>mengklaim</a:t>
            </a:r>
            <a:r>
              <a:rPr lang="en-ID" dirty="0">
                <a:solidFill>
                  <a:srgbClr val="FFFF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" panose="020B0703020102020204" pitchFamily="34" charset="0"/>
              </a:rPr>
              <a:t>bahwa</a:t>
            </a:r>
            <a:r>
              <a:rPr lang="en-ID" dirty="0">
                <a:solidFill>
                  <a:srgbClr val="FFFF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" panose="020B0703020102020204" pitchFamily="34" charset="0"/>
              </a:rPr>
              <a:t>Tuhan</a:t>
            </a:r>
            <a:r>
              <a:rPr lang="en-ID" dirty="0">
                <a:solidFill>
                  <a:srgbClr val="FFFF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" panose="020B0703020102020204" pitchFamily="34" charset="0"/>
              </a:rPr>
              <a:t>curang</a:t>
            </a:r>
            <a:r>
              <a:rPr lang="en-ID" dirty="0">
                <a:solidFill>
                  <a:srgbClr val="FFFF00"/>
                </a:solidFill>
                <a:latin typeface="Franklin Gothic Demi" panose="020B0703020102020204" pitchFamily="34" charset="0"/>
              </a:rPr>
              <a:t> dan </a:t>
            </a:r>
            <a:r>
              <a:rPr lang="en-ID" dirty="0" err="1">
                <a:solidFill>
                  <a:srgbClr val="FFFF00"/>
                </a:solidFill>
                <a:latin typeface="Franklin Gothic Demi" panose="020B0703020102020204" pitchFamily="34" charset="0"/>
              </a:rPr>
              <a:t>tidak</a:t>
            </a:r>
            <a:r>
              <a:rPr lang="en-ID" dirty="0">
                <a:solidFill>
                  <a:srgbClr val="FFFF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" panose="020B0703020102020204" pitchFamily="34" charset="0"/>
              </a:rPr>
              <a:t>adil</a:t>
            </a:r>
            <a:r>
              <a:rPr lang="en-ID" dirty="0">
                <a:solidFill>
                  <a:srgbClr val="FFFF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" panose="020B0703020102020204" pitchFamily="34" charset="0"/>
              </a:rPr>
              <a:t>dalam</a:t>
            </a:r>
            <a:r>
              <a:rPr lang="en-ID" dirty="0">
                <a:solidFill>
                  <a:srgbClr val="FFFF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" panose="020B0703020102020204" pitchFamily="34" charset="0"/>
              </a:rPr>
              <a:t>cara</a:t>
            </a:r>
            <a:r>
              <a:rPr lang="en-ID" dirty="0">
                <a:solidFill>
                  <a:srgbClr val="FFFF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" panose="020B0703020102020204" pitchFamily="34" charset="0"/>
              </a:rPr>
              <a:t>Dia</a:t>
            </a:r>
            <a:r>
              <a:rPr lang="en-ID" dirty="0">
                <a:solidFill>
                  <a:srgbClr val="FFFF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" panose="020B0703020102020204" pitchFamily="34" charset="0"/>
              </a:rPr>
              <a:t>mengelola</a:t>
            </a:r>
            <a:r>
              <a:rPr lang="en-ID" dirty="0">
                <a:solidFill>
                  <a:srgbClr val="FFFF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" panose="020B0703020102020204" pitchFamily="34" charset="0"/>
              </a:rPr>
              <a:t>alam</a:t>
            </a:r>
            <a:r>
              <a:rPr lang="en-ID" dirty="0">
                <a:solidFill>
                  <a:srgbClr val="FFFF00"/>
                </a:solidFill>
                <a:latin typeface="Franklin Gothic Demi" panose="020B07030201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Demi" panose="020B0703020102020204" pitchFamily="34" charset="0"/>
              </a:rPr>
              <a:t>semesta</a:t>
            </a:r>
            <a:r>
              <a:rPr lang="en-ID" dirty="0">
                <a:solidFill>
                  <a:srgbClr val="FFFF00"/>
                </a:solidFill>
                <a:latin typeface="Franklin Gothic Demi" panose="020B07030201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Namun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penghakiman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Allah,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tuduhan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dilontarkan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Lusifer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terbukti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hanyalah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sebuah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kebohongan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293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2F051A-8EC0-B9D6-8F82-24627B2F6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812"/>
            <a:ext cx="9144000" cy="68818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A8FF3A-A60B-D5CE-49F6-E3D2CD6F2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3811"/>
            <a:ext cx="9144000" cy="985836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ID" sz="40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Mengapa</a:t>
            </a:r>
            <a:r>
              <a:rPr lang="en-ID" sz="40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40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penghakiman</a:t>
            </a:r>
            <a:r>
              <a:rPr lang="en-ID" sz="40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40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itu</a:t>
            </a:r>
            <a:r>
              <a:rPr lang="en-ID" sz="40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40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penting</a:t>
            </a:r>
            <a:r>
              <a:rPr lang="en-ID" sz="40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C499D-EF08-CF7B-671A-EA11B591C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181" y="1176337"/>
            <a:ext cx="8529638" cy="546735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sz="2400" dirty="0" err="1">
                <a:latin typeface="Franklin Gothic Medium Cond" panose="020B0606030402020204" pitchFamily="34" charset="0"/>
              </a:rPr>
              <a:t>Penghakiman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ini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mengungkapkan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keadilan</a:t>
            </a:r>
            <a:r>
              <a:rPr lang="en-ID" sz="2400" dirty="0">
                <a:latin typeface="Gill Sans Ultra Bold Condensed" panose="020B0A06020104020203" pitchFamily="34" charset="0"/>
              </a:rPr>
              <a:t> dan </a:t>
            </a:r>
            <a:r>
              <a:rPr lang="en-ID" sz="2400" dirty="0" err="1">
                <a:latin typeface="Gill Sans Ultra Bold Condensed" panose="020B0A06020104020203" pitchFamily="34" charset="0"/>
              </a:rPr>
              <a:t>belas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kasihan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Tuhan</a:t>
            </a:r>
            <a:r>
              <a:rPr lang="en-ID" sz="2400" dirty="0">
                <a:latin typeface="Gill Sans Ultra Bold Condensed" panose="020B0A06020104020203" pitchFamily="34" charset="0"/>
              </a:rPr>
              <a:t>. 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400" dirty="0" err="1">
                <a:latin typeface="Franklin Gothic Medium Cond" panose="020B0606030402020204" pitchFamily="34" charset="0"/>
              </a:rPr>
              <a:t>Penghakiman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mengatakan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sesuatu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tentang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kasih</a:t>
            </a:r>
            <a:r>
              <a:rPr lang="en-ID" sz="2400" dirty="0">
                <a:latin typeface="Gill Sans Ultra Bold Condensed" panose="020B0A06020104020203" pitchFamily="34" charset="0"/>
              </a:rPr>
              <a:t> dan </a:t>
            </a:r>
            <a:r>
              <a:rPr lang="en-ID" sz="2400" dirty="0" err="1">
                <a:latin typeface="Gill Sans Ultra Bold Condensed" panose="020B0A06020104020203" pitchFamily="34" charset="0"/>
              </a:rPr>
              <a:t>hukum</a:t>
            </a:r>
            <a:r>
              <a:rPr lang="en-ID" sz="2400" dirty="0">
                <a:latin typeface="Gill Sans Ultra Bold Condensed" panose="020B0A06020104020203" pitchFamily="34" charset="0"/>
              </a:rPr>
              <a:t> Allah. 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400" dirty="0" err="1">
                <a:latin typeface="Franklin Gothic Medium Cond" panose="020B0606030402020204" pitchFamily="34" charset="0"/>
              </a:rPr>
              <a:t>Penghakiman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itu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berbicara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tentang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kasih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karunia</a:t>
            </a:r>
            <a:r>
              <a:rPr lang="en-ID" sz="2400" dirty="0">
                <a:latin typeface="Gill Sans Ultra Bold Condensed" panose="020B0A06020104020203" pitchFamily="34" charset="0"/>
              </a:rPr>
              <a:t> Allah </a:t>
            </a:r>
            <a:r>
              <a:rPr lang="en-ID" sz="2400" dirty="0" err="1">
                <a:latin typeface="Gill Sans Ultra Bold Condensed" panose="020B0A06020104020203" pitchFamily="34" charset="0"/>
              </a:rPr>
              <a:t>untuk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menyelamatkan</a:t>
            </a:r>
            <a:r>
              <a:rPr lang="en-ID" sz="2400" dirty="0">
                <a:latin typeface="Gill Sans Ultra Bold Condensed" panose="020B0A06020104020203" pitchFamily="34" charset="0"/>
              </a:rPr>
              <a:t> dan </a:t>
            </a:r>
            <a:r>
              <a:rPr lang="en-ID" sz="2400" dirty="0" err="1">
                <a:latin typeface="Gill Sans Ultra Bold Condensed" panose="020B0A06020104020203" pitchFamily="34" charset="0"/>
              </a:rPr>
              <a:t>kuasa</a:t>
            </a:r>
            <a:r>
              <a:rPr lang="en-ID" sz="2400" dirty="0">
                <a:latin typeface="Gill Sans Ultra Bold Condensed" panose="020B0A06020104020203" pitchFamily="34" charset="0"/>
              </a:rPr>
              <a:t>-Nya </a:t>
            </a:r>
            <a:r>
              <a:rPr lang="en-ID" sz="2400" dirty="0" err="1">
                <a:latin typeface="Gill Sans Ultra Bold Condensed" panose="020B0A06020104020203" pitchFamily="34" charset="0"/>
              </a:rPr>
              <a:t>untuk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membebaskan</a:t>
            </a:r>
            <a:r>
              <a:rPr lang="en-ID" sz="2400" dirty="0">
                <a:latin typeface="Gill Sans Ultra Bold Condensed" panose="020B0A06020104020203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400" dirty="0" err="1">
                <a:latin typeface="Franklin Gothic Medium Cond" panose="020B0606030402020204" pitchFamily="34" charset="0"/>
              </a:rPr>
              <a:t>Penghakiman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adalah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bagian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dari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solusi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utama</a:t>
            </a:r>
            <a:r>
              <a:rPr lang="en-ID" sz="2400" dirty="0">
                <a:latin typeface="Gill Sans Ultra Bold Condensed" panose="020B0A06020104020203" pitchFamily="34" charset="0"/>
              </a:rPr>
              <a:t> Allah </a:t>
            </a:r>
            <a:r>
              <a:rPr lang="en-ID" sz="2400" dirty="0" err="1">
                <a:latin typeface="Gill Sans Ultra Bold Condensed" panose="020B0A06020104020203" pitchFamily="34" charset="0"/>
              </a:rPr>
              <a:t>untuk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masalah</a:t>
            </a:r>
            <a:r>
              <a:rPr lang="en-ID" sz="2400" dirty="0">
                <a:latin typeface="Gill Sans Ultra Bold Condensed" panose="020B0A06020104020203" pitchFamily="34" charset="0"/>
              </a:rPr>
              <a:t> dosa.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400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pertentangan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besar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antara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baik</a:t>
            </a:r>
            <a:r>
              <a:rPr lang="en-ID" sz="2400" dirty="0">
                <a:latin typeface="Franklin Gothic Medium Cond" panose="020B0606030402020204" pitchFamily="34" charset="0"/>
              </a:rPr>
              <a:t> dan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jahat</a:t>
            </a:r>
            <a:r>
              <a:rPr lang="en-ID" sz="2400" dirty="0">
                <a:latin typeface="Franklin Gothic Medium Cond" panose="020B0606030402020204" pitchFamily="34" charset="0"/>
              </a:rPr>
              <a:t> di </a:t>
            </a:r>
            <a:r>
              <a:rPr lang="en-ID" sz="2400" dirty="0" err="1">
                <a:latin typeface="Franklin Gothic Medium Cond" panose="020B0606030402020204" pitchFamily="34" charset="0"/>
              </a:rPr>
              <a:t>alam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semesta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Tuhan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menjawab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tuduhan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iblis</a:t>
            </a:r>
            <a:r>
              <a:rPr lang="en-ID" sz="2400" dirty="0">
                <a:latin typeface="Franklin Gothic Medium Cond" panose="020B0606030402020204" pitchFamily="34" charset="0"/>
              </a:rPr>
              <a:t> di </a:t>
            </a:r>
            <a:r>
              <a:rPr lang="en-ID" sz="2400" dirty="0" err="1">
                <a:latin typeface="Franklin Gothic Medium Cond" panose="020B0606030402020204" pitchFamily="34" charset="0"/>
              </a:rPr>
              <a:t>kayu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salib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tetapi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penghakiman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Dia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mengungkapkan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bahwa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Dia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telah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melakukan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segala</a:t>
            </a:r>
            <a:r>
              <a:rPr lang="en-ID" sz="2400" dirty="0">
                <a:latin typeface="Gill Sans Ultra Bold Condensed" panose="020B0A06020104020203" pitchFamily="34" charset="0"/>
              </a:rPr>
              <a:t> yang </a:t>
            </a:r>
            <a:r>
              <a:rPr lang="en-ID" sz="2400" dirty="0" err="1">
                <a:latin typeface="Gill Sans Ultra Bold Condensed" panose="020B0A06020104020203" pitchFamily="34" charset="0"/>
              </a:rPr>
              <a:t>mungkin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untuk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menyelamatkan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kita</a:t>
            </a:r>
            <a:r>
              <a:rPr lang="en-ID" sz="2400" dirty="0">
                <a:latin typeface="Gill Sans Ultra Bold Condensed" panose="020B0A06020104020203" pitchFamily="34" charset="0"/>
              </a:rPr>
              <a:t> dan </a:t>
            </a:r>
            <a:r>
              <a:rPr lang="en-ID" sz="2400" dirty="0" err="1">
                <a:latin typeface="Gill Sans Ultra Bold Condensed" panose="020B0A06020104020203" pitchFamily="34" charset="0"/>
              </a:rPr>
              <a:t>membawa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kita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ke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salib</a:t>
            </a:r>
            <a:r>
              <a:rPr lang="en-ID" sz="2400" dirty="0">
                <a:latin typeface="Gill Sans Ultra Bold Condensed" panose="020B0A06020104020203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400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penghakiman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catatan-catatan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surga</a:t>
            </a:r>
            <a:r>
              <a:rPr lang="en-ID" sz="2400" dirty="0">
                <a:latin typeface="Gill Sans Ultra Bold Condensed" panose="020B0A06020104020203" pitchFamily="34" charset="0"/>
              </a:rPr>
              <a:t> yang </a:t>
            </a:r>
            <a:r>
              <a:rPr lang="en-ID" sz="2400" dirty="0" err="1">
                <a:latin typeface="Gill Sans Ultra Bold Condensed" panose="020B0A06020104020203" pitchFamily="34" charset="0"/>
              </a:rPr>
              <a:t>tak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terbatas</a:t>
            </a:r>
            <a:r>
              <a:rPr lang="en-ID" sz="2400" dirty="0">
                <a:latin typeface="Gill Sans Ultra Bold Condensed" panose="020B0A06020104020203" pitchFamily="34" charset="0"/>
              </a:rPr>
              <a:t>, </a:t>
            </a:r>
            <a:r>
              <a:rPr lang="en-ID" sz="2400" dirty="0" err="1">
                <a:latin typeface="Gill Sans Ultra Bold Condensed" panose="020B0A06020104020203" pitchFamily="34" charset="0"/>
              </a:rPr>
              <a:t>terperinci</a:t>
            </a:r>
            <a:r>
              <a:rPr lang="en-ID" sz="2400" dirty="0">
                <a:latin typeface="Gill Sans Ultra Bold Condensed" panose="020B0A06020104020203" pitchFamily="34" charset="0"/>
              </a:rPr>
              <a:t>, </a:t>
            </a:r>
            <a:r>
              <a:rPr lang="en-ID" sz="2400" dirty="0" err="1">
                <a:latin typeface="Gill Sans Ultra Bold Condensed" panose="020B0A06020104020203" pitchFamily="34" charset="0"/>
              </a:rPr>
              <a:t>akurat</a:t>
            </a:r>
            <a:r>
              <a:rPr lang="en-ID" sz="2400" dirty="0">
                <a:latin typeface="Gill Sans Ultra Bold Condensed" panose="020B0A06020104020203" pitchFamily="34" charset="0"/>
              </a:rPr>
              <a:t>, dan detail </a:t>
            </a:r>
            <a:r>
              <a:rPr lang="en-ID" sz="2400" dirty="0" err="1">
                <a:latin typeface="Gill Sans Ultra Bold Condensed" panose="020B0A06020104020203" pitchFamily="34" charset="0"/>
              </a:rPr>
              <a:t>akan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dibukakan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>
                <a:latin typeface="Franklin Gothic Medium Cond" panose="020B0606030402020204" pitchFamily="34" charset="0"/>
              </a:rPr>
              <a:t>[Daniel 7:10].</a:t>
            </a:r>
          </a:p>
        </p:txBody>
      </p:sp>
    </p:spTree>
    <p:extLst>
      <p:ext uri="{BB962C8B-B14F-4D97-AF65-F5344CB8AC3E}">
        <p14:creationId xmlns:p14="http://schemas.microsoft.com/office/powerpoint/2010/main" val="3245016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6F5559-0724-11A9-0D0A-0AC3C7DF67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39" r="32951" b="1"/>
          <a:stretch/>
        </p:blipFill>
        <p:spPr>
          <a:xfrm>
            <a:off x="21" y="2"/>
            <a:ext cx="4571980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46533" y="0"/>
            <a:ext cx="656039" cy="6857455"/>
            <a:chOff x="5395368" y="0"/>
            <a:chExt cx="874718" cy="6857455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56FBB-5D9B-38B7-EAF2-11CA2CD2D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4954" y="1409700"/>
            <a:ext cx="4454331" cy="50958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Pada </a:t>
            </a:r>
            <a:r>
              <a:rPr lang="en-ID" sz="30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akhirnya</a:t>
            </a:r>
            <a:r>
              <a:rPr lang="en-ID" sz="30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penghakiman</a:t>
            </a:r>
            <a:r>
              <a:rPr lang="en-ID" sz="30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30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mengungkapkan</a:t>
            </a:r>
            <a:r>
              <a:rPr lang="en-ID" sz="30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kebaikan</a:t>
            </a:r>
            <a:r>
              <a:rPr lang="en-ID" sz="3000" dirty="0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dan </a:t>
            </a:r>
            <a:r>
              <a:rPr lang="en-ID" sz="3000" dirty="0" err="1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kasih</a:t>
            </a:r>
            <a:r>
              <a:rPr lang="en-ID" sz="3000" dirty="0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karunia</a:t>
            </a:r>
            <a:r>
              <a:rPr lang="en-ID" sz="3000" dirty="0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Allah dan </a:t>
            </a:r>
            <a:r>
              <a:rPr lang="en-ID" sz="3000" dirty="0" err="1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bahwa</a:t>
            </a:r>
            <a:r>
              <a:rPr lang="en-ID" sz="3000" dirty="0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Dia</a:t>
            </a:r>
            <a:r>
              <a:rPr lang="en-ID" sz="3000" dirty="0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adil</a:t>
            </a:r>
            <a:r>
              <a:rPr lang="en-ID" sz="3000" dirty="0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 dan </a:t>
            </a:r>
            <a:r>
              <a:rPr lang="en-ID" sz="3000" dirty="0" err="1">
                <a:solidFill>
                  <a:srgbClr val="FFFF00">
                    <a:alpha val="80000"/>
                  </a:srgbClr>
                </a:solidFill>
                <a:latin typeface="Gill Sans Ultra Bold Condensed" panose="020B0A06020104020203" pitchFamily="34" charset="0"/>
              </a:rPr>
              <a:t>penyayang</a:t>
            </a:r>
            <a:r>
              <a:rPr lang="en-ID" sz="30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30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cara</a:t>
            </a:r>
            <a:r>
              <a:rPr lang="en-ID" sz="30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Dia</a:t>
            </a:r>
            <a:r>
              <a:rPr lang="en-ID" sz="30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berurusan</a:t>
            </a:r>
            <a:r>
              <a:rPr lang="en-ID" sz="30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sz="30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30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diselamatkan</a:t>
            </a:r>
            <a:r>
              <a:rPr lang="en-ID" sz="30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, dan </a:t>
            </a:r>
            <a:r>
              <a:rPr lang="en-ID" sz="30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bahkan</a:t>
            </a:r>
            <a:r>
              <a:rPr lang="en-ID" sz="30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sz="30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 yang </a:t>
            </a:r>
            <a:r>
              <a:rPr lang="en-ID" sz="30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terhilang</a:t>
            </a:r>
            <a:r>
              <a:rPr lang="en-ID" sz="30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8984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8C2695-466B-9188-4CAA-2EB550417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5725"/>
            <a:ext cx="9143997" cy="1590743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rgbClr val="FFFF00"/>
                </a:solidFill>
                <a:latin typeface="Impact" panose="020B0806030902050204" pitchFamily="34" charset="0"/>
              </a:rPr>
              <a:t>BELAS KASIHAN DAN PENGHAKIMAN TUHAN</a:t>
            </a:r>
            <a:br>
              <a:rPr lang="fi-FI" sz="3200" dirty="0">
                <a:solidFill>
                  <a:srgbClr val="FFFFFF"/>
                </a:solidFill>
              </a:rPr>
            </a:br>
            <a:r>
              <a:rPr lang="fi-FI" sz="2800" dirty="0">
                <a:solidFill>
                  <a:srgbClr val="FFFFFF"/>
                </a:solidFill>
                <a:latin typeface="Berlin Sans FB Demi" panose="020E0802020502020306" pitchFamily="34" charset="0"/>
              </a:rPr>
              <a:t>Senin, 24 </a:t>
            </a:r>
            <a:r>
              <a:rPr lang="fi-FI" sz="2800" dirty="0" err="1">
                <a:solidFill>
                  <a:srgbClr val="FFFFFF"/>
                </a:solidFill>
                <a:latin typeface="Berlin Sans FB Demi" panose="020E0802020502020306" pitchFamily="34" charset="0"/>
              </a:rPr>
              <a:t>April</a:t>
            </a:r>
            <a:r>
              <a:rPr lang="fi-FI" sz="2800" dirty="0">
                <a:solidFill>
                  <a:srgbClr val="FFFFFF"/>
                </a:solidFill>
                <a:latin typeface="Berlin Sans FB Demi" panose="020E0802020502020306" pitchFamily="34" charset="0"/>
              </a:rPr>
              <a:t> 2023</a:t>
            </a:r>
            <a:endParaRPr lang="en-ID" sz="2800" dirty="0">
              <a:solidFill>
                <a:srgbClr val="FFFFFF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1A862-6E8F-9ABB-DEE3-D4D386256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562" y="3220512"/>
            <a:ext cx="5876926" cy="348077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Jika </a:t>
            </a:r>
            <a:r>
              <a:rPr lang="en-ID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hukum</a:t>
            </a:r>
            <a:r>
              <a:rPr lang="en-ID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Allah </a:t>
            </a:r>
            <a:r>
              <a:rPr lang="en-ID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dapat</a:t>
            </a:r>
            <a:r>
              <a:rPr lang="en-ID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diubah</a:t>
            </a:r>
            <a:r>
              <a:rPr lang="en-ID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atau</a:t>
            </a:r>
            <a:r>
              <a:rPr lang="en-ID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dihapuskan</a:t>
            </a:r>
            <a:r>
              <a:rPr lang="en-ID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sama</a:t>
            </a:r>
            <a:r>
              <a:rPr lang="en-ID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sekali</a:t>
            </a:r>
            <a:r>
              <a:rPr lang="en-ID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perlu</a:t>
            </a:r>
            <a:r>
              <a:rPr lang="en-ID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bagi</a:t>
            </a:r>
            <a:r>
              <a:rPr lang="en-ID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Yesus</a:t>
            </a:r>
            <a:r>
              <a:rPr lang="en-ID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mati</a:t>
            </a:r>
            <a:r>
              <a:rPr lang="en-ID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.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Kematian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Kristus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menetapkan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sifat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kekal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hukum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, dan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hukum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adalah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dasar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penghakiman</a:t>
            </a:r>
            <a:r>
              <a:rPr lang="en-ID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. </a:t>
            </a:r>
            <a:r>
              <a:rPr lang="en-ID" dirty="0" err="1">
                <a:latin typeface="Gill Sans Nova Cond XBd" panose="020B0A06020104020203" pitchFamily="34" charset="0"/>
              </a:rPr>
              <a:t>Keadilan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belaskasihan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dinyatakan</a:t>
            </a:r>
            <a:r>
              <a:rPr lang="en-ID" dirty="0"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latin typeface="Gill Sans Nova Cond XBd" panose="020B0A06020104020203" pitchFamily="34" charset="0"/>
              </a:rPr>
              <a:t>salib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latin typeface="Gill Sans Nova Cond XBd" panose="020B0A06020104020203" pitchFamily="34" charset="0"/>
              </a:rPr>
              <a:t>Yesus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mengalami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maut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menggantikan</a:t>
            </a:r>
            <a:r>
              <a:rPr lang="en-ID" dirty="0">
                <a:latin typeface="Gill Sans Nova Cond XBd" panose="020B0A06020104020203" pitchFamily="34" charset="0"/>
              </a:rPr>
              <a:t> orang </a:t>
            </a:r>
            <a:r>
              <a:rPr lang="en-ID" dirty="0" err="1">
                <a:latin typeface="Gill Sans Nova Cond XBd" panose="020B0A06020104020203" pitchFamily="34" charset="0"/>
              </a:rPr>
              <a:t>berdosa</a:t>
            </a:r>
            <a:r>
              <a:rPr lang="en-ID" dirty="0">
                <a:latin typeface="Gill Sans Nova Cond XBd" panose="020B0A06020104020203" pitchFamily="34" charset="0"/>
              </a:rPr>
              <a:t>. Dan </a:t>
            </a:r>
            <a:r>
              <a:rPr lang="en-ID" dirty="0" err="1">
                <a:latin typeface="Gill Sans Nova Cond XBd" panose="020B0A06020104020203" pitchFamily="34" charset="0"/>
              </a:rPr>
              <a:t>itu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adalah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kasih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karunia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ajaib</a:t>
            </a:r>
            <a:r>
              <a:rPr lang="en-ID" dirty="0">
                <a:latin typeface="Gill Sans Nova Cond XBd" panose="020B0A06020104020203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254F26-853A-AFE7-0842-9C1AF6330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38" y="3337726"/>
            <a:ext cx="2578050" cy="25780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CA8DC5-99BF-A390-5E5D-59FBC29FCA50}"/>
              </a:ext>
            </a:extLst>
          </p:cNvPr>
          <p:cNvSpPr txBox="1"/>
          <p:nvPr/>
        </p:nvSpPr>
        <p:spPr>
          <a:xfrm>
            <a:off x="1041408" y="1576528"/>
            <a:ext cx="740569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000" dirty="0">
                <a:solidFill>
                  <a:srgbClr val="C00000"/>
                </a:solidFill>
                <a:latin typeface="Amasis MT Pro Black" panose="02040A04050005020304" pitchFamily="18" charset="0"/>
              </a:rPr>
              <a:t>Roma 6:23</a:t>
            </a: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“</a:t>
            </a:r>
            <a:r>
              <a:rPr lang="en-ID" sz="30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Sebab</a:t>
            </a: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upah</a:t>
            </a: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dosa </a:t>
            </a:r>
            <a:r>
              <a:rPr lang="en-ID" sz="30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ialah</a:t>
            </a: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maut</a:t>
            </a: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; </a:t>
            </a:r>
            <a:r>
              <a:rPr lang="en-ID" sz="30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tetapi</a:t>
            </a: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karunia</a:t>
            </a: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Allah </a:t>
            </a:r>
            <a:r>
              <a:rPr lang="en-ID" sz="30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ialah</a:t>
            </a: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hidup</a:t>
            </a: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30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kekal</a:t>
            </a: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Kristus</a:t>
            </a: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Yesus</a:t>
            </a: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30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Tuhan</a:t>
            </a: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138676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13EF926-46EA-C4C3-F3E6-3174CDC53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633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9EADD6-6C4B-69D2-A41E-4C2C24FCF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500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ID" sz="54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Wahyu 20:12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D3A91-D943-E9BA-5D8D-7985AD1D1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55816"/>
            <a:ext cx="8153400" cy="31845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“Dan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aku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melihat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orang-orang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mati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besar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kecil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berdiri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depan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takhta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itu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Lalu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dibuka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semua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kitab. Dan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dibuka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juga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sebuah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kitab lain,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yaitu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kitab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kehidupan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Dan orang-orang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mati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dihakimi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menurut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perbuatan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berdasarkan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apa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ada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tertulis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kitab-kitab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itu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2729329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354</TotalTime>
  <Words>1803</Words>
  <Application>Microsoft Office PowerPoint</Application>
  <PresentationFormat>On-screen Show (4:3)</PresentationFormat>
  <Paragraphs>87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Aharoni</vt:lpstr>
      <vt:lpstr>Amasis MT Pro Black</vt:lpstr>
      <vt:lpstr>Arial</vt:lpstr>
      <vt:lpstr>Berlin Sans FB Demi</vt:lpstr>
      <vt:lpstr>Bernard MT Condensed</vt:lpstr>
      <vt:lpstr>Calibri</vt:lpstr>
      <vt:lpstr>Calibri Light</vt:lpstr>
      <vt:lpstr>Eras Demi ITC</vt:lpstr>
      <vt:lpstr>Franklin Gothic Demi</vt:lpstr>
      <vt:lpstr>Franklin Gothic Demi Cond</vt:lpstr>
      <vt:lpstr>Franklin Gothic Medium Cond</vt:lpstr>
      <vt:lpstr>Gill Sans Nova Cond XBd</vt:lpstr>
      <vt:lpstr>Gill Sans Ultra Bold Condensed</vt:lpstr>
      <vt:lpstr>Impact</vt:lpstr>
      <vt:lpstr>Wingdings</vt:lpstr>
      <vt:lpstr>Office Theme</vt:lpstr>
      <vt:lpstr>KABAR BAIK TENTANG PENGHAKIMAN</vt:lpstr>
      <vt:lpstr>WAHYU 14 : 7</vt:lpstr>
      <vt:lpstr>PowerPoint Presentation</vt:lpstr>
      <vt:lpstr>PENTINGNYA MASA PENGHAKIMAN Minggu, 23 April 2023</vt:lpstr>
      <vt:lpstr>PowerPoint Presentation</vt:lpstr>
      <vt:lpstr>Mengapa penghakiman itu penting?</vt:lpstr>
      <vt:lpstr>PowerPoint Presentation</vt:lpstr>
      <vt:lpstr>BELAS KASIHAN DAN PENGHAKIMAN TUHAN Senin, 24 April 2023</vt:lpstr>
      <vt:lpstr>Wahyu 20:12</vt:lpstr>
      <vt:lpstr>Bagaimana kita memahami bahwa kita diselamatkan oleh iman dan dihakimi menurut perbuatan?</vt:lpstr>
      <vt:lpstr>Ellen G. White, Testimonies for the Church,  jld. 5, hlm. 471,472</vt:lpstr>
      <vt:lpstr>SATU ADEGAN LUAR BIASA Selasa, 25 April 2023</vt:lpstr>
      <vt:lpstr>Dalam Daniel 7, Tuhan mengungkapkan kepada nabi Daniel 2 gambaran besar yaitu:</vt:lpstr>
      <vt:lpstr>PowerPoint Presentation</vt:lpstr>
      <vt:lpstr>PowerPoint Presentation</vt:lpstr>
      <vt:lpstr>Daniel 7:14</vt:lpstr>
      <vt:lpstr>SEKILAS TENTANG SURGA Rabu, 26 April 2023</vt:lpstr>
      <vt:lpstr>Pemandangan apakah yang terlihat di ruang tersebut?</vt:lpstr>
      <vt:lpstr>PowerPoint Presentation</vt:lpstr>
      <vt:lpstr>PowerPoint Presentation</vt:lpstr>
      <vt:lpstr>PowerPoint Presentation</vt:lpstr>
      <vt:lpstr>PowerPoint Presentation</vt:lpstr>
      <vt:lpstr>YESUS LAYAK Kamis, 27 April 2023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KABAR BAIK TENTANG PENGHAKIMAN</dc:title>
  <dc:creator>daniel siswanto</dc:creator>
  <cp:lastModifiedBy>daniel siswanto</cp:lastModifiedBy>
  <cp:revision>16</cp:revision>
  <dcterms:created xsi:type="dcterms:W3CDTF">2023-04-26T04:08:36Z</dcterms:created>
  <dcterms:modified xsi:type="dcterms:W3CDTF">2023-04-27T06:26:58Z</dcterms:modified>
</cp:coreProperties>
</file>