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74" r:id="rId18"/>
    <p:sldId id="275" r:id="rId19"/>
    <p:sldId id="268" r:id="rId20"/>
    <p:sldId id="276" r:id="rId21"/>
    <p:sldId id="277" r:id="rId22"/>
    <p:sldId id="278" r:id="rId23"/>
    <p:sldId id="279" r:id="rId24"/>
    <p:sldId id="26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FF"/>
    <a:srgbClr val="66FFFF"/>
    <a:srgbClr val="6B2A09"/>
    <a:srgbClr val="4B1D20"/>
    <a:srgbClr val="5D4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446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066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820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669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813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5438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024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845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5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002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937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E1FF7-512B-43C5-B699-DBE37558CD90}" type="datetimeFigureOut">
              <a:rPr lang="en-ID" smtClean="0"/>
              <a:t>06/04/2023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50CEA-ADF9-41DC-93CA-132C451315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480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C2A14B-DB7E-9437-935C-3068E7D7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49" y="4391025"/>
            <a:ext cx="5829301" cy="1787647"/>
          </a:xfrm>
        </p:spPr>
        <p:txBody>
          <a:bodyPr wrap="square" anchor="b"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SEBUAH MOMEN </a:t>
            </a:r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TAKDIR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3722C8-E4E3-E71F-5403-7F4793C34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7892" y="5669724"/>
            <a:ext cx="2963466" cy="1017896"/>
          </a:xfrm>
        </p:spPr>
        <p:txBody>
          <a:bodyPr anchor="b">
            <a:normAutofit/>
          </a:bodyPr>
          <a:lstStyle/>
          <a:p>
            <a:pPr algn="l"/>
            <a:r>
              <a:rPr lang="en-US" sz="1900" dirty="0">
                <a:solidFill>
                  <a:schemeClr val="bg1"/>
                </a:solidFill>
                <a:latin typeface="Impact" panose="020B0806030902050204" pitchFamily="34" charset="0"/>
              </a:rPr>
              <a:t>Pelajaran ke 2, </a:t>
            </a:r>
            <a:r>
              <a:rPr lang="en-US" sz="1900" dirty="0" err="1">
                <a:solidFill>
                  <a:schemeClr val="bg1"/>
                </a:solidFill>
                <a:latin typeface="Impact" panose="020B0806030902050204" pitchFamily="34" charset="0"/>
              </a:rPr>
              <a:t>Triwulan</a:t>
            </a:r>
            <a:r>
              <a:rPr lang="en-US" sz="1900" dirty="0">
                <a:solidFill>
                  <a:schemeClr val="bg1"/>
                </a:solidFill>
                <a:latin typeface="Impact" panose="020B0806030902050204" pitchFamily="34" charset="0"/>
              </a:rPr>
              <a:t> II</a:t>
            </a:r>
          </a:p>
          <a:p>
            <a:pPr algn="l"/>
            <a:r>
              <a:rPr lang="en-US" sz="1900" dirty="0" err="1">
                <a:solidFill>
                  <a:schemeClr val="bg1"/>
                </a:solidFill>
                <a:latin typeface="Impact" panose="020B0806030902050204" pitchFamily="34" charset="0"/>
              </a:rPr>
              <a:t>Tahun</a:t>
            </a:r>
            <a:r>
              <a:rPr lang="en-US" sz="1900" dirty="0">
                <a:solidFill>
                  <a:schemeClr val="bg1"/>
                </a:solidFill>
                <a:latin typeface="Impact" panose="020B0806030902050204" pitchFamily="34" charset="0"/>
              </a:rPr>
              <a:t> 2023</a:t>
            </a:r>
            <a:endParaRPr lang="en-ID" sz="19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5A890-9E49-7C6F-E213-015B8B9C8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10" b="15402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37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BD16D1-0294-876F-4AC3-80D2A9F24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5E455-A68B-9B13-2E90-45B2F31A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143999" cy="1447800"/>
          </a:xfrm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pahami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Impact" panose="020B0806030902050204" pitchFamily="34" charset="0"/>
              </a:rPr>
              <a:t>sebutan</a:t>
            </a:r>
            <a: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en-ID" sz="40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Anak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DD375-AC6C-2495-8A78-50C89F1D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1" y="1447801"/>
            <a:ext cx="8143874" cy="5267323"/>
          </a:xfrm>
          <a:solidFill>
            <a:schemeClr val="bg1">
              <a:alpha val="95000"/>
            </a:scheme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menggunakannya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ungkapan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kepada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,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menyatakan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identitas</a:t>
            </a:r>
            <a:r>
              <a:rPr lang="en-ID" dirty="0">
                <a:latin typeface="Franklin Gothic Medium Cond" panose="020B0606030402020204" pitchFamily="34" charset="0"/>
              </a:rPr>
              <a:t>-Nya </a:t>
            </a:r>
            <a:r>
              <a:rPr lang="en-ID" dirty="0" err="1">
                <a:latin typeface="Franklin Gothic Medium Cond" panose="020B0606030402020204" pitchFamily="34" charset="0"/>
              </a:rPr>
              <a:t>secara</a:t>
            </a:r>
            <a:r>
              <a:rPr lang="en-ID" dirty="0">
                <a:latin typeface="Franklin Gothic Medium Cond" panose="020B0606030402020204" pitchFamily="34" charset="0"/>
              </a:rPr>
              <a:t> total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kemanusiaan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Meskipun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manusia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berdosa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dekat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Walaupun</a:t>
            </a:r>
            <a:r>
              <a:rPr lang="en-ID" dirty="0">
                <a:latin typeface="Franklin Gothic Medium Cond" panose="020B0606030402020204" pitchFamily="34" charset="0"/>
              </a:rPr>
              <a:t> Allah,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menjadi</a:t>
            </a:r>
            <a:r>
              <a:rPr lang="en-ID" dirty="0">
                <a:latin typeface="Franklin Gothic Medium Cond" panose="020B0606030402020204" pitchFamily="34" charset="0"/>
              </a:rPr>
              <a:t> salah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Juruselamat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memahami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memiliki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pengalaman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dicobai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melewati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pencobaan-pencobaan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namun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pernah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berdosa</a:t>
            </a:r>
            <a:r>
              <a:rPr lang="en-ID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"Anak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" yang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membawa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pulang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rumah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sama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antara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memenuhi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syarat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menebus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menjadi</a:t>
            </a:r>
            <a:r>
              <a:rPr lang="en-ID" dirty="0">
                <a:latin typeface="Impact" panose="020B0806030902050204" pitchFamily="34" charset="0"/>
              </a:rPr>
              <a:t> salah Satu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namun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salah Satu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menghadapi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kemarahan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godaan</a:t>
            </a:r>
            <a:r>
              <a:rPr lang="en-ID" dirty="0">
                <a:latin typeface="Franklin Gothic Medium Cond" panose="020B0606030402020204" pitchFamily="34" charset="0"/>
              </a:rPr>
              <a:t> Iblis </a:t>
            </a:r>
            <a:r>
              <a:rPr lang="en-ID" dirty="0" err="1">
                <a:latin typeface="Franklin Gothic Medium Cond" panose="020B0606030402020204" pitchFamily="34" charset="0"/>
              </a:rPr>
              <a:t>namun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Dia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menang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864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FA8315-431C-A87F-4872-45AB3ED33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CCD118-A4A3-D796-A592-C0D84BB6A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495425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Beberapa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elemen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penting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ayat-ayat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berikut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menerangkan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tentang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 Anak </a:t>
            </a:r>
            <a:r>
              <a:rPr lang="en-ID" sz="3600" dirty="0" err="1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Manusia</a:t>
            </a:r>
            <a:r>
              <a:rPr lang="en-ID" sz="3600" dirty="0">
                <a:solidFill>
                  <a:schemeClr val="bg1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6ED968-CED1-B019-899E-B5F7C4DA2667}"/>
              </a:ext>
            </a:extLst>
          </p:cNvPr>
          <p:cNvSpPr txBox="1"/>
          <p:nvPr/>
        </p:nvSpPr>
        <p:spPr>
          <a:xfrm>
            <a:off x="1200147" y="1822222"/>
            <a:ext cx="7572375" cy="1569660"/>
          </a:xfrm>
          <a:prstGeom prst="rect">
            <a:avLst/>
          </a:prstGeom>
          <a:solidFill>
            <a:srgbClr val="5D4E17"/>
          </a:solidFill>
        </p:spPr>
        <p:txBody>
          <a:bodyPr wrap="square">
            <a:spAutoFit/>
          </a:bodyPr>
          <a:lstStyle/>
          <a:p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16:27 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 YESUS, ANAK MANUSIA,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kemuliaan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bersama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malaikat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malaikat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-Nya. </a:t>
            </a:r>
            <a:endParaRPr lang="en-ID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74280-A973-170A-6CE9-B3244480686E}"/>
              </a:ext>
            </a:extLst>
          </p:cNvPr>
          <p:cNvSpPr txBox="1"/>
          <p:nvPr/>
        </p:nvSpPr>
        <p:spPr>
          <a:xfrm>
            <a:off x="1200147" y="3528893"/>
            <a:ext cx="7572375" cy="1384995"/>
          </a:xfrm>
          <a:prstGeom prst="rect">
            <a:avLst/>
          </a:prstGeom>
          <a:solidFill>
            <a:srgbClr val="6B2A09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24:27,30 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YESUS, ANAK MANUSIA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Nasib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bangsa-bangsa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seluruh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umat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diputuskan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selama-lamanya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 </a:t>
            </a:r>
            <a:endParaRPr lang="en-ID" sz="28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864EB-E8D8-D85F-2F40-11FB89B180D0}"/>
              </a:ext>
            </a:extLst>
          </p:cNvPr>
          <p:cNvSpPr txBox="1"/>
          <p:nvPr/>
        </p:nvSpPr>
        <p:spPr>
          <a:xfrm>
            <a:off x="1200151" y="5050899"/>
            <a:ext cx="7572374" cy="1569660"/>
          </a:xfrm>
          <a:prstGeom prst="rect">
            <a:avLst/>
          </a:prstGeom>
          <a:solidFill>
            <a:srgbClr val="4B1D20"/>
          </a:solidFill>
        </p:spPr>
        <p:txBody>
          <a:bodyPr wrap="square">
            <a:spAutoFit/>
          </a:bodyPr>
          <a:lstStyle/>
          <a:p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25:31-32 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Saat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YESUS, ANAK MANUSIA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memisahkan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domba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kambing</a:t>
            </a:r>
            <a:r>
              <a:rPr lang="en-ID" sz="3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8968DE8A-EF8D-9A69-0E4A-EFC599AB3BFD}"/>
              </a:ext>
            </a:extLst>
          </p:cNvPr>
          <p:cNvSpPr/>
          <p:nvPr/>
        </p:nvSpPr>
        <p:spPr>
          <a:xfrm>
            <a:off x="138111" y="2288321"/>
            <a:ext cx="923926" cy="657225"/>
          </a:xfrm>
          <a:prstGeom prst="notchedRightArrow">
            <a:avLst/>
          </a:prstGeom>
          <a:solidFill>
            <a:srgbClr val="5D4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D919596F-AB7E-3B7C-2075-CA8EA1239C47}"/>
              </a:ext>
            </a:extLst>
          </p:cNvPr>
          <p:cNvSpPr/>
          <p:nvPr/>
        </p:nvSpPr>
        <p:spPr>
          <a:xfrm>
            <a:off x="123820" y="3833157"/>
            <a:ext cx="923926" cy="657225"/>
          </a:xfrm>
          <a:prstGeom prst="notchedRightArrow">
            <a:avLst/>
          </a:prstGeom>
          <a:solidFill>
            <a:srgbClr val="6B2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C5F866DE-2598-142F-739C-3A0C6E0B05A7}"/>
              </a:ext>
            </a:extLst>
          </p:cNvPr>
          <p:cNvSpPr/>
          <p:nvPr/>
        </p:nvSpPr>
        <p:spPr>
          <a:xfrm>
            <a:off x="138111" y="5507116"/>
            <a:ext cx="923926" cy="657225"/>
          </a:xfrm>
          <a:prstGeom prst="notchedRightArrow">
            <a:avLst/>
          </a:prstGeom>
          <a:solidFill>
            <a:srgbClr val="4B1D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905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DF226-3B33-F63D-965C-798849764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83" r="1" b="1"/>
          <a:stretch/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83137-AE1A-D36D-C5CC-8873224B7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6" y="4389297"/>
            <a:ext cx="8724900" cy="188786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it-IT" sz="3600" dirty="0">
                <a:latin typeface="Eras Bold ITC" panose="020B0907030504020204" pitchFamily="34" charset="0"/>
              </a:rPr>
              <a:t>Pertanyaan renungan : </a:t>
            </a:r>
          </a:p>
          <a:p>
            <a:pPr marL="0" indent="0">
              <a:buNone/>
            </a:pPr>
            <a:r>
              <a:rPr lang="it-IT" sz="3600" dirty="0">
                <a:latin typeface="Eras Bold ITC" panose="020B0907030504020204" pitchFamily="34" charset="0"/>
              </a:rPr>
              <a:t>Di manakah posisi anda saat YESUS, ANAK MANUSIA datang kembali?</a:t>
            </a:r>
            <a:endParaRPr lang="en-ID" sz="36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9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E7B81-9772-8995-D140-297AE0481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PENGHAKIMAN SURGAWI</a:t>
            </a:r>
            <a:br>
              <a:rPr lang="en-ID" sz="47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4 April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F5D73-211A-A6A9-F068-EAA6CE3E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464" y="1885083"/>
            <a:ext cx="5703236" cy="4773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Daniel 7:9-10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Sementara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melihat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takhta-takhta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diletakkan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lalu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duduklah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Lanjut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Usianya</a:t>
            </a:r>
            <a:r>
              <a:rPr lang="en-ID" sz="2600" dirty="0">
                <a:latin typeface="Gill Sans Nova Cond XBd" panose="020B0A06020104020203" pitchFamily="34" charset="0"/>
              </a:rPr>
              <a:t>; </a:t>
            </a:r>
            <a:r>
              <a:rPr lang="en-ID" sz="2600" dirty="0" err="1">
                <a:latin typeface="Gill Sans Nova Cond XBd" panose="020B0A06020104020203" pitchFamily="34" charset="0"/>
              </a:rPr>
              <a:t>pakaian</a:t>
            </a:r>
            <a:r>
              <a:rPr lang="en-ID" sz="2600" dirty="0"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latin typeface="Gill Sans Nova Cond XBd" panose="020B0A06020104020203" pitchFamily="34" charset="0"/>
              </a:rPr>
              <a:t>putih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seperti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salju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rambut</a:t>
            </a:r>
            <a:r>
              <a:rPr lang="en-ID" sz="2600" dirty="0"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latin typeface="Gill Sans Nova Cond XBd" panose="020B0A06020104020203" pitchFamily="34" charset="0"/>
              </a:rPr>
              <a:t>bersih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seperti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bulu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domba</a:t>
            </a:r>
            <a:r>
              <a:rPr lang="en-ID" sz="2600" dirty="0">
                <a:latin typeface="Gill Sans Nova Cond XBd" panose="020B0A06020104020203" pitchFamily="34" charset="0"/>
              </a:rPr>
              <a:t>; </a:t>
            </a:r>
            <a:r>
              <a:rPr lang="en-ID" sz="2600" dirty="0" err="1">
                <a:latin typeface="Gill Sans Nova Cond XBd" panose="020B0A06020104020203" pitchFamily="34" charset="0"/>
              </a:rPr>
              <a:t>kursi</a:t>
            </a:r>
            <a:r>
              <a:rPr lang="en-ID" sz="2600" dirty="0"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nyala 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roda-rodanya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berkobar-kobar</a:t>
            </a:r>
            <a:r>
              <a:rPr lang="en-ID" sz="2600" dirty="0">
                <a:latin typeface="Gill Sans Nova Cond XBd" panose="020B0A06020104020203" pitchFamily="34" charset="0"/>
              </a:rPr>
              <a:t>; </a:t>
            </a:r>
            <a:r>
              <a:rPr lang="en-ID" sz="2600" dirty="0" err="1">
                <a:latin typeface="Gill Sans Nova Cond XBd" panose="020B0A06020104020203" pitchFamily="34" charset="0"/>
              </a:rPr>
              <a:t>suatu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sungai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timbul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mengalir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hadapan</a:t>
            </a:r>
            <a:r>
              <a:rPr lang="en-ID" sz="2600" dirty="0">
                <a:latin typeface="Gill Sans Nova Cond XBd" panose="020B0A06020104020203" pitchFamily="34" charset="0"/>
              </a:rPr>
              <a:t>-Nya; </a:t>
            </a:r>
            <a:r>
              <a:rPr lang="en-ID" sz="2600" dirty="0" err="1">
                <a:latin typeface="Gill Sans Nova Cond XBd" panose="020B0A06020104020203" pitchFamily="34" charset="0"/>
              </a:rPr>
              <a:t>seribu</a:t>
            </a:r>
            <a:r>
              <a:rPr lang="en-ID" sz="2600" dirty="0">
                <a:latin typeface="Gill Sans Nova Cond XBd" panose="020B0A06020104020203" pitchFamily="34" charset="0"/>
              </a:rPr>
              <a:t> kali </a:t>
            </a:r>
            <a:r>
              <a:rPr lang="en-ID" sz="2600" dirty="0" err="1">
                <a:latin typeface="Gill Sans Nova Cond XBd" panose="020B0A06020104020203" pitchFamily="34" charset="0"/>
              </a:rPr>
              <a:t>beribu-ribu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melayani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Dia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selaksa</a:t>
            </a:r>
            <a:r>
              <a:rPr lang="en-ID" sz="2600" dirty="0">
                <a:latin typeface="Gill Sans Nova Cond XBd" panose="020B0A06020104020203" pitchFamily="34" charset="0"/>
              </a:rPr>
              <a:t> kali </a:t>
            </a:r>
            <a:r>
              <a:rPr lang="en-ID" sz="2600" dirty="0" err="1">
                <a:latin typeface="Gill Sans Nova Cond XBd" panose="020B0A06020104020203" pitchFamily="34" charset="0"/>
              </a:rPr>
              <a:t>berlaksa</a:t>
            </a:r>
            <a:r>
              <a:rPr lang="en-ID" sz="2600" dirty="0">
                <a:latin typeface="Gill Sans Nova Cond XBd" panose="020B0A06020104020203" pitchFamily="34" charset="0"/>
              </a:rPr>
              <a:t>-laksa </a:t>
            </a:r>
            <a:r>
              <a:rPr lang="en-ID" sz="2600" dirty="0" err="1">
                <a:latin typeface="Gill Sans Nova Cond XBd" panose="020B0A06020104020203" pitchFamily="34" charset="0"/>
              </a:rPr>
              <a:t>berdiri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hadapan</a:t>
            </a:r>
            <a:r>
              <a:rPr lang="en-ID" sz="2600" dirty="0">
                <a:latin typeface="Gill Sans Nova Cond XBd" panose="020B0A06020104020203" pitchFamily="34" charset="0"/>
              </a:rPr>
              <a:t>-Nya. </a:t>
            </a:r>
            <a:r>
              <a:rPr lang="en-ID" sz="2600" dirty="0">
                <a:latin typeface="Gill Sans Nova Cond Ultra Bold" panose="020B0B04020104020203" pitchFamily="34" charset="0"/>
              </a:rPr>
              <a:t>Lalu </a:t>
            </a:r>
            <a:r>
              <a:rPr lang="en-ID" sz="2600" dirty="0" err="1">
                <a:latin typeface="Gill Sans Nova Cond Ultra Bold" panose="020B0B04020104020203" pitchFamily="34" charset="0"/>
              </a:rPr>
              <a:t>duduklah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Majelis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Pengadilan</a:t>
            </a:r>
            <a:r>
              <a:rPr lang="en-ID" sz="2600" dirty="0">
                <a:latin typeface="Gill Sans Nova Cond Ultra Bold" panose="020B0B04020104020203" pitchFamily="34" charset="0"/>
              </a:rPr>
              <a:t> dan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dibukalah</a:t>
            </a:r>
            <a:r>
              <a:rPr lang="en-ID" sz="2600" dirty="0">
                <a:latin typeface="Gill Sans Nova Cond Ultra Bold" panose="020B0B04020104020203" pitchFamily="34" charset="0"/>
              </a:rPr>
              <a:t> Kitab-kitab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01573-5BD7-0D36-E5F5-08F96A7E4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7" r="21217"/>
          <a:stretch/>
        </p:blipFill>
        <p:spPr>
          <a:xfrm>
            <a:off x="295274" y="3090119"/>
            <a:ext cx="2733675" cy="258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14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CA40B6-9E8E-B4FA-CF01-06C5F8293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7"/>
          <a:stretch/>
        </p:blipFill>
        <p:spPr>
          <a:xfrm>
            <a:off x="0" y="0"/>
            <a:ext cx="917086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E73AC-9D88-CF7B-9E53-54CD8C28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8175"/>
            <a:ext cx="7886700" cy="1052514"/>
          </a:xfrm>
        </p:spPr>
        <p:txBody>
          <a:bodyPr>
            <a:normAutofit/>
          </a:bodyPr>
          <a:lstStyle/>
          <a:p>
            <a:pPr algn="ctr"/>
            <a:r>
              <a:rPr lang="en-ID" sz="5400" dirty="0">
                <a:solidFill>
                  <a:srgbClr val="FFFF00"/>
                </a:solidFill>
                <a:latin typeface="Eras Bold ITC" panose="020B0907030504020204" pitchFamily="34" charset="0"/>
              </a:rPr>
              <a:t>Daniel 7:13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3E0FE-D231-83C0-7E4C-6F31F3346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14525"/>
            <a:ext cx="7372350" cy="3028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Aku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terus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melihat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penglihatan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malam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tampak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awan-awan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langit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seperti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;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datanglah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ia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kepada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Lanjut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Usianya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, dan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ia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dibawa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ke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hadapan</a:t>
            </a:r>
            <a:r>
              <a:rPr lang="en-ID" sz="36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05769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D7753-4A85-B0E8-1CF0-5946EAD5E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851"/>
          <a:stretch/>
        </p:blipFill>
        <p:spPr>
          <a:xfrm>
            <a:off x="20" y="11"/>
            <a:ext cx="9143980" cy="247648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D55C6-1C46-77EC-EBD1-6827FEFB6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1" y="2476500"/>
            <a:ext cx="8791554" cy="43148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Franklin Gothic Medium Cond" panose="020B0606030402020204" pitchFamily="34" charset="0"/>
              </a:rPr>
              <a:t>Cukup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menarik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penglihatan</a:t>
            </a:r>
            <a:r>
              <a:rPr lang="en-ID" sz="2600" dirty="0">
                <a:latin typeface="Franklin Gothic Medium Cond" panose="020B0606030402020204" pitchFamily="34" charset="0"/>
              </a:rPr>
              <a:t> Daniel </a:t>
            </a:r>
            <a:r>
              <a:rPr lang="en-ID" sz="2600" dirty="0" err="1">
                <a:latin typeface="Franklin Gothic Medium Cond" panose="020B0606030402020204" pitchFamily="34" charset="0"/>
              </a:rPr>
              <a:t>disebutkan</a:t>
            </a:r>
            <a:r>
              <a:rPr lang="en-ID" sz="2600" dirty="0">
                <a:latin typeface="Franklin Gothic Medium Cond" panose="020B0606030402020204" pitchFamily="34" charset="0"/>
              </a:rPr>
              <a:t>  </a:t>
            </a:r>
            <a:r>
              <a:rPr lang="en-ID" sz="2600" dirty="0" err="1">
                <a:latin typeface="Franklin Gothic Medium Cond" panose="020B0606030402020204" pitchFamily="34" charset="0"/>
              </a:rPr>
              <a:t>tampak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datang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dengan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awan-awan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langit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dirty="0">
                <a:latin typeface="Franklin Gothic Medium Cond" panose="020B0606030402020204" pitchFamily="34" charset="0"/>
              </a:rPr>
              <a:t> Anak </a:t>
            </a:r>
            <a:r>
              <a:rPr lang="en-ID" sz="2600" dirty="0" err="1">
                <a:latin typeface="Franklin Gothic Medium Cond" panose="020B0606030402020204" pitchFamily="34" charset="0"/>
              </a:rPr>
              <a:t>Manusia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Franklin Gothic Medium Cond" panose="020B0606030402020204" pitchFamily="34" charset="0"/>
              </a:rPr>
              <a:t>Hal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sama</a:t>
            </a:r>
            <a:r>
              <a:rPr lang="en-ID" sz="2600" dirty="0">
                <a:latin typeface="Franklin Gothic Medium Cond" panose="020B0606030402020204" pitchFamily="34" charset="0"/>
              </a:rPr>
              <a:t> pada </a:t>
            </a:r>
            <a:r>
              <a:rPr lang="en-ID" sz="2600" dirty="0" err="1">
                <a:latin typeface="Eras Bold ITC" panose="020B0907030504020204" pitchFamily="34" charset="0"/>
              </a:rPr>
              <a:t>peristiwa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kenaikan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Yesus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Ia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terangkat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awan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Kisah</a:t>
            </a:r>
            <a:r>
              <a:rPr lang="en-ID" sz="2600" dirty="0">
                <a:latin typeface="Franklin Gothic Medium Cond" panose="020B0606030402020204" pitchFamily="34" charset="0"/>
              </a:rPr>
              <a:t> 1:9],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nanti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ketika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Yesus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datang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kembali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kemuliaan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Gill Sans Nova Cond Ultra Bold" panose="020B0B04020104020203" pitchFamily="34" charset="0"/>
              </a:rPr>
              <a:t>Dia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turun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awan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>
                <a:latin typeface="Franklin Gothic Medium Cond" panose="020B0606030402020204" pitchFamily="34" charset="0"/>
              </a:rPr>
              <a:t>[Wahyu 1:7]. 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sama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berjalan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jalan-jalan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Nazaret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berdebu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melayani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jalan-jalan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Yerusalem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ramai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menyembuhkan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sakit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desa-desa</a:t>
            </a:r>
            <a:r>
              <a:rPr lang="en-ID" sz="2600" dirty="0">
                <a:latin typeface="Gill Sans Nova Cond XBd" panose="020B0A06020104020203" pitchFamily="34" charset="0"/>
              </a:rPr>
              <a:t> Israel, dan </a:t>
            </a:r>
            <a:r>
              <a:rPr lang="en-ID" sz="2600" dirty="0" err="1">
                <a:latin typeface="Gill Sans Nova Cond XBd" panose="020B0A06020104020203" pitchFamily="34" charset="0"/>
              </a:rPr>
              <a:t>berkhotbah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lereng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bukit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berumput</a:t>
            </a:r>
            <a:r>
              <a:rPr lang="en-ID" sz="2600" dirty="0">
                <a:latin typeface="Gill Sans Nova Cond XBd" panose="020B0A06020104020203" pitchFamily="34" charset="0"/>
              </a:rPr>
              <a:t> di Galilea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datang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lagi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0651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5D716-A4B4-F73C-B99D-4938F1221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65" b="22415"/>
          <a:stretch/>
        </p:blipFill>
        <p:spPr>
          <a:xfrm>
            <a:off x="20" y="10"/>
            <a:ext cx="9143980" cy="4465973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F4A35-4ED9-3654-7BFE-9716E172A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4805352"/>
            <a:ext cx="8448675" cy="19016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Daniel 7:9-14 </a:t>
            </a:r>
            <a:r>
              <a:rPr lang="en-ID" dirty="0" err="1">
                <a:latin typeface="Gill Sans Nova Cond XBd" panose="020B0A06020104020203" pitchFamily="34" charset="0"/>
              </a:rPr>
              <a:t>sebelum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latin typeface="Gill Sans Nova Cond XBd" panose="020B0A06020104020203" pitchFamily="34" charset="0"/>
              </a:rPr>
              <a:t>, Daniel </a:t>
            </a:r>
            <a:r>
              <a:rPr lang="en-ID" dirty="0" err="1"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gambaran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pengadilan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pemeriksaan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surga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"Anak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penghakiman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Allah. </a:t>
            </a:r>
          </a:p>
        </p:txBody>
      </p:sp>
    </p:spTree>
    <p:extLst>
      <p:ext uri="{BB962C8B-B14F-4D97-AF65-F5344CB8AC3E}">
        <p14:creationId xmlns:p14="http://schemas.microsoft.com/office/powerpoint/2010/main" val="112516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8A52A2-29A9-5836-2D71-1F58AF367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13" b="1811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FAF76-F7A2-BC89-C06F-D6D103D82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3829050"/>
            <a:ext cx="8448675" cy="27813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Bernard MT Condensed" panose="02050806060905020404" pitchFamily="18" charset="0"/>
              </a:rPr>
              <a:t>Penghakiman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ini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mengungkapkan</a:t>
            </a:r>
            <a:r>
              <a:rPr lang="en-ID" sz="2600" dirty="0">
                <a:latin typeface="Bernard MT Condensed" panose="02050806060905020404" pitchFamily="18" charset="0"/>
              </a:rPr>
              <a:t> di </a:t>
            </a:r>
            <a:r>
              <a:rPr lang="en-ID" sz="2600" dirty="0" err="1">
                <a:latin typeface="Bernard MT Condensed" panose="02050806060905020404" pitchFamily="18" charset="0"/>
              </a:rPr>
              <a:t>hadapan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seluruh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alam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semesta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bahwa</a:t>
            </a:r>
            <a:r>
              <a:rPr lang="en-ID" sz="2600" dirty="0">
                <a:latin typeface="Bernard MT Condensed" panose="02050806060905020404" pitchFamily="18" charset="0"/>
              </a:rPr>
              <a:t> Bapa, Anak, dan </a:t>
            </a:r>
            <a:r>
              <a:rPr lang="en-ID" sz="2600" dirty="0" err="1">
                <a:latin typeface="Bernard MT Condensed" panose="02050806060905020404" pitchFamily="18" charset="0"/>
              </a:rPr>
              <a:t>Roh</a:t>
            </a:r>
            <a:r>
              <a:rPr lang="en-ID" sz="2600" dirty="0">
                <a:latin typeface="Bernard MT Condensed" panose="02050806060905020404" pitchFamily="18" charset="0"/>
              </a:rPr>
              <a:t> Kudus </a:t>
            </a:r>
            <a:r>
              <a:rPr lang="en-ID" sz="2600" dirty="0" err="1">
                <a:latin typeface="Bernard MT Condensed" panose="02050806060905020404" pitchFamily="18" charset="0"/>
              </a:rPr>
              <a:t>telah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melakukan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segala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mungkin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untuk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menyelamatkan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seluruh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umat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manusia</a:t>
            </a:r>
            <a:r>
              <a:rPr lang="en-ID" sz="2600" dirty="0">
                <a:latin typeface="Bernard MT Condensed" panose="020508060609050204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Gill Sans Nova Cond XBd" panose="020B0A06020104020203" pitchFamily="34" charset="0"/>
              </a:rPr>
              <a:t>Penghakiman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membela</a:t>
            </a:r>
            <a:r>
              <a:rPr lang="en-ID" sz="2600" dirty="0">
                <a:latin typeface="Gill Sans Nova Cond XBd" panose="020B0A06020104020203" pitchFamily="34" charset="0"/>
              </a:rPr>
              <a:t> orang-orang kudus </a:t>
            </a:r>
            <a:r>
              <a:rPr lang="en-ID" sz="2600" dirty="0" err="1"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latin typeface="Gill Sans Nova Cond XBd" panose="020B0A06020104020203" pitchFamily="34" charset="0"/>
              </a:rPr>
              <a:t> juga </a:t>
            </a:r>
            <a:r>
              <a:rPr lang="en-ID" sz="2600" dirty="0" err="1">
                <a:latin typeface="Gill Sans Nova Cond XBd" panose="020B0A06020104020203" pitchFamily="34" charset="0"/>
              </a:rPr>
              <a:t>mengungkapkan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karakter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sendiri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terhadap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tuduhan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palsu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iblis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Ayub</a:t>
            </a:r>
            <a:r>
              <a:rPr lang="en-ID" sz="2600" dirty="0">
                <a:latin typeface="Gill Sans Nova Cond XBd" panose="020B0A06020104020203" pitchFamily="34" charset="0"/>
              </a:rPr>
              <a:t> 1-2, </a:t>
            </a:r>
            <a:r>
              <a:rPr lang="en-ID" sz="2600" dirty="0" err="1">
                <a:latin typeface="Gill Sans Nova Cond XBd" panose="020B0A06020104020203" pitchFamily="34" charset="0"/>
              </a:rPr>
              <a:t>Mazmur</a:t>
            </a:r>
            <a:r>
              <a:rPr lang="en-ID" sz="2600" dirty="0">
                <a:latin typeface="Gill Sans Nova Cond XBd" panose="020B0A06020104020203" pitchFamily="34" charset="0"/>
              </a:rPr>
              <a:t> 51:1-4].</a:t>
            </a:r>
          </a:p>
        </p:txBody>
      </p:sp>
    </p:spTree>
    <p:extLst>
      <p:ext uri="{BB962C8B-B14F-4D97-AF65-F5344CB8AC3E}">
        <p14:creationId xmlns:p14="http://schemas.microsoft.com/office/powerpoint/2010/main" val="406110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EB72F7-3D0C-3A72-7561-CBBDE5C46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B1B41-4102-9050-7478-17CA8A0FFE55}"/>
              </a:ext>
            </a:extLst>
          </p:cNvPr>
          <p:cNvSpPr txBox="1"/>
          <p:nvPr/>
        </p:nvSpPr>
        <p:spPr>
          <a:xfrm>
            <a:off x="571500" y="4176236"/>
            <a:ext cx="8001000" cy="236988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Ibrani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4:16 </a:t>
            </a:r>
          </a:p>
          <a:p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itu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marilah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penuh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keberanian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menghampiri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takhta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supaya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menerima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rahmat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menemukan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karunia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mendapat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pertolongan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waktunya</a:t>
            </a:r>
            <a:r>
              <a:rPr lang="en-ID" sz="28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".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D3BB5-0AB0-DF3E-BA48-AD53841D8C7F}"/>
              </a:ext>
            </a:extLst>
          </p:cNvPr>
          <p:cNvSpPr txBox="1"/>
          <p:nvPr/>
        </p:nvSpPr>
        <p:spPr>
          <a:xfrm>
            <a:off x="313266" y="432911"/>
            <a:ext cx="524933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Jika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dipihak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memiliki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Pembela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sejati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akan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menolong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di masa </a:t>
            </a:r>
            <a:r>
              <a:rPr lang="en-ID" sz="28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penghakiman</a:t>
            </a:r>
            <a:r>
              <a:rPr lang="en-ID" sz="2800" dirty="0">
                <a:solidFill>
                  <a:srgbClr val="002060"/>
                </a:solidFill>
                <a:latin typeface="Eras Bold ITC" panose="020B0907030504020204" pitchFamily="34" charset="0"/>
              </a:rPr>
              <a:t> Allah.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Penghakiman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menakutkan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Penghakiman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kabar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baik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bersama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F732FE-921F-A5C0-15C4-E1AFE63EF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38" r="3426"/>
          <a:stretch/>
        </p:blipFill>
        <p:spPr>
          <a:xfrm>
            <a:off x="5875865" y="638175"/>
            <a:ext cx="2499007" cy="3135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884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98BD3-4360-0FB7-D583-9165656A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v-SE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MAHKOTA PEMENANG</a:t>
            </a:r>
            <a:br>
              <a:rPr lang="sv-SE" sz="4700" dirty="0"/>
            </a:br>
            <a:r>
              <a:rPr lang="sv-SE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sv-SE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5 April 2023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E0C29-203E-F4D2-D2A9-30A505A5F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2380489"/>
            <a:ext cx="5400675" cy="4030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pernah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mengenakan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mahkota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duri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melambangkan</a:t>
            </a:r>
            <a:r>
              <a:rPr lang="en-ID" dirty="0">
                <a:latin typeface="Gill Sans Nova Cond XBd" panose="020B0A06020104020203" pitchFamily="34" charset="0"/>
              </a:rPr>
              <a:t> rasa </a:t>
            </a:r>
            <a:r>
              <a:rPr lang="en-ID" dirty="0" err="1">
                <a:latin typeface="Gill Sans Nova Cond XBd" panose="020B0A06020104020203" pitchFamily="34" charset="0"/>
              </a:rPr>
              <a:t>malu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ejekan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pernah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dihina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ditolak</a:t>
            </a:r>
            <a:r>
              <a:rPr lang="en-ID" dirty="0">
                <a:latin typeface="Berlin Sans FB" panose="020E0602020502020306" pitchFamily="34" charset="0"/>
              </a:rPr>
              <a:t> oleh </a:t>
            </a:r>
            <a:r>
              <a:rPr lang="en-ID" dirty="0" err="1">
                <a:latin typeface="Berlin Sans FB" panose="020E0602020502020306" pitchFamily="34" charset="0"/>
              </a:rPr>
              <a:t>manusia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dicaci</a:t>
            </a:r>
            <a:r>
              <a:rPr lang="en-ID" dirty="0">
                <a:latin typeface="Berlin Sans FB" panose="020E0602020502020306" pitchFamily="34" charset="0"/>
              </a:rPr>
              <a:t> maki, </a:t>
            </a:r>
            <a:r>
              <a:rPr lang="en-ID" dirty="0" err="1">
                <a:latin typeface="Berlin Sans FB" panose="020E0602020502020306" pitchFamily="34" charset="0"/>
              </a:rPr>
              <a:t>diejek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diludahi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dipukuli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dicambuk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Tetapi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sekarang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Yesus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memakai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mahkota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kemuliaan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datang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lagi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sebagai</a:t>
            </a:r>
            <a:r>
              <a:rPr lang="en-ID" dirty="0">
                <a:latin typeface="Bernard MT Condensed" panose="02050806060905020404" pitchFamily="18" charset="0"/>
              </a:rPr>
              <a:t> Raja </a:t>
            </a:r>
            <a:r>
              <a:rPr lang="en-ID" dirty="0" err="1">
                <a:latin typeface="Bernard MT Condensed" panose="02050806060905020404" pitchFamily="18" charset="0"/>
              </a:rPr>
              <a:t>segala</a:t>
            </a:r>
            <a:r>
              <a:rPr lang="en-ID" dirty="0">
                <a:latin typeface="Bernard MT Condensed" panose="02050806060905020404" pitchFamily="18" charset="0"/>
              </a:rPr>
              <a:t> raja.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D76FE-B9CC-8AAB-D1DE-B109E912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77" y="2571751"/>
            <a:ext cx="3134381" cy="31343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793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5BE37-280B-7BE7-6CDA-9E53BF98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221" y="494771"/>
            <a:ext cx="4182459" cy="83872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  <a:cs typeface="Aharoni" panose="02010803020104030203" pitchFamily="2" charset="-79"/>
              </a:rPr>
              <a:t>WAHYU 14 : 14,15</a:t>
            </a:r>
            <a:endParaRPr lang="en-ID" sz="40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7597A-318C-44D1-6529-5207DDC8B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2" r="39652"/>
          <a:stretch/>
        </p:blipFill>
        <p:spPr>
          <a:xfrm>
            <a:off x="20" y="10"/>
            <a:ext cx="4324330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5FD90-A47C-B9AB-D3D7-618F4C5A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0" y="1675872"/>
            <a:ext cx="4790302" cy="50487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dirty="0">
                <a:latin typeface="Franklin Gothic Medium Cond" panose="020B0606030402020204" pitchFamily="34" charset="0"/>
              </a:rPr>
              <a:t>Dan </a:t>
            </a:r>
            <a:r>
              <a:rPr lang="en-US" sz="2600" dirty="0" err="1">
                <a:latin typeface="Franklin Gothic Medium Cond" panose="020B0606030402020204" pitchFamily="34" charset="0"/>
              </a:rPr>
              <a:t>aku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melihat</a:t>
            </a:r>
            <a:r>
              <a:rPr lang="en-US" sz="2600" dirty="0">
                <a:latin typeface="Franklin Gothic Medium Cond" panose="020B0606030402020204" pitchFamily="34" charset="0"/>
              </a:rPr>
              <a:t>: </a:t>
            </a:r>
            <a:r>
              <a:rPr lang="en-US" sz="2600" dirty="0" err="1">
                <a:latin typeface="Franklin Gothic Medium Cond" panose="020B0606030402020204" pitchFamily="34" charset="0"/>
              </a:rPr>
              <a:t>sesungguhnya</a:t>
            </a:r>
            <a:r>
              <a:rPr lang="en-US" sz="2600" dirty="0">
                <a:latin typeface="Franklin Gothic Medium Cond" panose="020B0606030402020204" pitchFamily="34" charset="0"/>
              </a:rPr>
              <a:t>, </a:t>
            </a:r>
            <a:r>
              <a:rPr lang="en-US" sz="2600" dirty="0" err="1">
                <a:latin typeface="Franklin Gothic Medium Cond" panose="020B0606030402020204" pitchFamily="34" charset="0"/>
              </a:rPr>
              <a:t>ada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suatu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awan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putih</a:t>
            </a:r>
            <a:r>
              <a:rPr lang="en-US" sz="2600" dirty="0">
                <a:latin typeface="Franklin Gothic Medium Cond" panose="020B0606030402020204" pitchFamily="34" charset="0"/>
              </a:rPr>
              <a:t>, dan di </a:t>
            </a:r>
            <a:r>
              <a:rPr lang="en-US" sz="2600" dirty="0" err="1">
                <a:latin typeface="Franklin Gothic Medium Cond" panose="020B0606030402020204" pitchFamily="34" charset="0"/>
              </a:rPr>
              <a:t>atas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awan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itu</a:t>
            </a:r>
            <a:r>
              <a:rPr lang="en-US" sz="2600" dirty="0">
                <a:latin typeface="Franklin Gothic Medium Cond" panose="020B0606030402020204" pitchFamily="34" charset="0"/>
              </a:rPr>
              <a:t> duduk </a:t>
            </a:r>
            <a:r>
              <a:rPr lang="en-US" sz="2600" dirty="0" err="1">
                <a:latin typeface="Franklin Gothic Medium Cond" panose="020B0606030402020204" pitchFamily="34" charset="0"/>
              </a:rPr>
              <a:t>seorang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seperti</a:t>
            </a:r>
            <a:r>
              <a:rPr lang="en-US" sz="2600" dirty="0">
                <a:latin typeface="Franklin Gothic Medium Cond" panose="020B0606030402020204" pitchFamily="34" charset="0"/>
              </a:rPr>
              <a:t> Anak </a:t>
            </a:r>
            <a:r>
              <a:rPr lang="en-US" sz="2600" dirty="0" err="1">
                <a:latin typeface="Franklin Gothic Medium Cond" panose="020B0606030402020204" pitchFamily="34" charset="0"/>
              </a:rPr>
              <a:t>Manusia</a:t>
            </a:r>
            <a:r>
              <a:rPr lang="en-US" sz="2600" dirty="0">
                <a:latin typeface="Franklin Gothic Medium Cond" panose="020B0606030402020204" pitchFamily="34" charset="0"/>
              </a:rPr>
              <a:t> dengan </a:t>
            </a:r>
            <a:r>
              <a:rPr lang="en-US" sz="2600" dirty="0" err="1">
                <a:latin typeface="Franklin Gothic Medium Cond" panose="020B0606030402020204" pitchFamily="34" charset="0"/>
              </a:rPr>
              <a:t>sebuah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mahkota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emas</a:t>
            </a:r>
            <a:r>
              <a:rPr lang="en-US" sz="2600" dirty="0">
                <a:latin typeface="Franklin Gothic Medium Cond" panose="020B0606030402020204" pitchFamily="34" charset="0"/>
              </a:rPr>
              <a:t> di </a:t>
            </a:r>
            <a:r>
              <a:rPr lang="en-US" sz="2600" dirty="0" err="1">
                <a:latin typeface="Franklin Gothic Medium Cond" panose="020B0606030402020204" pitchFamily="34" charset="0"/>
              </a:rPr>
              <a:t>atas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kepala</a:t>
            </a:r>
            <a:r>
              <a:rPr lang="en-US" sz="2600" dirty="0">
                <a:latin typeface="Franklin Gothic Medium Cond" panose="020B0606030402020204" pitchFamily="34" charset="0"/>
              </a:rPr>
              <a:t>-Nya dan </a:t>
            </a:r>
            <a:r>
              <a:rPr lang="en-US" sz="2600" dirty="0" err="1">
                <a:latin typeface="Franklin Gothic Medium Cond" panose="020B0606030402020204" pitchFamily="34" charset="0"/>
              </a:rPr>
              <a:t>sebilah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sabit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tajam</a:t>
            </a:r>
            <a:r>
              <a:rPr lang="en-US" sz="2600" dirty="0">
                <a:latin typeface="Franklin Gothic Medium Cond" panose="020B0606030402020204" pitchFamily="34" charset="0"/>
              </a:rPr>
              <a:t> di </a:t>
            </a:r>
            <a:r>
              <a:rPr lang="en-US" sz="2600" dirty="0" err="1">
                <a:latin typeface="Franklin Gothic Medium Cond" panose="020B0606030402020204" pitchFamily="34" charset="0"/>
              </a:rPr>
              <a:t>tangan</a:t>
            </a:r>
            <a:r>
              <a:rPr lang="en-US" sz="2600" dirty="0">
                <a:latin typeface="Franklin Gothic Medium Cond" panose="020B0606030402020204" pitchFamily="34" charset="0"/>
              </a:rPr>
              <a:t>-Nya. </a:t>
            </a:r>
            <a:r>
              <a:rPr lang="en-US" sz="2600" dirty="0" err="1">
                <a:latin typeface="Franklin Gothic Medium Cond" panose="020B0606030402020204" pitchFamily="34" charset="0"/>
              </a:rPr>
              <a:t>Maka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keluarlah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seorang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malaikat</a:t>
            </a:r>
            <a:r>
              <a:rPr lang="en-US" sz="2600" dirty="0">
                <a:latin typeface="Franklin Gothic Medium Cond" panose="020B0606030402020204" pitchFamily="34" charset="0"/>
              </a:rPr>
              <a:t> lain </a:t>
            </a:r>
            <a:r>
              <a:rPr lang="en-US" sz="2600" dirty="0" err="1">
                <a:latin typeface="Franklin Gothic Medium Cond" panose="020B0606030402020204" pitchFamily="34" charset="0"/>
              </a:rPr>
              <a:t>dari</a:t>
            </a:r>
            <a:r>
              <a:rPr lang="en-US" sz="2600" dirty="0">
                <a:latin typeface="Franklin Gothic Medium Cond" panose="020B0606030402020204" pitchFamily="34" charset="0"/>
              </a:rPr>
              <a:t> Bait </a:t>
            </a:r>
            <a:r>
              <a:rPr lang="en-US" sz="2600" dirty="0" err="1">
                <a:latin typeface="Franklin Gothic Medium Cond" panose="020B0606030402020204" pitchFamily="34" charset="0"/>
              </a:rPr>
              <a:t>Suci</a:t>
            </a:r>
            <a:r>
              <a:rPr lang="en-US" sz="2600" dirty="0">
                <a:latin typeface="Franklin Gothic Medium Cond" panose="020B0606030402020204" pitchFamily="34" charset="0"/>
              </a:rPr>
              <a:t>; dan </a:t>
            </a:r>
            <a:r>
              <a:rPr lang="en-US" sz="2600" dirty="0" err="1">
                <a:latin typeface="Franklin Gothic Medium Cond" panose="020B0606030402020204" pitchFamily="34" charset="0"/>
              </a:rPr>
              <a:t>ia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berseru</a:t>
            </a:r>
            <a:r>
              <a:rPr lang="en-US" sz="2600" dirty="0">
                <a:latin typeface="Franklin Gothic Medium Cond" panose="020B0606030402020204" pitchFamily="34" charset="0"/>
              </a:rPr>
              <a:t> dengan </a:t>
            </a:r>
            <a:r>
              <a:rPr lang="en-US" sz="2600" dirty="0" err="1">
                <a:latin typeface="Franklin Gothic Medium Cond" panose="020B0606030402020204" pitchFamily="34" charset="0"/>
              </a:rPr>
              <a:t>suara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nyaring</a:t>
            </a:r>
            <a:r>
              <a:rPr lang="en-US" sz="2600" dirty="0">
                <a:latin typeface="Franklin Gothic Medium Cond" panose="020B0606030402020204" pitchFamily="34" charset="0"/>
              </a:rPr>
              <a:t> kepada </a:t>
            </a:r>
            <a:r>
              <a:rPr lang="en-US" sz="2600" dirty="0" err="1">
                <a:latin typeface="Franklin Gothic Medium Cond" panose="020B0606030402020204" pitchFamily="34" charset="0"/>
              </a:rPr>
              <a:t>Dia</a:t>
            </a:r>
            <a:r>
              <a:rPr lang="en-US" sz="2600" dirty="0">
                <a:latin typeface="Franklin Gothic Medium Cond" panose="020B0606030402020204" pitchFamily="34" charset="0"/>
              </a:rPr>
              <a:t> yang duduk di </a:t>
            </a:r>
            <a:r>
              <a:rPr lang="en-US" sz="2600" dirty="0" err="1">
                <a:latin typeface="Franklin Gothic Medium Cond" panose="020B0606030402020204" pitchFamily="34" charset="0"/>
              </a:rPr>
              <a:t>atas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awan</a:t>
            </a:r>
            <a:r>
              <a:rPr lang="en-US" sz="2600" dirty="0">
                <a:latin typeface="Franklin Gothic Medium Cond" panose="020B0606030402020204" pitchFamily="34" charset="0"/>
              </a:rPr>
              <a:t> </a:t>
            </a:r>
            <a:r>
              <a:rPr lang="en-US" sz="2600" dirty="0" err="1">
                <a:latin typeface="Franklin Gothic Medium Cond" panose="020B0606030402020204" pitchFamily="34" charset="0"/>
              </a:rPr>
              <a:t>itu</a:t>
            </a:r>
            <a:r>
              <a:rPr lang="en-US" sz="2600" dirty="0">
                <a:latin typeface="Franklin Gothic Medium Cond" panose="020B0606030402020204" pitchFamily="34" charset="0"/>
              </a:rPr>
              <a:t>: </a:t>
            </a:r>
            <a:r>
              <a:rPr lang="en-US" sz="2600" dirty="0">
                <a:latin typeface="Franklin Gothic Demi" panose="020B0703020102020204" pitchFamily="34" charset="0"/>
              </a:rPr>
              <a:t>“</a:t>
            </a:r>
            <a:r>
              <a:rPr lang="en-US" sz="2600" dirty="0" err="1">
                <a:latin typeface="Franklin Gothic Demi" panose="020B0703020102020204" pitchFamily="34" charset="0"/>
              </a:rPr>
              <a:t>Ayunkanlah</a:t>
            </a:r>
            <a:r>
              <a:rPr lang="en-US" sz="2600" dirty="0">
                <a:latin typeface="Franklin Gothic Demi" panose="020B0703020102020204" pitchFamily="34" charset="0"/>
              </a:rPr>
              <a:t> </a:t>
            </a:r>
            <a:r>
              <a:rPr lang="en-US" sz="2600" dirty="0" err="1">
                <a:latin typeface="Franklin Gothic Demi" panose="020B0703020102020204" pitchFamily="34" charset="0"/>
              </a:rPr>
              <a:t>sabit</a:t>
            </a:r>
            <a:r>
              <a:rPr lang="en-US" sz="2600" dirty="0">
                <a:latin typeface="Franklin Gothic Demi" panose="020B0703020102020204" pitchFamily="34" charset="0"/>
              </a:rPr>
              <a:t>-Mu </a:t>
            </a:r>
            <a:r>
              <a:rPr lang="en-US" sz="2600" dirty="0" err="1">
                <a:latin typeface="Franklin Gothic Demi" panose="020B0703020102020204" pitchFamily="34" charset="0"/>
              </a:rPr>
              <a:t>itu</a:t>
            </a:r>
            <a:r>
              <a:rPr lang="en-US" sz="2600" dirty="0">
                <a:latin typeface="Franklin Gothic Demi" panose="020B0703020102020204" pitchFamily="34" charset="0"/>
              </a:rPr>
              <a:t> dan </a:t>
            </a:r>
            <a:r>
              <a:rPr lang="en-US" sz="2600" dirty="0" err="1">
                <a:latin typeface="Franklin Gothic Demi" panose="020B0703020102020204" pitchFamily="34" charset="0"/>
              </a:rPr>
              <a:t>tuailah</a:t>
            </a:r>
            <a:r>
              <a:rPr lang="en-US" sz="2600" dirty="0">
                <a:latin typeface="Franklin Gothic Demi" panose="020B0703020102020204" pitchFamily="34" charset="0"/>
              </a:rPr>
              <a:t>, </a:t>
            </a:r>
            <a:r>
              <a:rPr lang="en-US" sz="2600" dirty="0" err="1">
                <a:latin typeface="Franklin Gothic Demi" panose="020B0703020102020204" pitchFamily="34" charset="0"/>
              </a:rPr>
              <a:t>karena</a:t>
            </a:r>
            <a:r>
              <a:rPr lang="en-US" sz="2600" dirty="0">
                <a:latin typeface="Franklin Gothic Demi" panose="020B0703020102020204" pitchFamily="34" charset="0"/>
              </a:rPr>
              <a:t> sudah </a:t>
            </a:r>
            <a:r>
              <a:rPr lang="en-US" sz="2600" dirty="0" err="1">
                <a:latin typeface="Franklin Gothic Demi" panose="020B0703020102020204" pitchFamily="34" charset="0"/>
              </a:rPr>
              <a:t>tiba</a:t>
            </a:r>
            <a:r>
              <a:rPr lang="en-US" sz="2600" dirty="0">
                <a:latin typeface="Franklin Gothic Demi" panose="020B0703020102020204" pitchFamily="34" charset="0"/>
              </a:rPr>
              <a:t> </a:t>
            </a:r>
            <a:r>
              <a:rPr lang="en-US" sz="2600" dirty="0" err="1">
                <a:latin typeface="Franklin Gothic Demi" panose="020B0703020102020204" pitchFamily="34" charset="0"/>
              </a:rPr>
              <a:t>saatnya</a:t>
            </a:r>
            <a:r>
              <a:rPr lang="en-US" sz="2600" dirty="0">
                <a:latin typeface="Franklin Gothic Demi" panose="020B0703020102020204" pitchFamily="34" charset="0"/>
              </a:rPr>
              <a:t> untuk </a:t>
            </a:r>
            <a:r>
              <a:rPr lang="en-US" sz="2600" dirty="0" err="1">
                <a:latin typeface="Franklin Gothic Demi" panose="020B0703020102020204" pitchFamily="34" charset="0"/>
              </a:rPr>
              <a:t>menuai</a:t>
            </a:r>
            <a:r>
              <a:rPr lang="en-US" sz="2600" dirty="0">
                <a:latin typeface="Franklin Gothic Demi" panose="020B0703020102020204" pitchFamily="34" charset="0"/>
              </a:rPr>
              <a:t>; </a:t>
            </a:r>
            <a:r>
              <a:rPr lang="en-US" sz="2600" dirty="0" err="1">
                <a:latin typeface="Franklin Gothic Demi" panose="020B0703020102020204" pitchFamily="34" charset="0"/>
              </a:rPr>
              <a:t>sebab</a:t>
            </a:r>
            <a:r>
              <a:rPr lang="en-US" sz="2600" dirty="0">
                <a:latin typeface="Franklin Gothic Demi" panose="020B0703020102020204" pitchFamily="34" charset="0"/>
              </a:rPr>
              <a:t> </a:t>
            </a:r>
            <a:r>
              <a:rPr lang="en-US" sz="2600" dirty="0" err="1">
                <a:latin typeface="Franklin Gothic Demi" panose="020B0703020102020204" pitchFamily="34" charset="0"/>
              </a:rPr>
              <a:t>tuaian</a:t>
            </a:r>
            <a:r>
              <a:rPr lang="en-US" sz="2600" dirty="0">
                <a:latin typeface="Franklin Gothic Demi" panose="020B0703020102020204" pitchFamily="34" charset="0"/>
              </a:rPr>
              <a:t> di </a:t>
            </a:r>
            <a:r>
              <a:rPr lang="en-US" sz="2600" dirty="0" err="1">
                <a:latin typeface="Franklin Gothic Demi" panose="020B0703020102020204" pitchFamily="34" charset="0"/>
              </a:rPr>
              <a:t>bumi</a:t>
            </a:r>
            <a:r>
              <a:rPr lang="en-US" sz="2600" dirty="0">
                <a:latin typeface="Franklin Gothic Demi" panose="020B0703020102020204" pitchFamily="34" charset="0"/>
              </a:rPr>
              <a:t> sudah </a:t>
            </a:r>
            <a:r>
              <a:rPr lang="en-US" sz="2600" dirty="0" err="1">
                <a:latin typeface="Franklin Gothic Demi" panose="020B0703020102020204" pitchFamily="34" charset="0"/>
              </a:rPr>
              <a:t>masak</a:t>
            </a:r>
            <a:r>
              <a:rPr lang="en-US" sz="2600" dirty="0">
                <a:latin typeface="Franklin Gothic Demi" panose="020B0703020102020204" pitchFamily="34" charset="0"/>
              </a:rPr>
              <a:t>.”</a:t>
            </a:r>
          </a:p>
          <a:p>
            <a:pPr algn="ctr"/>
            <a:endParaRPr lang="en-ID" sz="26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39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A9CC5-FC69-10E9-9EEB-81EE0336F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" b="1749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2DB56-9733-7941-59A2-0570F3821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" y="3710613"/>
            <a:ext cx="8924925" cy="29241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Wahyu 14:14-15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mengatakan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membawa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sabit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menuai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menggunakan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ilustrasi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pertanian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berulang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kali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Baru</a:t>
            </a:r>
            <a:r>
              <a:rPr lang="en-ID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Pada </a:t>
            </a:r>
            <a:r>
              <a:rPr lang="en-ID" dirty="0" err="1">
                <a:latin typeface="Gill Sans Nova Cond XBd" panose="020B0A06020104020203" pitchFamily="34" charset="0"/>
              </a:rPr>
              <a:t>lebih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kesempatan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menggunakan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simbol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tuaian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mengilustrasikan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pertumbuhan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benih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Injil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umat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>
                <a:latin typeface="Gill Sans Nova Cond XBd" panose="020B0A06020104020203" pitchFamily="34" charset="0"/>
              </a:rPr>
              <a:t>[Markus 4:26-29].</a:t>
            </a:r>
          </a:p>
        </p:txBody>
      </p:sp>
    </p:spTree>
    <p:extLst>
      <p:ext uri="{BB962C8B-B14F-4D97-AF65-F5344CB8AC3E}">
        <p14:creationId xmlns:p14="http://schemas.microsoft.com/office/powerpoint/2010/main" val="1854807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A8B56-500F-C5B4-B64A-50C748DC6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1" r="32644"/>
          <a:stretch/>
        </p:blipFill>
        <p:spPr>
          <a:xfrm>
            <a:off x="6391276" y="10"/>
            <a:ext cx="275272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828856-6021-F780-3493-FC241E9A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130"/>
            <a:ext cx="6286501" cy="1086366"/>
          </a:xfrm>
        </p:spPr>
        <p:txBody>
          <a:bodyPr>
            <a:normAutofit/>
          </a:bodyPr>
          <a:lstStyle/>
          <a:p>
            <a:pPr algn="ctr"/>
            <a:r>
              <a:rPr lang="en-ID" sz="2800" dirty="0">
                <a:latin typeface="Bernard MT Condensed" panose="02050806060905020404" pitchFamily="18" charset="0"/>
              </a:rPr>
              <a:t>Ellen G. White, </a:t>
            </a:r>
            <a:r>
              <a:rPr lang="en-ID" sz="2800" dirty="0" err="1">
                <a:latin typeface="Bernard MT Condensed" panose="02050806060905020404" pitchFamily="18" charset="0"/>
              </a:rPr>
              <a:t>Membina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Kehidupan</a:t>
            </a:r>
            <a:r>
              <a:rPr lang="en-ID" sz="2800" dirty="0">
                <a:latin typeface="Bernard MT Condensed" panose="02050806060905020404" pitchFamily="18" charset="0"/>
              </a:rPr>
              <a:t> Abadi, </a:t>
            </a:r>
            <a:r>
              <a:rPr lang="en-ID" sz="2800" dirty="0" err="1">
                <a:latin typeface="Bernard MT Condensed" panose="02050806060905020404" pitchFamily="18" charset="0"/>
              </a:rPr>
              <a:t>hal</a:t>
            </a:r>
            <a:r>
              <a:rPr lang="en-ID" sz="2800" dirty="0">
                <a:latin typeface="Bernard MT Condensed" panose="02050806060905020404" pitchFamily="18" charset="0"/>
              </a:rPr>
              <a:t>. 45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5EDCC-5EE1-C907-EB63-37ED1094D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22" y="1393220"/>
            <a:ext cx="6286501" cy="54647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Franklin Gothic Medium Cond" panose="020B0606030402020204" pitchFamily="34" charset="0"/>
              </a:rPr>
              <a:t>"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bertunasnya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benih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melukiskan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permulaan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kehidupan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rohani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pertumbuhan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tanaman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gambaran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elok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mengenai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pertumbuhan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kerohanian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Bernard MT Condensed" panose="02050806060905020404" pitchFamily="18" charset="0"/>
              </a:rPr>
              <a:t>Seperti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alam</a:t>
            </a:r>
            <a:r>
              <a:rPr lang="en-ID" sz="2400" dirty="0"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latin typeface="Bernard MT Condensed" panose="02050806060905020404" pitchFamily="18" charset="0"/>
              </a:rPr>
              <a:t>demikian</a:t>
            </a:r>
            <a:r>
              <a:rPr lang="en-ID" sz="2400" dirty="0">
                <a:latin typeface="Bernard MT Condensed" panose="02050806060905020404" pitchFamily="18" charset="0"/>
              </a:rPr>
              <a:t> pula </a:t>
            </a:r>
            <a:r>
              <a:rPr lang="en-ID" sz="2400" dirty="0" err="1">
                <a:latin typeface="Bernard MT Condensed" panose="02050806060905020404" pitchFamily="18" charset="0"/>
              </a:rPr>
              <a:t>dalam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rahmat</a:t>
            </a:r>
            <a:r>
              <a:rPr lang="en-ID" sz="2400" dirty="0">
                <a:latin typeface="Bernard MT Condensed" panose="02050806060905020404" pitchFamily="18" charset="0"/>
              </a:rPr>
              <a:t>; </a:t>
            </a:r>
            <a:r>
              <a:rPr lang="en-ID" sz="2400" dirty="0" err="1"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akan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ada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kehidupan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tanpa</a:t>
            </a:r>
            <a:r>
              <a:rPr lang="en-ID" sz="2400" dirty="0"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latin typeface="Bernard MT Condensed" panose="02050806060905020404" pitchFamily="18" charset="0"/>
              </a:rPr>
              <a:t>pertumbuhan</a:t>
            </a:r>
            <a:r>
              <a:rPr lang="en-ID" sz="2400" dirty="0">
                <a:latin typeface="Bernard MT Condensed" panose="02050806060905020404" pitchFamily="18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Tanaman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harus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tumbuh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Sebagaimana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pertumbuhannya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sunyi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diketahui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terus-menerus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demikianlah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perkembangan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kehidupan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kerohanian</a:t>
            </a:r>
            <a:r>
              <a:rPr lang="en-ID" sz="24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400" dirty="0">
                <a:latin typeface="Franklin Gothic Medium Cond" panose="020B0606030402020204" pitchFamily="34" charset="0"/>
              </a:rPr>
              <a:t>Pada </a:t>
            </a:r>
            <a:r>
              <a:rPr lang="en-ID" sz="2400" dirty="0" err="1">
                <a:latin typeface="Franklin Gothic Medium Cond" panose="020B0606030402020204" pitchFamily="34" charset="0"/>
              </a:rPr>
              <a:t>setiap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tahapan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perkembangan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hidup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bisa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sempurna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jika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maksud</a:t>
            </a:r>
            <a:r>
              <a:rPr lang="en-ID" sz="2400" dirty="0"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latin typeface="Franklin Gothic Medium Cond" panose="020B0606030402020204" pitchFamily="34" charset="0"/>
              </a:rPr>
              <a:t>dipenuhi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kita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kemajuan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Penyucian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pekerjaan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seumur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Manakala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kesempatan-kesempatan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bertambah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banyak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pengalaman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semakin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luas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pengetahuan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bertambah</a:t>
            </a:r>
            <a:r>
              <a:rPr lang="en-ID" sz="2400" dirty="0">
                <a:latin typeface="Gill Sans Nova Cond XBd" panose="020B0A06020104020203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726306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6EF36-952F-7E7D-EF27-50739BB5B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784" y="815584"/>
            <a:ext cx="4743449" cy="47775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Tuaian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bumi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sudah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masak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mewakili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semua</a:t>
            </a:r>
            <a:r>
              <a:rPr lang="en-ID" dirty="0">
                <a:latin typeface="Impact" panose="020B0806030902050204" pitchFamily="34" charset="0"/>
              </a:rPr>
              <a:t> orang yang </a:t>
            </a:r>
            <a:r>
              <a:rPr lang="en-ID" dirty="0" err="1">
                <a:latin typeface="Impact" panose="020B0806030902050204" pitchFamily="34" charset="0"/>
              </a:rPr>
              <a:t>diubahkan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karunia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dimotivasi</a:t>
            </a:r>
            <a:r>
              <a:rPr lang="en-ID" dirty="0">
                <a:latin typeface="Impact" panose="020B0806030902050204" pitchFamily="34" charset="0"/>
              </a:rPr>
              <a:t> oleh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menjalani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patuh</a:t>
            </a:r>
            <a:r>
              <a:rPr lang="en-ID" dirty="0">
                <a:latin typeface="Impact" panose="020B0806030902050204" pitchFamily="34" charset="0"/>
              </a:rPr>
              <a:t> pada </a:t>
            </a:r>
            <a:r>
              <a:rPr lang="en-ID" dirty="0" err="1">
                <a:latin typeface="Impact" panose="020B0806030902050204" pitchFamily="34" charset="0"/>
              </a:rPr>
              <a:t>kemuliaan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inginkan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keinginan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E2299-929E-4D3E-B2C9-55A9E61EA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1" y="262980"/>
            <a:ext cx="2936633" cy="3848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207FB-F1D1-098F-E823-1BFB81B49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6" y="4149083"/>
            <a:ext cx="3047652" cy="21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6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2AFEF-5538-6842-444E-AD1B47D72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38" r="16289" b="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A2A53-A58D-2F4F-5D9F-29334E688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038225"/>
            <a:ext cx="4569713" cy="492442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Eras Bold ITC" panose="020B0907030504020204" pitchFamily="34" charset="0"/>
              </a:rPr>
              <a:t>Di </a:t>
            </a:r>
            <a:r>
              <a:rPr lang="en-ID" dirty="0" err="1">
                <a:latin typeface="Eras Bold ITC" panose="020B0907030504020204" pitchFamily="34" charset="0"/>
              </a:rPr>
              <a:t>seluruh</a:t>
            </a:r>
            <a:r>
              <a:rPr lang="en-ID" dirty="0">
                <a:latin typeface="Eras Bold ITC" panose="020B0907030504020204" pitchFamily="34" charset="0"/>
              </a:rPr>
              <a:t> Kitab </a:t>
            </a:r>
            <a:r>
              <a:rPr lang="en-ID" dirty="0" err="1">
                <a:latin typeface="Eras Bold ITC" panose="020B0907030504020204" pitchFamily="34" charset="0"/>
              </a:rPr>
              <a:t>Suci</a:t>
            </a:r>
            <a:r>
              <a:rPr lang="en-ID" dirty="0">
                <a:latin typeface="Eras Bold ITC" panose="020B0907030504020204" pitchFamily="34" charset="0"/>
              </a:rPr>
              <a:t>, Allah </a:t>
            </a:r>
            <a:r>
              <a:rPr lang="en-ID" dirty="0" err="1">
                <a:latin typeface="Eras Bold ITC" panose="020B0907030504020204" pitchFamily="34" charset="0"/>
              </a:rPr>
              <a:t>menggunakan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lambang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penuaian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menggambarkan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selesainya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pekerjaan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rahmat</a:t>
            </a:r>
            <a:r>
              <a:rPr lang="en-ID" dirty="0">
                <a:latin typeface="Eras Bold ITC" panose="020B0907030504020204" pitchFamily="34" charset="0"/>
              </a:rPr>
              <a:t> di </a:t>
            </a:r>
            <a:r>
              <a:rPr lang="en-ID" dirty="0" err="1">
                <a:latin typeface="Eras Bold ITC" panose="020B0907030504020204" pitchFamily="34" charset="0"/>
              </a:rPr>
              <a:t>dalam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jiwa</a:t>
            </a:r>
            <a:r>
              <a:rPr lang="en-ID" dirty="0">
                <a:latin typeface="Berlin Sans FB" panose="020E0602020502020306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Bilamana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pekerjaan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itu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selesai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dan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Injil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dikumandangkan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kepada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segala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Berlin Sans FB" panose="020E0602020502020306" pitchFamily="34" charset="0"/>
              </a:rPr>
              <a:t>bangsa</a:t>
            </a:r>
            <a:r>
              <a:rPr lang="en-ID" dirty="0">
                <a:solidFill>
                  <a:srgbClr val="7030A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7030A0"/>
                </a:solidFill>
                <a:latin typeface="Impact" panose="020B0806030902050204" pitchFamily="34" charset="0"/>
              </a:rPr>
              <a:t>maka</a:t>
            </a:r>
            <a:r>
              <a:rPr lang="en-ID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Impact" panose="020B0806030902050204" pitchFamily="34" charset="0"/>
              </a:rPr>
              <a:t>tiba</a:t>
            </a:r>
            <a:r>
              <a:rPr lang="en-ID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7030A0"/>
                </a:solidFill>
                <a:latin typeface="Impact" panose="020B0806030902050204" pitchFamily="34" charset="0"/>
              </a:rPr>
              <a:t>kesudahannya</a:t>
            </a:r>
            <a:r>
              <a:rPr lang="en-ID" dirty="0">
                <a:solidFill>
                  <a:srgbClr val="7030A0"/>
                </a:solidFill>
                <a:latin typeface="Impact" panose="020B0806030902050204" pitchFamily="34" charset="0"/>
              </a:rPr>
              <a:t> </a:t>
            </a:r>
            <a:r>
              <a:rPr lang="en-ID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[</a:t>
            </a:r>
            <a:r>
              <a:rPr lang="en-ID" dirty="0" err="1">
                <a:solidFill>
                  <a:srgbClr val="7030A0"/>
                </a:solidFill>
                <a:latin typeface="Gill Sans Nova Cond XBd" panose="020B0A06020104020203" pitchFamily="34" charset="0"/>
              </a:rPr>
              <a:t>Matius</a:t>
            </a:r>
            <a:r>
              <a:rPr lang="en-ID" dirty="0">
                <a:solidFill>
                  <a:srgbClr val="7030A0"/>
                </a:solidFill>
                <a:latin typeface="Gill Sans Nova Cond XBd" panose="020B0A06020104020203" pitchFamily="34" charset="0"/>
              </a:rPr>
              <a:t> 24:14].</a:t>
            </a:r>
          </a:p>
        </p:txBody>
      </p:sp>
    </p:spTree>
    <p:extLst>
      <p:ext uri="{BB962C8B-B14F-4D97-AF65-F5344CB8AC3E}">
        <p14:creationId xmlns:p14="http://schemas.microsoft.com/office/powerpoint/2010/main" val="3934213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A4556-6FA4-14FB-6828-606D81E51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SETIAP BENIH MENGHASILKAN TUAIAN</a:t>
            </a:r>
            <a:br>
              <a:rPr lang="en-ID" sz="4700" dirty="0"/>
            </a:b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6 April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32575-533D-EBB9-7019-10B469ACB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6" y="3817047"/>
            <a:ext cx="4807077" cy="2914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Ketika dosa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mencapai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batasnya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Pemberontakan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melewati</a:t>
            </a:r>
            <a:r>
              <a:rPr lang="en-ID" dirty="0">
                <a:latin typeface="Franklin Gothic Medium Cond" panose="020B0606030402020204" pitchFamily="34" charset="0"/>
              </a:rPr>
              <a:t> batas </a:t>
            </a:r>
            <a:r>
              <a:rPr lang="en-ID" dirty="0" err="1">
                <a:latin typeface="Franklin Gothic Medium Cond" panose="020B0606030402020204" pitchFamily="34" charset="0"/>
              </a:rPr>
              <a:t>belas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kasihan</a:t>
            </a:r>
            <a:r>
              <a:rPr lang="en-ID" dirty="0">
                <a:latin typeface="Franklin Gothic Medium Cond" panose="020B0606030402020204" pitchFamily="34" charset="0"/>
              </a:rPr>
              <a:t> Allah. </a:t>
            </a:r>
            <a:r>
              <a:rPr lang="en-ID" dirty="0" err="1">
                <a:latin typeface="Franklin Gothic Medium Cond" panose="020B0606030402020204" pitchFamily="34" charset="0"/>
              </a:rPr>
              <a:t>Maka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mengakhiri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kejahatan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murka</a:t>
            </a:r>
            <a:r>
              <a:rPr lang="en-ID" dirty="0">
                <a:latin typeface="Franklin Gothic Medium Cond" panose="020B0606030402020204" pitchFamily="34" charset="0"/>
              </a:rPr>
              <a:t> Allah </a:t>
            </a:r>
            <a:r>
              <a:rPr lang="en-ID" dirty="0" err="1">
                <a:latin typeface="Franklin Gothic Medium Cond" panose="020B0606030402020204" pitchFamily="34" charset="0"/>
              </a:rPr>
              <a:t>dinyatakan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Pembinasaan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terakhir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orang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jahat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segera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dilaksanakan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264AE-1B20-C93E-617F-B0417F539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929" y="3966210"/>
            <a:ext cx="3031998" cy="25266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7E18-0E3B-BC09-464E-4B3D48569976}"/>
              </a:ext>
            </a:extLst>
          </p:cNvPr>
          <p:cNvSpPr txBox="1"/>
          <p:nvPr/>
        </p:nvSpPr>
        <p:spPr>
          <a:xfrm>
            <a:off x="1" y="1916224"/>
            <a:ext cx="9141714" cy="1723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ID" sz="2800" dirty="0">
                <a:solidFill>
                  <a:srgbClr val="C00000"/>
                </a:solidFill>
                <a:latin typeface="Amasis MT Pro Black" panose="02040A04050005020304" pitchFamily="18" charset="0"/>
              </a:rPr>
              <a:t>Wahyu 14:19 </a:t>
            </a:r>
          </a:p>
          <a:p>
            <a:pPr algn="ctr"/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“Lalu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malaikat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mengayunkan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sabitnya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atas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bumi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, dan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memotong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buah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pohon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anggur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bumi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melemparkannya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kilangan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besar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yaitu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murka</a:t>
            </a:r>
            <a:r>
              <a:rPr lang="en-ID" sz="2600" dirty="0">
                <a:solidFill>
                  <a:srgbClr val="C00000"/>
                </a:solidFill>
                <a:latin typeface="Berlin Sans FB" panose="020E0602020502020306" pitchFamily="34" charset="0"/>
              </a:rPr>
              <a:t> Allah.”</a:t>
            </a:r>
          </a:p>
        </p:txBody>
      </p:sp>
    </p:spTree>
    <p:extLst>
      <p:ext uri="{BB962C8B-B14F-4D97-AF65-F5344CB8AC3E}">
        <p14:creationId xmlns:p14="http://schemas.microsoft.com/office/powerpoint/2010/main" val="532673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6FF470-D206-111A-6D36-49977E018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AE127-BBB2-8E83-AFB1-0830E22A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57373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Dua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tuaian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sudah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masak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sepenuhnya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Setiap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benih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ditaburkan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sudah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masak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sepenuhnya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namun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keduanya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menunjukkan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perbedaan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jelas</a:t>
            </a:r>
            <a:r>
              <a:rPr lang="en-ID" sz="3200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[Wahyu 14:14-20]: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0D71-B79C-CB0F-DC8E-C58403E17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362198"/>
            <a:ext cx="8296276" cy="39909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Biji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berwarna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keemasan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[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Gandum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emas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]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melambangkan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benar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adalah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umat</a:t>
            </a:r>
            <a:r>
              <a:rPr lang="en-ID" sz="3000" dirty="0">
                <a:latin typeface="Franklin Gothic Medium Cond" panose="020B0606030402020204" pitchFamily="34" charset="0"/>
              </a:rPr>
              <a:t> Allah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gambaran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kasih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karunia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belas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kasihan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murah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hati</a:t>
            </a:r>
            <a:r>
              <a:rPr lang="en-ID" sz="3000" dirty="0">
                <a:latin typeface="Franklin Gothic Medium Cond" panose="020B0606030402020204" pitchFamily="34" charset="0"/>
              </a:rPr>
              <a:t>, dan </a:t>
            </a:r>
            <a:r>
              <a:rPr lang="en-ID" sz="3000" dirty="0" err="1">
                <a:latin typeface="Franklin Gothic Medium Cond" panose="020B0606030402020204" pitchFamily="34" charset="0"/>
              </a:rPr>
              <a:t>kasih</a:t>
            </a:r>
            <a:r>
              <a:rPr lang="en-ID" sz="3000" dirty="0">
                <a:latin typeface="Franklin Gothic Medium Cond" panose="020B0606030402020204" pitchFamily="34" charset="0"/>
              </a:rPr>
              <a:t> Allah di </a:t>
            </a:r>
            <a:r>
              <a:rPr lang="en-ID" sz="3000" dirty="0" err="1">
                <a:latin typeface="Franklin Gothic Medium Cond" panose="020B0606030402020204" pitchFamily="34" charset="0"/>
              </a:rPr>
              <a:t>hadapan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alam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semesta</a:t>
            </a:r>
            <a:r>
              <a:rPr lang="en-ID" sz="30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Anggur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berdarah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mewakili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orang yang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hilang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adalah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anak-anak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si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jahat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mengungkapkan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keserakahan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nafsu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kecemburuan</a:t>
            </a:r>
            <a:r>
              <a:rPr lang="en-ID" sz="3000" dirty="0">
                <a:latin typeface="Franklin Gothic Medium Cond" panose="020B0606030402020204" pitchFamily="34" charset="0"/>
              </a:rPr>
              <a:t>, dan </a:t>
            </a:r>
            <a:r>
              <a:rPr lang="en-ID" sz="3000" dirty="0" err="1">
                <a:latin typeface="Franklin Gothic Medium Cond" panose="020B0606030402020204" pitchFamily="34" charset="0"/>
              </a:rPr>
              <a:t>kebencian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dalam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hidup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3674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D1F4FD-1827-8CBE-F14A-CD76A4FB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5" b="20948"/>
          <a:stretch/>
        </p:blipFill>
        <p:spPr>
          <a:xfrm>
            <a:off x="20" y="10"/>
            <a:ext cx="9143980" cy="351471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FF000-76CA-9B17-8305-7CE18088F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12" y="3514725"/>
            <a:ext cx="8486775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ALAM SEMESTA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melihat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hasil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penuh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pemberontakan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terhadap</a:t>
            </a:r>
            <a:r>
              <a:rPr lang="en-ID" sz="2400" dirty="0">
                <a:latin typeface="Impact" panose="020B0806030902050204" pitchFamily="34" charset="0"/>
              </a:rPr>
              <a:t> Allah. </a:t>
            </a:r>
          </a:p>
          <a:p>
            <a:r>
              <a:rPr lang="en-ID" sz="2400" dirty="0" err="1">
                <a:latin typeface="Amasis MT Pro Black" panose="02040A04050005020304" pitchFamily="18" charset="0"/>
              </a:rPr>
              <a:t>Kejahatan</a:t>
            </a:r>
            <a:r>
              <a:rPr lang="en-ID" sz="2400" dirty="0">
                <a:latin typeface="Amasis MT Pro Black" panose="02040A04050005020304" pitchFamily="18" charset="0"/>
              </a:rPr>
              <a:t>, dosa, dan </a:t>
            </a:r>
            <a:r>
              <a:rPr lang="en-ID" sz="2400" dirty="0" err="1">
                <a:latin typeface="Amasis MT Pro Black" panose="02040A04050005020304" pitchFamily="18" charset="0"/>
              </a:rPr>
              <a:t>pelanggaran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hukum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akan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ditampilkan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sepenuhnya</a:t>
            </a:r>
            <a:r>
              <a:rPr lang="en-ID" sz="2400" dirty="0">
                <a:latin typeface="Amasis MT Pro Black" panose="02040A04050005020304" pitchFamily="18" charset="0"/>
              </a:rPr>
              <a:t> di </a:t>
            </a:r>
            <a:r>
              <a:rPr lang="en-ID" sz="2400" dirty="0" err="1">
                <a:latin typeface="Amasis MT Pro Black" panose="02040A04050005020304" pitchFamily="18" charset="0"/>
              </a:rPr>
              <a:t>hadapan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manusia</a:t>
            </a:r>
            <a:r>
              <a:rPr lang="en-ID" sz="2400" dirty="0"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latin typeface="Amasis MT Pro Black" panose="02040A04050005020304" pitchFamily="18" charset="0"/>
              </a:rPr>
              <a:t>malaikat</a:t>
            </a:r>
            <a:r>
              <a:rPr lang="en-ID" sz="2400" dirty="0">
                <a:latin typeface="Amasis MT Pro Black" panose="02040A04050005020304" pitchFamily="18" charset="0"/>
              </a:rPr>
              <a:t>. </a:t>
            </a:r>
          </a:p>
          <a:p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Perbedaan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antara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baik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yang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jahat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yang salah,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kepatuhan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ketidaktaatan</a:t>
            </a:r>
            <a:r>
              <a:rPr lang="en-ID" sz="24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terlihat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jelas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bagi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seluruh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alam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semesta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baik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bagi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maupun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malaikat</a:t>
            </a:r>
            <a:r>
              <a:rPr lang="en-ID" sz="24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288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B13CC-4DFA-F5C8-2403-268B1614B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90" r="19228" b="-1"/>
          <a:stretch/>
        </p:blipFill>
        <p:spPr>
          <a:xfrm>
            <a:off x="20" y="10"/>
            <a:ext cx="479724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EABF-A85F-F817-AE38-D3CA086AF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2025" y="809625"/>
            <a:ext cx="4157217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Allah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pengasih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melakukan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lakukan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termasuk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mempersembahkan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diri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-Nya di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kayu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salib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sebagai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korban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dosa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mengenal</a:t>
            </a:r>
            <a:r>
              <a:rPr lang="en-ID" dirty="0">
                <a:latin typeface="Gill Sans Nova Cond XBd" panose="020B0A06020104020203" pitchFamily="34" charset="0"/>
              </a:rPr>
              <a:t> dosa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dibuat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dosa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supaya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dibenarkan</a:t>
            </a:r>
            <a:r>
              <a:rPr lang="en-ID" dirty="0">
                <a:latin typeface="Gill Sans Nova Cond XBd" panose="020B0A06020104020203" pitchFamily="34" charset="0"/>
              </a:rPr>
              <a:t> oleh Allah" </a:t>
            </a:r>
          </a:p>
          <a:p>
            <a:pPr marL="0" indent="0">
              <a:buNone/>
            </a:pPr>
            <a:r>
              <a:rPr lang="en-ID" sz="2000" dirty="0">
                <a:latin typeface="Gill Sans Nova Cond XBd" panose="020B0A06020104020203" pitchFamily="34" charset="0"/>
              </a:rPr>
              <a:t>[2 </a:t>
            </a:r>
            <a:r>
              <a:rPr lang="en-ID" sz="2000" dirty="0" err="1">
                <a:latin typeface="Gill Sans Nova Cond XBd" panose="020B0A06020104020203" pitchFamily="34" charset="0"/>
              </a:rPr>
              <a:t>Korintus</a:t>
            </a:r>
            <a:r>
              <a:rPr lang="en-ID" sz="2000" dirty="0">
                <a:latin typeface="Gill Sans Nova Cond XBd" panose="020B0A06020104020203" pitchFamily="34" charset="0"/>
              </a:rPr>
              <a:t> : 5:21; Galatia 3:13].</a:t>
            </a:r>
          </a:p>
        </p:txBody>
      </p:sp>
    </p:spTree>
    <p:extLst>
      <p:ext uri="{BB962C8B-B14F-4D97-AF65-F5344CB8AC3E}">
        <p14:creationId xmlns:p14="http://schemas.microsoft.com/office/powerpoint/2010/main" val="170902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39FF2-1237-9651-49E3-2123FE67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" b="853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4C437-EE22-B2E4-F7E5-12B3C687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7" y="3781425"/>
            <a:ext cx="8505825" cy="28575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lagi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bisa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Tuhan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lakukan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melebihi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salib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itu</a:t>
            </a:r>
            <a:r>
              <a:rPr lang="en-ID" dirty="0">
                <a:latin typeface="Impact" panose="020B0806030902050204" pitchFamily="34" charset="0"/>
              </a:rPr>
              <a:t>?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lagi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bisa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dilakukan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karunia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menebus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berulang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kali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menolak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Roh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Kudus.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Setiap</a:t>
            </a:r>
            <a:r>
              <a:rPr lang="en-ID" dirty="0"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membuat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keputusan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atau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pilihan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hidupnya</a:t>
            </a:r>
            <a:r>
              <a:rPr lang="en-ID" dirty="0">
                <a:latin typeface="Bernard MT Condensed" panose="02050806060905020404" pitchFamily="18" charset="0"/>
              </a:rPr>
              <a:t> dan Allah </a:t>
            </a:r>
            <a:r>
              <a:rPr lang="en-ID" dirty="0" err="1">
                <a:latin typeface="Bernard MT Condensed" panose="02050806060905020404" pitchFamily="18" charset="0"/>
              </a:rPr>
              <a:t>menghargai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keputusan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537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22C9-9BF0-AC6F-F5CE-B0A2FECA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3EF66-7FD2-2F89-3D54-D3796195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9AEC3-92E6-0F02-A056-FF561CE9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 contras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3696AD-F92B-86DB-58A1-97A6C9EB3A96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BE850-D8FA-9290-723E-74DBCB007E6A}"/>
              </a:ext>
            </a:extLst>
          </p:cNvPr>
          <p:cNvSpPr/>
          <p:nvPr/>
        </p:nvSpPr>
        <p:spPr>
          <a:xfrm>
            <a:off x="356026" y="546668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480E7-E0A2-33E6-7EAA-C5A2E35FA889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8CA489-A8AD-DBB4-80DA-990DAF202CB8}"/>
              </a:ext>
            </a:extLst>
          </p:cNvPr>
          <p:cNvSpPr/>
          <p:nvPr/>
        </p:nvSpPr>
        <p:spPr>
          <a:xfrm>
            <a:off x="360788" y="20987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B46AD-763F-5FB5-2464-4FC980285286}"/>
              </a:ext>
            </a:extLst>
          </p:cNvPr>
          <p:cNvSpPr/>
          <p:nvPr/>
        </p:nvSpPr>
        <p:spPr>
          <a:xfrm>
            <a:off x="341462" y="30790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1E0C28-68E9-6001-2BFA-7B53068682F8}"/>
              </a:ext>
            </a:extLst>
          </p:cNvPr>
          <p:cNvSpPr/>
          <p:nvPr/>
        </p:nvSpPr>
        <p:spPr>
          <a:xfrm>
            <a:off x="341462" y="43338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CC042-0B59-ABE1-2E2D-A05C4DC0EBB2}"/>
              </a:ext>
            </a:extLst>
          </p:cNvPr>
          <p:cNvSpPr txBox="1"/>
          <p:nvPr/>
        </p:nvSpPr>
        <p:spPr>
          <a:xfrm>
            <a:off x="1247774" y="1150907"/>
            <a:ext cx="755449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Sekarang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, dan </a:t>
            </a:r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perintah</a:t>
            </a:r>
            <a:r>
              <a:rPr lang="en-ID" sz="2400" dirty="0">
                <a:latin typeface="Impact" panose="020B0806030902050204" pitchFamily="34" charset="0"/>
              </a:rPr>
              <a:t>-</a:t>
            </a:r>
            <a:r>
              <a:rPr lang="en-ID" sz="2400" dirty="0" err="1">
                <a:latin typeface="Impact" panose="020B0806030902050204" pitchFamily="34" charset="0"/>
              </a:rPr>
              <a:t>perintah</a:t>
            </a:r>
            <a:r>
              <a:rPr lang="en-ID" sz="2400" dirty="0">
                <a:latin typeface="Impact" panose="020B0806030902050204" pitchFamily="34" charset="0"/>
              </a:rPr>
              <a:t>-NYA.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52FDAD-92B5-7F4E-A700-D6C5A42C9CF5}"/>
              </a:ext>
            </a:extLst>
          </p:cNvPr>
          <p:cNvSpPr txBox="1"/>
          <p:nvPr/>
        </p:nvSpPr>
        <p:spPr>
          <a:xfrm>
            <a:off x="1247774" y="2174915"/>
            <a:ext cx="7554490" cy="830997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"Anak </a:t>
            </a:r>
            <a:r>
              <a:rPr lang="en-ID" sz="2400" dirty="0" err="1">
                <a:latin typeface="Impact" panose="020B0806030902050204" pitchFamily="34" charset="0"/>
              </a:rPr>
              <a:t>Manusia</a:t>
            </a:r>
            <a:r>
              <a:rPr lang="en-ID" sz="2400" dirty="0">
                <a:latin typeface="Impact" panose="020B0806030902050204" pitchFamily="34" charset="0"/>
              </a:rPr>
              <a:t>“, </a:t>
            </a: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Juruselamat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membawa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pulang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rumah</a:t>
            </a:r>
            <a:r>
              <a:rPr lang="en-ID" sz="24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4A42AB-58EA-6C4F-89CC-76A45CADCFCC}"/>
              </a:ext>
            </a:extLst>
          </p:cNvPr>
          <p:cNvSpPr txBox="1"/>
          <p:nvPr/>
        </p:nvSpPr>
        <p:spPr>
          <a:xfrm>
            <a:off x="1247774" y="3190031"/>
            <a:ext cx="7535438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Jika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dipihak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memiliki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Pembela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sejati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menolong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di masa </a:t>
            </a:r>
            <a:r>
              <a:rPr lang="en-ID" sz="2400" dirty="0" err="1">
                <a:latin typeface="Impact" panose="020B0806030902050204" pitchFamily="34" charset="0"/>
              </a:rPr>
              <a:t>penghakiman</a:t>
            </a:r>
            <a:r>
              <a:rPr lang="en-ID" sz="2400" dirty="0">
                <a:latin typeface="Impact" panose="020B0806030902050204" pitchFamily="34" charset="0"/>
              </a:rPr>
              <a:t> Allah.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309F0D-D916-F511-AE3A-C49F42F51701}"/>
              </a:ext>
            </a:extLst>
          </p:cNvPr>
          <p:cNvSpPr txBox="1"/>
          <p:nvPr/>
        </p:nvSpPr>
        <p:spPr>
          <a:xfrm>
            <a:off x="1247773" y="4273527"/>
            <a:ext cx="7535437" cy="1107996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Penyucian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pekerjaan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seumur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hidup</a:t>
            </a:r>
            <a:r>
              <a:rPr lang="en-ID" sz="2200" dirty="0">
                <a:latin typeface="Impact" panose="020B0806030902050204" pitchFamily="34" charset="0"/>
              </a:rPr>
              <a:t>. </a:t>
            </a:r>
            <a:r>
              <a:rPr lang="en-ID" sz="2200" dirty="0" err="1">
                <a:latin typeface="Impact" panose="020B0806030902050204" pitchFamily="34" charset="0"/>
              </a:rPr>
              <a:t>Manakala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kesempatan-kesempatan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bertambah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banyak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pengalaman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semakin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luas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pengetahuan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bertambah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891454-2505-E0CB-C657-61B6A56B77D4}"/>
              </a:ext>
            </a:extLst>
          </p:cNvPr>
          <p:cNvSpPr txBox="1"/>
          <p:nvPr/>
        </p:nvSpPr>
        <p:spPr>
          <a:xfrm>
            <a:off x="1238250" y="5554335"/>
            <a:ext cx="7564014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Allah </a:t>
            </a:r>
            <a:r>
              <a:rPr lang="en-ID" sz="2800" dirty="0" err="1">
                <a:latin typeface="Impact" panose="020B0806030902050204" pitchFamily="34" charset="0"/>
              </a:rPr>
              <a:t>menghargai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keputusan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pilihan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hidup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setiap</a:t>
            </a:r>
            <a:r>
              <a:rPr lang="en-ID" sz="2800" dirty="0">
                <a:latin typeface="Impact" panose="020B0806030902050204" pitchFamily="34" charset="0"/>
              </a:rPr>
              <a:t> orang.</a:t>
            </a:r>
          </a:p>
        </p:txBody>
      </p:sp>
    </p:spTree>
    <p:extLst>
      <p:ext uri="{BB962C8B-B14F-4D97-AF65-F5344CB8AC3E}">
        <p14:creationId xmlns:p14="http://schemas.microsoft.com/office/powerpoint/2010/main" val="2391536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flower&#10;&#10;Description automatically generated">
            <a:extLst>
              <a:ext uri="{FF2B5EF4-FFF2-40B4-BE49-F238E27FC236}">
                <a16:creationId xmlns:a16="http://schemas.microsoft.com/office/drawing/2014/main" id="{D29C3EE4-857C-D42C-4EDC-856DAA3A0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6" t="22550"/>
          <a:stretch/>
        </p:blipFill>
        <p:spPr>
          <a:xfrm>
            <a:off x="0" y="0"/>
            <a:ext cx="9144000" cy="6911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3EDAD-4102-0F84-4455-7FA54BCF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49250"/>
            <a:ext cx="5743575" cy="320357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/>
              <a:t>Ada </a:t>
            </a:r>
            <a:r>
              <a:rPr lang="en-US" b="1" dirty="0" err="1"/>
              <a:t>sekelompok</a:t>
            </a:r>
            <a:r>
              <a:rPr lang="en-US" b="1" dirty="0"/>
              <a:t> orang yang </a:t>
            </a:r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tetap</a:t>
            </a:r>
            <a:r>
              <a:rPr lang="en-US" b="1" dirty="0"/>
              <a:t> </a:t>
            </a:r>
            <a:r>
              <a:rPr lang="en-US" b="1" dirty="0" err="1"/>
              <a:t>setia</a:t>
            </a:r>
            <a:r>
              <a:rPr lang="en-US" b="1" dirty="0"/>
              <a:t> kepada Tuhan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pertentangan</a:t>
            </a:r>
            <a:r>
              <a:rPr lang="en-US" b="1" dirty="0"/>
              <a:t> </a:t>
            </a:r>
            <a:r>
              <a:rPr lang="en-US" b="1" dirty="0" err="1"/>
              <a:t>terakhir</a:t>
            </a:r>
            <a:r>
              <a:rPr lang="en-US" b="1" dirty="0"/>
              <a:t> </a:t>
            </a:r>
            <a:r>
              <a:rPr lang="en-US" b="1" dirty="0" err="1"/>
              <a:t>sejarah</a:t>
            </a:r>
            <a:r>
              <a:rPr lang="en-US" b="1" dirty="0"/>
              <a:t> </a:t>
            </a:r>
            <a:r>
              <a:rPr lang="en-US" b="1" dirty="0" err="1"/>
              <a:t>kita</a:t>
            </a:r>
            <a:r>
              <a:rPr lang="en-US" b="1" dirty="0"/>
              <a:t>, </a:t>
            </a:r>
            <a:r>
              <a:rPr lang="en-US" b="1" dirty="0" err="1"/>
              <a:t>seperti</a:t>
            </a:r>
            <a:r>
              <a:rPr lang="en-US" b="1" dirty="0"/>
              <a:t> yang </a:t>
            </a:r>
            <a:r>
              <a:rPr lang="en-US" b="1" dirty="0" err="1"/>
              <a:t>terlihat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Wahyu 14 (Wahyu 14:1-5). Mereka </a:t>
            </a:r>
            <a:r>
              <a:rPr lang="en-US" b="1" dirty="0" err="1"/>
              <a:t>dipanggil</a:t>
            </a:r>
            <a:r>
              <a:rPr lang="en-US" b="1" dirty="0"/>
              <a:t> untuk </a:t>
            </a:r>
            <a:r>
              <a:rPr lang="en-US" b="1" dirty="0" err="1"/>
              <a:t>membagikan</a:t>
            </a:r>
            <a:r>
              <a:rPr lang="en-US" b="1" dirty="0"/>
              <a:t> dan </a:t>
            </a:r>
            <a:r>
              <a:rPr lang="en-US" b="1" dirty="0" err="1"/>
              <a:t>menjalankan</a:t>
            </a:r>
            <a:r>
              <a:rPr lang="en-US" b="1" dirty="0"/>
              <a:t> </a:t>
            </a:r>
            <a:r>
              <a:rPr lang="en-US" b="1" dirty="0" err="1"/>
              <a:t>pekabaran</a:t>
            </a:r>
            <a:r>
              <a:rPr lang="en-US" b="1" dirty="0"/>
              <a:t> </a:t>
            </a:r>
            <a:r>
              <a:rPr lang="en-US" b="1" dirty="0" err="1"/>
              <a:t>khusus</a:t>
            </a:r>
            <a:r>
              <a:rPr lang="en-US" b="1" dirty="0"/>
              <a:t> (Wahyu 14:6-13).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F22C7-17AF-BDCA-5CBD-C54D6C8972DE}"/>
              </a:ext>
            </a:extLst>
          </p:cNvPr>
          <p:cNvSpPr txBox="1"/>
          <p:nvPr/>
        </p:nvSpPr>
        <p:spPr>
          <a:xfrm>
            <a:off x="3924300" y="3954205"/>
            <a:ext cx="49720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dirty="0">
                <a:latin typeface="Impact" panose="020B0806030902050204" pitchFamily="34" charset="0"/>
              </a:rPr>
              <a:t>Allah </a:t>
            </a:r>
            <a:r>
              <a:rPr lang="en-US" sz="3200" dirty="0" err="1">
                <a:latin typeface="Impact" panose="020B0806030902050204" pitchFamily="34" charset="0"/>
              </a:rPr>
              <a:t>akan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melaksanakan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penghakiman</a:t>
            </a:r>
            <a:r>
              <a:rPr lang="en-US" sz="3200" dirty="0">
                <a:latin typeface="Impact" panose="020B0806030902050204" pitchFamily="34" charset="0"/>
              </a:rPr>
              <a:t>-Nya </a:t>
            </a:r>
            <a:r>
              <a:rPr lang="en-US" sz="3200" dirty="0" err="1">
                <a:latin typeface="Impact" panose="020B0806030902050204" pitchFamily="34" charset="0"/>
              </a:rPr>
              <a:t>sesuai</a:t>
            </a:r>
            <a:r>
              <a:rPr lang="en-US" sz="3200" dirty="0">
                <a:latin typeface="Impact" panose="020B0806030902050204" pitchFamily="34" charset="0"/>
              </a:rPr>
              <a:t> dengan </a:t>
            </a:r>
            <a:r>
              <a:rPr lang="en-US" sz="3200" dirty="0" err="1">
                <a:latin typeface="Impact" panose="020B0806030902050204" pitchFamily="34" charset="0"/>
              </a:rPr>
              <a:t>penerimaan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atau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penolakan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pekabaran</a:t>
            </a:r>
            <a:r>
              <a:rPr lang="en-US" sz="3200" dirty="0">
                <a:latin typeface="Impact" panose="020B0806030902050204" pitchFamily="34" charset="0"/>
              </a:rPr>
              <a:t> </a:t>
            </a:r>
            <a:r>
              <a:rPr lang="en-US" sz="3200" dirty="0" err="1">
                <a:latin typeface="Impact" panose="020B0806030902050204" pitchFamily="34" charset="0"/>
              </a:rPr>
              <a:t>itu</a:t>
            </a:r>
            <a:r>
              <a:rPr lang="en-US" sz="3200" dirty="0">
                <a:latin typeface="Impact" panose="020B0806030902050204" pitchFamily="34" charset="0"/>
              </a:rPr>
              <a:t> (Wahyu 14:14-20).</a:t>
            </a:r>
            <a:endParaRPr lang="es-ES" sz="3200" dirty="0">
              <a:latin typeface="Impact" panose="020B080603090205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30C28B-F8BB-3702-45B6-250B50E50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" y="3720734"/>
            <a:ext cx="2670279" cy="2578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A40A1-C9AE-BD78-D822-A8C69DCD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394" y="349250"/>
            <a:ext cx="2366434" cy="30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16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D6BF6-4528-4084-CA54-48F79DF7D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PILIHAN KEKAL</a:t>
            </a:r>
            <a:br>
              <a:rPr lang="fi-FI" sz="4300" dirty="0"/>
            </a:br>
            <a:r>
              <a:rPr lang="fi-FI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 </a:t>
            </a:r>
            <a:r>
              <a:rPr lang="fi-FI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April</a:t>
            </a:r>
            <a:r>
              <a:rPr lang="fi-FI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00206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8A29-B931-3F71-2E81-373980A6E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14" y="1949412"/>
            <a:ext cx="4203574" cy="2661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Wahyu 14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pekabaran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belas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kasihan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terakhir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dunia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jatuh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memberontak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selama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sekitar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enam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ribu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tahun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tenggelam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dosa dan </a:t>
            </a:r>
            <a:r>
              <a:rPr lang="en-ID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kejahatan</a:t>
            </a:r>
            <a:r>
              <a:rPr lang="en-ID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C4F11-6492-8B0B-13F5-F9856C19A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9437">
            <a:off x="4816865" y="2503144"/>
            <a:ext cx="3703422" cy="18517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43C910-BC52-0F8D-9CFB-5DEAF238AB2E}"/>
              </a:ext>
            </a:extLst>
          </p:cNvPr>
          <p:cNvSpPr txBox="1"/>
          <p:nvPr/>
        </p:nvSpPr>
        <p:spPr>
          <a:xfrm>
            <a:off x="367614" y="5117160"/>
            <a:ext cx="8432672" cy="13849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Akan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tiba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suatu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hari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ketika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setiap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manusia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di planet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Bumi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membuat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keputusan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akhir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dibatalkan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baik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bersama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melawan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4737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754AA-A2D6-7BFC-68E4-1FBB83660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95" b="126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F2EF4-06D1-B795-B968-FD7F48A66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3752850"/>
            <a:ext cx="8267696" cy="29146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Berlin Sans FB" panose="020E0602020502020306" pitchFamily="34" charset="0"/>
              </a:rPr>
              <a:t>Sementara</a:t>
            </a:r>
            <a:r>
              <a:rPr lang="en-ID" sz="2600" dirty="0">
                <a:latin typeface="Berlin Sans FB" panose="020E0602020502020306" pitchFamily="34" charset="0"/>
              </a:rPr>
              <a:t> "</a:t>
            </a:r>
            <a:r>
              <a:rPr lang="en-ID" sz="2600" dirty="0" err="1">
                <a:latin typeface="Berlin Sans FB" panose="020E0602020502020306" pitchFamily="34" charset="0"/>
              </a:rPr>
              <a:t>Injil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kerajaan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surga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akan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diberitakan</a:t>
            </a:r>
            <a:r>
              <a:rPr lang="en-ID" sz="2600" dirty="0">
                <a:latin typeface="Berlin Sans FB" panose="020E0602020502020306" pitchFamily="34" charset="0"/>
              </a:rPr>
              <a:t> di </a:t>
            </a:r>
            <a:r>
              <a:rPr lang="en-ID" sz="2600" dirty="0" err="1">
                <a:latin typeface="Berlin Sans FB" panose="020E0602020502020306" pitchFamily="34" charset="0"/>
              </a:rPr>
              <a:t>seluruh</a:t>
            </a:r>
            <a:r>
              <a:rPr lang="en-ID" sz="2600" dirty="0">
                <a:latin typeface="Berlin Sans FB" panose="020E0602020502020306" pitchFamily="34" charset="0"/>
              </a:rPr>
              <a:t> dunia", </a:t>
            </a:r>
            <a:r>
              <a:rPr lang="en-ID" sz="2600" dirty="0" err="1">
                <a:latin typeface="Berlin Sans FB" panose="020E0602020502020306" pitchFamily="34" charset="0"/>
              </a:rPr>
              <a:t>kepada</a:t>
            </a:r>
            <a:r>
              <a:rPr lang="en-ID" sz="2600" dirty="0">
                <a:latin typeface="Berlin Sans FB" panose="020E0602020502020306" pitchFamily="34" charset="0"/>
              </a:rPr>
              <a:t> "</a:t>
            </a:r>
            <a:r>
              <a:rPr lang="en-ID" sz="2600" dirty="0" err="1">
                <a:latin typeface="Berlin Sans FB" panose="020E0602020502020306" pitchFamily="34" charset="0"/>
              </a:rPr>
              <a:t>semua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bangsa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suku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bahasa</a:t>
            </a:r>
            <a:r>
              <a:rPr lang="en-ID" sz="2600" dirty="0"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latin typeface="Berlin Sans FB" panose="020E0602020502020306" pitchFamily="34" charset="0"/>
              </a:rPr>
              <a:t>kaum</a:t>
            </a:r>
            <a:r>
              <a:rPr lang="en-ID" sz="2600" dirty="0">
                <a:latin typeface="Berlin Sans FB" panose="020E0602020502020306" pitchFamily="34" charset="0"/>
              </a:rPr>
              <a:t>"  [</a:t>
            </a:r>
            <a:r>
              <a:rPr lang="en-ID" sz="2600" dirty="0" err="1">
                <a:latin typeface="Berlin Sans FB" panose="020E0602020502020306" pitchFamily="34" charset="0"/>
              </a:rPr>
              <a:t>Matius</a:t>
            </a:r>
            <a:r>
              <a:rPr lang="en-ID" sz="2600" dirty="0">
                <a:latin typeface="Berlin Sans FB" panose="020E0602020502020306" pitchFamily="34" charset="0"/>
              </a:rPr>
              <a:t> 24:14, Wahyu 14:6], </a:t>
            </a:r>
            <a:r>
              <a:rPr lang="en-ID" sz="2600" dirty="0" err="1">
                <a:latin typeface="Amasis MT Pro Black" panose="02040A04050005020304" pitchFamily="18" charset="0"/>
              </a:rPr>
              <a:t>wahyu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akan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terus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bergerak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ke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satu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klimaks</a:t>
            </a:r>
            <a:r>
              <a:rPr lang="en-ID" sz="2600" dirty="0">
                <a:latin typeface="Amasis MT Pro Black" panose="02040A04050005020304" pitchFamily="18" charset="0"/>
              </a:rPr>
              <a:t> di mana </a:t>
            </a:r>
            <a:r>
              <a:rPr lang="en-ID" sz="2600" dirty="0" err="1">
                <a:latin typeface="Amasis MT Pro Black" panose="02040A04050005020304" pitchFamily="18" charset="0"/>
              </a:rPr>
              <a:t>setiap</a:t>
            </a:r>
            <a:r>
              <a:rPr lang="en-ID" sz="2600" dirty="0">
                <a:latin typeface="Amasis MT Pro Black" panose="02040A04050005020304" pitchFamily="18" charset="0"/>
              </a:rPr>
              <a:t> orang </a:t>
            </a:r>
            <a:r>
              <a:rPr lang="en-ID" sz="2600" dirty="0" err="1">
                <a:latin typeface="Amasis MT Pro Black" panose="02040A04050005020304" pitchFamily="18" charset="0"/>
              </a:rPr>
              <a:t>dituntun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memutuskan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untuk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memilih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bersama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Yesus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atau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melawan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Yesus</a:t>
            </a:r>
            <a:r>
              <a:rPr lang="en-ID" sz="2600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Setiap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membuat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pilihan-pilihan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mulai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hal-hal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kecil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957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74AB9-30FD-1227-B025-CF88F5B82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5" r="1081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DFB51-BEE7-6580-34B4-57A80C789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575" y="1085851"/>
            <a:ext cx="424815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Sekarang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setiap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memilih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setia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perintah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perintah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-Nya.</a:t>
            </a:r>
            <a:r>
              <a:rPr lang="en-ID" sz="3000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"</a:t>
            </a:r>
            <a:r>
              <a:rPr lang="en-ID" sz="3000" dirty="0" err="1">
                <a:latin typeface="Gill Sans Nova Cond XBd" panose="020B0A06020104020203" pitchFamily="34" charset="0"/>
              </a:rPr>
              <a:t>Sebab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inilah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kasih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latin typeface="Gill Sans Nova Cond XBd" panose="020B0A06020104020203" pitchFamily="34" charset="0"/>
              </a:rPr>
              <a:t> Allah, </a:t>
            </a:r>
            <a:r>
              <a:rPr lang="en-ID" sz="3000" dirty="0" err="1">
                <a:latin typeface="Gill Sans Nova Cond XBd" panose="020B0A06020104020203" pitchFamily="34" charset="0"/>
              </a:rPr>
              <a:t>yaitu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bahwa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menuruti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perintah</a:t>
            </a:r>
            <a:r>
              <a:rPr lang="en-ID" sz="3000" dirty="0">
                <a:latin typeface="Gill Sans Nova Cond XBd" panose="020B0A06020104020203" pitchFamily="34" charset="0"/>
              </a:rPr>
              <a:t>-</a:t>
            </a:r>
            <a:r>
              <a:rPr lang="en-ID" sz="3000" dirty="0" err="1">
                <a:latin typeface="Gill Sans Nova Cond XBd" panose="020B0A06020104020203" pitchFamily="34" charset="0"/>
              </a:rPr>
              <a:t>perintah</a:t>
            </a:r>
            <a:r>
              <a:rPr lang="en-ID" sz="3000" dirty="0">
                <a:latin typeface="Gill Sans Nova Cond XBd" panose="020B0A06020104020203" pitchFamily="34" charset="0"/>
              </a:rPr>
              <a:t>-Nya" [1 </a:t>
            </a:r>
            <a:r>
              <a:rPr lang="en-ID" sz="3000" dirty="0" err="1">
                <a:latin typeface="Gill Sans Nova Cond XBd" panose="020B0A06020104020203" pitchFamily="34" charset="0"/>
              </a:rPr>
              <a:t>Yohanes</a:t>
            </a:r>
            <a:r>
              <a:rPr lang="en-ID" sz="3000" dirty="0">
                <a:latin typeface="Gill Sans Nova Cond XBd" panose="020B0A06020104020203" pitchFamily="34" charset="0"/>
              </a:rPr>
              <a:t> 5:3].</a:t>
            </a:r>
          </a:p>
        </p:txBody>
      </p:sp>
    </p:spTree>
    <p:extLst>
      <p:ext uri="{BB962C8B-B14F-4D97-AF65-F5344CB8AC3E}">
        <p14:creationId xmlns:p14="http://schemas.microsoft.com/office/powerpoint/2010/main" val="365743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C5F08C-80B6-CB2A-4BDB-3D8728D09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2"/>
            <a:ext cx="9144000" cy="6881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D5891-9D77-B500-6F2F-BAFAFFE9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2414"/>
            <a:ext cx="9144000" cy="1452561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membuat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pilihan-pilihan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b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setiap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bersama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atau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CCF31-1C3B-E571-8B10-0F4D15E9B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68" y="2035175"/>
            <a:ext cx="8708231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Tidak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mungkin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bagi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seseorang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terus-menerus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membuat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pilihan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yang salah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hidup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mereka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sekarang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tiba-tiba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pada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krisis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terakhir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akan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ada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pihak</a:t>
            </a:r>
            <a:r>
              <a:rPr lang="en-ID" sz="30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" panose="020B0703020102020204" pitchFamily="34" charset="0"/>
              </a:rPr>
              <a:t>Yesus</a:t>
            </a:r>
            <a:r>
              <a:rPr lang="en-ID" sz="3000" dirty="0"/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terutama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ketika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seluruh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kekuatan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jahat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melawan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mereka</a:t>
            </a:r>
            <a:r>
              <a:rPr lang="en-ID" sz="3000" dirty="0"/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mengubah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tabiat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kedatangan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-Nya. </a:t>
            </a:r>
            <a:r>
              <a:rPr lang="en-ID" sz="3000" dirty="0" err="1">
                <a:latin typeface="Gill Sans Nova Cond XBd" panose="020B0A06020104020203" pitchFamily="34" charset="0"/>
              </a:rPr>
              <a:t>Pekerjaan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transformasi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harus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dilakukan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sekarang</a:t>
            </a:r>
            <a:r>
              <a:rPr lang="en-ID" sz="3000" dirty="0">
                <a:latin typeface="Gill Sans Nova Cond XBd" panose="020B0A06020104020203" pitchFamily="34" charset="0"/>
              </a:rPr>
              <a:t>. </a:t>
            </a:r>
            <a:r>
              <a:rPr lang="en-ID" sz="3000" dirty="0" err="1">
                <a:latin typeface="Gill Sans Nova Cond XBd" panose="020B0A06020104020203" pitchFamily="34" charset="0"/>
              </a:rPr>
              <a:t>Kehidupan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sehari-hari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menentukan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nasib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/>
              <a:t>" </a:t>
            </a:r>
            <a:r>
              <a:rPr lang="en-ID" sz="3000" dirty="0">
                <a:latin typeface="Gill Sans Nova Cond Ultra Bold" panose="020B0B04020104020203" pitchFamily="34" charset="0"/>
              </a:rPr>
              <a:t>[EGW, Last Day Events, </a:t>
            </a:r>
            <a:r>
              <a:rPr lang="en-ID" sz="3000" dirty="0" err="1">
                <a:latin typeface="Gill Sans Nova Cond Ultra Bold" panose="020B0B04020104020203" pitchFamily="34" charset="0"/>
              </a:rPr>
              <a:t>hlm</a:t>
            </a:r>
            <a:r>
              <a:rPr lang="en-ID" sz="3000" dirty="0">
                <a:latin typeface="Gill Sans Nova Cond Ultra Bold" panose="020B0B04020104020203" pitchFamily="34" charset="0"/>
              </a:rPr>
              <a:t>. 295].</a:t>
            </a:r>
          </a:p>
        </p:txBody>
      </p:sp>
    </p:spTree>
    <p:extLst>
      <p:ext uri="{BB962C8B-B14F-4D97-AF65-F5344CB8AC3E}">
        <p14:creationId xmlns:p14="http://schemas.microsoft.com/office/powerpoint/2010/main" val="1150885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1AE30-C933-0539-6B9C-3FF5BDC26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79"/>
          <a:stretch/>
        </p:blipFill>
        <p:spPr>
          <a:xfrm>
            <a:off x="253" y="-1"/>
            <a:ext cx="9143747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E55E5-CE87-4C42-D473-9EC34142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" y="385761"/>
            <a:ext cx="7886700" cy="97631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ID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Wahyu 22:11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3FAC0-2BCE-A7C4-448E-287828875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97025"/>
            <a:ext cx="7753350" cy="2736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"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Barangsiapa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berbuat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jahat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biarlah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berbuat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jahat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;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barangsiapa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cemar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biarlah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cemar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;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barangsiapa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benar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biarlah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berbuat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;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barangsiapa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kudus,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biarlah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menguduskan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dirinya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!"</a:t>
            </a:r>
          </a:p>
        </p:txBody>
      </p:sp>
    </p:spTree>
    <p:extLst>
      <p:ext uri="{BB962C8B-B14F-4D97-AF65-F5344CB8AC3E}">
        <p14:creationId xmlns:p14="http://schemas.microsoft.com/office/powerpoint/2010/main" val="1984118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3C2D9-6580-CCF1-0A3B-C22DB15B1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</a:rPr>
              <a:t>KEMBALINYA ANAK MANUSIA</a:t>
            </a:r>
            <a:br>
              <a:rPr lang="en-ID" sz="4300" dirty="0"/>
            </a:br>
            <a:r>
              <a:rPr lang="en-ID" sz="2800" dirty="0" err="1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 April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2F97B-714B-3287-5A0D-8F7482DD24B2}"/>
              </a:ext>
            </a:extLst>
          </p:cNvPr>
          <p:cNvSpPr txBox="1"/>
          <p:nvPr/>
        </p:nvSpPr>
        <p:spPr>
          <a:xfrm>
            <a:off x="560559" y="1934911"/>
            <a:ext cx="539621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Wahyu 14:14 </a:t>
            </a:r>
            <a:r>
              <a:rPr lang="en-ID" sz="2600" dirty="0">
                <a:latin typeface="Gill Sans Nova Cond XBd" panose="020B0A06020104020203" pitchFamily="34" charset="0"/>
              </a:rPr>
              <a:t>“Dan </a:t>
            </a:r>
            <a:r>
              <a:rPr lang="en-ID" sz="2600" dirty="0" err="1">
                <a:latin typeface="Gill Sans Nova Cond XBd" panose="020B0A06020104020203" pitchFamily="34" charset="0"/>
              </a:rPr>
              <a:t>aku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melihat</a:t>
            </a:r>
            <a:r>
              <a:rPr lang="en-ID" sz="2600" dirty="0">
                <a:latin typeface="Gill Sans Nova Cond XBd" panose="020B0A06020104020203" pitchFamily="34" charset="0"/>
              </a:rPr>
              <a:t>: </a:t>
            </a:r>
            <a:r>
              <a:rPr lang="en-ID" sz="2600" dirty="0" err="1">
                <a:latin typeface="Gill Sans Nova Cond XBd" panose="020B0A06020104020203" pitchFamily="34" charset="0"/>
              </a:rPr>
              <a:t>sesungguhnya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suatu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awan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putih</a:t>
            </a:r>
            <a:r>
              <a:rPr lang="en-ID" sz="2600" dirty="0">
                <a:latin typeface="Gill Sans Nova Cond XBd" panose="020B0A06020104020203" pitchFamily="34" charset="0"/>
              </a:rPr>
              <a:t>, dan di </a:t>
            </a:r>
            <a:r>
              <a:rPr lang="en-ID" sz="2600" dirty="0" err="1">
                <a:latin typeface="Gill Sans Nova Cond XBd" panose="020B0A06020104020203" pitchFamily="34" charset="0"/>
              </a:rPr>
              <a:t>atas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awan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itu</a:t>
            </a:r>
            <a:r>
              <a:rPr lang="en-ID" sz="2600" dirty="0">
                <a:latin typeface="Gill Sans Nova Cond XBd" panose="020B0A06020104020203" pitchFamily="34" charset="0"/>
              </a:rPr>
              <a:t> duduk </a:t>
            </a:r>
            <a:r>
              <a:rPr lang="en-ID" sz="2600" dirty="0" err="1">
                <a:latin typeface="Gill Sans Nova Cond XBd" panose="020B0A06020104020203" pitchFamily="34" charset="0"/>
              </a:rPr>
              <a:t>seorang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seperti</a:t>
            </a:r>
            <a:r>
              <a:rPr lang="en-ID" sz="2600" dirty="0">
                <a:latin typeface="Gill Sans Nova Cond XBd" panose="020B0A06020104020203" pitchFamily="34" charset="0"/>
              </a:rPr>
              <a:t> Anak </a:t>
            </a:r>
            <a:r>
              <a:rPr lang="en-ID" sz="2600" dirty="0" err="1">
                <a:latin typeface="Gill Sans Nova Cond XBd" panose="020B0A06020104020203" pitchFamily="34" charset="0"/>
              </a:rPr>
              <a:t>Manusia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sebuah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mahkota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emas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atas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kepala</a:t>
            </a:r>
            <a:r>
              <a:rPr lang="en-ID" sz="2600" dirty="0">
                <a:latin typeface="Gill Sans Nova Cond XBd" panose="020B0A06020104020203" pitchFamily="34" charset="0"/>
              </a:rPr>
              <a:t>-Nya dan </a:t>
            </a:r>
            <a:r>
              <a:rPr lang="en-ID" sz="2600" dirty="0" err="1">
                <a:latin typeface="Gill Sans Nova Cond XBd" panose="020B0A06020104020203" pitchFamily="34" charset="0"/>
              </a:rPr>
              <a:t>sebilah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sabit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tajam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tangan</a:t>
            </a:r>
            <a:r>
              <a:rPr lang="en-ID" sz="2600" dirty="0">
                <a:latin typeface="Gill Sans Nova Cond XBd" panose="020B0A06020104020203" pitchFamily="34" charset="0"/>
              </a:rPr>
              <a:t>-Nya.”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D910FB-5A12-0A81-E351-B2CBBB385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39" r="22765"/>
          <a:stretch/>
        </p:blipFill>
        <p:spPr>
          <a:xfrm>
            <a:off x="6231147" y="2110060"/>
            <a:ext cx="2284203" cy="1962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870B02-FFAD-FE98-7F16-58ABF5358E6E}"/>
              </a:ext>
            </a:extLst>
          </p:cNvPr>
          <p:cNvSpPr txBox="1"/>
          <p:nvPr/>
        </p:nvSpPr>
        <p:spPr>
          <a:xfrm>
            <a:off x="4070223" y="4486943"/>
            <a:ext cx="4572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menggunakan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istilah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"Anak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Manusia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"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merujuk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pada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diri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-Nya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sendiri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82 kali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Injil</a:t>
            </a:r>
            <a:r>
              <a:rPr lang="en-ID" sz="26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salah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satu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gelar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favorit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-Nya.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6DBA6B-4F5A-B7A2-BA61-DD521114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77" y="4485970"/>
            <a:ext cx="3348510" cy="1883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1521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258</TotalTime>
  <Words>1792</Words>
  <Application>Microsoft Office PowerPoint</Application>
  <PresentationFormat>On-screen Show (4:3)</PresentationFormat>
  <Paragraphs>86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Franklin Gothic Demi</vt:lpstr>
      <vt:lpstr>Franklin Gothic Medium Cond</vt:lpstr>
      <vt:lpstr>Gill Sans Nova Cond Ultra Bold</vt:lpstr>
      <vt:lpstr>Gill Sans Nova Cond XBd</vt:lpstr>
      <vt:lpstr>Impact</vt:lpstr>
      <vt:lpstr>Wingdings</vt:lpstr>
      <vt:lpstr>Office Theme</vt:lpstr>
      <vt:lpstr>SEBUAH MOMEN TAKDIR</vt:lpstr>
      <vt:lpstr>WAHYU 14 : 14,15</vt:lpstr>
      <vt:lpstr>PowerPoint Presentation</vt:lpstr>
      <vt:lpstr>PILIHAN KEKAL Minggu, 2 April 2023</vt:lpstr>
      <vt:lpstr>PowerPoint Presentation</vt:lpstr>
      <vt:lpstr>PowerPoint Presentation</vt:lpstr>
      <vt:lpstr>Mengapa kita harus membuat pilihan-pilihan kita  setiap hari untuk bersama Yesus atau tidak?</vt:lpstr>
      <vt:lpstr>Wahyu 22:11</vt:lpstr>
      <vt:lpstr>KEMBALINYA ANAK MANUSIA Senin, 3 April 2023</vt:lpstr>
      <vt:lpstr>Apa yang dapat kita pahami dengan sebutan  Yesus sebagai Anak Manusia?</vt:lpstr>
      <vt:lpstr>Beberapa elemen penting dari ayat-ayat berikut yang menerangkan tentang Anak Manusia:</vt:lpstr>
      <vt:lpstr>PowerPoint Presentation</vt:lpstr>
      <vt:lpstr>PENGHAKIMAN SURGAWI Selasa, 4 April 2023</vt:lpstr>
      <vt:lpstr>Daniel 7:13</vt:lpstr>
      <vt:lpstr>PowerPoint Presentation</vt:lpstr>
      <vt:lpstr>PowerPoint Presentation</vt:lpstr>
      <vt:lpstr>PowerPoint Presentation</vt:lpstr>
      <vt:lpstr>PowerPoint Presentation</vt:lpstr>
      <vt:lpstr>MAHKOTA PEMENANG Rabu, 5 April 2023</vt:lpstr>
      <vt:lpstr>PowerPoint Presentation</vt:lpstr>
      <vt:lpstr>Ellen G. White, Membina Kehidupan Abadi, hal. 45</vt:lpstr>
      <vt:lpstr>PowerPoint Presentation</vt:lpstr>
      <vt:lpstr>PowerPoint Presentation</vt:lpstr>
      <vt:lpstr>SETIAP BENIH MENGHASILKAN TUAIAN Kamis, 6 April 2023</vt:lpstr>
      <vt:lpstr>Dua tuaian sudah masak sepenuhnya. Setiap benih yang ditaburkan sudah masak sepenuhnya, namun keduanya menunjukkan perbedaan dengan jelas [Wahyu 14:14-20]: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SEBUAH MOMEN TAKDIR</dc:title>
  <dc:creator>daniel siswanto</dc:creator>
  <cp:lastModifiedBy>daniel siswanto</cp:lastModifiedBy>
  <cp:revision>22</cp:revision>
  <dcterms:created xsi:type="dcterms:W3CDTF">2023-04-03T10:50:12Z</dcterms:created>
  <dcterms:modified xsi:type="dcterms:W3CDTF">2023-04-06T01:36:46Z</dcterms:modified>
</cp:coreProperties>
</file>