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58" r:id="rId5"/>
    <p:sldId id="259" r:id="rId6"/>
    <p:sldId id="260" r:id="rId7"/>
    <p:sldId id="272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5" r:id="rId19"/>
    <p:sldId id="271" r:id="rId20"/>
    <p:sldId id="273" r:id="rId21"/>
    <p:sldId id="276" r:id="rId22"/>
    <p:sldId id="277" r:id="rId23"/>
    <p:sldId id="278" r:id="rId24"/>
    <p:sldId id="279" r:id="rId25"/>
    <p:sldId id="280" r:id="rId26"/>
    <p:sldId id="274" r:id="rId27"/>
    <p:sldId id="282" r:id="rId28"/>
    <p:sldId id="283" r:id="rId29"/>
    <p:sldId id="284" r:id="rId30"/>
    <p:sldId id="285" r:id="rId31"/>
    <p:sldId id="286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301"/>
    <a:srgbClr val="AC8300"/>
    <a:srgbClr val="66FFCC"/>
    <a:srgbClr val="00FF00"/>
    <a:srgbClr val="111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5305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9479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4579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698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7943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270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841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315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469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836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053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90B65-E0DE-4DD7-8DE5-0909F01B7DA7}" type="datetimeFigureOut">
              <a:rPr lang="en-ID" smtClean="0"/>
              <a:t>24/03/2023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AD91F-32FB-4358-87D5-FBCACF0E9E8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476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3999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18FAF-797D-813C-9F0A-4D15D2E4F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1" r="12127" b="1"/>
          <a:stretch/>
        </p:blipFill>
        <p:spPr>
          <a:xfrm>
            <a:off x="20" y="190"/>
            <a:ext cx="6096620" cy="52911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98" y="5282206"/>
            <a:ext cx="9144198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82206"/>
            <a:ext cx="9143999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B207D-7649-1C65-31BA-C26402795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679" y="5635365"/>
            <a:ext cx="5318474" cy="898581"/>
          </a:xfrm>
        </p:spPr>
        <p:txBody>
          <a:bodyPr anchor="ctr"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UPAH KESETIAAN</a:t>
            </a:r>
            <a:endParaRPr lang="en-ID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5282206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567E2-CAAA-15CC-53B6-025D5E10B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4740" y="5659905"/>
            <a:ext cx="3047360" cy="830453"/>
          </a:xfrm>
        </p:spPr>
        <p:txBody>
          <a:bodyPr anchor="ctr">
            <a:noAutofit/>
          </a:bodyPr>
          <a:lstStyle/>
          <a:p>
            <a:pPr algn="l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ke-12,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</a:p>
          <a:p>
            <a:pPr algn="l"/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E262A-6786-865A-304B-E8B600D28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20" r="16203" b="2"/>
          <a:stretch/>
        </p:blipFill>
        <p:spPr>
          <a:xfrm rot="10800000" flipV="1">
            <a:off x="6096642" y="1"/>
            <a:ext cx="3047357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4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9D1506-AACD-972F-FEF2-C21CF203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20" r="1" b="9199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35027-0872-2532-B311-DC72A654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42" y="4071922"/>
            <a:ext cx="8061357" cy="2518859"/>
          </a:xfrm>
          <a:noFill/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demikian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mengerti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UPAH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kerja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keras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lakukan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dan di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bukan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lakukan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45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4849A-1BF1-2C9A-34C0-50F73ED6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294538"/>
            <a:ext cx="9077325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FF"/>
                </a:solidFill>
                <a:latin typeface="Impact" panose="020B0806030902050204" pitchFamily="34" charset="0"/>
              </a:rPr>
              <a:t>KEHIDUPAN KEKAL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20 </a:t>
            </a:r>
            <a:r>
              <a:rPr lang="fi-FI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fi-FI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984CB-B06C-CFBE-198F-E65B893BF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6" y="1881925"/>
            <a:ext cx="5743575" cy="4791812"/>
          </a:xfrm>
        </p:spPr>
        <p:txBody>
          <a:bodyPr anchor="ctr">
            <a:noAutofit/>
          </a:bodyPr>
          <a:lstStyle/>
          <a:p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Roma 6:23 “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upah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dosa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ialah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maut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ialah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.”</a:t>
            </a:r>
          </a:p>
          <a:p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Yohanes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3:16 “Karena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begitu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dunia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sehingga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mengaruniakan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Anak-Nya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tunggal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supaya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binasa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melainkan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beroleh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F2EDC-2EFA-68AA-E5A6-E08FED753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4" r="35104"/>
          <a:stretch/>
        </p:blipFill>
        <p:spPr>
          <a:xfrm>
            <a:off x="493275" y="2667000"/>
            <a:ext cx="2375977" cy="3221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8332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4AAFF0-824E-C250-0B73-BE2CE6B82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2" r="32270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73247-EAC1-0F8E-CE8E-BF8B0A73B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590551"/>
            <a:ext cx="4467222" cy="6034086"/>
          </a:xfrm>
        </p:spPr>
        <p:txBody>
          <a:bodyPr>
            <a:noAutofit/>
          </a:bodyPr>
          <a:lstStyle/>
          <a:p>
            <a:r>
              <a:rPr lang="en-ID" dirty="0">
                <a:latin typeface="Eras Bold ITC" panose="020B0907030504020204" pitchFamily="34" charset="0"/>
              </a:rPr>
              <a:t>Kita </a:t>
            </a:r>
            <a:r>
              <a:rPr lang="en-ID" dirty="0" err="1">
                <a:latin typeface="Eras Bold ITC" panose="020B0907030504020204" pitchFamily="34" charset="0"/>
              </a:rPr>
              <a:t>harus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memilih</a:t>
            </a:r>
            <a:r>
              <a:rPr lang="en-ID" dirty="0">
                <a:latin typeface="Eras Bold ITC" panose="020B0907030504020204" pitchFamily="34" charset="0"/>
              </a:rPr>
              <a:t> di mana </a:t>
            </a:r>
            <a:r>
              <a:rPr lang="en-ID" dirty="0" err="1">
                <a:latin typeface="Eras Bold ITC" panose="020B0907030504020204" pitchFamily="34" charset="0"/>
              </a:rPr>
              <a:t>posisi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kita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ada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jalan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tengah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menerima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Kehidupan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kekal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atau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kematian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kekal</a:t>
            </a:r>
            <a:r>
              <a:rPr lang="en-ID" dirty="0">
                <a:latin typeface="Eras Bold ITC" panose="020B0907030504020204" pitchFamily="34" charset="0"/>
              </a:rPr>
              <a:t>.</a:t>
            </a:r>
          </a:p>
          <a:p>
            <a:r>
              <a:rPr lang="en-ID" dirty="0">
                <a:latin typeface="Franklin Gothic Demi Cond" panose="020B0706030402020204" pitchFamily="34" charset="0"/>
              </a:rPr>
              <a:t>Allah </a:t>
            </a:r>
            <a:r>
              <a:rPr lang="en-ID" dirty="0" err="1">
                <a:latin typeface="Franklin Gothic Demi Cond" panose="020B0706030402020204" pitchFamily="34" charset="0"/>
              </a:rPr>
              <a:t>memiliki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kesanggupan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unik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melakukan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saja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buat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memenuhi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janji</a:t>
            </a:r>
            <a:r>
              <a:rPr lang="en-ID" dirty="0">
                <a:latin typeface="Franklin Gothic Demi Cond" panose="020B0706030402020204" pitchFamily="34" charset="0"/>
              </a:rPr>
              <a:t>-Nya. 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Bagian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bergantung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jasa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dan oleh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menuruti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Firman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0256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6430F-E4E2-C742-6828-C2527DE7C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613" y="400050"/>
            <a:ext cx="5056680" cy="6276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Pada </a:t>
            </a:r>
            <a:r>
              <a:rPr lang="en-ID" sz="2600" dirty="0" err="1">
                <a:latin typeface="Gill Sans Nova Cond XBd" panose="020B0A06020104020203" pitchFamily="34" charset="0"/>
              </a:rPr>
              <a:t>hari-hari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terakhir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pelayanan</a:t>
            </a:r>
            <a:r>
              <a:rPr lang="en-ID" sz="2600" dirty="0">
                <a:latin typeface="Gill Sans Nova Cond XBd" panose="020B0A06020104020203" pitchFamily="34" charset="0"/>
              </a:rPr>
              <a:t>-Nya di </a:t>
            </a:r>
            <a:r>
              <a:rPr lang="en-ID" sz="2600" dirty="0" err="1">
                <a:latin typeface="Gill Sans Nova Cond XBd" panose="020B0A06020104020203" pitchFamily="34" charset="0"/>
              </a:rPr>
              <a:t>bumi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memberikan</a:t>
            </a:r>
            <a:r>
              <a:rPr lang="en-ID" sz="2600" dirty="0">
                <a:latin typeface="Gill Sans Nova Cond XBd" panose="020B0A06020104020203" pitchFamily="34" charset="0"/>
              </a:rPr>
              <a:t> kata-kata </a:t>
            </a:r>
            <a:r>
              <a:rPr lang="en-ID" sz="2600" dirty="0" err="1">
                <a:latin typeface="Gill Sans Nova Cond XBd" panose="020B0A06020104020203" pitchFamily="34" charset="0"/>
              </a:rPr>
              <a:t>pengharapan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keberanian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ajaib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latin typeface="Gill Sans Nova Cond XBd" panose="020B0A06020104020203" pitchFamily="34" charset="0"/>
              </a:rPr>
              <a:t> murid-murid-Nya. </a:t>
            </a:r>
            <a:r>
              <a:rPr lang="en-ID" sz="2600" dirty="0">
                <a:latin typeface="Franklin Gothic Demi Cond" panose="020B0706030402020204" pitchFamily="34" charset="0"/>
              </a:rPr>
              <a:t>Kata-kata </a:t>
            </a:r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mengangkat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semangat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pada </a:t>
            </a:r>
            <a:r>
              <a:rPr lang="en-ID" sz="2600" dirty="0" err="1">
                <a:latin typeface="Franklin Gothic Demi Cond" panose="020B0706030402020204" pitchFamily="34" charset="0"/>
              </a:rPr>
              <a:t>saat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putus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asa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pencobaan</a:t>
            </a:r>
            <a:r>
              <a:rPr lang="en-ID" sz="2600" dirty="0">
                <a:latin typeface="Franklin Gothic Demi Cond" panose="020B0706030402020204" pitchFamily="34" charset="0"/>
              </a:rPr>
              <a:t>. Kata-kata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harus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mengerjakan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hal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sama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turun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surga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kembali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surga</a:t>
            </a:r>
            <a:r>
              <a:rPr lang="en-ID" sz="2600" dirty="0">
                <a:latin typeface="Franklin Gothic Demi Cond" panose="020B0706030402020204" pitchFamily="34" charset="0"/>
              </a:rPr>
              <a:t>, dan </a:t>
            </a:r>
            <a:r>
              <a:rPr lang="en-ID" sz="2600" dirty="0" err="1"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berjanji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: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Yohanes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14:3 Dan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apabila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Aku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telah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pergi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situ dan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telah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menyediakan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tempat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bagimu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Aku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datang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kembali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membawa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kamu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tempat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-Ku,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supaya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tempat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mana Aku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berada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kamu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pun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berada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968820-4976-1874-5D36-811449B45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9" r="16032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33241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0FCA82-EAA0-39C1-C615-51AE15F17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0" r="31490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95654-D810-BA6F-F6F8-E52922D1A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0" y="1571625"/>
            <a:ext cx="4000500" cy="4362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Eras Bold ITC" panose="020B0907030504020204" pitchFamily="34" charset="0"/>
              </a:rPr>
              <a:t>Kehidupan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kekal</a:t>
            </a:r>
            <a:r>
              <a:rPr lang="en-ID" sz="3200" dirty="0"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latin typeface="Eras Bold ITC" panose="020B0907030504020204" pitchFamily="34" charset="0"/>
              </a:rPr>
              <a:t>dijanjikan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Yesus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sepenuhnya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diwujudkan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kepada</a:t>
            </a:r>
            <a:r>
              <a:rPr lang="en-ID" sz="3200" dirty="0">
                <a:latin typeface="Eras Bold ITC" panose="020B0907030504020204" pitchFamily="34" charset="0"/>
              </a:rPr>
              <a:t> orang </a:t>
            </a:r>
            <a:r>
              <a:rPr lang="en-ID" sz="3200" dirty="0" err="1">
                <a:latin typeface="Eras Bold ITC" panose="020B0907030504020204" pitchFamily="34" charset="0"/>
              </a:rPr>
              <a:t>percaya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saat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kedatangan</a:t>
            </a:r>
            <a:r>
              <a:rPr lang="en-ID" sz="3200" dirty="0">
                <a:latin typeface="Eras Bold ITC" panose="020B0907030504020204" pitchFamily="34" charset="0"/>
              </a:rPr>
              <a:t>-Nya yang </a:t>
            </a:r>
            <a:r>
              <a:rPr lang="en-ID" sz="3200" dirty="0" err="1">
                <a:latin typeface="Eras Bold ITC" panose="020B0907030504020204" pitchFamily="34" charset="0"/>
              </a:rPr>
              <a:t>kedua</a:t>
            </a:r>
            <a:r>
              <a:rPr lang="en-ID" sz="3200" dirty="0">
                <a:latin typeface="Eras Bold ITC" panose="020B0907030504020204" pitchFamily="34" charset="0"/>
              </a:rPr>
              <a:t> kali.</a:t>
            </a:r>
          </a:p>
        </p:txBody>
      </p:sp>
    </p:spTree>
    <p:extLst>
      <p:ext uri="{BB962C8B-B14F-4D97-AF65-F5344CB8AC3E}">
        <p14:creationId xmlns:p14="http://schemas.microsoft.com/office/powerpoint/2010/main" val="411118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116D5-D1DB-9487-EC45-260B0C261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33" b="31591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724C4-6656-0DD3-BF4C-DDFF4CD57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11" y="3164797"/>
            <a:ext cx="8105775" cy="34753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Bernard MT Condensed" panose="02050806060905020404" pitchFamily="18" charset="0"/>
              </a:rPr>
              <a:t>Kita </a:t>
            </a:r>
            <a:r>
              <a:rPr lang="en-ID" dirty="0" err="1">
                <a:latin typeface="Bernard MT Condensed" panose="02050806060905020404" pitchFamily="18" charset="0"/>
              </a:rPr>
              <a:t>memperoleh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kepastian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janji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ini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sedikitpun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keraguan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karena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kedatangan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Kristus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pertama</a:t>
            </a:r>
            <a:r>
              <a:rPr lang="en-ID" dirty="0">
                <a:latin typeface="Bernard MT Condensed" panose="02050806060905020404" pitchFamily="18" charset="0"/>
              </a:rPr>
              <a:t> kali </a:t>
            </a:r>
            <a:r>
              <a:rPr lang="en-ID" dirty="0" err="1">
                <a:latin typeface="Bernard MT Condensed" panose="02050806060905020404" pitchFamily="18" charset="0"/>
              </a:rPr>
              <a:t>adalah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jaminan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kedatangan</a:t>
            </a:r>
            <a:r>
              <a:rPr lang="en-ID" dirty="0">
                <a:latin typeface="Bernard MT Condensed" panose="02050806060905020404" pitchFamily="18" charset="0"/>
              </a:rPr>
              <a:t>-Nya yang </a:t>
            </a:r>
            <a:r>
              <a:rPr lang="en-ID" dirty="0" err="1">
                <a:latin typeface="Bernard MT Condensed" panose="02050806060905020404" pitchFamily="18" charset="0"/>
              </a:rPr>
              <a:t>kedua</a:t>
            </a:r>
            <a:r>
              <a:rPr lang="en-ID" dirty="0">
                <a:latin typeface="Bernard MT Condensed" panose="02050806060905020404" pitchFamily="18" charset="0"/>
              </a:rPr>
              <a:t> kali.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kayu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salib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waktu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latin typeface="Gill Sans Nova Cond XBd" panose="020B0A06020104020203" pitchFamily="34" charset="0"/>
              </a:rPr>
              <a:t>-Nya yang </a:t>
            </a:r>
            <a:r>
              <a:rPr lang="en-ID" dirty="0" err="1">
                <a:latin typeface="Gill Sans Nova Cond XBd" panose="020B0A06020104020203" pitchFamily="34" charset="0"/>
              </a:rPr>
              <a:t>pertama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kepastian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terbesar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latin typeface="Gill Sans Nova Cond XBd" panose="020B0A06020104020203" pitchFamily="34" charset="0"/>
              </a:rPr>
              <a:t>-Nya yang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 kali,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apakah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artinya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pertama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-Nya?</a:t>
            </a:r>
          </a:p>
        </p:txBody>
      </p:sp>
    </p:spTree>
    <p:extLst>
      <p:ext uri="{BB962C8B-B14F-4D97-AF65-F5344CB8AC3E}">
        <p14:creationId xmlns:p14="http://schemas.microsoft.com/office/powerpoint/2010/main" val="198301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17A2B-1326-9961-8524-EE959048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3825"/>
            <a:ext cx="9143996" cy="1466915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FF"/>
                </a:solidFill>
                <a:latin typeface="Impact" panose="020B0806030902050204" pitchFamily="34" charset="0"/>
              </a:rPr>
              <a:t>YERUSALEM BARU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Selasa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21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Maret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5164D-1453-9A2E-FA68-DC382E247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9" y="3361956"/>
            <a:ext cx="5391151" cy="309725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Yerusalem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baru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mahakarya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dibangun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memelihara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perintah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-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perintah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Yerusalem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baru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menjadi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rumah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anak-anak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setia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selama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milenium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sesudah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di dunia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baru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selama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kekekalan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9033C-0227-C561-B274-459E81852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2" y="3731976"/>
            <a:ext cx="3009900" cy="23106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4692A-E0BA-BBC8-B51D-CE95EAF9E70E}"/>
              </a:ext>
            </a:extLst>
          </p:cNvPr>
          <p:cNvSpPr txBox="1"/>
          <p:nvPr/>
        </p:nvSpPr>
        <p:spPr>
          <a:xfrm>
            <a:off x="172255" y="1833363"/>
            <a:ext cx="87994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Wahyu 21:2 “Dan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aku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kota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kudus,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Yerusalem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turun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sorga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Allah, yang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berhias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bagaikan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pengantin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perempuan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berdandan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suaminya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87713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44A2D-2371-83A4-F92D-716FB7918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74A67-A86A-2104-4338-81758F57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0025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Kita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hanya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mengenal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dunia di mana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sekarang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berada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dunia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sudah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dirusak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oleh dosa. </a:t>
            </a:r>
            <a:b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Namun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Wahyu 21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mengerti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pengharapan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penuh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bahagia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330B9-2921-3DC2-9CDE-E29A6446B4E0}"/>
              </a:ext>
            </a:extLst>
          </p:cNvPr>
          <p:cNvSpPr txBox="1"/>
          <p:nvPr/>
        </p:nvSpPr>
        <p:spPr>
          <a:xfrm>
            <a:off x="1866900" y="2289185"/>
            <a:ext cx="6867525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Sama </a:t>
            </a:r>
            <a:r>
              <a:rPr lang="en-ID" sz="2800" dirty="0" err="1">
                <a:latin typeface="Gill Sans Nova Cond XBd" panose="020B0A06020104020203" pitchFamily="34" charset="0"/>
              </a:rPr>
              <a:t>seperti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tinggal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dengan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dunia yang </a:t>
            </a:r>
            <a:r>
              <a:rPr lang="en-ID" sz="2800" dirty="0" err="1">
                <a:latin typeface="Gill Sans Nova Cond XBd" panose="020B0A06020104020203" pitchFamily="34" charset="0"/>
              </a:rPr>
              <a:t>sudah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jatuh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ini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ketika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datang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daging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Dia</a:t>
            </a:r>
            <a:r>
              <a:rPr lang="en-ID" sz="2800" dirty="0">
                <a:latin typeface="Impact" panose="020B0806030902050204" pitchFamily="34" charset="0"/>
              </a:rPr>
              <a:t> juga </a:t>
            </a:r>
            <a:r>
              <a:rPr lang="en-ID" sz="2800" dirty="0" err="1">
                <a:latin typeface="Impact" panose="020B0806030902050204" pitchFamily="34" charset="0"/>
              </a:rPr>
              <a:t>akan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tinggal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dengan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dalam</a:t>
            </a:r>
            <a:r>
              <a:rPr lang="en-ID" sz="2800" dirty="0">
                <a:latin typeface="Impact" panose="020B0806030902050204" pitchFamily="34" charset="0"/>
              </a:rPr>
              <a:t> dunia yang </a:t>
            </a:r>
            <a:r>
              <a:rPr lang="en-ID" sz="2800" dirty="0" err="1">
                <a:latin typeface="Impact" panose="020B0806030902050204" pitchFamily="34" charset="0"/>
              </a:rPr>
              <a:t>baru</a:t>
            </a:r>
            <a:r>
              <a:rPr lang="en-ID" sz="28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latin typeface="Gill Sans Nova Cond XBd" panose="020B0A06020104020203" pitchFamily="34" charset="0"/>
              </a:rPr>
              <a:t>Sungguh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suatu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istimewa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bagi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melihat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dekat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secara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pribadi</a:t>
            </a:r>
            <a:r>
              <a:rPr lang="en-ID" sz="2800" dirty="0">
                <a:latin typeface="Gill Sans Nova Cond XBd" panose="020B0A06020104020203" pitchFamily="34" charset="0"/>
              </a:rPr>
              <a:t>! </a:t>
            </a:r>
            <a:r>
              <a:rPr lang="en-ID" sz="2800" dirty="0" err="1">
                <a:latin typeface="Gill Sans Nova Cond XBd" panose="020B0A06020104020203" pitchFamily="34" charset="0"/>
              </a:rPr>
              <a:t>Namun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nanti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memiliki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kesempatan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lagi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tetapi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sekarang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tanpa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selubung</a:t>
            </a:r>
            <a:r>
              <a:rPr lang="en-ID" sz="2800" dirty="0">
                <a:latin typeface="Gill Sans Nova Cond XBd" panose="020B0A06020104020203" pitchFamily="34" charset="0"/>
              </a:rPr>
              <a:t> dosa yang </a:t>
            </a:r>
            <a:r>
              <a:rPr lang="en-ID" sz="2800" dirty="0" err="1">
                <a:latin typeface="Gill Sans Nova Cond XBd" panose="020B0A06020104020203" pitchFamily="34" charset="0"/>
              </a:rPr>
              <a:t>mengalihkan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apa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lihat</a:t>
            </a:r>
            <a:r>
              <a:rPr lang="en-ID" sz="2800" dirty="0">
                <a:latin typeface="Gill Sans Nova Cond XBd" panose="020B0A06020104020203" pitchFamily="34" charset="0"/>
              </a:rPr>
              <a:t>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1DBE8A-06F8-9E2B-87C3-DB0AD790DA02}"/>
              </a:ext>
            </a:extLst>
          </p:cNvPr>
          <p:cNvSpPr/>
          <p:nvPr/>
        </p:nvSpPr>
        <p:spPr>
          <a:xfrm>
            <a:off x="803701" y="2933699"/>
            <a:ext cx="49169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74717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6D99C0-8940-459F-41E5-693547A71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7D98C9-57A4-2FC1-A680-9FE4B561B260}"/>
              </a:ext>
            </a:extLst>
          </p:cNvPr>
          <p:cNvSpPr txBox="1"/>
          <p:nvPr/>
        </p:nvSpPr>
        <p:spPr>
          <a:xfrm>
            <a:off x="1409701" y="436397"/>
            <a:ext cx="7515224" cy="3293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>
                <a:latin typeface="Gill Sans Nova Cond XBd" panose="020B0A06020104020203" pitchFamily="34" charset="0"/>
              </a:rPr>
              <a:t>Kita yang </a:t>
            </a:r>
            <a:r>
              <a:rPr lang="en-ID" sz="2600" dirty="0" err="1">
                <a:latin typeface="Gill Sans Nova Cond XBd" panose="020B0A06020104020203" pitchFamily="34" charset="0"/>
              </a:rPr>
              <a:t>hanya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tahu</a:t>
            </a:r>
            <a:r>
              <a:rPr lang="en-ID" sz="2600" dirty="0">
                <a:latin typeface="Gill Sans Nova Cond XBd" panose="020B0A06020104020203" pitchFamily="34" charset="0"/>
              </a:rPr>
              <a:t> air </a:t>
            </a:r>
            <a:r>
              <a:rPr lang="en-ID" sz="2600" dirty="0" err="1">
                <a:latin typeface="Gill Sans Nova Cond XBd" panose="020B0A06020104020203" pitchFamily="34" charset="0"/>
              </a:rPr>
              <a:t>mata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kesedihan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tangisan</a:t>
            </a:r>
            <a:r>
              <a:rPr lang="en-ID" sz="2600" dirty="0">
                <a:latin typeface="Gill Sans Nova Cond XBd" panose="020B0A06020104020203" pitchFamily="34" charset="0"/>
              </a:rPr>
              <a:t>, dan rasa </a:t>
            </a:r>
            <a:r>
              <a:rPr lang="en-ID" sz="2600" dirty="0" err="1">
                <a:latin typeface="Gill Sans Nova Cond XBd" panose="020B0A06020104020203" pitchFamily="34" charset="0"/>
              </a:rPr>
              <a:t>sakit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saatnya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nanti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mengerti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janji-janji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terbesar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Kitab </a:t>
            </a:r>
            <a:r>
              <a:rPr lang="en-ID" sz="2600" dirty="0" err="1">
                <a:latin typeface="Gill Sans Nova Cond XBd" panose="020B0A06020104020203" pitchFamily="34" charset="0"/>
              </a:rPr>
              <a:t>Suci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yaitu</a:t>
            </a:r>
            <a:r>
              <a:rPr lang="en-ID" sz="2600" dirty="0">
                <a:latin typeface="Gill Sans Nova Cond XBd" panose="020B0A06020104020203" pitchFamily="34" charset="0"/>
              </a:rPr>
              <a:t> "Dan </a:t>
            </a:r>
            <a:r>
              <a:rPr lang="en-ID" sz="2600" dirty="0" err="1">
                <a:latin typeface="Impact" panose="020B0806030902050204" pitchFamily="34" charset="0"/>
              </a:rPr>
              <a:t>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menghapus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segala</a:t>
            </a:r>
            <a:r>
              <a:rPr lang="en-ID" sz="2600" dirty="0">
                <a:latin typeface="Impact" panose="020B0806030902050204" pitchFamily="34" charset="0"/>
              </a:rPr>
              <a:t> air </a:t>
            </a:r>
            <a:r>
              <a:rPr lang="en-ID" sz="2600" dirty="0" err="1">
                <a:latin typeface="Impact" panose="020B0806030902050204" pitchFamily="34" charset="0"/>
              </a:rPr>
              <a:t>mata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maut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lagi</a:t>
            </a:r>
            <a:r>
              <a:rPr lang="en-ID" sz="2600" dirty="0">
                <a:latin typeface="Gill Sans Nova Cond XBd" panose="020B0A06020104020203" pitchFamily="34" charset="0"/>
              </a:rPr>
              <a:t>;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lagi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perkabungan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ratap</a:t>
            </a:r>
            <a:r>
              <a:rPr lang="en-ID" sz="2600" dirty="0">
                <a:latin typeface="Gill Sans Nova Cond XBd" panose="020B0A06020104020203" pitchFamily="34" charset="0"/>
              </a:rPr>
              <a:t> tangis, </a:t>
            </a:r>
            <a:r>
              <a:rPr lang="en-ID" sz="2600" dirty="0" err="1"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dukacita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sebab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segala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sesuatu</a:t>
            </a:r>
            <a:r>
              <a:rPr lang="en-ID" sz="2600" dirty="0">
                <a:latin typeface="Gill Sans Nova Cond XBd" panose="020B0A06020104020203" pitchFamily="34" charset="0"/>
              </a:rPr>
              <a:t> yang lama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berlalu</a:t>
            </a:r>
            <a:r>
              <a:rPr lang="en-ID" sz="2600" dirty="0">
                <a:latin typeface="Gill Sans Nova Cond XBd" panose="020B0A06020104020203" pitchFamily="34" charset="0"/>
              </a:rPr>
              <a:t>" [Wahyu 21: 4].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40EC9-E313-57CB-5F78-E01D9A9CE628}"/>
              </a:ext>
            </a:extLst>
          </p:cNvPr>
          <p:cNvSpPr txBox="1"/>
          <p:nvPr/>
        </p:nvSpPr>
        <p:spPr>
          <a:xfrm>
            <a:off x="1409701" y="4047308"/>
            <a:ext cx="7515224" cy="24929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latin typeface="Gill Sans Nova Cond XBd" panose="020B0A06020104020203" pitchFamily="34" charset="0"/>
              </a:rPr>
              <a:t>Mengalir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takhta</a:t>
            </a:r>
            <a:r>
              <a:rPr lang="en-ID" sz="2600" dirty="0"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sungai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jernih</a:t>
            </a:r>
            <a:r>
              <a:rPr lang="en-ID" sz="2600" dirty="0">
                <a:latin typeface="Gill Sans Nova Cond XBd" panose="020B0A06020104020203" pitchFamily="34" charset="0"/>
              </a:rPr>
              <a:t>, dan di </a:t>
            </a:r>
            <a:r>
              <a:rPr lang="en-ID" sz="2600" dirty="0" err="1">
                <a:latin typeface="Gill Sans Nova Cond XBd" panose="020B0A06020104020203" pitchFamily="34" charset="0"/>
              </a:rPr>
              <a:t>bagian</a:t>
            </a:r>
            <a:r>
              <a:rPr lang="en-ID" sz="2600" dirty="0">
                <a:latin typeface="Gill Sans Nova Cond XBd" panose="020B0A06020104020203" pitchFamily="34" charset="0"/>
              </a:rPr>
              <a:t> lain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sungai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pohon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kehidupan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Takhta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ada</a:t>
            </a:r>
            <a:r>
              <a:rPr lang="en-ID" sz="2600" dirty="0">
                <a:latin typeface="Impact" panose="020B0806030902050204" pitchFamily="34" charset="0"/>
              </a:rPr>
              <a:t> di sana</a:t>
            </a:r>
            <a:r>
              <a:rPr lang="en-ID" sz="2600" dirty="0">
                <a:latin typeface="Gill Sans Nova Cond XBd" panose="020B0A06020104020203" pitchFamily="34" charset="0"/>
              </a:rPr>
              <a:t>, dan "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melihat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wajah</a:t>
            </a:r>
            <a:r>
              <a:rPr lang="en-ID" sz="2600" dirty="0">
                <a:latin typeface="Gill Sans Nova Cond XBd" panose="020B0A06020104020203" pitchFamily="34" charset="0"/>
              </a:rPr>
              <a:t>-Nya" [Wahyu 22:4]. </a:t>
            </a:r>
            <a:r>
              <a:rPr lang="en-ID" sz="2600" dirty="0">
                <a:latin typeface="Eras Bold ITC" panose="020B0907030504020204" pitchFamily="34" charset="0"/>
              </a:rPr>
              <a:t>Dan </a:t>
            </a:r>
            <a:r>
              <a:rPr lang="en-ID" sz="2600" dirty="0" err="1">
                <a:latin typeface="Eras Bold ITC" panose="020B0907030504020204" pitchFamily="34" charset="0"/>
              </a:rPr>
              <a:t>umat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tebusan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akan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hidup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dalam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kedekatan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dengan</a:t>
            </a:r>
            <a:r>
              <a:rPr lang="en-ID" sz="2600" dirty="0">
                <a:latin typeface="Eras Bold ITC" panose="020B0907030504020204" pitchFamily="34" charset="0"/>
              </a:rPr>
              <a:t> Allah.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D8A251-54E3-885A-A901-33A16B88E809}"/>
              </a:ext>
            </a:extLst>
          </p:cNvPr>
          <p:cNvSpPr/>
          <p:nvPr/>
        </p:nvSpPr>
        <p:spPr>
          <a:xfrm>
            <a:off x="603676" y="882672"/>
            <a:ext cx="491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E08138-683C-25E4-3266-880425758914}"/>
              </a:ext>
            </a:extLst>
          </p:cNvPr>
          <p:cNvSpPr/>
          <p:nvPr/>
        </p:nvSpPr>
        <p:spPr>
          <a:xfrm>
            <a:off x="603676" y="3992955"/>
            <a:ext cx="491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1903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EEDAE-0378-B484-6432-72ED2241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87"/>
          <a:stretch/>
        </p:blipFill>
        <p:spPr>
          <a:xfrm>
            <a:off x="1" y="0"/>
            <a:ext cx="91485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4D4BFC-6121-48C6-5139-3A1F308A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251"/>
            <a:ext cx="7886700" cy="1325563"/>
          </a:xfrm>
        </p:spPr>
        <p:txBody>
          <a:bodyPr/>
          <a:lstStyle/>
          <a:p>
            <a:pPr algn="ctr"/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Wahyu 21:3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90A2-BF28-6D2C-F90D-229760FB9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2197100"/>
            <a:ext cx="7886700" cy="2936875"/>
          </a:xfrm>
        </p:spPr>
        <p:txBody>
          <a:bodyPr/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Lalu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aku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mendengar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suara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nyaring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takhta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berkata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: “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Lihatlah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kemah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Allah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ada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tengah-tengah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manusia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diam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bersama-sama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menjadi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umat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-Nya dan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menjadi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Allah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04371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A9302-C3FC-45D8-DF81-8E7E4CD8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644" y="828676"/>
            <a:ext cx="4155282" cy="666750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masis MT Pro Black" panose="02040A04050005020304" pitchFamily="18" charset="0"/>
              </a:rPr>
              <a:t>MATIUS 25 : 21</a:t>
            </a:r>
            <a:endParaRPr lang="en-ID" sz="3600" dirty="0">
              <a:solidFill>
                <a:srgbClr val="FFFF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432EF-6515-EA27-EF51-A01BCC606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0" r="41080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A08E6-BB43-AC51-A292-5C0544F7F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401" y="1724025"/>
            <a:ext cx="3955456" cy="4629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“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Maka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kata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tuannya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kepadanya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: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Baik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sekali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perbuatanmu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hai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hambaku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baik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setia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setia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perkara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kecil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aku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kepadamu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tanggung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jawab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perkara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Masuklah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turutlah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kebahagiaan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tuanmu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.”</a:t>
            </a:r>
          </a:p>
          <a:p>
            <a:endParaRPr lang="en-ID" dirty="0">
              <a:solidFill>
                <a:schemeClr val="bg1">
                  <a:alpha val="80000"/>
                </a:schemeClr>
              </a:solidFill>
              <a:latin typeface="Gill Sans Nova Cond XBd" panose="020B0A06020104020203" pitchFamily="34" charset="0"/>
            </a:endParaRPr>
          </a:p>
          <a:p>
            <a:endParaRPr lang="en-ID" dirty="0">
              <a:solidFill>
                <a:schemeClr val="bg1">
                  <a:alpha val="80000"/>
                </a:schemeClr>
              </a:solidFill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32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33357-6E67-22F7-3F7C-5CC99305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FFFFFF"/>
                </a:solidFill>
                <a:latin typeface="Impact" panose="020B0806030902050204" pitchFamily="34" charset="0"/>
              </a:rPr>
              <a:t>PERHITUNGAN AKHIR</a:t>
            </a:r>
            <a:br>
              <a:rPr lang="sv-SE" sz="3500" dirty="0">
                <a:solidFill>
                  <a:srgbClr val="FFFFFF"/>
                </a:solidFill>
              </a:rPr>
            </a:br>
            <a:r>
              <a:rPr lang="sv-SE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</a:t>
            </a:r>
            <a:r>
              <a:rPr lang="sv-SE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22 Maret 2023</a:t>
            </a:r>
            <a:endParaRPr lang="en-ID" sz="28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6ACCE-A6BB-C52A-29FF-3EA8F2A73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4079"/>
            <a:ext cx="4772026" cy="486727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Impact" panose="020B0806030902050204" pitchFamily="34" charset="0"/>
              </a:rPr>
              <a:t>Matius</a:t>
            </a:r>
            <a:r>
              <a:rPr lang="en-ID" sz="4000" dirty="0">
                <a:latin typeface="Impact" panose="020B0806030902050204" pitchFamily="34" charset="0"/>
              </a:rPr>
              <a:t> 24:3 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Ketika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duduk di </a:t>
            </a:r>
            <a:r>
              <a:rPr lang="en-ID" dirty="0" err="1">
                <a:latin typeface="Berlin Sans FB" panose="020E0602020502020306" pitchFamily="34" charset="0"/>
              </a:rPr>
              <a:t>atas</a:t>
            </a:r>
            <a:r>
              <a:rPr lang="en-ID" dirty="0">
                <a:latin typeface="Berlin Sans FB" panose="020E0602020502020306" pitchFamily="34" charset="0"/>
              </a:rPr>
              <a:t> Bukit </a:t>
            </a:r>
            <a:r>
              <a:rPr lang="en-ID" dirty="0" err="1">
                <a:latin typeface="Berlin Sans FB" panose="020E0602020502020306" pitchFamily="34" charset="0"/>
              </a:rPr>
              <a:t>Zaitun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datanglah</a:t>
            </a:r>
            <a:r>
              <a:rPr lang="en-ID" dirty="0">
                <a:latin typeface="Berlin Sans FB" panose="020E0602020502020306" pitchFamily="34" charset="0"/>
              </a:rPr>
              <a:t> murid-murid-Nya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untuk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bercakap-cakap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sendirian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Dia. Kata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: "</a:t>
            </a:r>
            <a:r>
              <a:rPr lang="en-ID" dirty="0" err="1">
                <a:latin typeface="Berlin Sans FB" panose="020E0602020502020306" pitchFamily="34" charset="0"/>
              </a:rPr>
              <a:t>Katakanlah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 kami, </a:t>
            </a:r>
            <a:r>
              <a:rPr lang="en-ID" dirty="0" err="1">
                <a:latin typeface="Berlin Sans FB" panose="020E0602020502020306" pitchFamily="34" charset="0"/>
              </a:rPr>
              <a:t>bilamanakah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terjadi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apakah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tanda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kedatangan</a:t>
            </a:r>
            <a:r>
              <a:rPr lang="en-ID" dirty="0">
                <a:latin typeface="Berlin Sans FB" panose="020E0602020502020306" pitchFamily="34" charset="0"/>
              </a:rPr>
              <a:t>-Mu dan </a:t>
            </a:r>
            <a:r>
              <a:rPr lang="en-ID" dirty="0" err="1">
                <a:latin typeface="Berlin Sans FB" panose="020E0602020502020306" pitchFamily="34" charset="0"/>
              </a:rPr>
              <a:t>tanda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kesudahan</a:t>
            </a:r>
            <a:r>
              <a:rPr lang="en-ID" dirty="0">
                <a:latin typeface="Berlin Sans FB" panose="020E0602020502020306" pitchFamily="34" charset="0"/>
              </a:rPr>
              <a:t> dunia?"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8B91B-E736-1A8B-3296-3EDC58F03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43" r="12283"/>
          <a:stretch/>
        </p:blipFill>
        <p:spPr>
          <a:xfrm>
            <a:off x="5700712" y="2203042"/>
            <a:ext cx="3357563" cy="34174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96826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4F7EEB-3F04-2CAE-0A44-AF17369C8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A0E2D-B2C0-2396-78EF-07765AB34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85900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Matius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24 dan 25,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menjawab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pertanyaan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murid-murid-Nya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menjelaskan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2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hal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yaitu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609AA-07F2-A4A3-AFDF-17C1C6E01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" y="1564785"/>
            <a:ext cx="8291513" cy="320357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Tanda-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tanda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dunia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sekitar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kelaparan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gempa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berbagai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bencana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lain.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Kondisi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gereja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sebelum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kembali</a:t>
            </a:r>
            <a:r>
              <a:rPr lang="en-ID" dirty="0">
                <a:latin typeface="Franklin Gothic Medium Cond" panose="020B0606030402020204" pitchFamily="34" charset="0"/>
              </a:rPr>
              <a:t>. Hal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dijelaskan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3 </a:t>
            </a:r>
            <a:r>
              <a:rPr lang="en-ID" dirty="0" err="1">
                <a:latin typeface="Franklin Gothic Medium Cond" panose="020B0606030402020204" pitchFamily="34" charset="0"/>
              </a:rPr>
              <a:t>cerita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antaranya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Bernard MT Condensed" panose="02050806060905020404" pitchFamily="18" charset="0"/>
              </a:rPr>
              <a:t>TALENTA </a:t>
            </a:r>
            <a:r>
              <a:rPr lang="en-ID" dirty="0" err="1">
                <a:latin typeface="Bernard MT Condensed" panose="02050806060905020404" pitchFamily="18" charset="0"/>
              </a:rPr>
              <a:t>yaitu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bagaimana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umat</a:t>
            </a:r>
            <a:r>
              <a:rPr lang="en-ID" dirty="0">
                <a:latin typeface="Bernard MT Condensed" panose="02050806060905020404" pitchFamily="18" charset="0"/>
              </a:rPr>
              <a:t>-Nya </a:t>
            </a:r>
            <a:r>
              <a:rPr lang="en-ID" dirty="0" err="1">
                <a:latin typeface="Bernard MT Condensed" panose="02050806060905020404" pitchFamily="18" charset="0"/>
              </a:rPr>
              <a:t>menggunakan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karunia-karunia</a:t>
            </a:r>
            <a:r>
              <a:rPr lang="en-ID" dirty="0">
                <a:latin typeface="Bernard MT Condensed" panose="02050806060905020404" pitchFamily="18" charset="0"/>
              </a:rPr>
              <a:t> yang Allah </a:t>
            </a:r>
            <a:r>
              <a:rPr lang="en-ID" dirty="0" err="1">
                <a:latin typeface="Bernard MT Condensed" panose="02050806060905020404" pitchFamily="18" charset="0"/>
              </a:rPr>
              <a:t>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berikan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mereka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B02D0-3678-96FC-5341-A61E7CD86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282" y="4457699"/>
            <a:ext cx="4218893" cy="2019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0113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5E405-8A79-0492-572F-8C1A2581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575" y="561975"/>
            <a:ext cx="6067405" cy="1044655"/>
          </a:xfrm>
        </p:spPr>
        <p:txBody>
          <a:bodyPr anchor="t">
            <a:noAutofit/>
          </a:bodyPr>
          <a:lstStyle/>
          <a:p>
            <a:pPr algn="ctr"/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Ellen G. White, Testimonies for the Church,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jld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1,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197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58742-539E-C386-B558-6041E0705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9" r="31604"/>
          <a:stretch/>
        </p:blipFill>
        <p:spPr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6BAB0-89AB-2458-7B99-5A07A08BC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630" y="1827252"/>
            <a:ext cx="5376863" cy="4810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"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Ditunjukkan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kepadaku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perumpamaan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talenta-talenta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belum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dimengerti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sepenuhnya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 Pelajaran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penting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diberikan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murid-murid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keuntungan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orang-orang Kristen pada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hari-hari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terakhir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 Dan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talenta-talenta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ini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semata-mata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mewakili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kesanggupan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berkhotbah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mengajar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firman</a:t>
            </a:r>
            <a:r>
              <a:rPr lang="en-ID" sz="2600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Allah.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Perumpamaan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berlaku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sarana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duniawi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di mana Allah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percayakan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651525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04A75-A0AB-F0D0-030D-8C1FBC085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50" r="32004"/>
          <a:stretch/>
        </p:blipFill>
        <p:spPr>
          <a:xfrm>
            <a:off x="20" y="10"/>
            <a:ext cx="4410055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2A6A8-16D5-9DE7-6101-21FA9970C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0" y="533401"/>
            <a:ext cx="4733925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Sangat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alami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bagi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berpikir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bahwa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orang lain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lebih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banyak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talenta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daripada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miliki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karena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lebih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tanggung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jawab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 Allah.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Akan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cerita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talenta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Matius</a:t>
            </a:r>
            <a:r>
              <a:rPr lang="en-ID" dirty="0">
                <a:latin typeface="Impact" panose="020B0806030902050204" pitchFamily="34" charset="0"/>
              </a:rPr>
              <a:t> 25:14-30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hanyalah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seorang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talenta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yaitu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jumlah</a:t>
            </a:r>
            <a:r>
              <a:rPr lang="en-ID" dirty="0">
                <a:latin typeface="Eras Bold ITC" panose="020B0907030504020204" pitchFamily="34" charset="0"/>
              </a:rPr>
              <a:t> uang yang </a:t>
            </a:r>
            <a:r>
              <a:rPr lang="en-ID" dirty="0" err="1">
                <a:latin typeface="Eras Bold ITC" panose="020B0907030504020204" pitchFamily="34" charset="0"/>
              </a:rPr>
              <a:t>kecil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terbukti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setia</a:t>
            </a:r>
            <a:r>
              <a:rPr lang="en-ID" dirty="0">
                <a:latin typeface="Eras Bold ITC" panose="020B0907030504020204" pitchFamily="34" charset="0"/>
              </a:rPr>
              <a:t> dan </a:t>
            </a:r>
            <a:r>
              <a:rPr lang="en-ID" dirty="0" err="1">
                <a:latin typeface="Eras Bold ITC" panose="020B0907030504020204" pitchFamily="34" charset="0"/>
              </a:rPr>
              <a:t>akhirnya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kehilangan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hidup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2316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9256FC5-7E33-19C5-2AB2-198E84ECB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54" r="3358" b="-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A3742-BB8C-9999-65EF-BEA4FDF7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00" y="4152265"/>
            <a:ext cx="8679197" cy="2518859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Jadi,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pada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berpikir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tanggung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jawab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orang lain,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biarlah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fokus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pada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apa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yang Allah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percayakan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kepada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menggunakannya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untuk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kemuliaan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-Nya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6604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AD700-0B8D-8613-53C8-C6540CD04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9" r="3430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21D1-25A5-2966-32B3-AD7700A7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991" y="1028700"/>
            <a:ext cx="4068159" cy="5624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/>
              <a:t>Kita </a:t>
            </a:r>
            <a:r>
              <a:rPr lang="en-ID" dirty="0" err="1"/>
              <a:t>rindu</a:t>
            </a:r>
            <a:r>
              <a:rPr lang="en-ID" dirty="0"/>
              <a:t> </a:t>
            </a:r>
            <a:r>
              <a:rPr lang="en-ID" dirty="0" err="1"/>
              <a:t>mendengar</a:t>
            </a:r>
            <a:r>
              <a:rPr lang="en-ID" dirty="0"/>
              <a:t> </a:t>
            </a:r>
            <a:r>
              <a:rPr lang="en-ID" dirty="0" err="1"/>
              <a:t>sambutan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pada </a:t>
            </a:r>
            <a:r>
              <a:rPr lang="en-ID" dirty="0" err="1"/>
              <a:t>akhirnya</a:t>
            </a:r>
            <a:r>
              <a:rPr lang="en-ID" dirty="0"/>
              <a:t>: </a:t>
            </a:r>
            <a:r>
              <a:rPr lang="en-ID" dirty="0">
                <a:latin typeface="Bernard MT Condensed" panose="02050806060905020404" pitchFamily="18" charset="0"/>
              </a:rPr>
              <a:t>"....</a:t>
            </a:r>
            <a:r>
              <a:rPr lang="en-ID" dirty="0" err="1">
                <a:latin typeface="Bernard MT Condensed" panose="02050806060905020404" pitchFamily="18" charset="0"/>
              </a:rPr>
              <a:t>Baik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sekali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perbuatanmu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hai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hambaku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baik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setia</a:t>
            </a:r>
            <a:r>
              <a:rPr lang="en-ID" dirty="0">
                <a:latin typeface="Bernard MT Condensed" panose="02050806060905020404" pitchFamily="18" charset="0"/>
              </a:rPr>
              <a:t>; </a:t>
            </a:r>
            <a:r>
              <a:rPr lang="en-ID" dirty="0" err="1">
                <a:latin typeface="Bernard MT Condensed" panose="02050806060905020404" pitchFamily="18" charset="0"/>
              </a:rPr>
              <a:t>engkau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setia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dalam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perkara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kecil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aku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memberikan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kepadamu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tanggung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jawab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dalam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perkara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besar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latin typeface="Bernard MT Condensed" panose="02050806060905020404" pitchFamily="18" charset="0"/>
              </a:rPr>
              <a:t>Masuklah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turutlah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dalam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kebahagiaan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tuanmu</a:t>
            </a:r>
            <a:r>
              <a:rPr lang="en-ID" dirty="0">
                <a:latin typeface="Bernard MT Condensed" panose="02050806060905020404" pitchFamily="18" charset="0"/>
              </a:rPr>
              <a:t>" [</a:t>
            </a:r>
            <a:r>
              <a:rPr lang="en-ID" dirty="0" err="1">
                <a:latin typeface="Bernard MT Condensed" panose="02050806060905020404" pitchFamily="18" charset="0"/>
              </a:rPr>
              <a:t>Matius</a:t>
            </a:r>
            <a:r>
              <a:rPr lang="en-ID" dirty="0">
                <a:latin typeface="Bernard MT Condensed" panose="02050806060905020404" pitchFamily="18" charset="0"/>
              </a:rPr>
              <a:t> 25:21].</a:t>
            </a:r>
          </a:p>
        </p:txBody>
      </p:sp>
    </p:spTree>
    <p:extLst>
      <p:ext uri="{BB962C8B-B14F-4D97-AF65-F5344CB8AC3E}">
        <p14:creationId xmlns:p14="http://schemas.microsoft.com/office/powerpoint/2010/main" val="3957700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821A6-F010-7B73-9A7C-FBF4C722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6"/>
            <a:ext cx="9143997" cy="1280776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FF"/>
                </a:solidFill>
                <a:latin typeface="Impact" panose="020B0806030902050204" pitchFamily="34" charset="0"/>
              </a:rPr>
              <a:t>MATA YANG TERTUJU PADA UPAH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</a:t>
            </a:r>
            <a:r>
              <a:rPr lang="fi-FI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23 </a:t>
            </a:r>
            <a:r>
              <a:rPr lang="fi-FI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fi-FI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D258-AB4F-2DC4-BDE8-B90D5D6D7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768950"/>
            <a:ext cx="5741962" cy="501291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Setelah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pertobatannya</a:t>
            </a:r>
            <a:r>
              <a:rPr lang="en-ID" dirty="0">
                <a:latin typeface="Bernard MT Condensed" panose="02050806060905020404" pitchFamily="18" charset="0"/>
              </a:rPr>
              <a:t>, Paulus </a:t>
            </a:r>
            <a:r>
              <a:rPr lang="en-ID" dirty="0" err="1">
                <a:latin typeface="Bernard MT Condensed" panose="02050806060905020404" pitchFamily="18" charset="0"/>
              </a:rPr>
              <a:t>menyerahkan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seluruh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hidupnya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pekerjaan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Kristus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Eras Bold ITC" panose="020B0907030504020204" pitchFamily="34" charset="0"/>
              </a:rPr>
              <a:t>Seperti</a:t>
            </a:r>
            <a:r>
              <a:rPr lang="en-ID" dirty="0">
                <a:latin typeface="Eras Bold ITC" panose="020B0907030504020204" pitchFamily="34" charset="0"/>
              </a:rPr>
              <a:t> Musa, Paulus juga </a:t>
            </a:r>
            <a:r>
              <a:rPr lang="en-ID" dirty="0" err="1">
                <a:latin typeface="Eras Bold ITC" panose="020B0907030504020204" pitchFamily="34" charset="0"/>
              </a:rPr>
              <a:t>memilih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menderita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bersama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anak-anak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Tuhan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setia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Demi </a:t>
            </a:r>
            <a:r>
              <a:rPr lang="en-ID" dirty="0" err="1">
                <a:latin typeface="Berlin Sans FB" panose="020E0602020502020306" pitchFamily="34" charset="0"/>
              </a:rPr>
              <a:t>Kristus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menderita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pukulan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dilempari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batu, di </a:t>
            </a:r>
            <a:r>
              <a:rPr lang="en-ID" dirty="0" err="1">
                <a:latin typeface="Berlin Sans FB" panose="020E0602020502020306" pitchFamily="34" charset="0"/>
              </a:rPr>
              <a:t>penjara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kapal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tenggelam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lapar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dingin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masih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lagi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seperti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dicatat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2 </a:t>
            </a:r>
            <a:r>
              <a:rPr lang="en-ID" dirty="0" err="1">
                <a:latin typeface="Impact" panose="020B0806030902050204" pitchFamily="34" charset="0"/>
              </a:rPr>
              <a:t>Korintus</a:t>
            </a:r>
            <a:r>
              <a:rPr lang="en-ID" dirty="0">
                <a:latin typeface="Impact" panose="020B0806030902050204" pitchFamily="34" charset="0"/>
              </a:rPr>
              <a:t> 11:24-33.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17810-3904-78D1-F0FE-2D95FA58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522" y="2985156"/>
            <a:ext cx="3295650" cy="2471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8404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C0606-1DCD-0210-2D5A-16D68EB16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1A37D-3DF3-8A29-BC43-61403ABD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Bagaimanakah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Paulus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sanggup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menahan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b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semua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derita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dialaminya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00EAB-7CD9-E1C1-AE98-74FD14A05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9700"/>
            <a:ext cx="8039100" cy="531495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/>
              <a:t>Nilai yang </a:t>
            </a:r>
            <a:r>
              <a:rPr lang="en-ID" dirty="0" err="1"/>
              <a:t>diletakkan</a:t>
            </a:r>
            <a:r>
              <a:rPr lang="en-ID" dirty="0"/>
              <a:t> oleh Paulus pada </a:t>
            </a:r>
            <a:r>
              <a:rPr lang="en-ID" dirty="0" err="1"/>
              <a:t>upah</a:t>
            </a:r>
            <a:r>
              <a:rPr lang="en-ID" dirty="0"/>
              <a:t> </a:t>
            </a:r>
            <a:r>
              <a:rPr lang="en-ID" dirty="0" err="1"/>
              <a:t>kesetiaan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yang </a:t>
            </a:r>
            <a:r>
              <a:rPr lang="en-ID" dirty="0" err="1"/>
              <a:t>menjaganya</a:t>
            </a:r>
            <a:r>
              <a:rPr lang="en-ID" dirty="0"/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tetap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bersemangat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menderita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bagi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Kristus</a:t>
            </a:r>
            <a:r>
              <a:rPr lang="en-ID" dirty="0"/>
              <a:t>.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menuliskan</a:t>
            </a:r>
            <a:r>
              <a:rPr lang="en-ID" dirty="0"/>
              <a:t>: </a:t>
            </a:r>
            <a:r>
              <a:rPr lang="en-ID" dirty="0"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yakin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penderitaan</a:t>
            </a:r>
            <a:r>
              <a:rPr lang="en-ID" dirty="0">
                <a:latin typeface="Franklin Gothic Demi Cond" panose="020B0706030402020204" pitchFamily="34" charset="0"/>
              </a:rPr>
              <a:t> zaman </a:t>
            </a:r>
            <a:r>
              <a:rPr lang="en-ID" dirty="0" err="1">
                <a:latin typeface="Franklin Gothic Demi Cond" panose="020B0706030402020204" pitchFamily="34" charset="0"/>
              </a:rPr>
              <a:t>sekarang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dibandingkan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kemuliaan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dinyatakan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" [Roma 8:18].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fokus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tujuan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Filipi</a:t>
            </a:r>
            <a:r>
              <a:rPr lang="en-ID" dirty="0">
                <a:latin typeface="Franklin Gothic Demi Cond" panose="020B0706030402020204" pitchFamily="34" charset="0"/>
              </a:rPr>
              <a:t> 3:13-14 </a:t>
            </a:r>
            <a:r>
              <a:rPr lang="en-ID" dirty="0" err="1">
                <a:latin typeface="Franklin Gothic Demi Cond" panose="020B0706030402020204" pitchFamily="34" charset="0"/>
              </a:rPr>
              <a:t>Saudara-saudara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menganggap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menangkapnya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kulakukan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melupakan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belakangku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mengarahkan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di </a:t>
            </a:r>
            <a:r>
              <a:rPr lang="en-ID" dirty="0" err="1">
                <a:latin typeface="Franklin Gothic Demi Cond" panose="020B0706030402020204" pitchFamily="34" charset="0"/>
              </a:rPr>
              <a:t>hadapanku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berlari-lari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tujuan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memperoleh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hadiah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yaitu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panggilan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sorgawi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1750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CB18B-7FF2-97EA-4431-C1A978C0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03" y="361949"/>
            <a:ext cx="4829174" cy="63722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Bernard MT Condensed" panose="02050806060905020404" pitchFamily="18" charset="0"/>
              </a:rPr>
              <a:t>Allah </a:t>
            </a:r>
            <a:r>
              <a:rPr lang="en-ID" sz="2400" dirty="0" err="1"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berjanji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kepada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anak</a:t>
            </a:r>
            <a:r>
              <a:rPr lang="en-ID" sz="2400" dirty="0">
                <a:latin typeface="Bernard MT Condensed" panose="02050806060905020404" pitchFamily="18" charset="0"/>
              </a:rPr>
              <a:t>-</a:t>
            </a:r>
            <a:r>
              <a:rPr lang="en-ID" sz="2400" dirty="0" err="1">
                <a:latin typeface="Bernard MT Condensed" panose="02050806060905020404" pitchFamily="18" charset="0"/>
              </a:rPr>
              <a:t>anak</a:t>
            </a:r>
            <a:r>
              <a:rPr lang="en-ID" sz="2400" dirty="0">
                <a:latin typeface="Bernard MT Condensed" panose="02050806060905020404" pitchFamily="18" charset="0"/>
              </a:rPr>
              <a:t>-Nya </a:t>
            </a:r>
            <a:r>
              <a:rPr lang="en-ID" sz="2400" dirty="0" err="1">
                <a:latin typeface="Bernard MT Condensed" panose="02050806060905020404" pitchFamily="18" charset="0"/>
              </a:rPr>
              <a:t>bahwa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pasti</a:t>
            </a:r>
            <a:r>
              <a:rPr lang="en-ID" sz="2400" dirty="0">
                <a:latin typeface="Bernard MT Condensed" panose="02050806060905020404" pitchFamily="18" charset="0"/>
              </a:rPr>
              <a:t> kaya </a:t>
            </a:r>
            <a:r>
              <a:rPr lang="en-ID" sz="2400" dirty="0" err="1"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harta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duniawi</a:t>
            </a:r>
            <a:r>
              <a:rPr lang="en-ID" sz="2400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mengatakan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semua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menghidupkan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kehidupan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saleh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menderita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penganiayaan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ditawarkan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lebih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kekayaan</a:t>
            </a:r>
            <a:r>
              <a:rPr lang="en-ID" sz="2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dunia.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mengatakan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"Aku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menyediakan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kebutuhan-kebutuhanmu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mana pun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pergi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Aku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menyertaimu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."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Kemudian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akhirnya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 yang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setia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kekayaan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tanggung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jawab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serta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Sungguh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suatu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upah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luar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biasa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50654-B6E3-E4F5-69AB-AACDD07CE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9" r="16032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2557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2223" y="554152"/>
            <a:ext cx="4306642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DE358-F73D-9AFF-49D7-8331B3A6F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2" r="41411" b="1"/>
          <a:stretch/>
        </p:blipFill>
        <p:spPr>
          <a:xfrm>
            <a:off x="379063" y="554151"/>
            <a:ext cx="4306642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17" y="703679"/>
            <a:ext cx="128636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064" y="1562696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C573-141C-46A7-F871-1E15C7371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971" y="1574557"/>
            <a:ext cx="3833650" cy="4200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Kemakmuran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beriman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bersyukur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apa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dimiliki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hal</a:t>
            </a:r>
            <a:r>
              <a:rPr lang="en-ID" sz="36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0611" y="5775082"/>
            <a:ext cx="84320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11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E4E85E-62FB-B6DB-672B-DA674380B72A}"/>
              </a:ext>
            </a:extLst>
          </p:cNvPr>
          <p:cNvSpPr/>
          <p:nvPr/>
        </p:nvSpPr>
        <p:spPr>
          <a:xfrm>
            <a:off x="0" y="0"/>
            <a:ext cx="9144000" cy="6972300"/>
          </a:xfrm>
          <a:prstGeom prst="rect">
            <a:avLst/>
          </a:prstGeom>
          <a:solidFill>
            <a:srgbClr val="111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AB4A5-2993-57B0-C813-2BC123E8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26" y="282575"/>
            <a:ext cx="4972049" cy="3860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Allah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menjanjikan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pahala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yang di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dan yang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dirty="0">
                <a:solidFill>
                  <a:schemeClr val="bg1"/>
                </a:solidFill>
              </a:rPr>
              <a:t>(</a:t>
            </a:r>
            <a:r>
              <a:rPr lang="en-ID" dirty="0" err="1">
                <a:solidFill>
                  <a:schemeClr val="bg1"/>
                </a:solidFill>
              </a:rPr>
              <a:t>Ul</a:t>
            </a:r>
            <a:r>
              <a:rPr lang="en-ID" dirty="0">
                <a:solidFill>
                  <a:schemeClr val="bg1"/>
                </a:solidFill>
              </a:rPr>
              <a:t>. 28: 1-6; </a:t>
            </a:r>
            <a:r>
              <a:rPr lang="en-ID" dirty="0" err="1">
                <a:solidFill>
                  <a:schemeClr val="bg1"/>
                </a:solidFill>
              </a:rPr>
              <a:t>Mzm</a:t>
            </a:r>
            <a:r>
              <a:rPr lang="en-ID" dirty="0">
                <a:solidFill>
                  <a:schemeClr val="bg1"/>
                </a:solidFill>
              </a:rPr>
              <a:t>. 58: 11; Mal. 3: 10-12; Rm. 2: 6-7),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sesuai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dengan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perbuatan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mereka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>
                <a:solidFill>
                  <a:schemeClr val="bg1"/>
                </a:solidFill>
              </a:rPr>
              <a:t>(Rm. 2: 6-7; Tit. 2: 13-14). 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Pahala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seperti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itu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memperlengkapi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kita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dengan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motivasi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yang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cukup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untuk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tetap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ID" dirty="0" err="1">
                <a:solidFill>
                  <a:srgbClr val="00FF00"/>
                </a:solidFill>
                <a:latin typeface="Bahnschrift SemiBold SemiConden" panose="020B0502040204020203" pitchFamily="34" charset="0"/>
              </a:rPr>
              <a:t>setia</a:t>
            </a:r>
            <a:r>
              <a:rPr lang="en-ID" dirty="0">
                <a:solidFill>
                  <a:srgbClr val="00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ID" dirty="0">
                <a:solidFill>
                  <a:schemeClr val="bg1"/>
                </a:solidFill>
              </a:rPr>
              <a:t>(Why. 2: 10; 21: 1-7).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F84B4-D0E2-3F99-E3A8-97FBCFE86FBA}"/>
              </a:ext>
            </a:extLst>
          </p:cNvPr>
          <p:cNvSpPr txBox="1"/>
          <p:nvPr/>
        </p:nvSpPr>
        <p:spPr>
          <a:xfrm>
            <a:off x="238125" y="3995172"/>
            <a:ext cx="46386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dibenarkan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iman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>
                <a:solidFill>
                  <a:schemeClr val="bg1"/>
                </a:solidFill>
              </a:rPr>
              <a:t>(Rm. 5: 1-2) </a:t>
            </a:r>
            <a:r>
              <a:rPr lang="en-ID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menerima</a:t>
            </a:r>
            <a:r>
              <a:rPr lang="en-ID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hidup</a:t>
            </a:r>
            <a:r>
              <a:rPr lang="en-ID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kekal</a:t>
            </a:r>
            <a:r>
              <a:rPr lang="en-ID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>
                <a:solidFill>
                  <a:schemeClr val="bg1"/>
                </a:solidFill>
                <a:latin typeface="Amasis MT Pro Black" panose="02040A04050005020304" pitchFamily="18" charset="0"/>
              </a:rPr>
              <a:t>(Tit. 3: 7) </a:t>
            </a:r>
            <a:r>
              <a:rPr lang="en-ID" sz="2400" dirty="0" err="1">
                <a:solidFill>
                  <a:srgbClr val="00FF00"/>
                </a:solidFill>
                <a:latin typeface="Amasis MT Pro Black" panose="02040A04050005020304" pitchFamily="18" charset="0"/>
              </a:rPr>
              <a:t>terlepas</a:t>
            </a:r>
            <a:r>
              <a:rPr lang="en-ID" sz="2400" dirty="0">
                <a:solidFill>
                  <a:srgbClr val="00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0FF00"/>
                </a:solidFill>
                <a:latin typeface="Amasis MT Pro Black" panose="02040A04050005020304" pitchFamily="18" charset="0"/>
              </a:rPr>
              <a:t>dari</a:t>
            </a:r>
            <a:r>
              <a:rPr lang="en-ID" sz="2400" dirty="0">
                <a:solidFill>
                  <a:srgbClr val="00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0FF00"/>
                </a:solidFill>
                <a:latin typeface="Amasis MT Pro Black" panose="02040A04050005020304" pitchFamily="18" charset="0"/>
              </a:rPr>
              <a:t>perbuatan</a:t>
            </a:r>
            <a:r>
              <a:rPr lang="en-ID" sz="2400" dirty="0">
                <a:solidFill>
                  <a:srgbClr val="00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0FF00"/>
                </a:solidFill>
                <a:latin typeface="Amasis MT Pro Black" panose="02040A04050005020304" pitchFamily="18" charset="0"/>
              </a:rPr>
              <a:t>apa</a:t>
            </a:r>
            <a:r>
              <a:rPr lang="en-ID" sz="2400" dirty="0">
                <a:solidFill>
                  <a:srgbClr val="00FF00"/>
                </a:solidFill>
                <a:latin typeface="Amasis MT Pro Black" panose="02040A04050005020304" pitchFamily="18" charset="0"/>
              </a:rPr>
              <a:t> pun yang </a:t>
            </a:r>
            <a:r>
              <a:rPr lang="en-ID" sz="2400" dirty="0" err="1">
                <a:solidFill>
                  <a:srgbClr val="00FF00"/>
                </a:solidFill>
                <a:latin typeface="Amasis MT Pro Black" panose="02040A04050005020304" pitchFamily="18" charset="0"/>
              </a:rPr>
              <a:t>mereka</a:t>
            </a:r>
            <a:r>
              <a:rPr lang="en-ID" sz="2400" dirty="0">
                <a:solidFill>
                  <a:srgbClr val="00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00FF00"/>
                </a:solidFill>
                <a:latin typeface="Amasis MT Pro Black" panose="02040A04050005020304" pitchFamily="18" charset="0"/>
              </a:rPr>
              <a:t>lakukan</a:t>
            </a:r>
            <a:r>
              <a:rPr lang="en-ID" sz="2400" dirty="0">
                <a:solidFill>
                  <a:srgbClr val="00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>
                <a:solidFill>
                  <a:schemeClr val="bg1"/>
                </a:solidFill>
              </a:rPr>
              <a:t>(Rm. 3: 28; Ef. 2: 8–9).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D3A06-9124-32ED-B498-0CAFA117E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6" y="593970"/>
            <a:ext cx="3396066" cy="2996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31167-508B-197D-BD00-A1C86D624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18" y="3883026"/>
            <a:ext cx="323725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07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E4DC05-9364-8CBD-B873-B8AEC9315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49" b="-1"/>
          <a:stretch/>
        </p:blipFill>
        <p:spPr>
          <a:xfrm>
            <a:off x="0" y="0"/>
            <a:ext cx="9143980" cy="26057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A0167-223D-5FAE-650C-A8B36A4FA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29" y="2762251"/>
            <a:ext cx="8467721" cy="385286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Mendekati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akhir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kehidupannya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Paulus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berkata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Mengenai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diriku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darahku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mulai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dicurahkan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persembahan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saat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kematianku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dekat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Aku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mengakhiri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pertandingan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mencapai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garis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akhir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memelihara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Sekarang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tersedia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bagiku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mahkota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dikaruniakan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Hakim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adil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pada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-Nya;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melainkan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juga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merindukan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kedatangan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-Nya" [2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Timotius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4:6-8]. </a:t>
            </a:r>
          </a:p>
        </p:txBody>
      </p:sp>
    </p:spTree>
    <p:extLst>
      <p:ext uri="{BB962C8B-B14F-4D97-AF65-F5344CB8AC3E}">
        <p14:creationId xmlns:p14="http://schemas.microsoft.com/office/powerpoint/2010/main" val="3085899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8314D-9FD5-E038-D950-21981FC95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3" r="9134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5E8C8-57F4-859B-FE1F-06C96BB62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1905000"/>
            <a:ext cx="3590925" cy="4162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Kiranya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semua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melalui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kasih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karunia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Allah,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dapat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mengatakan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hal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sama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, dan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dengan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kepastian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sama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1826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58538-6DC2-0094-5F46-DD70C3B3F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440CF-42A7-1208-037D-4E0383839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41C91-C1FA-B995-8F70-4927C1C651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7BC06F-56B1-5B49-7F24-A6BFCA907705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3F4C7A-0EA6-5285-8FD7-5A700DB5E622}"/>
              </a:ext>
            </a:extLst>
          </p:cNvPr>
          <p:cNvSpPr/>
          <p:nvPr/>
        </p:nvSpPr>
        <p:spPr>
          <a:xfrm>
            <a:off x="341462" y="55771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0242B6-A21F-7508-9EBB-F18353F12AA2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2E1718-1971-20BF-306B-C5F9A7F9FB9E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B2131-F4DF-BB8C-0F68-5F0762B8B9B8}"/>
              </a:ext>
            </a:extLst>
          </p:cNvPr>
          <p:cNvSpPr/>
          <p:nvPr/>
        </p:nvSpPr>
        <p:spPr>
          <a:xfrm>
            <a:off x="341736" y="31755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2506C5-076A-8B48-5A48-ACD5F6197715}"/>
              </a:ext>
            </a:extLst>
          </p:cNvPr>
          <p:cNvSpPr/>
          <p:nvPr/>
        </p:nvSpPr>
        <p:spPr>
          <a:xfrm>
            <a:off x="341462" y="43909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D2368F-4141-6327-87F8-006BE20854D6}"/>
              </a:ext>
            </a:extLst>
          </p:cNvPr>
          <p:cNvSpPr txBox="1"/>
          <p:nvPr/>
        </p:nvSpPr>
        <p:spPr>
          <a:xfrm>
            <a:off x="1028700" y="1151535"/>
            <a:ext cx="7773564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Semua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perbuatan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baik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buah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iman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diberikan</a:t>
            </a:r>
            <a:r>
              <a:rPr lang="en-ID" sz="2200" dirty="0">
                <a:latin typeface="Impact" panose="020B0806030902050204" pitchFamily="34" charset="0"/>
              </a:rPr>
              <a:t> Allah dan </a:t>
            </a:r>
            <a:r>
              <a:rPr lang="en-ID" sz="2200" dirty="0" err="1">
                <a:latin typeface="Impact" panose="020B0806030902050204" pitchFamily="34" charset="0"/>
              </a:rPr>
              <a:t>pekerjaan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keselamatan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dikerjakan</a:t>
            </a:r>
            <a:r>
              <a:rPr lang="en-ID" sz="2200" dirty="0">
                <a:latin typeface="Impact" panose="020B0806030902050204" pitchFamily="34" charset="0"/>
              </a:rPr>
              <a:t> oleh Allah </a:t>
            </a:r>
            <a:r>
              <a:rPr lang="en-ID" sz="2200" dirty="0" err="1">
                <a:latin typeface="Impact" panose="020B0806030902050204" pitchFamily="34" charset="0"/>
              </a:rPr>
              <a:t>sendiri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5F7FD6-2C8D-8F36-4CA7-384C397BF2CC}"/>
              </a:ext>
            </a:extLst>
          </p:cNvPr>
          <p:cNvSpPr txBox="1"/>
          <p:nvPr/>
        </p:nvSpPr>
        <p:spPr>
          <a:xfrm>
            <a:off x="1028700" y="2076134"/>
            <a:ext cx="7773564" cy="1107996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Bagian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memperoleh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kehidupan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kekal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iman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percaya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-Nya, </a:t>
            </a:r>
            <a:r>
              <a:rPr lang="en-ID" sz="2200" dirty="0" err="1">
                <a:latin typeface="Impact" panose="020B0806030902050204" pitchFamily="34" charset="0"/>
              </a:rPr>
              <a:t>bergantung</a:t>
            </a:r>
            <a:r>
              <a:rPr lang="en-ID" sz="2200" dirty="0"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latin typeface="Impact" panose="020B0806030902050204" pitchFamily="34" charset="0"/>
              </a:rPr>
              <a:t>jasa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Kristus</a:t>
            </a:r>
            <a:r>
              <a:rPr lang="en-ID" sz="2200" dirty="0"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latin typeface="Impact" panose="020B0806030902050204" pitchFamily="34" charset="0"/>
              </a:rPr>
              <a:t>menuruti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Firman</a:t>
            </a:r>
            <a:r>
              <a:rPr lang="en-ID" sz="22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A095E-186E-3CDE-3B45-A2142CDDB38D}"/>
              </a:ext>
            </a:extLst>
          </p:cNvPr>
          <p:cNvSpPr txBox="1"/>
          <p:nvPr/>
        </p:nvSpPr>
        <p:spPr>
          <a:xfrm>
            <a:off x="1028700" y="3317321"/>
            <a:ext cx="7764039" cy="1107996"/>
          </a:xfrm>
          <a:prstGeom prst="rect">
            <a:avLst/>
          </a:prstGeom>
          <a:solidFill>
            <a:srgbClr val="FFC301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Yerusalem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baru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menjadi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rumah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anak-anak</a:t>
            </a:r>
            <a:r>
              <a:rPr lang="en-ID" sz="2200" dirty="0">
                <a:latin typeface="Impact" panose="020B0806030902050204" pitchFamily="34" charset="0"/>
              </a:rPr>
              <a:t> Allah yang </a:t>
            </a:r>
            <a:r>
              <a:rPr lang="en-ID" sz="2200" dirty="0" err="1">
                <a:latin typeface="Impact" panose="020B0806030902050204" pitchFamily="34" charset="0"/>
              </a:rPr>
              <a:t>setia</a:t>
            </a:r>
            <a:r>
              <a:rPr lang="en-ID" sz="2200" dirty="0">
                <a:latin typeface="Impact" panose="020B0806030902050204" pitchFamily="34" charset="0"/>
              </a:rPr>
              <a:t> di </a:t>
            </a:r>
            <a:r>
              <a:rPr lang="en-ID" sz="2200" dirty="0" err="1">
                <a:latin typeface="Impact" panose="020B0806030902050204" pitchFamily="34" charset="0"/>
              </a:rPr>
              <a:t>surga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selama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milenium</a:t>
            </a:r>
            <a:r>
              <a:rPr lang="en-ID" sz="2200" dirty="0">
                <a:latin typeface="Impact" panose="020B0806030902050204" pitchFamily="34" charset="0"/>
              </a:rPr>
              <a:t> dan, </a:t>
            </a:r>
            <a:r>
              <a:rPr lang="en-ID" sz="2200" dirty="0" err="1">
                <a:latin typeface="Impact" panose="020B0806030902050204" pitchFamily="34" charset="0"/>
              </a:rPr>
              <a:t>sesudah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itu</a:t>
            </a:r>
            <a:r>
              <a:rPr lang="en-ID" sz="2200" dirty="0">
                <a:latin typeface="Impact" panose="020B0806030902050204" pitchFamily="34" charset="0"/>
              </a:rPr>
              <a:t>, di dunia </a:t>
            </a:r>
            <a:r>
              <a:rPr lang="en-ID" sz="2200" dirty="0" err="1">
                <a:latin typeface="Impact" panose="020B0806030902050204" pitchFamily="34" charset="0"/>
              </a:rPr>
              <a:t>baru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selama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kekekalan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46E8BB-24DF-8F82-2AD9-0A3A36A8E789}"/>
              </a:ext>
            </a:extLst>
          </p:cNvPr>
          <p:cNvSpPr txBox="1"/>
          <p:nvPr/>
        </p:nvSpPr>
        <p:spPr>
          <a:xfrm>
            <a:off x="1000119" y="4586180"/>
            <a:ext cx="7783092" cy="769441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Kita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fokus</a:t>
            </a:r>
            <a:r>
              <a:rPr lang="en-ID" sz="2200" dirty="0"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latin typeface="Impact" panose="020B0806030902050204" pitchFamily="34" charset="0"/>
              </a:rPr>
              <a:t>apa</a:t>
            </a:r>
            <a:r>
              <a:rPr lang="en-ID" sz="2200" dirty="0">
                <a:latin typeface="Impact" panose="020B0806030902050204" pitchFamily="34" charset="0"/>
              </a:rPr>
              <a:t> yang Allah </a:t>
            </a:r>
            <a:r>
              <a:rPr lang="en-ID" sz="2200" dirty="0" err="1">
                <a:latin typeface="Impact" panose="020B0806030902050204" pitchFamily="34" charset="0"/>
              </a:rPr>
              <a:t>telah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percayakan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bagaimana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menggunakannya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kemuliaan</a:t>
            </a:r>
            <a:r>
              <a:rPr lang="en-ID" sz="22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35E6AE-2254-0D44-28DF-3EF32D1C7684}"/>
              </a:ext>
            </a:extLst>
          </p:cNvPr>
          <p:cNvSpPr txBox="1"/>
          <p:nvPr/>
        </p:nvSpPr>
        <p:spPr>
          <a:xfrm>
            <a:off x="1000119" y="5635253"/>
            <a:ext cx="7783092" cy="76944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Kemakmuran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beriman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bersyukur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atas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dimiliki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percaya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segala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1023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B1AA8-3C00-8EB9-90F5-527FB68B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30289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UPAH UNTUK KESETIAAN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19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6CF08-54EA-D3CB-BF7A-A01D08FF9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4152900"/>
            <a:ext cx="8591109" cy="24669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“</a:t>
            </a:r>
            <a:r>
              <a:rPr lang="en-ID" sz="3200" dirty="0" err="1">
                <a:latin typeface="Gill Sans Nova Cond XBd" panose="020B0A06020104020203" pitchFamily="34" charset="0"/>
              </a:rPr>
              <a:t>Tetapi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tanpa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iman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mungkin</a:t>
            </a:r>
            <a:r>
              <a:rPr lang="en-ID" sz="3200" dirty="0"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latin typeface="Gill Sans Nova Cond XBd" panose="020B0A06020104020203" pitchFamily="34" charset="0"/>
              </a:rPr>
              <a:t>berkenan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Allah. </a:t>
            </a:r>
            <a:r>
              <a:rPr lang="en-ID" sz="3200" dirty="0" err="1">
                <a:latin typeface="Gill Sans Nova Cond XBd" panose="020B0A06020104020203" pitchFamily="34" charset="0"/>
              </a:rPr>
              <a:t>Sebab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barangsiapa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berpaling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Allah, </a:t>
            </a:r>
            <a:r>
              <a:rPr lang="en-ID" sz="3200" dirty="0" err="1"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harus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percaya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bahwa</a:t>
            </a:r>
            <a:r>
              <a:rPr lang="en-ID" sz="3200" dirty="0"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latin typeface="Gill Sans Nova Cond XBd" panose="020B0A06020104020203" pitchFamily="34" charset="0"/>
              </a:rPr>
              <a:t>ada</a:t>
            </a:r>
            <a:r>
              <a:rPr lang="en-ID" sz="3200" dirty="0"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latin typeface="Gill Sans Nova Cond XBd" panose="020B0A06020104020203" pitchFamily="34" charset="0"/>
              </a:rPr>
              <a:t>bahwa</a:t>
            </a:r>
            <a:r>
              <a:rPr lang="en-ID" sz="3200" dirty="0"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latin typeface="Gill Sans Nova Cond XBd" panose="020B0A06020104020203" pitchFamily="34" charset="0"/>
              </a:rPr>
              <a:t>memberi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upah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orang yang </a:t>
            </a:r>
            <a:r>
              <a:rPr lang="en-ID" sz="3200" dirty="0" err="1">
                <a:latin typeface="Gill Sans Nova Cond XBd" panose="020B0A06020104020203" pitchFamily="34" charset="0"/>
              </a:rPr>
              <a:t>sungguh-sungguh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mencari</a:t>
            </a:r>
            <a:r>
              <a:rPr lang="en-ID" sz="3200" dirty="0">
                <a:latin typeface="Gill Sans Nova Cond XBd" panose="020B0A06020104020203" pitchFamily="34" charset="0"/>
              </a:rPr>
              <a:t> Dia.”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FFDD5-5147-E4C8-9277-1B1230113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563" y="1520336"/>
            <a:ext cx="4120373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60A88B-7082-0091-6C5F-EDC26B8FBC54}"/>
              </a:ext>
            </a:extLst>
          </p:cNvPr>
          <p:cNvSpPr txBox="1"/>
          <p:nvPr/>
        </p:nvSpPr>
        <p:spPr>
          <a:xfrm>
            <a:off x="702064" y="2490445"/>
            <a:ext cx="34166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4400" dirty="0" err="1">
                <a:latin typeface="Amasis MT Pro Black" panose="02040A04050005020304" pitchFamily="18" charset="0"/>
              </a:rPr>
              <a:t>Ibrani</a:t>
            </a:r>
            <a:r>
              <a:rPr lang="en-ID" sz="4400" dirty="0">
                <a:latin typeface="Amasis MT Pro Black" panose="02040A04050005020304" pitchFamily="18" charset="0"/>
              </a:rPr>
              <a:t> 11:6 </a:t>
            </a:r>
          </a:p>
        </p:txBody>
      </p:sp>
    </p:spTree>
    <p:extLst>
      <p:ext uri="{BB962C8B-B14F-4D97-AF65-F5344CB8AC3E}">
        <p14:creationId xmlns:p14="http://schemas.microsoft.com/office/powerpoint/2010/main" val="2837014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A76CA-E150-2518-12C1-0A376F12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483"/>
            <a:ext cx="5619750" cy="1195387"/>
          </a:xfrm>
        </p:spPr>
        <p:txBody>
          <a:bodyPr anchor="b">
            <a:normAutofit/>
          </a:bodyPr>
          <a:lstStyle/>
          <a:p>
            <a:pPr algn="ctr"/>
            <a:r>
              <a:rPr lang="en-ID" sz="3200" dirty="0">
                <a:latin typeface="Bernard MT Condensed" panose="02050806060905020404" pitchFamily="18" charset="0"/>
              </a:rPr>
              <a:t>Ellen G. White, Alfa dan Omega, </a:t>
            </a:r>
            <a:r>
              <a:rPr lang="en-ID" sz="3200" dirty="0" err="1">
                <a:latin typeface="Bernard MT Condensed" panose="02050806060905020404" pitchFamily="18" charset="0"/>
              </a:rPr>
              <a:t>jld</a:t>
            </a:r>
            <a:r>
              <a:rPr lang="en-ID" sz="3200" dirty="0">
                <a:latin typeface="Bernard MT Condensed" panose="02050806060905020404" pitchFamily="18" charset="0"/>
              </a:rPr>
              <a:t>. 8, </a:t>
            </a:r>
            <a:r>
              <a:rPr lang="en-ID" sz="3200" dirty="0" err="1">
                <a:latin typeface="Bernard MT Condensed" panose="02050806060905020404" pitchFamily="18" charset="0"/>
              </a:rPr>
              <a:t>hlm</a:t>
            </a:r>
            <a:r>
              <a:rPr lang="en-ID" sz="3200" dirty="0">
                <a:latin typeface="Bernard MT Condensed" panose="02050806060905020404" pitchFamily="18" charset="0"/>
              </a:rPr>
              <a:t>. 712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9D15-16F3-DFDD-3B86-8091CAC5A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2" y="2209799"/>
            <a:ext cx="4756644" cy="43037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"Bahasa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cukup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menjelaskan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upah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benar</a:t>
            </a:r>
            <a:r>
              <a:rPr lang="en-ID" sz="3200" dirty="0">
                <a:latin typeface="Franklin Gothic Demi Cond" panose="020B0706030402020204" pitchFamily="34" charset="0"/>
              </a:rPr>
              <a:t>. Hal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diketahui</a:t>
            </a:r>
            <a:r>
              <a:rPr lang="en-ID" sz="3200" dirty="0">
                <a:latin typeface="Franklin Gothic Demi Cond" panose="020B0706030402020204" pitchFamily="34" charset="0"/>
              </a:rPr>
              <a:t> oleh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memandangnya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Pikiran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fana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dapat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mengerti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kemuliaan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Firdaus Allah</a:t>
            </a:r>
            <a:r>
              <a:rPr lang="en-ID" sz="3200" dirty="0">
                <a:latin typeface="Franklin Gothic Demi Cond" panose="020B0706030402020204" pitchFamily="34" charset="0"/>
              </a:rPr>
              <a:t>".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0B7289-120F-44DC-9769-2E096993B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15110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58468AF-8ABA-4771-9770-C8C79C0E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69118" y="0"/>
            <a:ext cx="1902326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7FD06-FFB1-EFF5-A2EB-9FA8BE973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0" r="12823"/>
          <a:stretch/>
        </p:blipFill>
        <p:spPr>
          <a:xfrm>
            <a:off x="5239536" y="10"/>
            <a:ext cx="3904464" cy="6857990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5205951" y="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30FFA19-9577-4BA8-B103-A75613F3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239536" y="0"/>
            <a:ext cx="2010392" cy="6858000"/>
          </a:xfrm>
          <a:custGeom>
            <a:avLst/>
            <a:gdLst>
              <a:gd name="connsiteX0" fmla="*/ 1057499 w 2680522"/>
              <a:gd name="connsiteY0" fmla="*/ 0 h 6858000"/>
              <a:gd name="connsiteX1" fmla="*/ 879731 w 2680522"/>
              <a:gd name="connsiteY1" fmla="*/ 0 h 6858000"/>
              <a:gd name="connsiteX2" fmla="*/ 901855 w 2680522"/>
              <a:gd name="connsiteY2" fmla="*/ 14997 h 6858000"/>
              <a:gd name="connsiteX3" fmla="*/ 2502754 w 2680522"/>
              <a:gd name="connsiteY3" fmla="*/ 3621656 h 6858000"/>
              <a:gd name="connsiteX4" fmla="*/ 628404 w 2680522"/>
              <a:gd name="connsiteY4" fmla="*/ 6374814 h 6858000"/>
              <a:gd name="connsiteX5" fmla="*/ 111756 w 2680522"/>
              <a:gd name="connsiteY5" fmla="*/ 6780599 h 6858000"/>
              <a:gd name="connsiteX6" fmla="*/ 0 w 2680522"/>
              <a:gd name="connsiteY6" fmla="*/ 6858000 h 6858000"/>
              <a:gd name="connsiteX7" fmla="*/ 177768 w 2680522"/>
              <a:gd name="connsiteY7" fmla="*/ 6858000 h 6858000"/>
              <a:gd name="connsiteX8" fmla="*/ 289524 w 2680522"/>
              <a:gd name="connsiteY8" fmla="*/ 6780599 h 6858000"/>
              <a:gd name="connsiteX9" fmla="*/ 806172 w 2680522"/>
              <a:gd name="connsiteY9" fmla="*/ 6374814 h 6858000"/>
              <a:gd name="connsiteX10" fmla="*/ 2680522 w 2680522"/>
              <a:gd name="connsiteY10" fmla="*/ 3621656 h 6858000"/>
              <a:gd name="connsiteX11" fmla="*/ 1079623 w 2680522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0522" h="6858000">
                <a:moveTo>
                  <a:pt x="1057499" y="0"/>
                </a:moveTo>
                <a:lnTo>
                  <a:pt x="879731" y="0"/>
                </a:lnTo>
                <a:lnTo>
                  <a:pt x="901855" y="14997"/>
                </a:lnTo>
                <a:cubicBezTo>
                  <a:pt x="1929018" y="754641"/>
                  <a:pt x="2502754" y="2093192"/>
                  <a:pt x="2502754" y="3621656"/>
                </a:cubicBezTo>
                <a:cubicBezTo>
                  <a:pt x="2502754" y="4969131"/>
                  <a:pt x="1574029" y="5602839"/>
                  <a:pt x="628404" y="6374814"/>
                </a:cubicBezTo>
                <a:cubicBezTo>
                  <a:pt x="456201" y="6515397"/>
                  <a:pt x="285574" y="6653108"/>
                  <a:pt x="111756" y="6780599"/>
                </a:cubicBezTo>
                <a:lnTo>
                  <a:pt x="0" y="6858000"/>
                </a:lnTo>
                <a:lnTo>
                  <a:pt x="177768" y="6858000"/>
                </a:lnTo>
                <a:lnTo>
                  <a:pt x="289524" y="6780599"/>
                </a:lnTo>
                <a:cubicBezTo>
                  <a:pt x="463342" y="6653108"/>
                  <a:pt x="633969" y="6515397"/>
                  <a:pt x="806172" y="6374814"/>
                </a:cubicBezTo>
                <a:cubicBezTo>
                  <a:pt x="1751797" y="5602839"/>
                  <a:pt x="2680522" y="4969131"/>
                  <a:pt x="2680522" y="3621656"/>
                </a:cubicBezTo>
                <a:cubicBezTo>
                  <a:pt x="2680522" y="2093192"/>
                  <a:pt x="2106786" y="754641"/>
                  <a:pt x="1079623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5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A8543-C48B-6D0B-204B-B34FA13AF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318" y="1621521"/>
            <a:ext cx="5429250" cy="5076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Kita </a:t>
            </a:r>
            <a:r>
              <a:rPr lang="en-ID" dirty="0" err="1">
                <a:latin typeface="Franklin Gothic Medium Cond" panose="020B0606030402020204" pitchFamily="34" charset="0"/>
              </a:rPr>
              <a:t>perlu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mengerti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upah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berikan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orang yang </a:t>
            </a:r>
            <a:r>
              <a:rPr lang="en-ID" dirty="0" err="1">
                <a:latin typeface="Bernard MT Condensed" panose="02050806060905020404" pitchFamily="18" charset="0"/>
              </a:rPr>
              <a:t>sungguh-sungguh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mencari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berarti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bahwa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keselamatan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jasa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perbuatan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baik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seseorang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seorangpun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tokoh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Alkitab</a:t>
            </a:r>
            <a:r>
              <a:rPr lang="en-ID" dirty="0">
                <a:latin typeface="Franklin Gothic Medium Cond" panose="020B0606030402020204" pitchFamily="34" charset="0"/>
              </a:rPr>
              <a:t> yang mana </a:t>
            </a:r>
            <a:r>
              <a:rPr lang="en-ID" dirty="0" err="1">
                <a:latin typeface="Franklin Gothic Medium Cond" panose="020B0606030402020204" pitchFamily="34" charset="0"/>
              </a:rPr>
              <a:t>perbuatan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baik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cukup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diperhitungkan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keselamatan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. Jika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menyelamatkan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latin typeface="Franklin Gothic Medium Cond" panose="020B0606030402020204" pitchFamily="34" charset="0"/>
              </a:rPr>
              <a:t>perbuatan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maka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salib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B6E61-36E5-D1F3-7E31-84B7A868D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09" r="1" b="1"/>
          <a:stretch/>
        </p:blipFill>
        <p:spPr>
          <a:xfrm>
            <a:off x="5362636" y="2124075"/>
            <a:ext cx="3528691" cy="3749110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682F7E-BBD4-A8B8-644C-38EE475312E4}"/>
              </a:ext>
            </a:extLst>
          </p:cNvPr>
          <p:cNvSpPr txBox="1"/>
          <p:nvPr/>
        </p:nvSpPr>
        <p:spPr>
          <a:xfrm>
            <a:off x="363318" y="507761"/>
            <a:ext cx="8415077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Impact" panose="020B0806030902050204" pitchFamily="34" charset="0"/>
              </a:rPr>
              <a:t>Alkitab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menggunakan</a:t>
            </a:r>
            <a:r>
              <a:rPr lang="en-ID" sz="2800" dirty="0">
                <a:latin typeface="Impact" panose="020B0806030902050204" pitchFamily="34" charset="0"/>
              </a:rPr>
              <a:t> kata yang </a:t>
            </a:r>
            <a:r>
              <a:rPr lang="en-ID" sz="2800" dirty="0" err="1">
                <a:latin typeface="Impact" panose="020B0806030902050204" pitchFamily="34" charset="0"/>
              </a:rPr>
              <a:t>berbeda-beda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untuk</a:t>
            </a:r>
            <a:r>
              <a:rPr lang="en-ID" sz="2800" dirty="0">
                <a:latin typeface="Impact" panose="020B0806030902050204" pitchFamily="34" charset="0"/>
              </a:rPr>
              <a:t> KESELAMATAN, salah </a:t>
            </a:r>
            <a:r>
              <a:rPr lang="en-ID" sz="2800" dirty="0" err="1">
                <a:latin typeface="Impact" panose="020B0806030902050204" pitchFamily="34" charset="0"/>
              </a:rPr>
              <a:t>satu</a:t>
            </a:r>
            <a:r>
              <a:rPr lang="en-ID" sz="2800" dirty="0">
                <a:latin typeface="Impact" panose="020B0806030902050204" pitchFamily="34" charset="0"/>
              </a:rPr>
              <a:t> di </a:t>
            </a:r>
            <a:r>
              <a:rPr lang="en-ID" sz="2800" dirty="0" err="1">
                <a:latin typeface="Impact" panose="020B0806030902050204" pitchFamily="34" charset="0"/>
              </a:rPr>
              <a:t>antaranya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adalah</a:t>
            </a:r>
            <a:r>
              <a:rPr lang="en-ID" sz="2800" dirty="0">
                <a:latin typeface="Impact" panose="020B0806030902050204" pitchFamily="34" charset="0"/>
              </a:rPr>
              <a:t> "UPAH". </a:t>
            </a:r>
          </a:p>
        </p:txBody>
      </p:sp>
    </p:spTree>
    <p:extLst>
      <p:ext uri="{BB962C8B-B14F-4D97-AF65-F5344CB8AC3E}">
        <p14:creationId xmlns:p14="http://schemas.microsoft.com/office/powerpoint/2010/main" val="1181248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62718B-9DC0-31B1-EAC1-D36F18AD4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24" b="1822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0ABB1-7CC5-C746-9DD7-6DB6D923D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3710613"/>
            <a:ext cx="8829675" cy="29527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Semua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perbuatan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baik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buah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iman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diberikan</a:t>
            </a:r>
            <a:r>
              <a:rPr lang="en-ID" dirty="0">
                <a:latin typeface="Bernard MT Condensed" panose="02050806060905020404" pitchFamily="18" charset="0"/>
              </a:rPr>
              <a:t> Allah [</a:t>
            </a:r>
            <a:r>
              <a:rPr lang="en-ID" dirty="0" err="1">
                <a:latin typeface="Bernard MT Condensed" panose="02050806060905020404" pitchFamily="18" charset="0"/>
              </a:rPr>
              <a:t>Efesus</a:t>
            </a:r>
            <a:r>
              <a:rPr lang="en-ID" dirty="0">
                <a:latin typeface="Bernard MT Condensed" panose="02050806060905020404" pitchFamily="18" charset="0"/>
              </a:rPr>
              <a:t> 2:8], dan </a:t>
            </a:r>
            <a:r>
              <a:rPr lang="en-ID" dirty="0" err="1">
                <a:latin typeface="Bernard MT Condensed" panose="02050806060905020404" pitchFamily="18" charset="0"/>
              </a:rPr>
              <a:t>pekerjaan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keselamatan</a:t>
            </a:r>
            <a:r>
              <a:rPr lang="en-ID" dirty="0"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latin typeface="Bernard MT Condensed" panose="02050806060905020404" pitchFamily="18" charset="0"/>
              </a:rPr>
              <a:t>kenyataannya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dikerjakan</a:t>
            </a:r>
            <a:r>
              <a:rPr lang="en-ID" dirty="0">
                <a:latin typeface="Bernard MT Condensed" panose="02050806060905020404" pitchFamily="18" charset="0"/>
              </a:rPr>
              <a:t> oleh Allah </a:t>
            </a:r>
            <a:r>
              <a:rPr lang="en-ID" dirty="0" err="1">
                <a:latin typeface="Bernard MT Condensed" panose="02050806060905020404" pitchFamily="18" charset="0"/>
              </a:rPr>
              <a:t>sendiri</a:t>
            </a:r>
            <a:r>
              <a:rPr lang="en-ID" dirty="0">
                <a:latin typeface="Bernard MT Condensed" panose="02050806060905020404" pitchFamily="18" charset="0"/>
              </a:rPr>
              <a:t> [</a:t>
            </a:r>
            <a:r>
              <a:rPr lang="en-ID" dirty="0" err="1">
                <a:latin typeface="Bernard MT Condensed" panose="02050806060905020404" pitchFamily="18" charset="0"/>
              </a:rPr>
              <a:t>Yesaya</a:t>
            </a:r>
            <a:r>
              <a:rPr lang="en-ID" dirty="0">
                <a:latin typeface="Bernard MT Condensed" panose="02050806060905020404" pitchFamily="18" charset="0"/>
              </a:rPr>
              <a:t> 26:12].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Jadi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[Roma 6:23],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dihargai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kesetiaan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perbuatan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26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DB8843-35EE-4186-6B40-BC189151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583E0-BF73-827C-238F-A5F00493B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390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4800" dirty="0" err="1">
                <a:latin typeface="Gill Sans Nova Cond XBd" panose="020B0A06020104020203" pitchFamily="34" charset="0"/>
              </a:rPr>
              <a:t>Matius</a:t>
            </a:r>
            <a:r>
              <a:rPr lang="en-ID" sz="4800" dirty="0">
                <a:latin typeface="Gill Sans Nova Cond XBd" panose="020B0A06020104020203" pitchFamily="34" charset="0"/>
              </a:rPr>
              <a:t> 5:11-12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28A7F-53E0-AE49-C90D-0EC9359E8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2055816"/>
            <a:ext cx="7400925" cy="2952750"/>
          </a:xfrm>
          <a:solidFill>
            <a:schemeClr val="bg1">
              <a:alpha val="44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“</a:t>
            </a:r>
            <a:r>
              <a:rPr lang="en-ID" sz="3200" dirty="0" err="1">
                <a:latin typeface="Franklin Gothic Demi Cond" panose="020B0706030402020204" pitchFamily="34" charset="0"/>
              </a:rPr>
              <a:t>Berbahagialah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jika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Aku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dicela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dianiaya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kepadamu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difitnahkan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segala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jahat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Bersukacita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bergembiralah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upahmu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sorga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sebab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demikian</a:t>
            </a:r>
            <a:r>
              <a:rPr lang="en-ID" sz="3200" dirty="0">
                <a:latin typeface="Franklin Gothic Demi Cond" panose="020B0706030402020204" pitchFamily="34" charset="0"/>
              </a:rPr>
              <a:t> juga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dianiaya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nabi-nabi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sebelum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51759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797A2-336E-78DD-0AE7-C7E18168E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r="6131" b="128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2B39B-C014-75AF-C0FA-8BF9F84B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449263"/>
            <a:ext cx="7886700" cy="958849"/>
          </a:xfrm>
        </p:spPr>
        <p:txBody>
          <a:bodyPr/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Ibrani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12:1-2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A872B-27B3-4B2D-7735-01C320E4E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622424"/>
            <a:ext cx="8324849" cy="4351338"/>
          </a:xfrm>
        </p:spPr>
        <p:txBody>
          <a:bodyPr/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“Karena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mempunyai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saksi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bagaikan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awan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mengelilingi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marilah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menanggalkan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beban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dosa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begitu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merintangi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berlomba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tekun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perlombaan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diwajibkan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Marilah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melakukannya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mata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tertuju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memimpin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iman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dan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membawa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iman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kesempurnaan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mengabaikan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kehinaan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tekun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memikul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salib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ganti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sukacita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disediakan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sekarang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duduk di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sebelah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kanan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takhta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Allah.”</a:t>
            </a:r>
          </a:p>
        </p:txBody>
      </p:sp>
    </p:spTree>
    <p:extLst>
      <p:ext uri="{BB962C8B-B14F-4D97-AF65-F5344CB8AC3E}">
        <p14:creationId xmlns:p14="http://schemas.microsoft.com/office/powerpoint/2010/main" val="3116161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442</TotalTime>
  <Words>2010</Words>
  <Application>Microsoft Office PowerPoint</Application>
  <PresentationFormat>On-screen Show (4:3)</PresentationFormat>
  <Paragraphs>85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Meiryo</vt:lpstr>
      <vt:lpstr>Aharoni</vt:lpstr>
      <vt:lpstr>Amasis MT Pro Black</vt:lpstr>
      <vt:lpstr>Arial</vt:lpstr>
      <vt:lpstr>Bahnschrift SemiBold SemiConden</vt:lpstr>
      <vt:lpstr>Berlin Sans FB</vt:lpstr>
      <vt:lpstr>Bernard MT Condensed</vt:lpstr>
      <vt:lpstr>Calibri</vt:lpstr>
      <vt:lpstr>Calibri Light</vt:lpstr>
      <vt:lpstr>Eras Bold ITC</vt:lpstr>
      <vt:lpstr>Franklin Gothic Demi Cond</vt:lpstr>
      <vt:lpstr>Franklin Gothic Medium Cond</vt:lpstr>
      <vt:lpstr>Gill Sans Nova Cond XBd</vt:lpstr>
      <vt:lpstr>Impact</vt:lpstr>
      <vt:lpstr>Wingdings</vt:lpstr>
      <vt:lpstr>Office Theme</vt:lpstr>
      <vt:lpstr>UPAH KESETIAAN</vt:lpstr>
      <vt:lpstr>MATIUS 25 : 21</vt:lpstr>
      <vt:lpstr>PowerPoint Presentation</vt:lpstr>
      <vt:lpstr>UPAH UNTUK KESETIAAN Minggu, 19 Maret 2023</vt:lpstr>
      <vt:lpstr>Ellen G. White, Alfa dan Omega, jld. 8, hlm. 712</vt:lpstr>
      <vt:lpstr>PowerPoint Presentation</vt:lpstr>
      <vt:lpstr>PowerPoint Presentation</vt:lpstr>
      <vt:lpstr>Matius 5:11-12</vt:lpstr>
      <vt:lpstr>Ibrani 12:1-2</vt:lpstr>
      <vt:lpstr>PowerPoint Presentation</vt:lpstr>
      <vt:lpstr>KEHIDUPAN KEKAL Senin, 20 Maret 2023</vt:lpstr>
      <vt:lpstr>PowerPoint Presentation</vt:lpstr>
      <vt:lpstr>PowerPoint Presentation</vt:lpstr>
      <vt:lpstr>PowerPoint Presentation</vt:lpstr>
      <vt:lpstr>PowerPoint Presentation</vt:lpstr>
      <vt:lpstr>YERUSALEM BARU Selasa, 21 Maret 2023</vt:lpstr>
      <vt:lpstr>Kita hanya mengenal dunia di mana sekarang kita berada, dunia yang sudah dirusak oleh dosa.  Namun dalam Wahyu 21 kita mengerti bahwa kita memiliki pengharapan yang penuh bahagia, yaitu:</vt:lpstr>
      <vt:lpstr>PowerPoint Presentation</vt:lpstr>
      <vt:lpstr>Wahyu 21:3</vt:lpstr>
      <vt:lpstr>PERHITUNGAN AKHIR Rabu, 22 Maret 2023</vt:lpstr>
      <vt:lpstr>Dalam Matius 24 dan 25, Yesus menjawab pertanyaan murid-murid-Nya dengan menjelaskan 2 hal, yaitu:</vt:lpstr>
      <vt:lpstr>Ellen G. White, Testimonies for the Church, jld. 1, hlm. 197</vt:lpstr>
      <vt:lpstr>PowerPoint Presentation</vt:lpstr>
      <vt:lpstr>PowerPoint Presentation</vt:lpstr>
      <vt:lpstr>PowerPoint Presentation</vt:lpstr>
      <vt:lpstr>MATA YANG TERTUJU PADA UPAH Kamis, 23 Maret 2023</vt:lpstr>
      <vt:lpstr>Bagaimanakah Paulus sanggup menahan  semua derita yang dialaminya?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UPAH KESETIAAN</dc:title>
  <dc:creator>daniel siswanto</dc:creator>
  <cp:lastModifiedBy>daniel siswanto</cp:lastModifiedBy>
  <cp:revision>21</cp:revision>
  <dcterms:created xsi:type="dcterms:W3CDTF">2023-03-21T07:06:31Z</dcterms:created>
  <dcterms:modified xsi:type="dcterms:W3CDTF">2023-03-23T23:20:27Z</dcterms:modified>
</cp:coreProperties>
</file>