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9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7" r:id="rId32"/>
    <p:sldId id="291" r:id="rId33"/>
    <p:sldId id="288" r:id="rId34"/>
    <p:sldId id="290" r:id="rId35"/>
    <p:sldId id="289" r:id="rId36"/>
    <p:sldId id="29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350A"/>
    <a:srgbClr val="341242"/>
    <a:srgbClr val="66FFFF"/>
    <a:srgbClr val="A00C0C"/>
    <a:srgbClr val="FF99F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545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635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2830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384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766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471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274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112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252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401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279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958CA-2E06-40CC-AEA1-662F191DF5DC}" type="datetimeFigureOut">
              <a:rPr lang="en-ID" smtClean="0"/>
              <a:t>02/03/2023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A4235-72EA-4A8E-851F-3633FDF8285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007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28" y="0"/>
            <a:ext cx="342382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243B4-E439-1E41-831B-07946F1DE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925" y="1152144"/>
            <a:ext cx="3499050" cy="307239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masis MT Pro Black" panose="02040A04050005020304" pitchFamily="18" charset="0"/>
              </a:rPr>
              <a:t>HATI-HATI</a:t>
            </a:r>
            <a:r>
              <a:rPr lang="en-US" sz="4200" dirty="0">
                <a:latin typeface="Impact" panose="020B0806030902050204" pitchFamily="34" charset="0"/>
              </a:rPr>
              <a:t> DENGAN </a:t>
            </a:r>
            <a:r>
              <a:rPr lang="en-US" sz="5000" dirty="0">
                <a:latin typeface="Impact" panose="020B0806030902050204" pitchFamily="34" charset="0"/>
              </a:rPr>
              <a:t>KETAMAKAN</a:t>
            </a:r>
            <a:endParaRPr lang="en-ID" sz="50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89AF4-8386-476D-FBAA-16760A892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513" y="5070566"/>
            <a:ext cx="2689587" cy="1234984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latin typeface="Gill Sans Nova Cond XBd" panose="020B0A06020104020203" pitchFamily="34" charset="0"/>
              </a:rPr>
              <a:t>Pelajaran </a:t>
            </a:r>
            <a:r>
              <a:rPr lang="en-US" dirty="0" err="1">
                <a:latin typeface="Gill Sans Nova Cond XBd" panose="020B0A06020104020203" pitchFamily="34" charset="0"/>
              </a:rPr>
              <a:t>ke</a:t>
            </a:r>
            <a:r>
              <a:rPr lang="en-US" dirty="0">
                <a:latin typeface="Gill Sans Nova Cond XBd" panose="020B0A06020104020203" pitchFamily="34" charset="0"/>
              </a:rPr>
              <a:t> 9, </a:t>
            </a:r>
            <a:r>
              <a:rPr lang="en-US" dirty="0" err="1">
                <a:latin typeface="Gill Sans Nova Cond XBd" panose="020B0A06020104020203" pitchFamily="34" charset="0"/>
              </a:rPr>
              <a:t>Triwulan</a:t>
            </a:r>
            <a:r>
              <a:rPr lang="en-US" dirty="0">
                <a:latin typeface="Gill Sans Nova Cond XBd" panose="020B0A06020104020203" pitchFamily="34" charset="0"/>
              </a:rPr>
              <a:t> I</a:t>
            </a:r>
          </a:p>
          <a:p>
            <a:pPr algn="l"/>
            <a:r>
              <a:rPr lang="en-US" dirty="0" err="1">
                <a:latin typeface="Gill Sans Nova Cond XBd" panose="020B0A06020104020203" pitchFamily="34" charset="0"/>
              </a:rPr>
              <a:t>Tahun</a:t>
            </a:r>
            <a:r>
              <a:rPr lang="en-US" dirty="0">
                <a:latin typeface="Gill Sans Nova Cond XBd" panose="020B0A06020104020203" pitchFamily="34" charset="0"/>
              </a:rPr>
              <a:t> 2023</a:t>
            </a:r>
            <a:endParaRPr lang="en-ID" dirty="0">
              <a:latin typeface="Gill Sans Nova Cond XBd" panose="020B0A06020104020203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121BF32-E3B0-6F03-6967-0CF2D20F2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5" b="6103"/>
          <a:stretch/>
        </p:blipFill>
        <p:spPr>
          <a:xfrm>
            <a:off x="4214553" y="1946426"/>
            <a:ext cx="4644735" cy="29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6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EACEF-9C0B-78EF-1B33-E55C1287D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3" b="7585"/>
          <a:stretch/>
        </p:blipFill>
        <p:spPr>
          <a:xfrm>
            <a:off x="20" y="432"/>
            <a:ext cx="9143980" cy="4244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08B1C-FB24-B335-0967-3A0E3FB61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562475"/>
            <a:ext cx="8762998" cy="18378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Amasis MT Pro Black" panose="02040A04050005020304" pitchFamily="18" charset="0"/>
              </a:rPr>
              <a:t>Ketamakan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adalah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suatu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pelanggaran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terhadap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hukum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kasih</a:t>
            </a:r>
            <a:r>
              <a:rPr lang="en-ID" sz="2400" dirty="0">
                <a:latin typeface="Amasis MT Pro Black" panose="02040A04050005020304" pitchFamily="18" charset="0"/>
              </a:rPr>
              <a:t> yang </a:t>
            </a:r>
            <a:r>
              <a:rPr lang="en-ID" sz="2400" dirty="0" err="1">
                <a:latin typeface="Amasis MT Pro Black" panose="02040A04050005020304" pitchFamily="18" charset="0"/>
              </a:rPr>
              <a:t>tidak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mementingkan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diri</a:t>
            </a:r>
            <a:r>
              <a:rPr lang="en-ID" sz="2400" dirty="0">
                <a:latin typeface="Amasis MT Pro Black" panose="02040A04050005020304" pitchFamily="18" charset="0"/>
              </a:rPr>
              <a:t> [1 </a:t>
            </a:r>
            <a:r>
              <a:rPr lang="en-ID" sz="2400" dirty="0" err="1">
                <a:latin typeface="Amasis MT Pro Black" panose="02040A04050005020304" pitchFamily="18" charset="0"/>
              </a:rPr>
              <a:t>Korintus</a:t>
            </a:r>
            <a:r>
              <a:rPr lang="en-ID" sz="2400" dirty="0">
                <a:latin typeface="Amasis MT Pro Black" panose="02040A04050005020304" pitchFamily="18" charset="0"/>
              </a:rPr>
              <a:t> 13:5].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Sebaliknya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kehidupan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saleh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rasa </a:t>
            </a:r>
            <a:r>
              <a:rPr lang="en-ID" dirty="0" err="1">
                <a:latin typeface="Impact" panose="020B0806030902050204" pitchFamily="34" charset="0"/>
              </a:rPr>
              <a:t>cukup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keuntungan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besar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Franklin Gothic Medium Cond" panose="020B0606030402020204" pitchFamily="34" charset="0"/>
              </a:rPr>
              <a:t>[1 </a:t>
            </a:r>
            <a:r>
              <a:rPr lang="en-ID" dirty="0" err="1">
                <a:latin typeface="Franklin Gothic Medium Cond" panose="020B0606030402020204" pitchFamily="34" charset="0"/>
              </a:rPr>
              <a:t>Timotius</a:t>
            </a:r>
            <a:r>
              <a:rPr lang="en-ID" dirty="0">
                <a:latin typeface="Franklin Gothic Medium Cond" panose="020B0606030402020204" pitchFamily="34" charset="0"/>
              </a:rPr>
              <a:t> 6:6-10].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00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051D-65E0-8742-B0B3-58D21601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751578" cy="1188720"/>
          </a:xfrm>
        </p:spPr>
        <p:txBody>
          <a:bodyPr>
            <a:normAutofit/>
          </a:bodyPr>
          <a:lstStyle/>
          <a:p>
            <a:pPr algn="ctr"/>
            <a:r>
              <a:rPr lang="fi-FI" sz="36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SATU PERKARA TERKUTUK DI PERKEMAHAN</a:t>
            </a:r>
            <a:br>
              <a:rPr lang="fi-FI" sz="3400" dirty="0"/>
            </a:br>
            <a:r>
              <a:rPr lang="fi-FI" sz="32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fi-FI" sz="32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27 </a:t>
            </a:r>
            <a:r>
              <a:rPr lang="fi-FI" sz="32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fi-FI" sz="32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32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65835-F902-C2FE-10A0-C8D18EADD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061" y="1769823"/>
            <a:ext cx="6474077" cy="505960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Tantangan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pertama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penaklukkan</a:t>
            </a:r>
            <a:r>
              <a:rPr lang="en-ID" sz="2400" dirty="0">
                <a:latin typeface="Impact" panose="020B0806030902050204" pitchFamily="34" charset="0"/>
              </a:rPr>
              <a:t> Kanaan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tembok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benteng</a:t>
            </a:r>
            <a:r>
              <a:rPr lang="en-ID" sz="2400" dirty="0">
                <a:latin typeface="Impact" panose="020B0806030902050204" pitchFamily="34" charset="0"/>
              </a:rPr>
              <a:t> Kota </a:t>
            </a:r>
            <a:r>
              <a:rPr lang="en-ID" sz="2400" dirty="0" err="1">
                <a:latin typeface="Impact" panose="020B0806030902050204" pitchFamily="34" charset="0"/>
              </a:rPr>
              <a:t>Yerikho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b="1" dirty="0">
                <a:latin typeface="Franklin Gothic Medium Cond" panose="020B0606030402020204" pitchFamily="34" charset="0"/>
              </a:rPr>
              <a:t> pun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mengetahui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apa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harus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dilakukan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mengalahkan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penduduk</a:t>
            </a:r>
            <a:r>
              <a:rPr lang="en-ID" sz="2400" b="1" dirty="0">
                <a:latin typeface="Franklin Gothic Medium Cond" panose="020B0606030402020204" pitchFamily="34" charset="0"/>
              </a:rPr>
              <a:t> Kota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Yerikho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Yosua</a:t>
            </a:r>
            <a:r>
              <a:rPr lang="en-ID" sz="2400" b="1" dirty="0">
                <a:latin typeface="Franklin Gothic Medium Cond" panose="020B0606030402020204" pitchFamily="34" charset="0"/>
              </a:rPr>
              <a:t> pun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b="1" dirty="0" err="1">
                <a:latin typeface="Gill Sans Nova Cond XBd" panose="020B0A06020104020203" pitchFamily="34" charset="0"/>
              </a:rPr>
              <a:t>Namun</a:t>
            </a:r>
            <a:r>
              <a:rPr lang="en-ID" sz="2400" b="1" dirty="0">
                <a:latin typeface="Gill Sans Nova Cond XBd" panose="020B0A06020104020203" pitchFamily="34" charset="0"/>
              </a:rPr>
              <a:t>, </a:t>
            </a:r>
            <a:r>
              <a:rPr lang="en-ID" sz="2400" b="1" dirty="0" err="1">
                <a:latin typeface="Gill Sans Nova Cond XBd" panose="020B0A06020104020203" pitchFamily="34" charset="0"/>
              </a:rPr>
              <a:t>dalam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jawaban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terhadap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doa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Yosua</a:t>
            </a:r>
            <a:r>
              <a:rPr lang="en-ID" sz="2400" b="1" dirty="0">
                <a:latin typeface="Gill Sans Nova Cond XBd" panose="020B0A06020104020203" pitchFamily="34" charset="0"/>
              </a:rPr>
              <a:t>, Allah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menyatakan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rencana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untuk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kehancuran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kota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itu</a:t>
            </a:r>
            <a:r>
              <a:rPr lang="en-ID" sz="2400" b="1" dirty="0">
                <a:latin typeface="Gill Sans Nova Cond XBd" panose="020B0A06020104020203" pitchFamily="34" charset="0"/>
              </a:rPr>
              <a:t>, dan </a:t>
            </a:r>
            <a:r>
              <a:rPr lang="en-ID" sz="2400" b="1" dirty="0" err="1">
                <a:latin typeface="Gill Sans Nova Cond XBd" panose="020B0A06020104020203" pitchFamily="34" charset="0"/>
              </a:rPr>
              <a:t>ketika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mereka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mengikuti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petunjuk</a:t>
            </a:r>
            <a:r>
              <a:rPr lang="en-ID" sz="2400" b="1" dirty="0">
                <a:latin typeface="Gill Sans Nova Cond XBd" panose="020B0A06020104020203" pitchFamily="34" charset="0"/>
              </a:rPr>
              <a:t> yang </a:t>
            </a:r>
            <a:r>
              <a:rPr lang="en-ID" sz="2400" b="1" dirty="0" err="1">
                <a:latin typeface="Gill Sans Nova Cond XBd" panose="020B0A06020104020203" pitchFamily="34" charset="0"/>
              </a:rPr>
              <a:t>diberikan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mereka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berhasil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menaklukkan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kota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Yeriko</a:t>
            </a:r>
            <a:r>
              <a:rPr lang="en-ID" sz="2400" b="1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kemudian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keadaannya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berubah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buruk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dikalahkan</a:t>
            </a:r>
            <a:r>
              <a:rPr lang="en-ID" sz="2400" b="1" dirty="0">
                <a:latin typeface="Franklin Gothic Medium Cond" panose="020B0606030402020204" pitchFamily="34" charset="0"/>
              </a:rPr>
              <a:t> oleh orang-orang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kota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lebih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kecil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Yeriko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yaitu</a:t>
            </a:r>
            <a:r>
              <a:rPr lang="en-ID" sz="2400" b="1" dirty="0">
                <a:latin typeface="Franklin Gothic Medium Cond" panose="020B0606030402020204" pitchFamily="34" charset="0"/>
              </a:rPr>
              <a:t> Ai.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Kekalahan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sangat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memilukan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hati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bangsa</a:t>
            </a:r>
            <a:r>
              <a:rPr lang="en-ID" sz="2400" b="1" dirty="0">
                <a:latin typeface="Franklin Gothic Medium Cond" panose="020B0606030402020204" pitchFamily="34" charset="0"/>
              </a:rPr>
              <a:t> Israel.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340EE-806C-40FD-E84B-7FEDBC493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0" y="2823981"/>
            <a:ext cx="2619878" cy="17487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42606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8BC094-1E75-8C07-AB8C-23EFFD959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A892B-31C3-D201-5027-64102C7DC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3710613"/>
            <a:ext cx="8553446" cy="30194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Tuhan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ingin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menggunakan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kemenangan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atas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Yeriko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sebagai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bagian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dari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membuat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bangsa-bangsa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sekitar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mengetahui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kuasa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-Nya dan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pekerjaan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-Nya di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antara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umat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  <a:cs typeface="Aharoni" panose="02010803020104030203" pitchFamily="2" charset="-79"/>
              </a:rPr>
              <a:t>sendiri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.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Penaklukkan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mereka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menjadi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satu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kesaksian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kepada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bangsa-bangsa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akan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kuasa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TUHAN</a:t>
            </a:r>
            <a:r>
              <a:rPr lang="en-ID" dirty="0">
                <a:latin typeface="Gill Sans Nova Cond XBd" panose="020B0A06020104020203" pitchFamily="34" charset="0"/>
                <a:cs typeface="Aharoni" panose="02010803020104030203" pitchFamily="2" charset="-79"/>
              </a:rPr>
              <a:t>.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Tentu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saja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setelah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kegagalan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di Ai,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selain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kehilangan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nyawa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manusia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kegagalan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itu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telah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memalukan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Israel dan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Tuhan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mereka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sembah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2473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BB93-5CFA-9DC0-7591-731D820D6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0" r="29780"/>
          <a:stretch/>
        </p:blipFill>
        <p:spPr>
          <a:xfrm>
            <a:off x="20" y="10"/>
            <a:ext cx="347977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E3198-DA1C-B11F-588A-C12D53B77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975" y="504825"/>
            <a:ext cx="5534005" cy="6057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b="1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Persoalannya</a:t>
            </a:r>
            <a:r>
              <a:rPr lang="en-ID" sz="2600" b="1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600" b="1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karena</a:t>
            </a:r>
            <a:r>
              <a:rPr lang="en-ID" sz="2600" b="1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dosa </a:t>
            </a:r>
            <a:r>
              <a:rPr lang="en-ID" sz="2600" b="1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Akhan</a:t>
            </a:r>
            <a:r>
              <a:rPr lang="en-ID" sz="2600" b="1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</a:t>
            </a:r>
            <a:r>
              <a:rPr lang="en-ID" sz="2600" b="1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Akhan</a:t>
            </a:r>
            <a:r>
              <a:rPr lang="en-ID" sz="2600" b="1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melanggar</a:t>
            </a:r>
            <a:r>
              <a:rPr lang="en-ID" sz="2600" b="1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perintah</a:t>
            </a:r>
            <a:r>
              <a:rPr lang="en-ID" sz="2600" b="1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2600" b="1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</a:p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Yosua</a:t>
            </a:r>
            <a:r>
              <a:rPr lang="en-ID" sz="2600" dirty="0">
                <a:latin typeface="Impact" panose="020B0806030902050204" pitchFamily="34" charset="0"/>
              </a:rPr>
              <a:t> 6:18-19 </a:t>
            </a:r>
          </a:p>
          <a:p>
            <a:pPr marL="0" indent="0">
              <a:buNone/>
            </a:pPr>
            <a:r>
              <a:rPr lang="en-ID" sz="2600" b="1" dirty="0">
                <a:latin typeface="Franklin Gothic Medium Cond" panose="020B0606030402020204" pitchFamily="34" charset="0"/>
              </a:rPr>
              <a:t>“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kamu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jagalah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dirimu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terhadap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barang-barang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dikhususkan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dimusnahkan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supaya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jangan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kamu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mengambil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sesuatu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barang-barang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dikhususkan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setelah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mengkhususkannya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membawa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kemusnahan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atas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perkemahan</a:t>
            </a:r>
            <a:r>
              <a:rPr lang="en-ID" sz="2600" b="1" dirty="0">
                <a:latin typeface="Franklin Gothic Medium Cond" panose="020B0606030402020204" pitchFamily="34" charset="0"/>
              </a:rPr>
              <a:t> orang Israel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mencelakakannya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emas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serta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barang-barang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tembaga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besi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b="1" dirty="0">
                <a:latin typeface="Franklin Gothic Medium Cond" panose="020B0606030402020204" pitchFamily="34" charset="0"/>
              </a:rPr>
              <a:t> kudus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b="1" dirty="0">
                <a:latin typeface="Franklin Gothic Medium Cond" panose="020B0606030402020204" pitchFamily="34" charset="0"/>
              </a:rPr>
              <a:t> TUHAN;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semuanya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dimasukkan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perbendaharaan</a:t>
            </a:r>
            <a:r>
              <a:rPr lang="en-ID" sz="2600" b="1" dirty="0">
                <a:latin typeface="Franklin Gothic Medium Cond" panose="020B0606030402020204" pitchFamily="34" charset="0"/>
              </a:rPr>
              <a:t> TUHAN.”</a:t>
            </a:r>
          </a:p>
        </p:txBody>
      </p:sp>
    </p:spTree>
    <p:extLst>
      <p:ext uri="{BB962C8B-B14F-4D97-AF65-F5344CB8AC3E}">
        <p14:creationId xmlns:p14="http://schemas.microsoft.com/office/powerpoint/2010/main" val="739521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38E8B-352F-254E-FBD7-473909556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80" b="8760"/>
          <a:stretch/>
        </p:blipFill>
        <p:spPr>
          <a:xfrm>
            <a:off x="20" y="11"/>
            <a:ext cx="9143980" cy="360583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423E-611F-BF08-7484-1C87D4035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2" y="3634423"/>
            <a:ext cx="8786813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b="1" dirty="0" err="1">
                <a:latin typeface="Amasis MT Pro Black" panose="02040A04050005020304" pitchFamily="18" charset="0"/>
              </a:rPr>
              <a:t>Setelah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tidak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dapat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mengindari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penghakiman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atas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dirinya</a:t>
            </a:r>
            <a:r>
              <a:rPr lang="en-ID" sz="2400" b="1" dirty="0">
                <a:latin typeface="Amasis MT Pro Black" panose="02040A04050005020304" pitchFamily="18" charset="0"/>
              </a:rPr>
              <a:t>, </a:t>
            </a:r>
            <a:r>
              <a:rPr lang="en-ID" sz="2400" b="1" dirty="0" err="1">
                <a:latin typeface="Amasis MT Pro Black" panose="02040A04050005020304" pitchFamily="18" charset="0"/>
              </a:rPr>
              <a:t>Akhan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mengakui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apa</a:t>
            </a:r>
            <a:r>
              <a:rPr lang="en-ID" sz="2400" b="1" dirty="0">
                <a:latin typeface="Amasis MT Pro Black" panose="02040A04050005020304" pitchFamily="18" charset="0"/>
              </a:rPr>
              <a:t> yang </a:t>
            </a:r>
            <a:r>
              <a:rPr lang="en-ID" sz="2400" b="1" dirty="0" err="1">
                <a:latin typeface="Amasis MT Pro Black" panose="02040A04050005020304" pitchFamily="18" charset="0"/>
              </a:rPr>
              <a:t>dia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lakukan</a:t>
            </a:r>
            <a:r>
              <a:rPr lang="en-ID" sz="2400" b="1" dirty="0">
                <a:latin typeface="Amasis MT Pro Black" panose="02040A04050005020304" pitchFamily="18" charset="0"/>
              </a:rPr>
              <a:t>,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Yosua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7:20-21 </a:t>
            </a:r>
          </a:p>
          <a:p>
            <a:pPr marL="0" indent="0">
              <a:buNone/>
            </a:pP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Lalu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Akhan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menjawab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Yosua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katanya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: "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Benar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akulah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berbuat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dosa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terhadap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TUHAN, Allah Israel,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sebab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beginilah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perbuatanku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: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melihat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antara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barang-barang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jarahan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jubah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indah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buatan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Sinear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dan dua ratus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syikal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perak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sebatang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emas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lima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puluh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syikal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beratnya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;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mengingininya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maka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kuambil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;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semuanya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disembunyikan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kemahku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tanah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perak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bawah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sekali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97828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3E81BF-F946-112E-1EE5-D1CB9A240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D88C7-8C0E-A584-B24A-44490FF68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444499"/>
            <a:ext cx="4494314" cy="6210301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Akhan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memang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mengakui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bukan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sebuah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pertobatan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sudah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menyembunyikan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dosanya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sudah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menghindari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penyelidikan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dilakukan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Perbuatan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mendatangkan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celaka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seluruh</a:t>
            </a:r>
            <a:r>
              <a:rPr lang="en-ID" dirty="0">
                <a:latin typeface="Gill Sans Nova Cond XBd" panose="020B0A06020104020203" pitchFamily="34" charset="0"/>
              </a:rPr>
              <a:t> Israel, dan </a:t>
            </a:r>
            <a:r>
              <a:rPr lang="en-ID" dirty="0" err="1">
                <a:latin typeface="Gill Sans Nova Cond XBd" panose="020B0A06020104020203" pitchFamily="34" charset="0"/>
              </a:rPr>
              <a:t>keluarganya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Akhirnya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Akhan</a:t>
            </a:r>
            <a:r>
              <a:rPr lang="en-ID" dirty="0"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</a:rPr>
              <a:t>seisi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rumahnya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menerima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hukuman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Allah.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3720C-5E33-EB65-5F9D-61BF2FEA7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4" y="3624354"/>
            <a:ext cx="4102757" cy="2735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02152D-097C-8787-1243-CDBC3CFA6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153" y="752436"/>
            <a:ext cx="3168548" cy="2319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8874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842B5-9927-9A65-5F03-9D52C6BE0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38" r="17639" b="-2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BE27D-C955-5A1B-9E87-8E864ED4C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263" y="571500"/>
            <a:ext cx="4295338" cy="601979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Akhan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mengingini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dikuduskan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perbendaharaan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mengingini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apa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bukan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miliknya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Akhan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berusaha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melindungi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memuaskan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keinginannya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yang salah,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dibutakan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ketamakan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jatuh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dosa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melanggar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Hukum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sepuluh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melarang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ketamakan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Keluaran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20:17].</a:t>
            </a:r>
          </a:p>
        </p:txBody>
      </p:sp>
    </p:spTree>
    <p:extLst>
      <p:ext uri="{BB962C8B-B14F-4D97-AF65-F5344CB8AC3E}">
        <p14:creationId xmlns:p14="http://schemas.microsoft.com/office/powerpoint/2010/main" val="4214767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DDD1-D796-C235-3BEB-C88D26CDC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656328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HATI YUDAS</a:t>
            </a:r>
            <a:br>
              <a:rPr lang="en-ID" sz="3700" dirty="0"/>
            </a:br>
            <a:r>
              <a:rPr lang="en-ID" sz="28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28 </a:t>
            </a:r>
            <a:r>
              <a:rPr lang="en-ID" sz="28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9F7BF-5DED-8AC9-91E8-262B1AD84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7576" y="2600325"/>
            <a:ext cx="5438774" cy="39624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Sangat </a:t>
            </a:r>
            <a:r>
              <a:rPr lang="en-ID" dirty="0" err="1">
                <a:latin typeface="Impact" panose="020B0806030902050204" pitchFamily="34" charset="0"/>
              </a:rPr>
              <a:t>disayangkan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banyak</a:t>
            </a:r>
            <a:r>
              <a:rPr lang="en-ID" dirty="0">
                <a:latin typeface="Impact" panose="020B0806030902050204" pitchFamily="34" charset="0"/>
              </a:rPr>
              <a:t> orang yang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pernah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kesempatan-kesempatan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seperti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Yudas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diselamatkan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sementara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Yudas</a:t>
            </a:r>
            <a:r>
              <a:rPr lang="en-ID" dirty="0">
                <a:latin typeface="Eras Demi ITC" panose="020B0805030504020804" pitchFamily="34" charset="0"/>
              </a:rPr>
              <a:t>, yang </a:t>
            </a:r>
            <a:r>
              <a:rPr lang="en-ID" dirty="0" err="1">
                <a:latin typeface="Eras Demi ITC" panose="020B0805030504020804" pitchFamily="34" charset="0"/>
              </a:rPr>
              <a:t>kita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tahu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sekarang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dipastikan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kehilangan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hidup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kekal</a:t>
            </a:r>
            <a:r>
              <a:rPr lang="en-ID" dirty="0">
                <a:latin typeface="Eras Demi ITC" panose="020B08050305040208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B6F47-7D20-680E-65E2-F984B0727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7" r="31365"/>
          <a:stretch/>
        </p:blipFill>
        <p:spPr>
          <a:xfrm>
            <a:off x="364370" y="2458383"/>
            <a:ext cx="2852737" cy="36328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44557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5795D-19A1-567F-9805-075687360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88" y="271462"/>
            <a:ext cx="5305425" cy="6329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Sifat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Yudas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dinyatakan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pada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waktu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ia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merespon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Maria yang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meminyaki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kaki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minyak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mahal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Yudas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berkata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: "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Mengapa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minyak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narwastu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dijual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tiga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ratus dinar dan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uangnya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diberikan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orang-orang miskin?" [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Yohanes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12:5]. </a:t>
            </a:r>
          </a:p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Namun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Alkitab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menjelaskan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sikap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Yudas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sebagai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berikut</a:t>
            </a:r>
            <a:r>
              <a:rPr lang="en-ID" sz="2600" dirty="0">
                <a:latin typeface="Gill Sans Nova Cond XBd" panose="020B0A06020104020203" pitchFamily="34" charset="0"/>
              </a:rPr>
              <a:t>: </a:t>
            </a:r>
          </a:p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Yohanes</a:t>
            </a:r>
            <a:r>
              <a:rPr lang="en-ID" sz="2600" dirty="0">
                <a:latin typeface="Impact" panose="020B0806030902050204" pitchFamily="34" charset="0"/>
              </a:rPr>
              <a:t> 12:6 </a:t>
            </a:r>
          </a:p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"Hal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dikatakannya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karena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memperhatikan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nasib</a:t>
            </a:r>
            <a:r>
              <a:rPr lang="en-ID" sz="2600" dirty="0">
                <a:latin typeface="Gill Sans Nova Cond XBd" panose="020B0A06020104020203" pitchFamily="34" charset="0"/>
              </a:rPr>
              <a:t> orang-orang miskin,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melainkan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seorang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pencuri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;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sering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mengambil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uang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disimpan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kas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dipegangnya</a:t>
            </a:r>
            <a:r>
              <a:rPr lang="en-ID" sz="2600" dirty="0">
                <a:latin typeface="Gill Sans Nova Cond XBd" panose="020B0A06020104020203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A9091-1F37-B69D-9EF9-A9EE9EE36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23" r="4079" b="-3"/>
          <a:stretch/>
        </p:blipFill>
        <p:spPr>
          <a:xfrm>
            <a:off x="5462895" y="1852332"/>
            <a:ext cx="3366536" cy="3576825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6475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590FC-7386-5018-F65A-B453A285C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3286" r="23838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DAAB3-A64E-53FD-18AC-1B52488B6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47" y="762000"/>
            <a:ext cx="4234953" cy="57880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Karakter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Yudas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juga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ditunjukkan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saat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ia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menawarkan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mengkhianati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ke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tangan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para imam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sejumlah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uang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bahkan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nilainya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lebih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kecil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pemberian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Maria.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[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Matius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26:14-16].</a:t>
            </a:r>
          </a:p>
        </p:txBody>
      </p:sp>
    </p:spTree>
    <p:extLst>
      <p:ext uri="{BB962C8B-B14F-4D97-AF65-F5344CB8AC3E}">
        <p14:creationId xmlns:p14="http://schemas.microsoft.com/office/powerpoint/2010/main" val="251749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CF5F-BB9A-B44C-CE93-6C08D570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275" y="3687406"/>
            <a:ext cx="5238750" cy="647699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LUKAS 12 : 18</a:t>
            </a:r>
            <a:endParaRPr lang="en-ID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298E4-0AD1-9959-BCC6-3881F5774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77" y="4335105"/>
            <a:ext cx="8582025" cy="23288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Berlin Sans FB" panose="020E0602020502020306" pitchFamily="34" charset="0"/>
              </a:rPr>
              <a:t>“Kata-Nya </a:t>
            </a:r>
            <a:r>
              <a:rPr lang="en-ID" sz="3200" dirty="0" err="1">
                <a:latin typeface="Berlin Sans FB" panose="020E0602020502020306" pitchFamily="34" charset="0"/>
              </a:rPr>
              <a:t>lagi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: "</a:t>
            </a:r>
            <a:r>
              <a:rPr lang="en-ID" sz="3200" dirty="0" err="1">
                <a:latin typeface="Berlin Sans FB" panose="020E0602020502020306" pitchFamily="34" charset="0"/>
              </a:rPr>
              <a:t>Berjaga-jagalah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waspadalah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terhadap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segala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ketamakan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sebab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walaupun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seorang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berlimpah-limpah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hartanya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hidupnya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tidaklah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tergantung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pada </a:t>
            </a:r>
            <a:r>
              <a:rPr lang="en-ID" sz="3200" dirty="0" err="1">
                <a:latin typeface="Berlin Sans FB" panose="020E0602020502020306" pitchFamily="34" charset="0"/>
              </a:rPr>
              <a:t>kekayaannya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.”</a:t>
            </a:r>
          </a:p>
          <a:p>
            <a:endParaRPr lang="en-ID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49967-A16A-3C0B-DF2A-76ECA541E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26" b="9079"/>
          <a:stretch/>
        </p:blipFill>
        <p:spPr>
          <a:xfrm>
            <a:off x="0" y="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6950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4BC6FA-3BB4-2CA0-553B-2F2162B74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DC0372-808C-6A10-2DE5-315D92F4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Apakah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terjadi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dengan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Yudas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?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Memiliki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begitu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banyak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kesempatan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begitu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banyak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keistimewaan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mengapa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dia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melakukan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sesuatu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begitu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jahat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? </a:t>
            </a:r>
            <a:b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</a:b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Ellen G. White, Alfa dan Omega,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jld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6,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hlm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359.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652B7-5989-5488-6E35-A2549D18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30" y="1866900"/>
            <a:ext cx="6684645" cy="50958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Yudas</a:t>
            </a:r>
            <a:r>
              <a:rPr lang="en-ID" dirty="0">
                <a:latin typeface="Gill Sans Nova Cond XBd" panose="020B0A06020104020203" pitchFamily="34" charset="0"/>
              </a:rPr>
              <a:t> “</a:t>
            </a:r>
            <a:r>
              <a:rPr lang="en-ID" dirty="0" err="1">
                <a:latin typeface="Gill Sans Nova Cond XBd" panose="020B0A06020104020203" pitchFamily="34" charset="0"/>
              </a:rPr>
              <a:t>mengasihi</a:t>
            </a:r>
            <a:r>
              <a:rPr lang="en-ID" dirty="0">
                <a:latin typeface="Gill Sans Nova Cond XBd" panose="020B0A06020104020203" pitchFamily="34" charset="0"/>
              </a:rPr>
              <a:t> Guru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ingin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bersama-sama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Dia.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merasakan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kerinduan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diubahkan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tabiat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mengharapkan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mengalami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jalan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menghubungkan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dirinya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Juruselamat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menolak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Yudas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memberi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suatu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tempat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antara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kedua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belas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murid.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memercayai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melakukan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pekerjaan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seorang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evangelis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mengaruniainya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kuasa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menyembuhkan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sakit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mengusir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Setan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Tetapi</a:t>
            </a:r>
            <a:r>
              <a:rPr lang="en-ID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Yudas</a:t>
            </a:r>
            <a:r>
              <a:rPr lang="en-ID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tidak</a:t>
            </a:r>
            <a:r>
              <a:rPr lang="en-ID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menyerahkan</a:t>
            </a:r>
            <a:r>
              <a:rPr lang="en-ID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dirinya</a:t>
            </a:r>
            <a:r>
              <a:rPr lang="en-ID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sepenuhnya</a:t>
            </a:r>
            <a:r>
              <a:rPr lang="en-ID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kepada</a:t>
            </a:r>
            <a:r>
              <a:rPr lang="en-ID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“.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90B0D-C34C-5C63-16BB-34E88D63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75" y="2781299"/>
            <a:ext cx="1981200" cy="2476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54817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47D7B88-9C32-01D5-E5AB-8EFC0490A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39" r="1" b="36172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49791-150B-A5BA-DC20-F3446B849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08" y="4030856"/>
            <a:ext cx="8323337" cy="2564246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Kita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semua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memiliki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cacat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tabiat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, yang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jika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berserah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dapat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diatasi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melalui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kuasa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Allah yang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bekerja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di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diri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Eras Demi ITC" panose="020B08050305040208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Eras Demi ITC" panose="020B0805030504020804" pitchFamily="34" charset="0"/>
              </a:rPr>
              <a:t>.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Tetapi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Yudas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sepenuhnya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berserah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Kristus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dikalahkan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oleh dosa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ketamakan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9975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C0BFBD50-06CE-42F1-9AB9-3D9079057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853" y="559407"/>
            <a:ext cx="383229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7BBDC-5B94-431C-98C2-E63679EDD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5" r="35615" b="-1"/>
          <a:stretch/>
        </p:blipFill>
        <p:spPr>
          <a:xfrm>
            <a:off x="492633" y="722376"/>
            <a:ext cx="3586734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9B1E0-9D3A-161D-ECEC-49DA89A64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780" y="428625"/>
            <a:ext cx="4186804" cy="6010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Siapakah</a:t>
            </a:r>
            <a:r>
              <a:rPr lang="en-ID" sz="3200" dirty="0"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latin typeface="Gill Sans Nova Cond XBd" panose="020B0A06020104020203" pitchFamily="34" charset="0"/>
              </a:rPr>
              <a:t>antara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berjuang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ketamakan</a:t>
            </a:r>
            <a:r>
              <a:rPr lang="en-ID" sz="3200" dirty="0"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latin typeface="Gill Sans Nova Cond XBd" panose="020B0A06020104020203" pitchFamily="34" charset="0"/>
              </a:rPr>
              <a:t>atas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satu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atau</a:t>
            </a:r>
            <a:r>
              <a:rPr lang="en-ID" sz="3200" dirty="0">
                <a:latin typeface="Gill Sans Nova Cond XBd" panose="020B0A06020104020203" pitchFamily="34" charset="0"/>
              </a:rPr>
              <a:t> lain </a:t>
            </a:r>
            <a:r>
              <a:rPr lang="en-ID" sz="3200" dirty="0" err="1">
                <a:latin typeface="Gill Sans Nova Cond XBd" panose="020B0A06020104020203" pitchFamily="34" charset="0"/>
              </a:rPr>
              <a:t>hal</a:t>
            </a:r>
            <a:r>
              <a:rPr lang="en-ID" sz="3200" dirty="0">
                <a:latin typeface="Gill Sans Nova Cond XBd" panose="020B0A06020104020203" pitchFamily="34" charset="0"/>
              </a:rPr>
              <a:t>?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hal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apa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inginkan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uang, dan </a:t>
            </a:r>
            <a:r>
              <a:rPr lang="en-ID" sz="32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ketamakan</a:t>
            </a:r>
            <a:r>
              <a:rPr lang="en-ID" sz="32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itu</a:t>
            </a:r>
            <a:r>
              <a:rPr lang="en-ID" sz="32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masalah</a:t>
            </a:r>
            <a:r>
              <a:rPr lang="en-ID" sz="32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hati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yang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membuat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Yudas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mencuri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[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Yohanes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12:6], yang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akhirnya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membuat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mengkhianati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560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64FB9E-06A2-011C-78C8-8C4372F6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293" y="341333"/>
            <a:ext cx="5804885" cy="326524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830625"/>
            <a:ext cx="304800" cy="322326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7613133" y="4270841"/>
            <a:ext cx="1423414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A9923-094B-0CBF-6659-286985630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26" y="3786960"/>
            <a:ext cx="8078650" cy="2810557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Satu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pelajaran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sangat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mengerikan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bahaya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dibawa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ketamakan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kelihatannya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hal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kecil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satu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keinginan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sederhana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membawa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bencana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hilang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selama-lamanya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331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DED2-7881-98CA-4CBC-B2608DC8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694428" cy="1188720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ANANIAS DAN SAFIRA</a:t>
            </a:r>
            <a:br>
              <a:rPr lang="pt-BR" sz="3700" dirty="0"/>
            </a:br>
            <a:r>
              <a:rPr lang="pt-BR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 Maret 2023</a:t>
            </a:r>
            <a:endParaRPr lang="en-ID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ED7DB-29E8-5E38-C76A-24922A774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281" y="3429000"/>
            <a:ext cx="7931906" cy="3286926"/>
          </a:xfrm>
        </p:spPr>
        <p:txBody>
          <a:bodyPr anchor="t">
            <a:noAutofit/>
          </a:bodyPr>
          <a:lstStyle/>
          <a:p>
            <a:r>
              <a:rPr lang="en-ID" dirty="0" err="1">
                <a:latin typeface="Bernard MT Condensed" panose="02050806060905020404" pitchFamily="18" charset="0"/>
              </a:rPr>
              <a:t>Setelah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pencurahan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Roh</a:t>
            </a:r>
            <a:r>
              <a:rPr lang="en-ID" dirty="0">
                <a:latin typeface="Bernard MT Condensed" panose="02050806060905020404" pitchFamily="18" charset="0"/>
              </a:rPr>
              <a:t> Kudus pada </a:t>
            </a:r>
            <a:r>
              <a:rPr lang="en-ID" dirty="0" err="1">
                <a:latin typeface="Bernard MT Condensed" panose="02050806060905020404" pitchFamily="18" charset="0"/>
              </a:rPr>
              <a:t>hari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Pentakosta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rasul-rasul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mengkhotbahkan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Injil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dengan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penuh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kuasa</a:t>
            </a:r>
            <a:r>
              <a:rPr lang="en-ID" dirty="0">
                <a:latin typeface="Bernard MT Condensed" panose="02050806060905020404" pitchFamily="18" charset="0"/>
              </a:rPr>
              <a:t>, dan </a:t>
            </a:r>
            <a:r>
              <a:rPr lang="en-ID" dirty="0" err="1">
                <a:latin typeface="Bernard MT Condensed" panose="02050806060905020404" pitchFamily="18" charset="0"/>
              </a:rPr>
              <a:t>ribuan</a:t>
            </a:r>
            <a:r>
              <a:rPr lang="en-ID" dirty="0">
                <a:latin typeface="Bernard MT Condensed" panose="02050806060905020404" pitchFamily="18" charset="0"/>
              </a:rPr>
              <a:t> orang </a:t>
            </a:r>
            <a:r>
              <a:rPr lang="en-ID" dirty="0" err="1">
                <a:latin typeface="Bernard MT Condensed" panose="02050806060905020404" pitchFamily="18" charset="0"/>
              </a:rPr>
              <a:t>bergabung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dengan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gereja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</a:p>
          <a:p>
            <a:r>
              <a:rPr lang="en-ID" b="1" dirty="0">
                <a:latin typeface="Franklin Gothic Medium Cond" panose="020B0606030402020204" pitchFamily="34" charset="0"/>
              </a:rPr>
              <a:t>Kumpulan orang </a:t>
            </a:r>
            <a:r>
              <a:rPr lang="en-ID" b="1" dirty="0" err="1">
                <a:latin typeface="Franklin Gothic Medium Cond" panose="020B0606030402020204" pitchFamily="34" charset="0"/>
              </a:rPr>
              <a:t>banyak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hidup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sehati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sejiwa</a:t>
            </a:r>
            <a:r>
              <a:rPr lang="en-ID" b="1" dirty="0">
                <a:latin typeface="Franklin Gothic Medium Cond" panose="020B0606030402020204" pitchFamily="34" charset="0"/>
              </a:rPr>
              <a:t>, dan </a:t>
            </a:r>
            <a:r>
              <a:rPr lang="en-ID" b="1" dirty="0" err="1"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seorangpun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berkata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sesuatu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kepunyaannya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miliknya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sendiri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tetapi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segala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sesuatu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kepunyaan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bersama</a:t>
            </a:r>
            <a:r>
              <a:rPr lang="en-ID" b="1" dirty="0">
                <a:latin typeface="Franklin Gothic Medium Cond" panose="020B0606030402020204" pitchFamily="34" charset="0"/>
              </a:rPr>
              <a:t> [</a:t>
            </a:r>
            <a:r>
              <a:rPr lang="en-ID" b="1" dirty="0" err="1">
                <a:latin typeface="Franklin Gothic Medium Cond" panose="020B0606030402020204" pitchFamily="34" charset="0"/>
              </a:rPr>
              <a:t>Kisah</a:t>
            </a:r>
            <a:r>
              <a:rPr lang="en-ID" b="1" dirty="0">
                <a:latin typeface="Franklin Gothic Medium Cond" panose="020B0606030402020204" pitchFamily="34" charset="0"/>
              </a:rPr>
              <a:t> Para Rasul 4:31-32].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984EA-92FB-ED7F-E1EB-8CA22D73A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220"/>
          <a:stretch/>
        </p:blipFill>
        <p:spPr>
          <a:xfrm>
            <a:off x="2563097" y="1445859"/>
            <a:ext cx="4486275" cy="209697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6969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!!Straight Connector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C1A93-1D30-F647-71C0-EBD1F28AB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29" y="1143915"/>
            <a:ext cx="5573499" cy="559116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Ananias dan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Safira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bagian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gereja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mula-mula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gereja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bertumbuh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manifestasi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Roh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Kudus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cara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nyata</a:t>
            </a:r>
            <a:r>
              <a:rPr lang="en-ID" dirty="0">
                <a:solidFill>
                  <a:schemeClr val="tx1">
                    <a:alpha val="80000"/>
                  </a:schemeClr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terkesan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sedang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terjadi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ingin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bagian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hal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memutuskan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menjual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harta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menyumbangkannya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Gereja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Sejauh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baik-baik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saja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sampai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ketika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perasaan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tamak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mulai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menguasai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74350A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solidFill>
                  <a:srgbClr val="74350A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[</a:t>
            </a:r>
            <a:r>
              <a:rPr lang="en-ID" b="1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Kisah</a:t>
            </a:r>
            <a:r>
              <a:rPr lang="en-ID" b="1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Para Rasul 5:1-11].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BE2EF-9791-5D48-7194-771FF6623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500" b="-1"/>
          <a:stretch/>
        </p:blipFill>
        <p:spPr>
          <a:xfrm>
            <a:off x="5588973" y="1665519"/>
            <a:ext cx="3200734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26960" y="1780012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circle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1192" y="2070656"/>
            <a:ext cx="68354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5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DB9C61-90E0-484F-8602-02F49EDC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0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7ED563-E5DB-4937-BF78-7893C4D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260" y="228036"/>
            <a:ext cx="879348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CF86E-B6F7-779E-7EAA-8E750F82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1" y="533558"/>
            <a:ext cx="5292348" cy="1181497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latin typeface="Impact" panose="020B0806030902050204" pitchFamily="34" charset="0"/>
              </a:rPr>
              <a:t>Ellen G. White, Alfa dan Omega, </a:t>
            </a:r>
            <a:r>
              <a:rPr lang="en-ID" sz="3200" dirty="0" err="1">
                <a:latin typeface="Impact" panose="020B0806030902050204" pitchFamily="34" charset="0"/>
              </a:rPr>
              <a:t>jld</a:t>
            </a:r>
            <a:r>
              <a:rPr lang="en-ID" sz="3200" dirty="0">
                <a:latin typeface="Impact" panose="020B0806030902050204" pitchFamily="34" charset="0"/>
              </a:rPr>
              <a:t>. 7,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D69E1-F9B8-E1F2-3488-CEFA1B17E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8" y="1977002"/>
            <a:ext cx="5110775" cy="4538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latin typeface="Gill Sans Nova Cond XBd" panose="020B0A06020104020203" pitchFamily="34" charset="0"/>
              </a:rPr>
              <a:t>Sesudah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, Ananias dan </a:t>
            </a:r>
            <a:r>
              <a:rPr lang="en-ID" dirty="0" err="1">
                <a:latin typeface="Gill Sans Nova Cond XBd" panose="020B0A06020104020203" pitchFamily="34" charset="0"/>
              </a:rPr>
              <a:t>Safira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mendukakan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Roh</a:t>
            </a:r>
            <a:r>
              <a:rPr lang="en-ID" dirty="0">
                <a:latin typeface="Impact" panose="020B0806030902050204" pitchFamily="34" charset="0"/>
              </a:rPr>
              <a:t> Kudus </a:t>
            </a:r>
            <a:r>
              <a:rPr lang="en-ID" dirty="0">
                <a:latin typeface="Gill Sans Nova Cond XBd" panose="020B0A06020104020203" pitchFamily="34" charset="0"/>
              </a:rPr>
              <a:t>oleh </a:t>
            </a:r>
            <a:r>
              <a:rPr lang="en-ID" dirty="0" err="1">
                <a:latin typeface="Gill Sans Nova Cond Ultra Bold" panose="020B0B04020104020203" pitchFamily="34" charset="0"/>
              </a:rPr>
              <a:t>menyerah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perasaan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tamak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mulai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menyesali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lama </a:t>
            </a:r>
            <a:r>
              <a:rPr lang="en-ID" dirty="0" err="1">
                <a:latin typeface="Gill Sans Nova Cond XBd" panose="020B0A06020104020203" pitchFamily="34" charset="0"/>
              </a:rPr>
              <a:t>kemudian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hilanglah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pengaruh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manis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berkat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menghangatkan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kerinduan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melakukan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perkara-perkara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besar</a:t>
            </a:r>
            <a:r>
              <a:rPr lang="en-ID" dirty="0">
                <a:latin typeface="Gill Sans Nova Cond XBd" panose="020B0A06020104020203" pitchFamily="34" charset="0"/>
              </a:rPr>
              <a:t> demi </a:t>
            </a:r>
            <a:r>
              <a:rPr lang="en-ID" dirty="0" err="1">
                <a:latin typeface="Gill Sans Nova Cond XBd" panose="020B0A06020104020203" pitchFamily="34" charset="0"/>
              </a:rPr>
              <a:t>pekerjaan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".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06B647-FE95-4550-8350-3D2180C62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0349" y="699706"/>
            <a:ext cx="3086100" cy="5477256"/>
          </a:xfrm>
          <a:prstGeom prst="rect">
            <a:avLst/>
          </a:prstGeom>
          <a:solidFill>
            <a:srgbClr val="FFFFFF"/>
          </a:solidFill>
          <a:ln w="15875">
            <a:solidFill>
              <a:srgbClr val="503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52944-AA73-20BC-E392-AE91D55B2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9" r="11653" b="1"/>
          <a:stretch/>
        </p:blipFill>
        <p:spPr>
          <a:xfrm>
            <a:off x="5642869" y="862763"/>
            <a:ext cx="2841061" cy="51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58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AC12D-88C8-BDEB-698C-175B4252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33" y="1595838"/>
            <a:ext cx="3989817" cy="2543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93985-1F8C-1B07-7EFC-C17BB9BA5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376" y="927099"/>
            <a:ext cx="4161040" cy="402045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Meskipun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mulai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motif yang </a:t>
            </a:r>
            <a:r>
              <a:rPr lang="en-ID" dirty="0" err="1">
                <a:latin typeface="Impact" panose="020B0806030902050204" pitchFamily="34" charset="0"/>
              </a:rPr>
              <a:t>benar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namun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ketamakan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menyebabkan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mereka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berbohong</a:t>
            </a:r>
            <a:r>
              <a:rPr lang="en-ID" dirty="0">
                <a:latin typeface="Eras Demi ITC" panose="020B0805030504020804" pitchFamily="34" charset="0"/>
              </a:rPr>
              <a:t> demi </a:t>
            </a:r>
            <a:r>
              <a:rPr lang="en-ID" dirty="0" err="1">
                <a:latin typeface="Eras Demi ITC" panose="020B0805030504020804" pitchFamily="34" charset="0"/>
              </a:rPr>
              <a:t>menginginkan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sebagian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apa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dijanjikan</a:t>
            </a:r>
            <a:r>
              <a:rPr lang="en-ID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774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70DCB-4B5D-8DC7-335B-1A4746056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8" r="16518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2EFB1-EED7-78C8-E46E-96E06A8BA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0" y="533401"/>
            <a:ext cx="4457700" cy="6148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Sekiranya</a:t>
            </a:r>
            <a:r>
              <a:rPr lang="en-ID" b="1" dirty="0">
                <a:latin typeface="Franklin Gothic Medium Cond" panose="020B0606030402020204" pitchFamily="34" charset="0"/>
              </a:rPr>
              <a:t> Ananias dan </a:t>
            </a:r>
            <a:r>
              <a:rPr lang="en-ID" b="1" dirty="0" err="1">
                <a:latin typeface="Franklin Gothic Medium Cond" panose="020B0606030402020204" pitchFamily="34" charset="0"/>
              </a:rPr>
              <a:t>Safira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berhasil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penipuan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kredibilitas</a:t>
            </a:r>
            <a:r>
              <a:rPr lang="en-ID" b="1" dirty="0">
                <a:latin typeface="Franklin Gothic Medium Cond" panose="020B0606030402020204" pitchFamily="34" charset="0"/>
              </a:rPr>
              <a:t> para </a:t>
            </a:r>
            <a:r>
              <a:rPr lang="en-ID" b="1" dirty="0" err="1">
                <a:latin typeface="Franklin Gothic Medium Cond" panose="020B0606030402020204" pitchFamily="34" charset="0"/>
              </a:rPr>
              <a:t>rasul</a:t>
            </a:r>
            <a:r>
              <a:rPr lang="en-ID" b="1" dirty="0"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latin typeface="Franklin Gothic Medium Cond" panose="020B0606030402020204" pitchFamily="34" charset="0"/>
              </a:rPr>
              <a:t>legitimasi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Ilahi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atas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gereja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dirusak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sejak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awal</a:t>
            </a:r>
            <a:r>
              <a:rPr lang="en-ID" b="1" dirty="0">
                <a:latin typeface="Franklin Gothic Medium Cond" panose="020B06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Meskipun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penghakiman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langsung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sama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terjadi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suatu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hari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datang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saatnya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ketika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semua</a:t>
            </a:r>
            <a:r>
              <a:rPr lang="en-ID" b="1" dirty="0"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memberikan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pertanggungjawaban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tepat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atas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segala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sesuatu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lakukan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baik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buruk</a:t>
            </a:r>
            <a:r>
              <a:rPr lang="en-ID" b="1" dirty="0">
                <a:latin typeface="Franklin Gothic Medium Cond" panose="020B0606030402020204" pitchFamily="34" charset="0"/>
              </a:rPr>
              <a:t> [</a:t>
            </a:r>
            <a:r>
              <a:rPr lang="en-ID" b="1" dirty="0" err="1">
                <a:latin typeface="Franklin Gothic Medium Cond" panose="020B0606030402020204" pitchFamily="34" charset="0"/>
              </a:rPr>
              <a:t>Pengkhotbah</a:t>
            </a:r>
            <a:r>
              <a:rPr lang="en-ID" b="1" dirty="0">
                <a:latin typeface="Franklin Gothic Medium Cond" panose="020B0606030402020204" pitchFamily="34" charset="0"/>
              </a:rPr>
              <a:t> 12:13-14].</a:t>
            </a:r>
          </a:p>
        </p:txBody>
      </p:sp>
    </p:spTree>
    <p:extLst>
      <p:ext uri="{BB962C8B-B14F-4D97-AF65-F5344CB8AC3E}">
        <p14:creationId xmlns:p14="http://schemas.microsoft.com/office/powerpoint/2010/main" val="2079725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AC4813-1812-E17F-EF1F-05A82DA6F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92" b="859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0C290-4A73-BAD8-630A-E8419FA49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008" y="3710613"/>
            <a:ext cx="8331983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latin typeface="Gill Sans Nova Cond XBd" panose="020B0A06020104020203" pitchFamily="34" charset="0"/>
              </a:rPr>
              <a:t>Bukan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sidang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mula-mula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tetapi</a:t>
            </a:r>
            <a:r>
              <a:rPr lang="en-ID" sz="3200" dirty="0">
                <a:latin typeface="Gill Sans Nova Cond XBd" panose="020B0A06020104020203" pitchFamily="34" charset="0"/>
              </a:rPr>
              <a:t> juga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generasi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datang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teladan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kebencian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ketamakan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penipuan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kepura-puraan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diberikan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sebagai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tanda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bahaya</a:t>
            </a:r>
            <a:r>
              <a:rPr lang="en-ID" sz="3200" dirty="0">
                <a:latin typeface="Gill Sans Nova Cond XBd" panose="020B0A06020104020203" pitchFamily="34" charset="0"/>
              </a:rPr>
              <a:t>“. </a:t>
            </a:r>
          </a:p>
          <a:p>
            <a:pPr marL="0" indent="0" algn="r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[Ellen G. White, AO jl.7, </a:t>
            </a:r>
            <a:r>
              <a:rPr lang="en-ID" sz="2400" dirty="0" err="1">
                <a:latin typeface="Gill Sans Nova Cond XBd" panose="020B0A06020104020203" pitchFamily="34" charset="0"/>
              </a:rPr>
              <a:t>hal</a:t>
            </a:r>
            <a:r>
              <a:rPr lang="en-ID" sz="2400" dirty="0">
                <a:latin typeface="Gill Sans Nova Cond XBd" panose="020B0A06020104020203" pitchFamily="34" charset="0"/>
              </a:rPr>
              <a:t>. 62]</a:t>
            </a:r>
          </a:p>
        </p:txBody>
      </p:sp>
    </p:spTree>
    <p:extLst>
      <p:ext uri="{BB962C8B-B14F-4D97-AF65-F5344CB8AC3E}">
        <p14:creationId xmlns:p14="http://schemas.microsoft.com/office/powerpoint/2010/main" val="33433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A4CD1E-6FCB-F053-6954-1D59ECFCA18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66FF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29227-BD87-7397-9D88-7614CEC51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78" y="415924"/>
            <a:ext cx="6216522" cy="2677656"/>
          </a:xfrm>
          <a:solidFill>
            <a:srgbClr val="341242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Nafsu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suatu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bentuk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ketamakan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menghasilkan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dosa,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mengakibatkan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(Yak. 1: 15;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lihat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Yud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1: 18).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Ketamakan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suatu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pelanggaran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terhadap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hukum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mementingkan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diri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(1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Kor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13: 5). Di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sisi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lain,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saleh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rasa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cukup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keuntungan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(1 Tim 6: 6-10).</a:t>
            </a:r>
          </a:p>
          <a:p>
            <a:endParaRPr lang="en-ID" dirty="0">
              <a:solidFill>
                <a:schemeClr val="bg1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C9733-16CD-BE11-286D-8867D74DD86A}"/>
              </a:ext>
            </a:extLst>
          </p:cNvPr>
          <p:cNvSpPr txBox="1"/>
          <p:nvPr/>
        </p:nvSpPr>
        <p:spPr>
          <a:xfrm>
            <a:off x="3194178" y="3989843"/>
            <a:ext cx="5835522" cy="2677656"/>
          </a:xfrm>
          <a:prstGeom prst="rect">
            <a:avLst/>
          </a:prstGeom>
          <a:solidFill>
            <a:srgbClr val="74350A"/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Solusi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terhadap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keserakahan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nafsu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berjalan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Roh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bukan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daging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(Gal. 5: 22; Rm. 8: 4-9).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mengenal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berjalan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kegairahan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hawa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nafsu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nafsu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berahi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(1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. 4: 5).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0102EF-D9BF-88E4-06F3-1D43BC3F9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371" y="190501"/>
            <a:ext cx="2081151" cy="3481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C4F84-20DB-83DB-2094-DD9DA5F66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9" y="3522064"/>
            <a:ext cx="2908044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63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4406-527E-E639-9E30-CBBB5AAB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365760"/>
            <a:ext cx="8162925" cy="1188720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MENGALAHKAN KETAMAKAN</a:t>
            </a:r>
            <a:br>
              <a:rPr lang="fi-FI" dirty="0"/>
            </a:br>
            <a:r>
              <a:rPr lang="fi-FI" sz="28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</a:t>
            </a:r>
            <a:r>
              <a:rPr lang="fi-FI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 </a:t>
            </a:r>
            <a:r>
              <a:rPr lang="fi-FI" sz="28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fi-FI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C8004-5509-5D20-AF45-C179B24DB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555" y="2253996"/>
            <a:ext cx="4969775" cy="40416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Ketamakan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adalah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masalah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hati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sama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halnya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seperti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kesombongan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cinta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diri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hal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ini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sering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tidak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terdeteksi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itulah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sebabnya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mengapa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itu</a:t>
            </a:r>
            <a:r>
              <a:rPr lang="en-ID" sz="3200" dirty="0">
                <a:latin typeface="Eras Demi ITC" panose="020B0805030504020804" pitchFamily="34" charset="0"/>
              </a:rPr>
              <a:t> sangat </a:t>
            </a:r>
            <a:r>
              <a:rPr lang="en-ID" sz="3200" dirty="0" err="1">
                <a:latin typeface="Eras Demi ITC" panose="020B0805030504020804" pitchFamily="34" charset="0"/>
              </a:rPr>
              <a:t>mematikan</a:t>
            </a:r>
            <a:r>
              <a:rPr lang="en-ID" sz="3200" dirty="0">
                <a:latin typeface="Eras Demi ITC" panose="020B0805030504020804" pitchFamily="34" charset="0"/>
              </a:rPr>
              <a:t> dan </a:t>
            </a:r>
            <a:r>
              <a:rPr lang="en-ID" sz="3200" dirty="0" err="1">
                <a:latin typeface="Eras Demi ITC" panose="020B0805030504020804" pitchFamily="34" charset="0"/>
              </a:rPr>
              <a:t>menipu</a:t>
            </a:r>
            <a:r>
              <a:rPr lang="en-ID" sz="3200" dirty="0">
                <a:latin typeface="Eras Demi ITC" panose="020B08050305040208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DF53E-34AE-CE37-1412-CFD502E9E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70" y="2836121"/>
            <a:ext cx="28575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6370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E0C1D2-D062-CC93-5DBD-1D31BF9D5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83AE2-7971-9BF8-CDDA-5B56FBE6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428750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Bagaimanakah</a:t>
            </a:r>
            <a:r>
              <a:rPr lang="en-ID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kuasa</a:t>
            </a:r>
            <a:r>
              <a:rPr lang="en-ID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 Allah, </a:t>
            </a:r>
            <a:r>
              <a:rPr lang="en-ID" sz="28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dapat</a:t>
            </a:r>
            <a:r>
              <a:rPr lang="en-ID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dilindungi</a:t>
            </a:r>
            <a:r>
              <a:rPr lang="en-ID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 dosa </a:t>
            </a:r>
            <a:r>
              <a:rPr lang="en-ID" sz="28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menipu</a:t>
            </a:r>
            <a:r>
              <a:rPr lang="en-ID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 yang sangat </a:t>
            </a:r>
            <a:r>
              <a:rPr lang="en-ID" sz="28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berbahaya</a:t>
            </a:r>
            <a:r>
              <a:rPr lang="en-ID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A96F-0B0C-6064-8C77-A28A4B8E3247}"/>
              </a:ext>
            </a:extLst>
          </p:cNvPr>
          <p:cNvSpPr txBox="1"/>
          <p:nvPr/>
        </p:nvSpPr>
        <p:spPr>
          <a:xfrm>
            <a:off x="1480057" y="1816492"/>
            <a:ext cx="7448551" cy="2492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latin typeface="Impact" panose="020B0806030902050204" pitchFamily="34" charset="0"/>
              </a:rPr>
              <a:t>Buatlah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keputusan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melayani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bergantung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kepada</a:t>
            </a:r>
            <a:r>
              <a:rPr lang="en-ID" sz="2600" dirty="0">
                <a:latin typeface="Impact" panose="020B0806030902050204" pitchFamily="34" charset="0"/>
              </a:rPr>
              <a:t> Allah dan </a:t>
            </a:r>
            <a:r>
              <a:rPr lang="en-ID" sz="2600" dirty="0" err="1">
                <a:latin typeface="Impact" panose="020B0806030902050204" pitchFamily="34" charset="0"/>
              </a:rPr>
              <a:t>menjadi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bagian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keluarga</a:t>
            </a:r>
            <a:r>
              <a:rPr lang="en-ID" sz="2600" dirty="0">
                <a:latin typeface="Impact" panose="020B0806030902050204" pitchFamily="34" charset="0"/>
              </a:rPr>
              <a:t>-Nya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Seperti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halnya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Yosua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sikap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keputusannya</a:t>
            </a:r>
            <a:r>
              <a:rPr lang="en-ID" sz="2600" b="1" dirty="0">
                <a:latin typeface="Franklin Gothic Medium Cond" panose="020B0606030402020204" pitchFamily="34" charset="0"/>
              </a:rPr>
              <a:t>: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Yosua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24:15 "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Pilihlah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siapa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beribadah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....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aku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seisi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rumahku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kami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beribadah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6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8A686-5897-4ED4-3189-7BAAA495AC99}"/>
              </a:ext>
            </a:extLst>
          </p:cNvPr>
          <p:cNvSpPr txBox="1"/>
          <p:nvPr/>
        </p:nvSpPr>
        <p:spPr>
          <a:xfrm>
            <a:off x="1485899" y="4697224"/>
            <a:ext cx="7448551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Impact" panose="020B0806030902050204" pitchFamily="34" charset="0"/>
              </a:rPr>
              <a:t>Belajarlah</a:t>
            </a:r>
            <a:r>
              <a:rPr lang="en-ID" sz="2800" dirty="0">
                <a:latin typeface="Impact" panose="020B0806030902050204" pitchFamily="34" charset="0"/>
              </a:rPr>
              <a:t> Kitab </a:t>
            </a:r>
            <a:r>
              <a:rPr lang="en-ID" sz="2800" dirty="0" err="1">
                <a:latin typeface="Impact" panose="020B0806030902050204" pitchFamily="34" charset="0"/>
              </a:rPr>
              <a:t>Suci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secara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teratur</a:t>
            </a:r>
            <a:r>
              <a:rPr lang="en-ID" sz="2800" dirty="0">
                <a:latin typeface="Impact" panose="020B0806030902050204" pitchFamily="34" charset="0"/>
              </a:rPr>
              <a:t>. </a:t>
            </a:r>
          </a:p>
          <a:p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Mazmur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119:11 "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hatiku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aku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menyimpan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janjiMu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supaya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aku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jangan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berdosa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terhadap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</a:t>
            </a:r>
            <a:r>
              <a:rPr lang="en-ID" sz="2800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3F7784-AB46-03AB-9F4D-175BA800B408}"/>
              </a:ext>
            </a:extLst>
          </p:cNvPr>
          <p:cNvSpPr/>
          <p:nvPr/>
        </p:nvSpPr>
        <p:spPr>
          <a:xfrm>
            <a:off x="430783" y="2197894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E7054"/>
                </a:solidFill>
                <a:effectLst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0C155B-F25A-21EA-B87B-C865F3E9B8CD}"/>
              </a:ext>
            </a:extLst>
          </p:cNvPr>
          <p:cNvSpPr/>
          <p:nvPr/>
        </p:nvSpPr>
        <p:spPr>
          <a:xfrm>
            <a:off x="430782" y="4670345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E7054"/>
                </a:solidFill>
                <a:effectLst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27993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DBB84-E031-9085-BDCC-01DE677C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7BDE2-E4B7-591E-5B36-9A11092CF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051" y="276225"/>
            <a:ext cx="7219950" cy="637222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Berdoalah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setiap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hari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masukkan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doa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Matius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6:13, "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Janganlah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membawa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kami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pencobaan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lepaskanlah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kami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yang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jahat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: Karena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Engkaulah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empunya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Kerajaan dan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kuasa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kemuliaan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sampai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selama-lamanya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." </a:t>
            </a:r>
          </a:p>
          <a:p>
            <a:pPr marL="0" indent="0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Ketika rasa </a:t>
            </a:r>
            <a:r>
              <a:rPr lang="en-ID" b="1" dirty="0" err="1">
                <a:latin typeface="Franklin Gothic Medium Cond" panose="020B0606030402020204" pitchFamily="34" charset="0"/>
              </a:rPr>
              <a:t>tamak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hal</a:t>
            </a:r>
            <a:r>
              <a:rPr lang="en-ID" b="1" dirty="0">
                <a:latin typeface="Franklin Gothic Medium Cond" panose="020B0606030402020204" pitchFamily="34" charset="0"/>
              </a:rPr>
              <a:t> yang Anda </a:t>
            </a:r>
            <a:r>
              <a:rPr lang="en-ID" b="1" dirty="0" err="1">
                <a:latin typeface="Franklin Gothic Medium Cond" panose="020B0606030402020204" pitchFamily="34" charset="0"/>
              </a:rPr>
              <a:t>tahu</a:t>
            </a:r>
            <a:r>
              <a:rPr lang="en-ID" b="1" dirty="0">
                <a:latin typeface="Franklin Gothic Medium Cond" panose="020B0606030402020204" pitchFamily="34" charset="0"/>
              </a:rPr>
              <a:t> Anda </a:t>
            </a:r>
            <a:r>
              <a:rPr lang="en-ID" b="1" dirty="0" err="1"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harus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miliki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berdoalah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minta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janji-janji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kemenangan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Kitab </a:t>
            </a:r>
            <a:r>
              <a:rPr lang="en-ID" b="1" dirty="0" err="1">
                <a:latin typeface="Franklin Gothic Medium Cond" panose="020B0606030402020204" pitchFamily="34" charset="0"/>
              </a:rPr>
              <a:t>Suci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seperti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1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Korintus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10:13 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"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Pencobaan-pencobaan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alami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ialah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pencobaan-pencobaan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biasa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melebihi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kekuatan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manusia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Sebab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setia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karena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membiarkan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dicobai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melampaui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kekuatanmu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Pada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waktu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dicobai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memberikan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kepadamu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jalan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luar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sehingga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menanggungnya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".  </a:t>
            </a:r>
          </a:p>
          <a:p>
            <a:endParaRPr lang="en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D82389-E4B8-EA75-E695-A683EF27AEA5}"/>
              </a:ext>
            </a:extLst>
          </p:cNvPr>
          <p:cNvSpPr/>
          <p:nvPr/>
        </p:nvSpPr>
        <p:spPr>
          <a:xfrm>
            <a:off x="400049" y="2613391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E7054"/>
                </a:soli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1259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10588-12F3-F560-228A-BFC531656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53" b="1750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5A390-39A5-2AA9-B42C-646E1E87F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" y="3710613"/>
            <a:ext cx="8467726" cy="30099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mengatasi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masalah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manusia</a:t>
            </a:r>
            <a:r>
              <a:rPr lang="en-ID" sz="3200" dirty="0">
                <a:latin typeface="Impact" panose="020B0806030902050204" pitchFamily="34" charset="0"/>
              </a:rPr>
              <a:t> dan dosa. </a:t>
            </a:r>
          </a:p>
          <a:p>
            <a:pPr marL="0" indent="0" algn="ctr">
              <a:buNone/>
            </a:pPr>
            <a:r>
              <a:rPr lang="en-ID" sz="3000" dirty="0" err="1">
                <a:latin typeface="Eras Demi ITC" panose="020B0805030504020804" pitchFamily="34" charset="0"/>
              </a:rPr>
              <a:t>Dia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digoda</a:t>
            </a:r>
            <a:r>
              <a:rPr lang="en-ID" sz="3000" dirty="0">
                <a:latin typeface="Eras Demi ITC" panose="020B0805030504020804" pitchFamily="34" charset="0"/>
              </a:rPr>
              <a:t> di </a:t>
            </a:r>
            <a:r>
              <a:rPr lang="en-ID" sz="3000" dirty="0" err="1">
                <a:latin typeface="Eras Demi ITC" panose="020B0805030504020804" pitchFamily="34" charset="0"/>
              </a:rPr>
              <a:t>setiap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titik</a:t>
            </a:r>
            <a:r>
              <a:rPr lang="en-ID" sz="3000" dirty="0">
                <a:latin typeface="Eras Demi ITC" panose="020B0805030504020804" pitchFamily="34" charset="0"/>
              </a:rPr>
              <a:t> di mana </a:t>
            </a:r>
            <a:r>
              <a:rPr lang="en-ID" sz="3000" dirty="0" err="1">
                <a:latin typeface="Eras Demi ITC" panose="020B0805030504020804" pitchFamily="34" charset="0"/>
              </a:rPr>
              <a:t>kita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digoda</a:t>
            </a:r>
            <a:r>
              <a:rPr lang="en-ID" sz="3000" dirty="0">
                <a:latin typeface="Eras Demi ITC" panose="020B0805030504020804" pitchFamily="34" charset="0"/>
              </a:rPr>
              <a:t>. </a:t>
            </a:r>
            <a:r>
              <a:rPr lang="en-ID" sz="3000" dirty="0" err="1">
                <a:latin typeface="Eras Demi ITC" panose="020B0805030504020804" pitchFamily="34" charset="0"/>
              </a:rPr>
              <a:t>Namun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untuk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memperoleh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kuasa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melawan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godaan</a:t>
            </a:r>
            <a:r>
              <a:rPr lang="en-ID" sz="3000" dirty="0">
                <a:latin typeface="Eras Demi ITC" panose="020B08050305040208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Dia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menghabiskan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waktu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sepanjang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malam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persekutuan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penuh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doa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dengan</a:t>
            </a:r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Bapa-Nya. </a:t>
            </a:r>
          </a:p>
        </p:txBody>
      </p:sp>
    </p:spTree>
    <p:extLst>
      <p:ext uri="{BB962C8B-B14F-4D97-AF65-F5344CB8AC3E}">
        <p14:creationId xmlns:p14="http://schemas.microsoft.com/office/powerpoint/2010/main" val="1902039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1FB0D-EBFA-E305-6323-07753F425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996"/>
          <a:stretch/>
        </p:blipFill>
        <p:spPr>
          <a:xfrm>
            <a:off x="554969" y="1095407"/>
            <a:ext cx="3566210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396390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FF662-6D44-3CB4-E90C-DBCA57685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471" y="655672"/>
            <a:ext cx="4521154" cy="52192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tinggalkan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bumi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sampai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menempa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jalan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melalui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teladan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 dan </a:t>
            </a:r>
            <a:r>
              <a:rPr lang="en-ID" sz="3200" dirty="0" err="1">
                <a:solidFill>
                  <a:srgbClr val="FFC000"/>
                </a:solidFill>
                <a:latin typeface="Impact" panose="020B0806030902050204" pitchFamily="34" charset="0"/>
              </a:rPr>
              <a:t>kemudian</a:t>
            </a:r>
            <a:r>
              <a:rPr lang="en-ID" sz="32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Impact" panose="020B0806030902050204" pitchFamily="34" charset="0"/>
              </a:rPr>
              <a:t>menjanjikan</a:t>
            </a:r>
            <a:r>
              <a:rPr lang="en-ID" sz="32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Impact" panose="020B0806030902050204" pitchFamily="34" charset="0"/>
              </a:rPr>
              <a:t>kuasa</a:t>
            </a:r>
            <a:r>
              <a:rPr lang="en-ID" sz="32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memungkinkan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setiap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orang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menghidupkan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satu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kehidupan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iman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penurutan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mengembangkan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tabiat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seperti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Kristus</a:t>
            </a:r>
            <a:r>
              <a:rPr lang="en-ID" sz="3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endParaRPr lang="en-ID" sz="3200" dirty="0">
              <a:solidFill>
                <a:schemeClr val="bg1"/>
              </a:solidFill>
            </a:endParaRP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1453" y="5987064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8466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B875E-AC09-D1BE-BB9B-A413B176D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5625"/>
            <a:ext cx="5105400" cy="1006475"/>
          </a:xfrm>
        </p:spPr>
        <p:txBody>
          <a:bodyPr>
            <a:normAutofit/>
          </a:bodyPr>
          <a:lstStyle/>
          <a:p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Renungkan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firman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ini</a:t>
            </a:r>
            <a:r>
              <a:rPr lang="en-ID" sz="3200" dirty="0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D025B-F10F-ACBC-B26D-2D45E736D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93" y="1797843"/>
            <a:ext cx="4612532" cy="4672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Yesaya</a:t>
            </a:r>
            <a:r>
              <a:rPr lang="en-ID" sz="3600" dirty="0">
                <a:latin typeface="Impact" panose="020B0806030902050204" pitchFamily="34" charset="0"/>
              </a:rPr>
              <a:t> 55:6-7 </a:t>
            </a:r>
          </a:p>
          <a:p>
            <a:pPr marL="0" indent="0">
              <a:buNone/>
            </a:pPr>
            <a:r>
              <a:rPr lang="en-ID" sz="2600" b="1" dirty="0" err="1">
                <a:latin typeface="Franklin Gothic Medium Cond" panose="020B0606030402020204" pitchFamily="34" charset="0"/>
              </a:rPr>
              <a:t>Carilah</a:t>
            </a:r>
            <a:r>
              <a:rPr lang="en-ID" sz="2600" b="1" dirty="0">
                <a:latin typeface="Franklin Gothic Medium Cond" panose="020B0606030402020204" pitchFamily="34" charset="0"/>
              </a:rPr>
              <a:t> TUHAN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selama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berkenan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ditemui</a:t>
            </a:r>
            <a:r>
              <a:rPr lang="en-ID" sz="2600" b="1" dirty="0">
                <a:latin typeface="Franklin Gothic Medium Cond" panose="020B0606030402020204" pitchFamily="34" charset="0"/>
              </a:rPr>
              <a:t>;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berserulah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latin typeface="Franklin Gothic Medium Cond" panose="020B0606030402020204" pitchFamily="34" charset="0"/>
              </a:rPr>
              <a:t>-Nya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selama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dekat</a:t>
            </a:r>
            <a:r>
              <a:rPr lang="en-ID" sz="2600" b="1" dirty="0">
                <a:latin typeface="Franklin Gothic Medium Cond" panose="020B0606030402020204" pitchFamily="34" charset="0"/>
              </a:rPr>
              <a:t>!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Baiklah</a:t>
            </a:r>
            <a:r>
              <a:rPr lang="en-ID" sz="2600" b="1" dirty="0">
                <a:latin typeface="Franklin Gothic Medium Cond" panose="020B0606030402020204" pitchFamily="34" charset="0"/>
              </a:rPr>
              <a:t> orang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fasik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meninggalkan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jalannya</a:t>
            </a:r>
            <a:r>
              <a:rPr lang="en-ID" sz="2600" b="1" dirty="0">
                <a:latin typeface="Franklin Gothic Medium Cond" panose="020B0606030402020204" pitchFamily="34" charset="0"/>
              </a:rPr>
              <a:t>, dan orang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jahat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meninggalkan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rancangannya</a:t>
            </a:r>
            <a:r>
              <a:rPr lang="en-ID" sz="2600" b="1" dirty="0">
                <a:latin typeface="Franklin Gothic Medium Cond" panose="020B0606030402020204" pitchFamily="34" charset="0"/>
              </a:rPr>
              <a:t>;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baiklah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kembali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latin typeface="Franklin Gothic Medium Cond" panose="020B0606030402020204" pitchFamily="34" charset="0"/>
              </a:rPr>
              <a:t> TUHAN,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mengasihaninya</a:t>
            </a:r>
            <a:r>
              <a:rPr lang="en-ID" sz="2600" b="1" dirty="0">
                <a:latin typeface="Franklin Gothic Medium Cond" panose="020B0606030402020204" pitchFamily="34" charset="0"/>
              </a:rPr>
              <a:t>,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latin typeface="Franklin Gothic Medium Cond" panose="020B0606030402020204" pitchFamily="34" charset="0"/>
              </a:rPr>
              <a:t> Allah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pengampunan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limpahnya</a:t>
            </a:r>
            <a:r>
              <a:rPr lang="en-ID" sz="2600" b="1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E4C7A-216F-E500-5AD4-5A4C8899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67" r="25971" b="2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019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0B56-75E7-57AF-63AF-6AE66FB5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334BA-0C3C-3AB0-F0F7-9C938F523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10C6A-0ABD-330C-E264-48765BF51A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12701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2CDA31-EADB-EDE5-BCAE-037AA0029A2C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95A2F-BC71-7D91-8B07-007D8CE11FA2}"/>
              </a:ext>
            </a:extLst>
          </p:cNvPr>
          <p:cNvSpPr/>
          <p:nvPr/>
        </p:nvSpPr>
        <p:spPr>
          <a:xfrm>
            <a:off x="341462" y="55771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44E8A-AC80-D9AA-28A2-2D3E121F1A32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E7734-C695-067D-4E76-729A997E953F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C4D4E-F7DC-E5C6-076F-A45812FC6137}"/>
              </a:ext>
            </a:extLst>
          </p:cNvPr>
          <p:cNvSpPr/>
          <p:nvPr/>
        </p:nvSpPr>
        <p:spPr>
          <a:xfrm>
            <a:off x="341736" y="31755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A9A3FA-4544-EE4B-48CA-9F58BD43FCFF}"/>
              </a:ext>
            </a:extLst>
          </p:cNvPr>
          <p:cNvSpPr/>
          <p:nvPr/>
        </p:nvSpPr>
        <p:spPr>
          <a:xfrm>
            <a:off x="341462" y="43909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07EC8C-A3F7-6EB5-B343-B9C9F633F92C}"/>
              </a:ext>
            </a:extLst>
          </p:cNvPr>
          <p:cNvSpPr txBox="1"/>
          <p:nvPr/>
        </p:nvSpPr>
        <p:spPr>
          <a:xfrm>
            <a:off x="1219194" y="1040480"/>
            <a:ext cx="7496181" cy="11079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Menghidupkan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kehidupan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saleh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rasa </a:t>
            </a:r>
            <a:r>
              <a:rPr lang="en-ID" sz="2200" dirty="0" err="1">
                <a:latin typeface="Impact" panose="020B0806030902050204" pitchFamily="34" charset="0"/>
              </a:rPr>
              <a:t>cukup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keuntungan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besar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karena</a:t>
            </a:r>
            <a:r>
              <a:rPr lang="en-ID" sz="2200" dirty="0">
                <a:latin typeface="Impact" panose="020B0806030902050204" pitchFamily="34" charset="0"/>
              </a:rPr>
              <a:t> KETAMAKAN </a:t>
            </a:r>
            <a:r>
              <a:rPr lang="en-ID" sz="2200" dirty="0" err="1">
                <a:latin typeface="Impact" panose="020B0806030902050204" pitchFamily="34" charset="0"/>
              </a:rPr>
              <a:t>membawa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jatuh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dosa.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C7F38-53C1-704A-F615-B142DB3A58C7}"/>
              </a:ext>
            </a:extLst>
          </p:cNvPr>
          <p:cNvSpPr txBox="1"/>
          <p:nvPr/>
        </p:nvSpPr>
        <p:spPr>
          <a:xfrm>
            <a:off x="1219193" y="2314851"/>
            <a:ext cx="7496181" cy="707886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Pengalaman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mengingatkan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dibutakan</a:t>
            </a:r>
            <a:r>
              <a:rPr lang="en-ID" sz="2000" dirty="0">
                <a:latin typeface="Impact" panose="020B0806030902050204" pitchFamily="34" charset="0"/>
              </a:rPr>
              <a:t> oleh </a:t>
            </a:r>
            <a:r>
              <a:rPr lang="en-ID" sz="2000" dirty="0" err="1">
                <a:latin typeface="Impact" panose="020B0806030902050204" pitchFamily="34" charset="0"/>
              </a:rPr>
              <a:t>ketamakan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mengingini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apa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bukan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menjadi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milik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2227F-E2BD-216D-BD73-54DBD1A6F3D6}"/>
              </a:ext>
            </a:extLst>
          </p:cNvPr>
          <p:cNvSpPr txBox="1"/>
          <p:nvPr/>
        </p:nvSpPr>
        <p:spPr>
          <a:xfrm>
            <a:off x="1219193" y="3213330"/>
            <a:ext cx="7496181" cy="1015663"/>
          </a:xfrm>
          <a:prstGeom prst="rect">
            <a:avLst/>
          </a:prstGeom>
          <a:solidFill>
            <a:srgbClr val="FFDF79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Seperti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halnya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Yudas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kerinduan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diubahkan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tabiat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mejadi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seperti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mengalami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kegagalan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apabila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disertai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penyerahan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sepenuhnya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A33C82-502E-1EAE-C105-F592131A5883}"/>
              </a:ext>
            </a:extLst>
          </p:cNvPr>
          <p:cNvSpPr txBox="1"/>
          <p:nvPr/>
        </p:nvSpPr>
        <p:spPr>
          <a:xfrm>
            <a:off x="1219194" y="4390982"/>
            <a:ext cx="7496180" cy="95410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Allah </a:t>
            </a:r>
            <a:r>
              <a:rPr lang="en-ID" sz="2800" dirty="0" err="1">
                <a:latin typeface="Impact" panose="020B0806030902050204" pitchFamily="34" charset="0"/>
              </a:rPr>
              <a:t>sangan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membenci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ketamakan</a:t>
            </a:r>
            <a:r>
              <a:rPr lang="en-ID" sz="2800" dirty="0">
                <a:latin typeface="Impact" panose="020B0806030902050204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penipuan</a:t>
            </a:r>
            <a:r>
              <a:rPr lang="en-ID" sz="2800" dirty="0">
                <a:latin typeface="Impact" panose="020B0806030902050204" pitchFamily="34" charset="0"/>
              </a:rPr>
              <a:t>, dan </a:t>
            </a:r>
            <a:r>
              <a:rPr lang="en-ID" sz="2800" dirty="0" err="1">
                <a:latin typeface="Impact" panose="020B0806030902050204" pitchFamily="34" charset="0"/>
              </a:rPr>
              <a:t>kepura-puraan</a:t>
            </a:r>
            <a:r>
              <a:rPr lang="en-ID" sz="28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4A02DA-645D-2415-421D-F32F1CEAD637}"/>
              </a:ext>
            </a:extLst>
          </p:cNvPr>
          <p:cNvSpPr txBox="1"/>
          <p:nvPr/>
        </p:nvSpPr>
        <p:spPr>
          <a:xfrm>
            <a:off x="1192675" y="5654057"/>
            <a:ext cx="7503651" cy="769441"/>
          </a:xfrm>
          <a:prstGeom prst="rect">
            <a:avLst/>
          </a:prstGeom>
          <a:solidFill>
            <a:srgbClr val="A00C0C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Kalahkan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ketamakan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bergantung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sepenuhnya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melalui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belajar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kitab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berdoa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secara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teratur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145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EB78-A356-7818-DACC-B74690661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903978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DOSA ASAL YANG UTAMA?</a:t>
            </a:r>
            <a:br>
              <a:rPr lang="en-ID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</a:br>
            <a:r>
              <a:rPr lang="en-ID" sz="28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Minggu</a:t>
            </a:r>
            <a:r>
              <a:rPr lang="en-ID" sz="2800" dirty="0">
                <a:solidFill>
                  <a:srgbClr val="0070C0"/>
                </a:solidFill>
                <a:latin typeface="Berlin Sans FB Demi" panose="020E0802020502020306" pitchFamily="34" charset="0"/>
              </a:rPr>
              <a:t>, 26 </a:t>
            </a:r>
            <a:r>
              <a:rPr lang="en-ID" sz="28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Februari</a:t>
            </a:r>
            <a:r>
              <a:rPr lang="en-ID" sz="2800" dirty="0">
                <a:solidFill>
                  <a:srgbClr val="0070C0"/>
                </a:solidFill>
                <a:latin typeface="Berlin Sans FB Demi" panose="020E0802020502020306" pitchFamily="34" charset="0"/>
              </a:rPr>
              <a:t> 2023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A696D-893E-8B35-8258-3170F5F3B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4295" y="1834515"/>
            <a:ext cx="5476876" cy="474726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KETAMAKAN </a:t>
            </a:r>
            <a:r>
              <a:rPr lang="en-ID" dirty="0" err="1">
                <a:latin typeface="Impact" panose="020B0806030902050204" pitchFamily="34" charset="0"/>
              </a:rPr>
              <a:t>menjadi</a:t>
            </a:r>
            <a:r>
              <a:rPr lang="en-ID" dirty="0">
                <a:latin typeface="Impact" panose="020B0806030902050204" pitchFamily="34" charset="0"/>
              </a:rPr>
              <a:t> dosa </a:t>
            </a:r>
            <a:r>
              <a:rPr lang="en-ID" dirty="0" err="1">
                <a:latin typeface="Impact" panose="020B0806030902050204" pitchFamily="34" charset="0"/>
              </a:rPr>
              <a:t>asal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utama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seperti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dijelaskan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Yesaya</a:t>
            </a:r>
            <a:r>
              <a:rPr lang="en-ID" dirty="0">
                <a:latin typeface="Impact" panose="020B0806030902050204" pitchFamily="34" charset="0"/>
              </a:rPr>
              <a:t> 14:12-14. </a:t>
            </a:r>
          </a:p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Lusifer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bermaksud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merebut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kedudukan</a:t>
            </a:r>
            <a:r>
              <a:rPr lang="en-ID" b="1" dirty="0">
                <a:latin typeface="Franklin Gothic Medium Cond" panose="020B0606030402020204" pitchFamily="34" charset="0"/>
              </a:rPr>
              <a:t> [</a:t>
            </a:r>
            <a:r>
              <a:rPr lang="en-ID" b="1" dirty="0" err="1">
                <a:latin typeface="Franklin Gothic Medium Cond" panose="020B0606030402020204" pitchFamily="34" charset="0"/>
              </a:rPr>
              <a:t>tahta</a:t>
            </a:r>
            <a:r>
              <a:rPr lang="en-ID" b="1" dirty="0">
                <a:latin typeface="Franklin Gothic Medium Cond" panose="020B0606030402020204" pitchFamily="34" charset="0"/>
              </a:rPr>
              <a:t>] Allah dan </a:t>
            </a:r>
            <a:r>
              <a:rPr lang="en-ID" b="1" dirty="0" err="1">
                <a:latin typeface="Franklin Gothic Medium Cond" panose="020B0606030402020204" pitchFamily="34" charset="0"/>
              </a:rPr>
              <a:t>hak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disembah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meninggikan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dirinya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menempatkan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ciptaan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tempat</a:t>
            </a:r>
            <a:r>
              <a:rPr lang="en-ID" b="1" dirty="0">
                <a:latin typeface="Franklin Gothic Medium Cond" panose="020B0606030402020204" pitchFamily="34" charset="0"/>
              </a:rPr>
              <a:t> Sang </a:t>
            </a:r>
            <a:r>
              <a:rPr lang="en-ID" b="1" dirty="0" err="1">
                <a:latin typeface="Franklin Gothic Medium Cond" panose="020B0606030402020204" pitchFamily="34" charset="0"/>
              </a:rPr>
              <a:t>Pencipta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Namun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setelah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gagal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Lusifer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mengalihkan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perhatian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jahatnya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umat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manusia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menumbuhkan</a:t>
            </a:r>
            <a:r>
              <a:rPr lang="en-ID" b="1" dirty="0">
                <a:latin typeface="Franklin Gothic Medium Cond" panose="020B0606030402020204" pitchFamily="34" charset="0"/>
              </a:rPr>
              <a:t> dosa dan </a:t>
            </a:r>
            <a:r>
              <a:rPr lang="en-ID" b="1" dirty="0" err="1">
                <a:latin typeface="Franklin Gothic Medium Cond" panose="020B0606030402020204" pitchFamily="34" charset="0"/>
              </a:rPr>
              <a:t>nafsu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menghancurkan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harta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muka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bumi</a:t>
            </a:r>
            <a:r>
              <a:rPr lang="en-ID" b="1" dirty="0">
                <a:latin typeface="Franklin Gothic Medium Cond" panose="020B0606030402020204" pitchFamily="34" charset="0"/>
              </a:rPr>
              <a:t> [</a:t>
            </a:r>
            <a:r>
              <a:rPr lang="en-ID" b="1" dirty="0" err="1">
                <a:latin typeface="Franklin Gothic Medium Cond" panose="020B0606030402020204" pitchFamily="34" charset="0"/>
              </a:rPr>
              <a:t>Maleakhi</a:t>
            </a:r>
            <a:r>
              <a:rPr lang="en-ID" b="1" dirty="0">
                <a:latin typeface="Franklin Gothic Medium Cond" panose="020B0606030402020204" pitchFamily="34" charset="0"/>
              </a:rPr>
              <a:t> 3:8-10].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B4E39-42B1-076F-6464-516796324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70" y="2940073"/>
            <a:ext cx="2845555" cy="1897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68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2F5D3-8587-5F3C-2B7F-A9C2275C8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59" b="1086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10D35-BC02-2806-D1E3-B91446F5A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710613"/>
            <a:ext cx="8534400" cy="29813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Ketamakan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tidak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mengenal</a:t>
            </a:r>
            <a:r>
              <a:rPr lang="en-ID" sz="3000" dirty="0">
                <a:latin typeface="Franklin Gothic Medium Cond" panose="020B0606030402020204" pitchFamily="34" charset="0"/>
              </a:rPr>
              <a:t> batas, </a:t>
            </a:r>
            <a:r>
              <a:rPr lang="en-ID" sz="3000" dirty="0" err="1">
                <a:latin typeface="Franklin Gothic Medium Cond" panose="020B0606030402020204" pitchFamily="34" charset="0"/>
              </a:rPr>
              <a:t>bahkan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ketika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itu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menyangkut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apa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sakral</a:t>
            </a:r>
            <a:r>
              <a:rPr lang="en-ID" sz="30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Sekarang</a:t>
            </a:r>
            <a:r>
              <a:rPr lang="en-ID" sz="3000" dirty="0">
                <a:latin typeface="Franklin Gothic Medium Cond" panose="020B0606030402020204" pitchFamily="34" charset="0"/>
              </a:rPr>
              <a:t> di </a:t>
            </a:r>
            <a:r>
              <a:rPr lang="en-ID" sz="3000" dirty="0" err="1">
                <a:latin typeface="Franklin Gothic Medium Cond" panose="020B0606030402020204" pitchFamily="34" charset="0"/>
              </a:rPr>
              <a:t>bumi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umat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manusia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terus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mengingini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apa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hanya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menjadi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milik</a:t>
            </a:r>
            <a:r>
              <a:rPr lang="en-ID" sz="3000" dirty="0">
                <a:latin typeface="Impact" panose="020B0806030902050204" pitchFamily="34" charset="0"/>
              </a:rPr>
              <a:t> Allah </a:t>
            </a:r>
            <a:r>
              <a:rPr lang="en-ID" sz="3000" dirty="0" err="1">
                <a:latin typeface="Impact" panose="020B0806030902050204" pitchFamily="34" charset="0"/>
              </a:rPr>
              <a:t>seperti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persepuluhan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bahkan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disembah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  <a:r>
              <a:rPr lang="en-ID" sz="3000" dirty="0" err="1">
                <a:latin typeface="Franklin Gothic Medium Cond" panose="020B0606030402020204" pitchFamily="34" charset="0"/>
              </a:rPr>
              <a:t>Tuhan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dalam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kasih</a:t>
            </a:r>
            <a:r>
              <a:rPr lang="en-ID" sz="3000" dirty="0">
                <a:latin typeface="Franklin Gothic Medium Cond" panose="020B0606030402020204" pitchFamily="34" charset="0"/>
              </a:rPr>
              <a:t>-Nya </a:t>
            </a:r>
            <a:r>
              <a:rPr lang="en-ID" sz="3000" dirty="0" err="1">
                <a:latin typeface="Franklin Gothic Medium Cond" panose="020B0606030402020204" pitchFamily="34" charset="0"/>
              </a:rPr>
              <a:t>memanggil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umat</a:t>
            </a:r>
            <a:r>
              <a:rPr lang="en-ID" sz="3000" dirty="0">
                <a:latin typeface="Franklin Gothic Medium Cond" panose="020B0606030402020204" pitchFamily="34" charset="0"/>
              </a:rPr>
              <a:t>-Nya </a:t>
            </a:r>
            <a:r>
              <a:rPr lang="en-ID" sz="3000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kembali</a:t>
            </a:r>
            <a:r>
              <a:rPr lang="en-ID" sz="3000" dirty="0">
                <a:latin typeface="Franklin Gothic Medium Cond" panose="020B0606030402020204" pitchFamily="34" charset="0"/>
              </a:rPr>
              <a:t> [</a:t>
            </a:r>
            <a:r>
              <a:rPr lang="en-ID" sz="3000" dirty="0" err="1">
                <a:latin typeface="Franklin Gothic Medium Cond" panose="020B0606030402020204" pitchFamily="34" charset="0"/>
              </a:rPr>
              <a:t>Maleakhi</a:t>
            </a:r>
            <a:r>
              <a:rPr lang="en-ID" sz="3000" dirty="0">
                <a:latin typeface="Franklin Gothic Medium Cond" panose="020B0606030402020204" pitchFamily="34" charset="0"/>
              </a:rPr>
              <a:t> 3:7-8].</a:t>
            </a:r>
          </a:p>
        </p:txBody>
      </p:sp>
    </p:spTree>
    <p:extLst>
      <p:ext uri="{BB962C8B-B14F-4D97-AF65-F5344CB8AC3E}">
        <p14:creationId xmlns:p14="http://schemas.microsoft.com/office/powerpoint/2010/main" val="66019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DB9C61-90E0-484F-8602-02F49EDC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4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7ED563-E5DB-4937-BF78-7893C4D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260" y="228036"/>
            <a:ext cx="879348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954B0-F89B-3186-6691-FEE7E973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314185"/>
            <a:ext cx="4866934" cy="1054497"/>
          </a:xfrm>
        </p:spPr>
        <p:txBody>
          <a:bodyPr>
            <a:normAutofit/>
          </a:bodyPr>
          <a:lstStyle/>
          <a:p>
            <a:pPr algn="ctr"/>
            <a:r>
              <a:rPr lang="en-ID" sz="2800" dirty="0">
                <a:latin typeface="Impact" panose="020B0806030902050204" pitchFamily="34" charset="0"/>
              </a:rPr>
              <a:t>Ellen G. White, Alfa dan Omega, </a:t>
            </a:r>
            <a:r>
              <a:rPr lang="en-ID" sz="2800" dirty="0" err="1">
                <a:latin typeface="Impact" panose="020B0806030902050204" pitchFamily="34" charset="0"/>
              </a:rPr>
              <a:t>jld</a:t>
            </a:r>
            <a:r>
              <a:rPr lang="en-ID" sz="2800" dirty="0">
                <a:latin typeface="Impact" panose="020B0806030902050204" pitchFamily="34" charset="0"/>
              </a:rPr>
              <a:t>. 1, </a:t>
            </a:r>
            <a:r>
              <a:rPr lang="en-ID" sz="2800" dirty="0" err="1">
                <a:latin typeface="Impact" panose="020B0806030902050204" pitchFamily="34" charset="0"/>
              </a:rPr>
              <a:t>hlm</a:t>
            </a:r>
            <a:r>
              <a:rPr lang="en-ID" sz="2800" dirty="0">
                <a:latin typeface="Impact" panose="020B0806030902050204" pitchFamily="34" charset="0"/>
              </a:rPr>
              <a:t>. 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A5E16-39B6-F4C8-AEBD-FB613DAB1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25" y="1454831"/>
            <a:ext cx="5435993" cy="50889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500" b="1" dirty="0">
                <a:latin typeface="Franklin Gothic Medium Cond" panose="020B0606030402020204" pitchFamily="34" charset="0"/>
              </a:rPr>
              <a:t>"</a:t>
            </a:r>
            <a:r>
              <a:rPr lang="en-ID" sz="2500" dirty="0" err="1">
                <a:latin typeface="Impact" panose="020B0806030902050204" pitchFamily="34" charset="0"/>
              </a:rPr>
              <a:t>Tidak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puas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dengan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kedudukannya</a:t>
            </a:r>
            <a:r>
              <a:rPr lang="en-ID" sz="2500" b="1" dirty="0">
                <a:latin typeface="Franklin Gothic Medium Cond" panose="020B0606030402020204" pitchFamily="34" charset="0"/>
              </a:rPr>
              <a:t>, </a:t>
            </a:r>
            <a:r>
              <a:rPr lang="en-ID" sz="2500" dirty="0" err="1">
                <a:latin typeface="Gill Sans Nova Cond XBd" panose="020B0A06020104020203" pitchFamily="34" charset="0"/>
              </a:rPr>
              <a:t>sekalipun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dihormati</a:t>
            </a:r>
            <a:r>
              <a:rPr lang="en-ID" sz="2500" dirty="0">
                <a:latin typeface="Gill Sans Nova Cond XBd" panose="020B0A06020104020203" pitchFamily="34" charset="0"/>
              </a:rPr>
              <a:t> di </a:t>
            </a:r>
            <a:r>
              <a:rPr lang="en-ID" sz="2500" dirty="0" err="1">
                <a:latin typeface="Gill Sans Nova Cond XBd" panose="020B0A06020104020203" pitchFamily="34" charset="0"/>
              </a:rPr>
              <a:t>atas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segenap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penduduk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surga</a:t>
            </a:r>
            <a:r>
              <a:rPr lang="en-ID" sz="2500" b="1" dirty="0">
                <a:latin typeface="Franklin Gothic Medium Cond" panose="020B0606030402020204" pitchFamily="34" charset="0"/>
              </a:rPr>
              <a:t>,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mencoba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merebut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kehormatan</a:t>
            </a:r>
            <a:r>
              <a:rPr lang="en-ID" sz="2500" b="1" dirty="0">
                <a:latin typeface="Franklin Gothic Medium Cond" panose="020B0606030402020204" pitchFamily="34" charset="0"/>
              </a:rPr>
              <a:t> yang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hanya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layak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Khalik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saja</a:t>
            </a:r>
            <a:r>
              <a:rPr lang="en-ID" sz="2500" b="1" dirty="0">
                <a:latin typeface="Franklin Gothic Medium Cond" panose="020B0606030402020204" pitchFamily="34" charset="0"/>
              </a:rPr>
              <a:t>.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Gantinya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berusaha</a:t>
            </a:r>
            <a:r>
              <a:rPr lang="en-ID" sz="2500" b="1" dirty="0">
                <a:latin typeface="Franklin Gothic Medium Cond" panose="020B0606030402020204" pitchFamily="34" charset="0"/>
              </a:rPr>
              <a:t> agar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menjadikan</a:t>
            </a:r>
            <a:r>
              <a:rPr lang="en-ID" sz="2500" b="1" dirty="0">
                <a:latin typeface="Franklin Gothic Medium Cond" panose="020B0606030402020204" pitchFamily="34" charset="0"/>
              </a:rPr>
              <a:t> Allah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terutama</a:t>
            </a:r>
            <a:r>
              <a:rPr lang="en-ID" sz="2500" b="1" dirty="0">
                <a:latin typeface="Franklin Gothic Medium Cond" panose="020B0606030402020204" pitchFamily="34" charset="0"/>
              </a:rPr>
              <a:t> di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kasih</a:t>
            </a:r>
            <a:r>
              <a:rPr lang="en-ID" sz="2500" b="1" dirty="0">
                <a:latin typeface="Franklin Gothic Medium Cond" panose="020B0606030402020204" pitchFamily="34" charset="0"/>
              </a:rPr>
              <a:t> dan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kesetiaan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seluruh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makhluk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ciptaan</a:t>
            </a:r>
            <a:r>
              <a:rPr lang="en-ID" sz="2500" b="1" dirty="0">
                <a:latin typeface="Franklin Gothic Medium Cond" panose="020B0606030402020204" pitchFamily="34" charset="0"/>
              </a:rPr>
              <a:t>,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mencoba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mengalihkan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pelayanan</a:t>
            </a:r>
            <a:r>
              <a:rPr lang="en-ID" sz="2500" b="1" dirty="0">
                <a:latin typeface="Franklin Gothic Medium Cond" panose="020B0606030402020204" pitchFamily="34" charset="0"/>
              </a:rPr>
              <a:t> dan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kesetiaan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dirinya</a:t>
            </a:r>
            <a:r>
              <a:rPr lang="en-ID" sz="2500" b="1" dirty="0">
                <a:latin typeface="Franklin Gothic Medium Cond" panose="020B0606030402020204" pitchFamily="34" charset="0"/>
              </a:rPr>
              <a:t> </a:t>
            </a:r>
            <a:r>
              <a:rPr lang="en-ID" sz="2500" b="1" dirty="0" err="1">
                <a:latin typeface="Franklin Gothic Medium Cond" panose="020B0606030402020204" pitchFamily="34" charset="0"/>
              </a:rPr>
              <a:t>sendiri</a:t>
            </a:r>
            <a:r>
              <a:rPr lang="en-ID" sz="2500" b="1" dirty="0">
                <a:latin typeface="Franklin Gothic Medium Cond" panose="020B0606030402020204" pitchFamily="34" charset="0"/>
              </a:rPr>
              <a:t>.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Merasa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ingin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akan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kemuliaan</a:t>
            </a:r>
            <a:r>
              <a:rPr lang="en-ID" sz="2500" b="1" dirty="0">
                <a:latin typeface="Gill Sans Nova Cond Ultra Bold" panose="020B0B04020104020203" pitchFamily="34" charset="0"/>
              </a:rPr>
              <a:t> yang Allah Bapa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telah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tanamkan</a:t>
            </a:r>
            <a:r>
              <a:rPr lang="en-ID" sz="2500" b="1" dirty="0">
                <a:latin typeface="Gill Sans Nova Cond Ultra Bold" panose="020B0B04020104020203" pitchFamily="34" charset="0"/>
              </a:rPr>
              <a:t> di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dalam</a:t>
            </a:r>
            <a:r>
              <a:rPr lang="en-ID" sz="2500" b="1" dirty="0">
                <a:latin typeface="Gill Sans Nova Cond Ultra Bold" panose="020B0B04020104020203" pitchFamily="34" charset="0"/>
              </a:rPr>
              <a:t> Anak-Nya,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pemimpin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malaikat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ini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bercita-cita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untuk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memperoleh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kuasa</a:t>
            </a:r>
            <a:r>
              <a:rPr lang="en-ID" sz="2500" b="1" dirty="0">
                <a:latin typeface="Gill Sans Nova Cond Ultra Bold" panose="020B0B04020104020203" pitchFamily="34" charset="0"/>
              </a:rPr>
              <a:t> yang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merupakan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hak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mutlak</a:t>
            </a:r>
            <a:r>
              <a:rPr lang="en-ID" sz="2500" b="1" dirty="0">
                <a:latin typeface="Gill Sans Nova Cond Ultra Bold" panose="020B0B04020104020203" pitchFamily="34" charset="0"/>
              </a:rPr>
              <a:t> </a:t>
            </a:r>
            <a:r>
              <a:rPr lang="en-ID" sz="2500" b="1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500" b="1" dirty="0">
                <a:latin typeface="Franklin Gothic Medium Cond" panose="020B0606030402020204" pitchFamily="34" charset="0"/>
              </a:rPr>
              <a:t>".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06B647-FE95-4550-8350-3D2180C62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0349" y="699706"/>
            <a:ext cx="3086100" cy="5477256"/>
          </a:xfrm>
          <a:prstGeom prst="rect">
            <a:avLst/>
          </a:prstGeom>
          <a:solidFill>
            <a:srgbClr val="FFFFFF"/>
          </a:solidFill>
          <a:ln w="15875">
            <a:solidFill>
              <a:srgbClr val="334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3AFCB-FA41-3DD0-0DC0-276C96A8D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6" r="13960" b="1"/>
          <a:stretch/>
        </p:blipFill>
        <p:spPr>
          <a:xfrm>
            <a:off x="5642868" y="841434"/>
            <a:ext cx="2841061" cy="51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58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0909CB-952B-A20F-5496-B81D6E6B8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6E071-69C5-D8F9-0D27-48C73B0F6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33425"/>
            <a:ext cx="8020050" cy="5305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Rasul Paulus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menyamakan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KETAMAKAN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PENYEMBAHAN BERHALA. </a:t>
            </a:r>
          </a:p>
          <a:p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Efesus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5:5 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Karena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ingatlah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ini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baik-baik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: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ada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sundal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orang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cemar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>
                <a:solidFill>
                  <a:srgbClr val="FFC000"/>
                </a:solidFill>
                <a:latin typeface="Bernard MT Condensed" panose="02050806060905020404" pitchFamily="18" charset="0"/>
              </a:rPr>
              <a:t>orang </a:t>
            </a:r>
            <a:r>
              <a:rPr lang="en-ID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serakah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artinya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penyembah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berhala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mendapat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bagian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Kerajaan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dan Allah. </a:t>
            </a:r>
          </a:p>
          <a:p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Kolose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3:5 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Karena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matikanlah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dirimu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segala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sesuatu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duniawi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yaitu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percabulan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kenajisan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hawa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nafsu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nafsu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jahat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>
                <a:solidFill>
                  <a:srgbClr val="FFC000"/>
                </a:solidFill>
                <a:latin typeface="Bernard MT Condensed" panose="02050806060905020404" pitchFamily="18" charset="0"/>
              </a:rPr>
              <a:t>juga </a:t>
            </a:r>
            <a:r>
              <a:rPr lang="en-ID" dirty="0" err="1">
                <a:solidFill>
                  <a:srgbClr val="FFC000"/>
                </a:solidFill>
                <a:latin typeface="Bernard MT Condensed" panose="02050806060905020404" pitchFamily="18" charset="0"/>
              </a:rPr>
              <a:t>keserakahan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sama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penyembahan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berhala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9062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EE8D3-729F-4DC1-350D-5DB261616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85" r="31089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3F35D-759B-5D4B-EC46-6773A0E31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5" y="1485900"/>
            <a:ext cx="4407789" cy="4238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Ketamakan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menginginkan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sesuatu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seharusnya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miliki</a:t>
            </a:r>
            <a:r>
              <a:rPr lang="en-ID" sz="3200" dirty="0">
                <a:latin typeface="Franklin Gothic Demi" panose="020B0703020102020204" pitchFamily="34" charset="0"/>
              </a:rPr>
              <a:t>, dan sangat </a:t>
            </a:r>
            <a:r>
              <a:rPr lang="en-ID" sz="3200" dirty="0" err="1">
                <a:latin typeface="Franklin Gothic Demi" panose="020B0703020102020204" pitchFamily="34" charset="0"/>
              </a:rPr>
              <a:t>menginginkannya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sehingga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keinginan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kita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akan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hal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itu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menjadi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fokus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hati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kita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gantinya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kepada</a:t>
            </a:r>
            <a:r>
              <a:rPr lang="en-ID" sz="3200" dirty="0">
                <a:latin typeface="Franklin Gothic Demi" panose="020B0703020102020204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3267736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4DD998-5936-0323-6D95-366D335B0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2" r="12287" b="-2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8D857-6DE0-E024-77CA-573FCF281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725" y="781051"/>
            <a:ext cx="4295775" cy="5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Lusifer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awalnya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mengetahui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mana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keinginannya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salah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menuntunnya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>
                <a:latin typeface="Bernard MT Condensed" panose="02050806060905020404" pitchFamily="18" charset="0"/>
              </a:rPr>
              <a:t>Karena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perintah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melawan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ketamakan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adalah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satu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perintah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hanya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berhubungan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dengan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pikiran</a:t>
            </a:r>
            <a:r>
              <a:rPr lang="en-ID" dirty="0">
                <a:latin typeface="Bernard MT Condensed" panose="02050806060905020404" pitchFamily="18" charset="0"/>
              </a:rPr>
              <a:t>, yang </a:t>
            </a:r>
            <a:r>
              <a:rPr lang="en-ID" dirty="0" err="1">
                <a:latin typeface="Bernard MT Condensed" panose="02050806060905020404" pitchFamily="18" charset="0"/>
              </a:rPr>
              <a:t>dapat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menghentikan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tindakan-tindakan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mengarah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pelanggaran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perintah-perintah</a:t>
            </a:r>
            <a:r>
              <a:rPr lang="en-ID" dirty="0">
                <a:latin typeface="Bernard MT Condensed" panose="02050806060905020404" pitchFamily="18" charset="0"/>
              </a:rPr>
              <a:t> yang lain juga.</a:t>
            </a:r>
          </a:p>
        </p:txBody>
      </p:sp>
    </p:spTree>
    <p:extLst>
      <p:ext uri="{BB962C8B-B14F-4D97-AF65-F5344CB8AC3E}">
        <p14:creationId xmlns:p14="http://schemas.microsoft.com/office/powerpoint/2010/main" val="1944343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472</TotalTime>
  <Words>2169</Words>
  <Application>Microsoft Office PowerPoint</Application>
  <PresentationFormat>On-screen Show (4:3)</PresentationFormat>
  <Paragraphs>94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Aharoni</vt:lpstr>
      <vt:lpstr>Amasis MT Pro Black</vt:lpstr>
      <vt:lpstr>Arial</vt:lpstr>
      <vt:lpstr>Berlin Sans FB</vt:lpstr>
      <vt:lpstr>Berlin Sans FB Demi</vt:lpstr>
      <vt:lpstr>Bernard MT Condensed</vt:lpstr>
      <vt:lpstr>Calibri</vt:lpstr>
      <vt:lpstr>Calibri Light</vt:lpstr>
      <vt:lpstr>Eras Demi ITC</vt:lpstr>
      <vt:lpstr>Franklin Gothic Demi</vt:lpstr>
      <vt:lpstr>Franklin Gothic Medium Cond</vt:lpstr>
      <vt:lpstr>Gill Sans Nova Cond Ultra Bold</vt:lpstr>
      <vt:lpstr>Gill Sans Nova Cond XBd</vt:lpstr>
      <vt:lpstr>Impact</vt:lpstr>
      <vt:lpstr>Office Theme</vt:lpstr>
      <vt:lpstr>HATI-HATI DENGAN KETAMAKAN</vt:lpstr>
      <vt:lpstr>LUKAS 12 : 18</vt:lpstr>
      <vt:lpstr>PowerPoint Presentation</vt:lpstr>
      <vt:lpstr>DOSA ASAL YANG UTAMA? Minggu, 26 Februari 2023</vt:lpstr>
      <vt:lpstr>PowerPoint Presentation</vt:lpstr>
      <vt:lpstr>Ellen G. White, Alfa dan Omega, jld. 1, hlm. 23</vt:lpstr>
      <vt:lpstr>PowerPoint Presentation</vt:lpstr>
      <vt:lpstr>PowerPoint Presentation</vt:lpstr>
      <vt:lpstr>PowerPoint Presentation</vt:lpstr>
      <vt:lpstr>PowerPoint Presentation</vt:lpstr>
      <vt:lpstr>SATU PERKARA TERKUTUK DI PERKEMAHAN Senin, 27 Februari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HATI YUDAS Selasa, 28 Februari 2023</vt:lpstr>
      <vt:lpstr>PowerPoint Presentation</vt:lpstr>
      <vt:lpstr>PowerPoint Presentation</vt:lpstr>
      <vt:lpstr>Apakah yang terjadi dengan Yudas? Memiliki begitu banyak kesempatan, begitu banyak keistimewaan, mengapa dia melakukan sesuatu yang begitu jahat?  Ellen G. White, Alfa dan Omega, jld. 6, hlm. 359.</vt:lpstr>
      <vt:lpstr>PowerPoint Presentation</vt:lpstr>
      <vt:lpstr>PowerPoint Presentation</vt:lpstr>
      <vt:lpstr>PowerPoint Presentation</vt:lpstr>
      <vt:lpstr>ANANIAS DAN SAFIRA Rabu, 1 Maret 2023</vt:lpstr>
      <vt:lpstr>PowerPoint Presentation</vt:lpstr>
      <vt:lpstr>Ellen G. White, Alfa dan Omega, jld. 7, hlm. 60</vt:lpstr>
      <vt:lpstr>PowerPoint Presentation</vt:lpstr>
      <vt:lpstr>PowerPoint Presentation</vt:lpstr>
      <vt:lpstr>PowerPoint Presentation</vt:lpstr>
      <vt:lpstr>MENGALAHKAN KETAMAKAN Kamis, 2 Maret 2023</vt:lpstr>
      <vt:lpstr>Bagaimanakah dalam kuasa Allah, kita dapat dilindungi dari dosa menipu yang sangat berbahaya ini?</vt:lpstr>
      <vt:lpstr>PowerPoint Presentation</vt:lpstr>
      <vt:lpstr>PowerPoint Presentation</vt:lpstr>
      <vt:lpstr>PowerPoint Presentation</vt:lpstr>
      <vt:lpstr>Renungkan firman ini: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HATI-HATI DENGAN KETAMAKAN</dc:title>
  <dc:creator>daniel siswanto</dc:creator>
  <cp:lastModifiedBy>daniel siswanto</cp:lastModifiedBy>
  <cp:revision>18</cp:revision>
  <dcterms:created xsi:type="dcterms:W3CDTF">2023-03-01T02:43:21Z</dcterms:created>
  <dcterms:modified xsi:type="dcterms:W3CDTF">2023-03-02T05:06:37Z</dcterms:modified>
</cp:coreProperties>
</file>