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9" r:id="rId22"/>
    <p:sldId id="276" r:id="rId23"/>
    <p:sldId id="280" r:id="rId24"/>
    <p:sldId id="277" r:id="rId25"/>
    <p:sldId id="278" r:id="rId26"/>
    <p:sldId id="275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19F"/>
    <a:srgbClr val="FF3300"/>
    <a:srgbClr val="FFCCFF"/>
    <a:srgbClr val="FFFF99"/>
    <a:srgbClr val="66FFFF"/>
    <a:srgbClr val="74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051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6652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181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868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557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7995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224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7238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693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3659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242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59E0D-6323-4E42-ACE6-7FB1640C0E41}" type="datetimeFigureOut">
              <a:rPr lang="en-ID" smtClean="0"/>
              <a:t>16/03/2023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DCED7-9A51-41A7-A099-9B63D9599A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635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3851978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E4593-4EE6-5CF4-56A2-BBD5B18E8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30" b="-1"/>
          <a:stretch/>
        </p:blipFill>
        <p:spPr>
          <a:xfrm>
            <a:off x="2186591" y="10"/>
            <a:ext cx="6957409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C5CEE4-F67C-0A58-1232-1D30B8C8F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12" y="2456503"/>
            <a:ext cx="3851979" cy="2705101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</a:rPr>
              <a:t>MENGELOLA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 </a:t>
            </a: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</a:br>
            <a:r>
              <a:rPr lang="en-US" sz="3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PADA </a:t>
            </a: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</a:b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MASA-MASA </a:t>
            </a:r>
            <a:r>
              <a:rPr lang="en-US" sz="7500" dirty="0">
                <a:solidFill>
                  <a:schemeClr val="tx1">
                    <a:lumMod val="85000"/>
                    <a:lumOff val="15000"/>
                  </a:schemeClr>
                </a:solidFill>
                <a:latin typeface="Congenial Black" panose="02000503040000020004" pitchFamily="2" charset="0"/>
              </a:rPr>
              <a:t>SULIT</a:t>
            </a:r>
            <a:endParaRPr lang="en-ID" sz="7500" dirty="0">
              <a:solidFill>
                <a:schemeClr val="tx1">
                  <a:lumMod val="85000"/>
                  <a:lumOff val="15000"/>
                </a:schemeClr>
              </a:solidFill>
              <a:latin typeface="Congenial Black" panose="0200050304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A3B20-4DE5-71D5-F6F9-3EA334813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879769"/>
            <a:ext cx="3113539" cy="665802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Pelajaran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ke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 11,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Triwulan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 I</a:t>
            </a:r>
          </a:p>
          <a:p>
            <a:pPr algn="l"/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Tahun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 2023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31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BEC73-FBEE-A079-1443-236A593C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123826"/>
            <a:ext cx="9144000" cy="1466916"/>
          </a:xfrm>
        </p:spPr>
        <p:txBody>
          <a:bodyPr>
            <a:normAutofit fontScale="90000"/>
          </a:bodyPr>
          <a:lstStyle/>
          <a:p>
            <a:pPr algn="ctr"/>
            <a:r>
              <a:rPr lang="en-ID" sz="3600" dirty="0">
                <a:solidFill>
                  <a:srgbClr val="FFFFFF"/>
                </a:solidFill>
                <a:latin typeface="Impact" panose="020B0806030902050204" pitchFamily="34" charset="0"/>
              </a:rPr>
              <a:t>PERCAYA KEPADA TUHAN, BUKAN PADA </a:t>
            </a:r>
            <a:br>
              <a:rPr lang="en-ID" sz="360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en-ID" sz="3600" dirty="0">
                <a:solidFill>
                  <a:srgbClr val="FFFFFF"/>
                </a:solidFill>
                <a:latin typeface="Impact" panose="020B0806030902050204" pitchFamily="34" charset="0"/>
              </a:rPr>
              <a:t>SUMBER DAYA ANDA SENDIRI</a:t>
            </a:r>
            <a:br>
              <a:rPr lang="en-ID" sz="360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en-ID" sz="31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31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13 </a:t>
            </a:r>
            <a:r>
              <a:rPr lang="en-ID" sz="31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en-ID" sz="31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76B7B-2F3B-77B7-7F68-4C346F032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774" y="1847850"/>
            <a:ext cx="6248401" cy="48863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Raja Daud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belajar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pengalaman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sejarah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bangsa</a:t>
            </a:r>
            <a:r>
              <a:rPr lang="en-ID" dirty="0">
                <a:latin typeface="Franklin Gothic Medium Cond" panose="020B0606030402020204" pitchFamily="34" charset="0"/>
              </a:rPr>
              <a:t> Israel </a:t>
            </a:r>
            <a:r>
              <a:rPr lang="en-ID" dirty="0" err="1">
                <a:latin typeface="Franklin Gothic Medium Cond" panose="020B0606030402020204" pitchFamily="34" charset="0"/>
              </a:rPr>
              <a:t>ketika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mengalahkan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musuh-musuh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pengalaman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Yonathan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sahabat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dekatnya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mengalahkan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tentara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musuh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lebih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banyak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lebih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kuat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Yonathan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pembawa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senjatanya</a:t>
            </a:r>
            <a:r>
              <a:rPr lang="en-ID" dirty="0">
                <a:latin typeface="Franklin Gothic Medium Cond" panose="020B0606030402020204" pitchFamily="34" charset="0"/>
              </a:rPr>
              <a:t> [1 Samuel 14:1-23].. </a:t>
            </a:r>
          </a:p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Ketika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seseorang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memasuki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perjanjian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Allah,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peduli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apakah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memiliki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pasukan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tentara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banyak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atau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sedikit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Allah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memberikan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kemenangan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BB4206-1138-E248-D16E-9A24057FD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11" y="2530600"/>
            <a:ext cx="2427262" cy="29653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94280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388E51-4140-37FB-BD07-1A418ED40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37" b="772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B88ED-D280-87F9-4348-97439B7C8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3668376"/>
            <a:ext cx="8372475" cy="29051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peristiwa</a:t>
            </a:r>
            <a:r>
              <a:rPr lang="en-ID" dirty="0">
                <a:latin typeface="Gill Sans Nova Cond XBd" panose="020B0A06020104020203" pitchFamily="34" charset="0"/>
              </a:rPr>
              <a:t> raja Daud </a:t>
            </a:r>
            <a:r>
              <a:rPr lang="en-ID" dirty="0" err="1">
                <a:latin typeface="Gill Sans Nova Cond XBd" panose="020B0A06020104020203" pitchFamily="34" charset="0"/>
              </a:rPr>
              <a:t>membiarkan</a:t>
            </a:r>
            <a:r>
              <a:rPr lang="en-ID" dirty="0">
                <a:latin typeface="Gill Sans Nova Cond XBd" panose="020B0A06020104020203" pitchFamily="34" charset="0"/>
              </a:rPr>
              <a:t> Iblis </a:t>
            </a:r>
            <a:r>
              <a:rPr lang="en-ID" dirty="0" err="1">
                <a:latin typeface="Gill Sans Nova Cond XBd" panose="020B0A06020104020203" pitchFamily="34" charset="0"/>
              </a:rPr>
              <a:t>menggodanya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kekuatan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kecerdikannya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memerintahkan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Yoab</a:t>
            </a:r>
            <a:r>
              <a:rPr lang="en-ID" dirty="0">
                <a:latin typeface="Gill Sans Nova Cond XBd" panose="020B0A06020104020203" pitchFamily="34" charset="0"/>
              </a:rPr>
              <a:t> dan para </a:t>
            </a:r>
            <a:r>
              <a:rPr lang="en-ID" dirty="0" err="1">
                <a:latin typeface="Gill Sans Nova Cond XBd" panose="020B0A06020104020203" pitchFamily="34" charset="0"/>
              </a:rPr>
              <a:t>pemuka</a:t>
            </a:r>
            <a:r>
              <a:rPr lang="en-ID" dirty="0">
                <a:latin typeface="Gill Sans Nova Cond XBd" panose="020B0A06020104020203" pitchFamily="34" charset="0"/>
              </a:rPr>
              <a:t> rakyat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menghitung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pasukan</a:t>
            </a:r>
            <a:r>
              <a:rPr lang="en-ID" dirty="0">
                <a:latin typeface="Gill Sans Nova Cond XBd" panose="020B0A06020104020203" pitchFamily="34" charset="0"/>
              </a:rPr>
              <a:t> Israel.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1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Tawarikh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21:1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menuliskan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: 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"Iblis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bangkit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melawan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orang Israel dan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membujuk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Daud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menghitung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orang Israel".</a:t>
            </a:r>
          </a:p>
        </p:txBody>
      </p:sp>
    </p:spTree>
    <p:extLst>
      <p:ext uri="{BB962C8B-B14F-4D97-AF65-F5344CB8AC3E}">
        <p14:creationId xmlns:p14="http://schemas.microsoft.com/office/powerpoint/2010/main" val="303463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80C08-A5BC-6569-BF0B-36ECD39C9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4" y="466725"/>
            <a:ext cx="5819775" cy="6143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Bernard MT Condensed" panose="02050806060905020404" pitchFamily="18" charset="0"/>
              </a:rPr>
              <a:t>Ide </a:t>
            </a:r>
            <a:r>
              <a:rPr lang="en-ID" dirty="0" err="1">
                <a:latin typeface="Bernard MT Condensed" panose="02050806060905020404" pitchFamily="18" charset="0"/>
              </a:rPr>
              <a:t>menghitung</a:t>
            </a:r>
            <a:r>
              <a:rPr lang="en-ID" dirty="0">
                <a:latin typeface="Bernard MT Condensed" panose="02050806060905020404" pitchFamily="18" charset="0"/>
              </a:rPr>
              <a:t> para </a:t>
            </a:r>
            <a:r>
              <a:rPr lang="en-ID" dirty="0" err="1">
                <a:latin typeface="Bernard MT Condensed" panose="02050806060905020404" pitchFamily="18" charset="0"/>
              </a:rPr>
              <a:t>prajurit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adalah</a:t>
            </a:r>
            <a:r>
              <a:rPr lang="en-ID" dirty="0">
                <a:latin typeface="Bernard MT Condensed" panose="02050806060905020404" pitchFamily="18" charset="0"/>
              </a:rPr>
              <a:t> ide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percaya</a:t>
            </a:r>
            <a:r>
              <a:rPr lang="en-ID" dirty="0">
                <a:latin typeface="Bernard MT Condensed" panose="02050806060905020404" pitchFamily="18" charset="0"/>
              </a:rPr>
              <a:t> pada </a:t>
            </a:r>
            <a:r>
              <a:rPr lang="en-ID" dirty="0" err="1">
                <a:latin typeface="Bernard MT Condensed" panose="02050806060905020404" pitchFamily="18" charset="0"/>
              </a:rPr>
              <a:t>kekuatan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sendiri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daripada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bergantung</a:t>
            </a:r>
            <a:r>
              <a:rPr lang="en-ID" dirty="0">
                <a:latin typeface="Bernard MT Condensed" panose="02050806060905020404" pitchFamily="18" charset="0"/>
              </a:rPr>
              <a:t> pada </a:t>
            </a:r>
            <a:r>
              <a:rPr lang="en-ID" dirty="0" err="1">
                <a:latin typeface="Bernard MT Condensed" panose="02050806060905020404" pitchFamily="18" charset="0"/>
              </a:rPr>
              <a:t>pemeliharaan</a:t>
            </a:r>
            <a:r>
              <a:rPr lang="en-ID" dirty="0">
                <a:latin typeface="Bernard MT Condensed" panose="02050806060905020404" pitchFamily="18" charset="0"/>
              </a:rPr>
              <a:t> Allah </a:t>
            </a:r>
            <a:r>
              <a:rPr lang="en-ID" dirty="0" err="1">
                <a:latin typeface="Bernard MT Condensed" panose="02050806060905020404" pitchFamily="18" charset="0"/>
              </a:rPr>
              <a:t>dalam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pertahanan</a:t>
            </a:r>
            <a:r>
              <a:rPr lang="en-ID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Amasis MT Pro Black" panose="02040A04050005020304" pitchFamily="18" charset="0"/>
              </a:rPr>
              <a:t>Daud </a:t>
            </a:r>
            <a:r>
              <a:rPr lang="en-ID" dirty="0" err="1">
                <a:latin typeface="Amasis MT Pro Black" panose="02040A04050005020304" pitchFamily="18" charset="0"/>
              </a:rPr>
              <a:t>sedang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mencari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keamanan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melalui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jumlah</a:t>
            </a:r>
            <a:r>
              <a:rPr lang="en-ID" dirty="0">
                <a:latin typeface="Amasis MT Pro Black" panose="02040A04050005020304" pitchFamily="18" charset="0"/>
              </a:rPr>
              <a:t> orang yang </a:t>
            </a:r>
            <a:r>
              <a:rPr lang="en-ID" dirty="0" err="1">
                <a:latin typeface="Amasis MT Pro Black" panose="02040A04050005020304" pitchFamily="18" charset="0"/>
              </a:rPr>
              <a:t>dimilikinya</a:t>
            </a:r>
            <a:r>
              <a:rPr lang="en-ID" dirty="0">
                <a:latin typeface="Amasis MT Pro Black" panose="02040A040500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Yoab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panglima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tentara</a:t>
            </a:r>
            <a:r>
              <a:rPr lang="en-ID" dirty="0">
                <a:latin typeface="Franklin Gothic Medium Cond" panose="020B0606030402020204" pitchFamily="34" charset="0"/>
              </a:rPr>
              <a:t> Israel, </a:t>
            </a:r>
            <a:r>
              <a:rPr lang="en-ID" dirty="0" err="1">
                <a:latin typeface="Franklin Gothic Medium Cond" panose="020B0606030402020204" pitchFamily="34" charset="0"/>
              </a:rPr>
              <a:t>mencoba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membujuk</a:t>
            </a:r>
            <a:r>
              <a:rPr lang="en-ID" dirty="0">
                <a:latin typeface="Franklin Gothic Medium Cond" panose="020B0606030402020204" pitchFamily="34" charset="0"/>
              </a:rPr>
              <a:t> Daud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menghitung</a:t>
            </a:r>
            <a:r>
              <a:rPr lang="en-ID" dirty="0">
                <a:latin typeface="Franklin Gothic Medium Cond" panose="020B0606030402020204" pitchFamily="34" charset="0"/>
              </a:rPr>
              <a:t> orang Israel oleh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melihat</a:t>
            </a:r>
            <a:r>
              <a:rPr lang="en-ID" dirty="0">
                <a:latin typeface="Franklin Gothic Medium Cond" panose="020B0606030402020204" pitchFamily="34" charset="0"/>
              </a:rPr>
              <a:t> Allah </a:t>
            </a:r>
            <a:r>
              <a:rPr lang="en-ID" dirty="0" err="1">
                <a:latin typeface="Franklin Gothic Medium Cond" panose="020B0606030402020204" pitchFamily="34" charset="0"/>
              </a:rPr>
              <a:t>bekerja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pihak</a:t>
            </a:r>
            <a:r>
              <a:rPr lang="en-ID" dirty="0">
                <a:latin typeface="Franklin Gothic Medium Cond" panose="020B0606030402020204" pitchFamily="34" charset="0"/>
              </a:rPr>
              <a:t> Israel,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Daud </a:t>
            </a:r>
            <a:r>
              <a:rPr lang="en-ID" dirty="0" err="1">
                <a:latin typeface="Franklin Gothic Medium Cond" panose="020B0606030402020204" pitchFamily="34" charset="0"/>
              </a:rPr>
              <a:t>menuntut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supaya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penghitungan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dilakukan</a:t>
            </a:r>
            <a:r>
              <a:rPr lang="en-ID" dirty="0">
                <a:latin typeface="Franklin Gothic Medium Cond" panose="020B0606030402020204" pitchFamily="34" charset="0"/>
              </a:rPr>
              <a:t>. Tindakan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akhirnya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mendatangkan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bencana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bangsa</a:t>
            </a:r>
            <a:r>
              <a:rPr lang="en-ID" dirty="0">
                <a:latin typeface="Franklin Gothic Medium Cond" panose="020B0606030402020204" pitchFamily="34" charset="0"/>
              </a:rPr>
              <a:t> Israel </a:t>
            </a:r>
            <a:r>
              <a:rPr lang="en-ID" dirty="0">
                <a:latin typeface="Impact" panose="020B0806030902050204" pitchFamily="34" charset="0"/>
              </a:rPr>
              <a:t>[1 </a:t>
            </a:r>
            <a:r>
              <a:rPr lang="en-ID" dirty="0" err="1">
                <a:latin typeface="Impact" panose="020B0806030902050204" pitchFamily="34" charset="0"/>
              </a:rPr>
              <a:t>Tawarikh</a:t>
            </a:r>
            <a:r>
              <a:rPr lang="en-ID" dirty="0">
                <a:latin typeface="Impact" panose="020B0806030902050204" pitchFamily="34" charset="0"/>
              </a:rPr>
              <a:t> 21:1-14].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481FF-32C8-43AA-1FB7-026D2A1F1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5" r="-3" b="-3"/>
          <a:stretch/>
        </p:blipFill>
        <p:spPr>
          <a:xfrm>
            <a:off x="5680265" y="1935445"/>
            <a:ext cx="3367321" cy="3577660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2780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F23B6-7DC1-B403-B5EC-AD98E2A8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49"/>
            <a:ext cx="9144000" cy="6953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811173-0EFB-BFF8-BCA0-D7575E5A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5247"/>
            <a:ext cx="9144000" cy="1123948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dapat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pelajari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pengalaman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Daud </a:t>
            </a:r>
            <a:r>
              <a:rPr lang="en-ID" sz="3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tersebut</a:t>
            </a:r>
            <a:r>
              <a:rPr lang="en-ID" sz="3200" dirty="0">
                <a:solidFill>
                  <a:schemeClr val="bg1"/>
                </a:solidFill>
                <a:latin typeface="Amasis MT Pro Black" panose="02040A040500050203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F8F9B-FED9-62AB-4434-5C93A8518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19" y="1343026"/>
            <a:ext cx="8615362" cy="53721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seorang</a:t>
            </a:r>
            <a:r>
              <a:rPr lang="en-ID" sz="2600" dirty="0">
                <a:latin typeface="Impact" panose="020B0806030902050204" pitchFamily="34" charset="0"/>
              </a:rPr>
              <a:t> pun yang </a:t>
            </a:r>
            <a:r>
              <a:rPr lang="en-ID" sz="2600" dirty="0" err="1">
                <a:latin typeface="Impact" panose="020B0806030902050204" pitchFamily="34" charset="0"/>
              </a:rPr>
              <a:t>sia-sia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memercayai</a:t>
            </a:r>
            <a:r>
              <a:rPr lang="en-ID" sz="2600" dirty="0">
                <a:latin typeface="Impact" panose="020B0806030902050204" pitchFamily="34" charset="0"/>
              </a:rPr>
              <a:t> Allah. </a:t>
            </a:r>
            <a:r>
              <a:rPr lang="en-ID" sz="2600" dirty="0" err="1">
                <a:latin typeface="Franklin Gothic Medium Cond" panose="020B0606030402020204" pitchFamily="34" charset="0"/>
              </a:rPr>
              <a:t>Manakala</a:t>
            </a:r>
            <a:r>
              <a:rPr lang="en-ID" sz="2600" dirty="0">
                <a:latin typeface="Franklin Gothic Medium Cond" panose="020B0606030402020204" pitchFamily="34" charset="0"/>
              </a:rPr>
              <a:t> Anda </a:t>
            </a:r>
            <a:r>
              <a:rPr lang="en-ID" sz="2600" dirty="0" err="1">
                <a:latin typeface="Franklin Gothic Medium Cond" panose="020B0606030402020204" pitchFamily="34" charset="0"/>
              </a:rPr>
              <a:t>berperang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siapkanlah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dirimu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sendiri</a:t>
            </a:r>
            <a:r>
              <a:rPr lang="en-ID" sz="2600" dirty="0">
                <a:latin typeface="Franklin Gothic Medium Cond" panose="020B0606030402020204" pitchFamily="34" charset="0"/>
              </a:rPr>
              <a:t>.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bersedia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baik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Penguasa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Inggris</a:t>
            </a:r>
            <a:r>
              <a:rPr lang="en-ID" sz="2600" dirty="0">
                <a:latin typeface="Franklin Gothic Medium Cond" panose="020B0606030402020204" pitchFamily="34" charset="0"/>
              </a:rPr>
              <a:t>, Oliver Cromwell [1599- 1658], </a:t>
            </a:r>
            <a:r>
              <a:rPr lang="en-ID" sz="2600" dirty="0" err="1">
                <a:latin typeface="Franklin Gothic Medium Cond" panose="020B0606030402020204" pitchFamily="34" charset="0"/>
              </a:rPr>
              <a:t>sebelum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berperang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pasukannya</a:t>
            </a:r>
            <a:r>
              <a:rPr lang="en-ID" sz="2600" dirty="0">
                <a:latin typeface="Franklin Gothic Medium Cond" panose="020B0606030402020204" pitchFamily="34" charset="0"/>
              </a:rPr>
              <a:t>, "</a:t>
            </a:r>
            <a:r>
              <a:rPr lang="en-ID" sz="2600" dirty="0" err="1">
                <a:latin typeface="Franklin Gothic Medium Cond" panose="020B0606030402020204" pitchFamily="34" charset="0"/>
              </a:rPr>
              <a:t>anak-anakku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percayalah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Allah,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jagalah</a:t>
            </a:r>
            <a:r>
              <a:rPr lang="en-ID" sz="2600" dirty="0">
                <a:latin typeface="Franklin Gothic Medium Cond" panose="020B0606030402020204" pitchFamily="34" charset="0"/>
              </a:rPr>
              <a:t> agar </a:t>
            </a:r>
            <a:r>
              <a:rPr lang="en-ID" sz="2600" dirty="0" err="1">
                <a:latin typeface="Franklin Gothic Medium Cond" panose="020B0606030402020204" pitchFamily="34" charset="0"/>
              </a:rPr>
              <a:t>mesiumu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kering</a:t>
            </a:r>
            <a:r>
              <a:rPr lang="en-ID" sz="2600" dirty="0">
                <a:latin typeface="Franklin Gothic Medium Cond" panose="020B0606030402020204" pitchFamily="34" charset="0"/>
              </a:rPr>
              <a:t>!"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kata lain, </a:t>
            </a:r>
            <a:r>
              <a:rPr lang="en-ID" sz="2600" dirty="0" err="1">
                <a:latin typeface="Franklin Gothic Medium Cond" panose="020B0606030402020204" pitchFamily="34" charset="0"/>
              </a:rPr>
              <a:t>lakukan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berhasil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latin typeface="Franklin Gothic Medium Cond" panose="020B0606030402020204" pitchFamily="34" charset="0"/>
              </a:rPr>
              <a:t>,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akhirnya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sadarilah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bahwa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hanya</a:t>
            </a:r>
            <a:r>
              <a:rPr lang="en-ID" sz="2600" dirty="0">
                <a:latin typeface="Bernard MT Condensed" panose="02050806060905020404" pitchFamily="18" charset="0"/>
              </a:rPr>
              <a:t> Allah yang </a:t>
            </a:r>
            <a:r>
              <a:rPr lang="en-ID" sz="2600" dirty="0" err="1">
                <a:latin typeface="Bernard MT Condensed" panose="02050806060905020404" pitchFamily="18" charset="0"/>
              </a:rPr>
              <a:t>dapat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memberikan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kemenangan</a:t>
            </a:r>
            <a:r>
              <a:rPr lang="en-ID" sz="2600" dirty="0">
                <a:latin typeface="Bernard MT Condensed" panose="02050806060905020404" pitchFamily="18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Impact" panose="020B0806030902050204" pitchFamily="34" charset="0"/>
              </a:rPr>
              <a:t>Sangatlah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menggoda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percaya</a:t>
            </a:r>
            <a:r>
              <a:rPr lang="en-ID" sz="2600" dirty="0">
                <a:latin typeface="Impact" panose="020B0806030902050204" pitchFamily="34" charset="0"/>
              </a:rPr>
              <a:t> pada </a:t>
            </a:r>
            <a:r>
              <a:rPr lang="en-ID" sz="2600" dirty="0" err="1">
                <a:latin typeface="Impact" panose="020B0806030902050204" pitchFamily="34" charset="0"/>
              </a:rPr>
              <a:t>kekuatan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pemerintah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atau</a:t>
            </a:r>
            <a:r>
              <a:rPr lang="en-ID" sz="2600" dirty="0">
                <a:latin typeface="Impact" panose="020B0806030902050204" pitchFamily="34" charset="0"/>
              </a:rPr>
              <a:t> pada </a:t>
            </a:r>
            <a:r>
              <a:rPr lang="en-ID" sz="2600" dirty="0" err="1">
                <a:latin typeface="Impact" panose="020B0806030902050204" pitchFamily="34" charset="0"/>
              </a:rPr>
              <a:t>simpanan</a:t>
            </a:r>
            <a:r>
              <a:rPr lang="en-ID" sz="2600" dirty="0">
                <a:latin typeface="Impact" panose="020B0806030902050204" pitchFamily="34" charset="0"/>
              </a:rPr>
              <a:t> di bank </a:t>
            </a:r>
            <a:r>
              <a:rPr lang="en-ID" sz="2600" dirty="0" err="1">
                <a:latin typeface="Impact" panose="020B0806030902050204" pitchFamily="34" charset="0"/>
              </a:rPr>
              <a:t>atau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kekayaan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dimiliki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atau</a:t>
            </a:r>
            <a:r>
              <a:rPr lang="en-ID" sz="2600" dirty="0">
                <a:latin typeface="Impact" panose="020B0806030902050204" pitchFamily="34" charset="0"/>
              </a:rPr>
              <a:t> pada </a:t>
            </a:r>
            <a:r>
              <a:rPr lang="en-ID" sz="2600" dirty="0" err="1">
                <a:latin typeface="Impact" panose="020B0806030902050204" pitchFamily="34" charset="0"/>
              </a:rPr>
              <a:t>jabatan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tetapi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setiap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krisis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disebutkan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Kitab </a:t>
            </a:r>
            <a:r>
              <a:rPr lang="en-ID" sz="2600" dirty="0" err="1">
                <a:latin typeface="Impact" panose="020B0806030902050204" pitchFamily="34" charset="0"/>
              </a:rPr>
              <a:t>Suci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Bernard MT Condensed" panose="02050806060905020404" pitchFamily="18" charset="0"/>
              </a:rPr>
              <a:t>ketika</a:t>
            </a:r>
            <a:r>
              <a:rPr lang="en-ID" sz="2600" dirty="0">
                <a:latin typeface="Bernard MT Condensed" panose="02050806060905020404" pitchFamily="18" charset="0"/>
              </a:rPr>
              <a:t> orang </a:t>
            </a:r>
            <a:r>
              <a:rPr lang="en-ID" sz="2600" dirty="0" err="1">
                <a:latin typeface="Bernard MT Condensed" panose="02050806060905020404" pitchFamily="18" charset="0"/>
              </a:rPr>
              <a:t>percaya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kepada</a:t>
            </a:r>
            <a:r>
              <a:rPr lang="en-ID" sz="2600" dirty="0">
                <a:latin typeface="Bernard MT Condensed" panose="02050806060905020404" pitchFamily="18" charset="0"/>
              </a:rPr>
              <a:t> Allah, </a:t>
            </a:r>
            <a:r>
              <a:rPr lang="en-ID" sz="2600" dirty="0" err="1">
                <a:latin typeface="Bernard MT Condensed" panose="02050806060905020404" pitchFamily="18" charset="0"/>
              </a:rPr>
              <a:t>Dia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menghormati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kepercayaan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mereka</a:t>
            </a:r>
            <a:r>
              <a:rPr lang="en-ID" sz="2600" dirty="0">
                <a:latin typeface="Bernard MT Condensed" panose="02050806060905020404" pitchFamily="18" charset="0"/>
              </a:rPr>
              <a:t> dan </a:t>
            </a:r>
            <a:r>
              <a:rPr lang="en-ID" sz="2600" dirty="0" err="1">
                <a:latin typeface="Bernard MT Condensed" panose="02050806060905020404" pitchFamily="18" charset="0"/>
              </a:rPr>
              <a:t>menyediakan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jalan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untuk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mereka</a:t>
            </a:r>
            <a:r>
              <a:rPr lang="en-ID" sz="2600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7492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2A4031-3167-8C1A-378E-DCC6254BF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9D19A-DFAE-D3FE-4A09-48E1D5E9B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3839826"/>
            <a:ext cx="8601071" cy="2809875"/>
          </a:xfrm>
        </p:spPr>
        <p:txBody>
          <a:bodyPr anchor="ctr">
            <a:noAutofit/>
          </a:bodyPr>
          <a:lstStyle/>
          <a:p>
            <a:r>
              <a:rPr lang="en-ID" dirty="0">
                <a:latin typeface="Impact" panose="020B0806030902050204" pitchFamily="34" charset="0"/>
              </a:rPr>
              <a:t>Kita </a:t>
            </a:r>
            <a:r>
              <a:rPr lang="en-ID" dirty="0" err="1">
                <a:latin typeface="Impact" panose="020B0806030902050204" pitchFamily="34" charset="0"/>
              </a:rPr>
              <a:t>harus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menggunakan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waktu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bergaul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keluar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utang, dan </a:t>
            </a:r>
            <a:r>
              <a:rPr lang="en-ID" dirty="0" err="1">
                <a:latin typeface="Impact" panose="020B0806030902050204" pitchFamily="34" charset="0"/>
              </a:rPr>
              <a:t>menjadi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murah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diberikan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  <a:p>
            <a:r>
              <a:rPr lang="en-ID" dirty="0" err="1">
                <a:latin typeface="Gill Sans Nova Cond XBd" panose="020B0A06020104020203" pitchFamily="34" charset="0"/>
              </a:rPr>
              <a:t>Alkitab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mengajarkan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selain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Allah,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bijaksana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dirty="0" err="1">
                <a:latin typeface="Gill Sans Nova Cond XBd" panose="020B0A06020104020203" pitchFamily="34" charset="0"/>
              </a:rPr>
              <a:t>Amsal</a:t>
            </a:r>
            <a:r>
              <a:rPr lang="en-ID" dirty="0">
                <a:latin typeface="Gill Sans Nova Cond XBd" panose="020B0A06020104020203" pitchFamily="34" charset="0"/>
              </a:rPr>
              <a:t> 6:8].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haruslah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sederhana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bertarak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tanpa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semarak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peragaan</a:t>
            </a:r>
            <a:r>
              <a:rPr lang="en-ID" dirty="0">
                <a:latin typeface="Gill Sans Nova Cond XBd" panose="020B0A06020104020203" pitchFamily="34" charset="0"/>
              </a:rPr>
              <a:t> [1 </a:t>
            </a:r>
            <a:r>
              <a:rPr lang="en-ID" dirty="0" err="1">
                <a:latin typeface="Gill Sans Nova Cond XBd" panose="020B0A06020104020203" pitchFamily="34" charset="0"/>
              </a:rPr>
              <a:t>Timotius</a:t>
            </a:r>
            <a:r>
              <a:rPr lang="en-ID" dirty="0">
                <a:latin typeface="Gill Sans Nova Cond XBd" panose="020B0A06020104020203" pitchFamily="34" charset="0"/>
              </a:rPr>
              <a:t> 2:9].</a:t>
            </a:r>
          </a:p>
        </p:txBody>
      </p:sp>
    </p:spTree>
    <p:extLst>
      <p:ext uri="{BB962C8B-B14F-4D97-AF65-F5344CB8AC3E}">
        <p14:creationId xmlns:p14="http://schemas.microsoft.com/office/powerpoint/2010/main" val="4287348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330D16-25E2-66D9-F506-B19294D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692"/>
            <a:ext cx="9143996" cy="160412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FF"/>
                </a:solidFill>
                <a:latin typeface="Impact" panose="020B0806030902050204" pitchFamily="34" charset="0"/>
              </a:rPr>
              <a:t>WAKTUNYA UNTUK MENYEDERHANAKAN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14 </a:t>
            </a:r>
            <a:r>
              <a:rPr lang="en-ID" sz="28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en-ID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09225-C7D4-C4ED-EF2C-AE4C5FC95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50" y="1770266"/>
            <a:ext cx="5645125" cy="49149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2600" dirty="0">
                <a:latin typeface="Impact" panose="020B0806030902050204" pitchFamily="34" charset="0"/>
              </a:rPr>
              <a:t>2 Petrus 3:10-12 </a:t>
            </a: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“</a:t>
            </a:r>
            <a:r>
              <a:rPr lang="en-ID" sz="2600" dirty="0" err="1">
                <a:latin typeface="Franklin Gothic Medium Cond" panose="020B0606030402020204" pitchFamily="34" charset="0"/>
              </a:rPr>
              <a:t>Tetapi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tiba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pencuri</a:t>
            </a:r>
            <a:r>
              <a:rPr lang="en-ID" sz="2600" dirty="0">
                <a:latin typeface="Franklin Gothic Medium Cond" panose="020B0606030402020204" pitchFamily="34" charset="0"/>
              </a:rPr>
              <a:t>.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langit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lenyap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gemuruh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dahsyat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unsur-unsur</a:t>
            </a:r>
            <a:r>
              <a:rPr lang="en-ID" sz="2600" dirty="0">
                <a:latin typeface="Franklin Gothic Medium Cond" panose="020B0606030402020204" pitchFamily="34" charset="0"/>
              </a:rPr>
              <a:t> dunia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hangus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nyala </a:t>
            </a:r>
            <a:r>
              <a:rPr lang="en-ID" sz="2600" dirty="0" err="1">
                <a:latin typeface="Franklin Gothic Medium Cond" panose="020B0606030402020204" pitchFamily="34" charset="0"/>
              </a:rPr>
              <a:t>api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bumi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ada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atasnya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hilang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lenyap.Jadi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jika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hancur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secara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betapa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suci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salehnya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kamu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hidupyaitu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kamu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menantikan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mempercepat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kedatangan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Allah. Pada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langit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binasa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api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unsur-unsur</a:t>
            </a:r>
            <a:r>
              <a:rPr lang="en-ID" sz="2600" dirty="0">
                <a:latin typeface="Franklin Gothic Medium Cond" panose="020B0606030402020204" pitchFamily="34" charset="0"/>
              </a:rPr>
              <a:t> dunia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hancur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karena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nyalanya</a:t>
            </a:r>
            <a:r>
              <a:rPr lang="en-ID" sz="2600" dirty="0">
                <a:latin typeface="Franklin Gothic Medium Cond" panose="020B06060304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A2E7E-2CB0-4A94-69C8-54704EF31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29" r="17433"/>
          <a:stretch/>
        </p:blipFill>
        <p:spPr>
          <a:xfrm>
            <a:off x="5807187" y="2974454"/>
            <a:ext cx="2908188" cy="2400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0925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60832A-FB1A-060A-D4CA-9787ED6F3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13" r="1" b="23361"/>
          <a:stretch/>
        </p:blipFill>
        <p:spPr>
          <a:xfrm>
            <a:off x="512061" y="245344"/>
            <a:ext cx="8138333" cy="321484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427D3-30FA-E42E-9054-F369D1DC1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80" y="3551735"/>
            <a:ext cx="8773546" cy="3147181"/>
          </a:xfrm>
          <a:noFill/>
        </p:spPr>
        <p:txBody>
          <a:bodyPr anchor="t">
            <a:no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Sebagai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orang Kristen,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apakah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berdiam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diri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melakukan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apapun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menghadapi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masa-masa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sulit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menanti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depan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menjelang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kedatangan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?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Apakah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sibuk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hanya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bertahan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?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Tidaklah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demikian</a:t>
            </a:r>
            <a:r>
              <a:rPr lang="en-ID" sz="2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...</a:t>
            </a:r>
          </a:p>
          <a:p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Karena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tahu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akhir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dunia dan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kedatangan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kedua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kali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sudah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dekat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ingin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menggunakan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aset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memberi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tahu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orang lain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kabar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baik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Injil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apa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yang Allah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persiapkan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b="1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mengasihi</a:t>
            </a:r>
            <a:r>
              <a:rPr lang="en-ID" sz="2400" b="1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Dia. 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Kita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memahami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bahwa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suatu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hari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nanti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segala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sesuatu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bumi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hangus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763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B67BCE-857A-A7F2-14F7-36FA7CC1A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61552C-6B19-FF64-86F1-B51AF58F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1185862"/>
          </a:xfrm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Mencermati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firman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ditulis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oleh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rasul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Petrus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tersebut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pelajaran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renungkan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7EABB-638E-1515-0D24-B92AB86F8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614487"/>
            <a:ext cx="8477250" cy="5029200"/>
          </a:xfrm>
          <a:solidFill>
            <a:schemeClr val="bg1">
              <a:alpha val="63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Gill Sans Nova Cond XBd" panose="020B0A06020104020203" pitchFamily="34" charset="0"/>
              </a:rPr>
              <a:t>Ketika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datang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mengirimkan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kendaraan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membawa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/>
              <a:t>. </a:t>
            </a:r>
            <a:r>
              <a:rPr lang="en-ID" dirty="0" err="1"/>
              <a:t>Sebab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harta</a:t>
            </a:r>
            <a:r>
              <a:rPr lang="en-ID" dirty="0"/>
              <a:t> </a:t>
            </a:r>
            <a:r>
              <a:rPr lang="en-ID" dirty="0" err="1"/>
              <a:t>kepemilikan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dihanguskan</a:t>
            </a:r>
            <a:r>
              <a:rPr lang="en-ID" dirty="0"/>
              <a:t> oleh </a:t>
            </a:r>
            <a:r>
              <a:rPr lang="en-ID" dirty="0" err="1"/>
              <a:t>api</a:t>
            </a:r>
            <a:r>
              <a:rPr lang="en-ID" dirty="0"/>
              <a:t>. </a:t>
            </a:r>
            <a:r>
              <a:rPr lang="en-ID" dirty="0" err="1">
                <a:latin typeface="Bernard MT Condensed" panose="02050806060905020404" pitchFamily="18" charset="0"/>
              </a:rPr>
              <a:t>Dengan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tangan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kosong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kembali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Gill Sans Nova Cond XBd" panose="020B0A06020104020203" pitchFamily="34" charset="0"/>
              </a:rPr>
              <a:t>Sekaranglah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waktunya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membuat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keputusan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menambah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aset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/>
              <a:t>. </a:t>
            </a:r>
            <a:r>
              <a:rPr lang="en-ID" dirty="0" err="1">
                <a:latin typeface="Impact" panose="020B0806030902050204" pitchFamily="34" charset="0"/>
              </a:rPr>
              <a:t>Janganlah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berbuat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seolah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menjadi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penghuni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tetap</a:t>
            </a:r>
            <a:r>
              <a:rPr lang="en-ID" dirty="0">
                <a:latin typeface="Impact" panose="020B0806030902050204" pitchFamily="34" charset="0"/>
              </a:rPr>
              <a:t> di dunia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/>
              <a:t>Dunia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hancur</a:t>
            </a:r>
            <a:r>
              <a:rPr lang="en-ID" dirty="0"/>
              <a:t> oleh nyala </a:t>
            </a:r>
            <a:r>
              <a:rPr lang="en-ID" dirty="0" err="1"/>
              <a:t>api</a:t>
            </a:r>
            <a:r>
              <a:rPr lang="en-ID" dirty="0"/>
              <a:t> yang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datangkan</a:t>
            </a:r>
            <a:r>
              <a:rPr lang="en-ID" dirty="0"/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/>
              <a:t>Kita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kesadaran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pendek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singkat</a:t>
            </a:r>
            <a:r>
              <a:rPr lang="en-ID" dirty="0">
                <a:latin typeface="Gill Sans Nova Cond XBd" panose="020B0A06020104020203" pitchFamily="34" charset="0"/>
              </a:rPr>
              <a:t> di dunia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berapapun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pencapaian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usia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033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20FFC-49E5-B295-3D83-C59C031BF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853" y="628650"/>
            <a:ext cx="5399195" cy="5924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Sebagai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orang Kristen,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harus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selalu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hidup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terang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kekekalan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Tentu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saja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harus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bekerja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keras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menyediakan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diri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keluarga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; dan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jika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diberkati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kekayaan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salah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menikmatinya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sekarang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asalkan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tidak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menjadi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tamak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 dan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kita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bermurah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hati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dengan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harta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sehubungan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dengan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 orang-orang yang </a:t>
            </a:r>
            <a:r>
              <a:rPr lang="en-ID" sz="2400" dirty="0" err="1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membutuhkan</a:t>
            </a:r>
            <a:r>
              <a:rPr lang="en-ID" sz="2400" dirty="0">
                <a:solidFill>
                  <a:schemeClr val="bg1">
                    <a:alpha val="80000"/>
                  </a:schemeClr>
                </a:solidFill>
                <a:latin typeface="Amasis MT Pro Black" panose="02040A04050005020304" pitchFamily="18" charset="0"/>
              </a:rPr>
              <a:t>.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Tetapi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harus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selalu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mengingat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bahwa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apa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saja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kumpulkan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sini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bersifat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sementara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sekejap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, dan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jika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berhati-hati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hal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itu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memiliki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potensi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merusak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secara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rohani</a:t>
            </a:r>
            <a:r>
              <a:rPr lang="en-ID" sz="24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B5F88-659C-BCDD-E8E1-7DFC9FAC8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79" r="14651"/>
          <a:stretch/>
        </p:blipFill>
        <p:spPr>
          <a:xfrm>
            <a:off x="5751621" y="-1"/>
            <a:ext cx="3407965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15000" y="-1"/>
            <a:ext cx="656037" cy="6858001"/>
            <a:chOff x="7620000" y="-1"/>
            <a:chExt cx="874716" cy="6858001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60800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D2EEB6-E2BB-AF3B-A8C9-BF031A3D4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B327E-EA91-B307-B0D1-92A1DD89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2601"/>
            <a:ext cx="7886700" cy="1120774"/>
          </a:xfrm>
        </p:spPr>
        <p:txBody>
          <a:bodyPr/>
          <a:lstStyle/>
          <a:p>
            <a:pPr algn="ctr"/>
            <a:r>
              <a:rPr lang="en-ID" dirty="0">
                <a:latin typeface="Impact" panose="020B0806030902050204" pitchFamily="34" charset="0"/>
              </a:rPr>
              <a:t>2 Petrus 3:9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53963-91A1-14B1-EAAA-19B97931A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76426"/>
            <a:ext cx="7886700" cy="2667000"/>
          </a:xfrm>
        </p:spPr>
        <p:txBody>
          <a:bodyPr/>
          <a:lstStyle/>
          <a:p>
            <a:pPr marL="0" indent="0" algn="ctr">
              <a:buNone/>
            </a:pPr>
            <a:r>
              <a:rPr lang="en-ID" dirty="0">
                <a:latin typeface="Gill Sans Nova Cond XBd" panose="020B0A06020104020203" pitchFamily="34" charset="0"/>
              </a:rPr>
              <a:t>“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lalai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menepati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janji</a:t>
            </a:r>
            <a:r>
              <a:rPr lang="en-ID" dirty="0">
                <a:latin typeface="Gill Sans Nova Cond XBd" panose="020B0A06020104020203" pitchFamily="34" charset="0"/>
              </a:rPr>
              <a:t>-Nya, </a:t>
            </a:r>
            <a:r>
              <a:rPr lang="en-ID" dirty="0" err="1">
                <a:latin typeface="Gill Sans Nova Cond XBd" panose="020B0A06020104020203" pitchFamily="34" charset="0"/>
              </a:rPr>
              <a:t>sekalipun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orang yang </a:t>
            </a:r>
            <a:r>
              <a:rPr lang="en-ID" dirty="0" err="1">
                <a:latin typeface="Gill Sans Nova Cond XBd" panose="020B0A06020104020203" pitchFamily="34" charset="0"/>
              </a:rPr>
              <a:t>menganggapnya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kelalaian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sabar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terhadap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kamu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menghendaki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supaya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binasa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melainkan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supaya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berbalik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bertobat</a:t>
            </a:r>
            <a:r>
              <a:rPr lang="en-ID" dirty="0"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19517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A34C4-044F-160C-F4FF-4BB5758F2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622" y="595312"/>
            <a:ext cx="4882528" cy="129613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masis MT Pro Black" panose="02040A04050005020304" pitchFamily="18" charset="0"/>
              </a:rPr>
              <a:t>MAZMUR 50 : 14,15</a:t>
            </a:r>
            <a:endParaRPr lang="en-ID" sz="36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B4292-CA50-E76E-2E25-E0DC48524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2" r="29327" b="-1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D8807-D043-E2FB-4CD8-3010F2B74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426" y="2202857"/>
            <a:ext cx="3868134" cy="4343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Gill Sans Nova Cond XBd" panose="020B0A06020104020203" pitchFamily="34" charset="0"/>
              </a:rPr>
              <a:t>“</a:t>
            </a:r>
            <a:r>
              <a:rPr lang="en-US" dirty="0" err="1">
                <a:latin typeface="Gill Sans Nova Cond XBd" panose="020B0A06020104020203" pitchFamily="34" charset="0"/>
              </a:rPr>
              <a:t>Persembahkanlah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syukur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sebagai</a:t>
            </a:r>
            <a:r>
              <a:rPr lang="en-US" dirty="0">
                <a:latin typeface="Gill Sans Nova Cond XBd" panose="020B0A06020104020203" pitchFamily="34" charset="0"/>
              </a:rPr>
              <a:t> korban </a:t>
            </a:r>
            <a:r>
              <a:rPr lang="en-US" dirty="0" err="1">
                <a:latin typeface="Gill Sans Nova Cond XBd" panose="020B0A06020104020203" pitchFamily="34" charset="0"/>
              </a:rPr>
              <a:t>kepada</a:t>
            </a:r>
            <a:r>
              <a:rPr lang="en-US" dirty="0">
                <a:latin typeface="Gill Sans Nova Cond XBd" panose="020B0A06020104020203" pitchFamily="34" charset="0"/>
              </a:rPr>
              <a:t> Allah dan </a:t>
            </a:r>
            <a:r>
              <a:rPr lang="en-US" dirty="0" err="1">
                <a:latin typeface="Gill Sans Nova Cond XBd" panose="020B0A06020104020203" pitchFamily="34" charset="0"/>
              </a:rPr>
              <a:t>bayarlah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nazarmu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kepada</a:t>
            </a:r>
            <a:r>
              <a:rPr lang="en-US" dirty="0">
                <a:latin typeface="Gill Sans Nova Cond XBd" panose="020B0A06020104020203" pitchFamily="34" charset="0"/>
              </a:rPr>
              <a:t> Yang </a:t>
            </a:r>
            <a:r>
              <a:rPr lang="en-US" dirty="0" err="1">
                <a:latin typeface="Gill Sans Nova Cond XBd" panose="020B0A06020104020203" pitchFamily="34" charset="0"/>
              </a:rPr>
              <a:t>Mahatinggi</a:t>
            </a:r>
            <a:r>
              <a:rPr lang="en-US" dirty="0">
                <a:latin typeface="Gill Sans Nova Cond XBd" panose="020B0A06020104020203" pitchFamily="34" charset="0"/>
              </a:rPr>
              <a:t>! </a:t>
            </a:r>
            <a:r>
              <a:rPr lang="en-US" dirty="0" err="1">
                <a:latin typeface="Gill Sans Nova Cond XBd" panose="020B0A06020104020203" pitchFamily="34" charset="0"/>
              </a:rPr>
              <a:t>Berserulah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kepada</a:t>
            </a:r>
            <a:r>
              <a:rPr lang="en-US" dirty="0">
                <a:latin typeface="Gill Sans Nova Cond XBd" panose="020B0A06020104020203" pitchFamily="34" charset="0"/>
              </a:rPr>
              <a:t>-Ku pada </a:t>
            </a:r>
            <a:r>
              <a:rPr lang="en-US" dirty="0" err="1">
                <a:latin typeface="Gill Sans Nova Cond XBd" panose="020B0A06020104020203" pitchFamily="34" charset="0"/>
              </a:rPr>
              <a:t>waktu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kesesakan</a:t>
            </a:r>
            <a:r>
              <a:rPr lang="en-US" dirty="0">
                <a:latin typeface="Gill Sans Nova Cond XBd" panose="020B0A06020104020203" pitchFamily="34" charset="0"/>
              </a:rPr>
              <a:t>, Aku </a:t>
            </a:r>
            <a:r>
              <a:rPr lang="en-US" dirty="0" err="1">
                <a:latin typeface="Gill Sans Nova Cond XBd" panose="020B0A06020104020203" pitchFamily="34" charset="0"/>
              </a:rPr>
              <a:t>akan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meluputkan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engkau</a:t>
            </a:r>
            <a:r>
              <a:rPr lang="en-US" dirty="0">
                <a:latin typeface="Gill Sans Nova Cond XBd" panose="020B0A06020104020203" pitchFamily="34" charset="0"/>
              </a:rPr>
              <a:t>, dan </a:t>
            </a:r>
            <a:r>
              <a:rPr lang="en-US" dirty="0" err="1">
                <a:latin typeface="Gill Sans Nova Cond XBd" panose="020B0A06020104020203" pitchFamily="34" charset="0"/>
              </a:rPr>
              <a:t>engkau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akan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memuliakan</a:t>
            </a:r>
            <a:r>
              <a:rPr lang="en-US" dirty="0">
                <a:latin typeface="Gill Sans Nova Cond XBd" panose="020B0A06020104020203" pitchFamily="34" charset="0"/>
              </a:rPr>
              <a:t> Aku." </a:t>
            </a:r>
            <a:endParaRPr lang="en-ID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043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AD27E3-0C5B-1C9E-4C6E-74F56E23A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71450"/>
            <a:ext cx="8353425" cy="1290302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FF"/>
                </a:solidFill>
                <a:latin typeface="Impact" panose="020B0806030902050204" pitchFamily="34" charset="0"/>
              </a:rPr>
              <a:t>PRIORITAS-PRIORITAS</a:t>
            </a:r>
            <a:br>
              <a:rPr lang="en-ID" sz="400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15 </a:t>
            </a:r>
            <a:r>
              <a:rPr lang="en-ID" sz="28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en-ID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DDE67A-D199-09D4-CCC7-C600668433AB}"/>
              </a:ext>
            </a:extLst>
          </p:cNvPr>
          <p:cNvSpPr txBox="1"/>
          <p:nvPr/>
        </p:nvSpPr>
        <p:spPr>
          <a:xfrm>
            <a:off x="344512" y="1691364"/>
            <a:ext cx="86566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b="1" dirty="0" err="1">
                <a:latin typeface="Amasis MT Pro Black" panose="02040A04050005020304" pitchFamily="18" charset="0"/>
              </a:rPr>
              <a:t>Dalam</a:t>
            </a:r>
            <a:r>
              <a:rPr lang="en-ID" sz="2800" b="1" dirty="0">
                <a:latin typeface="Amasis MT Pro Black" panose="02040A04050005020304" pitchFamily="18" charset="0"/>
              </a:rPr>
              <a:t> </a:t>
            </a:r>
            <a:r>
              <a:rPr lang="en-ID" sz="2800" b="1" dirty="0" err="1">
                <a:latin typeface="Amasis MT Pro Black" panose="02040A04050005020304" pitchFamily="18" charset="0"/>
              </a:rPr>
              <a:t>menetapkan</a:t>
            </a:r>
            <a:r>
              <a:rPr lang="en-ID" sz="2800" b="1" dirty="0">
                <a:latin typeface="Amasis MT Pro Black" panose="02040A04050005020304" pitchFamily="18" charset="0"/>
              </a:rPr>
              <a:t> </a:t>
            </a:r>
            <a:r>
              <a:rPr lang="en-ID" sz="2800" b="1" dirty="0" err="1">
                <a:latin typeface="Amasis MT Pro Black" panose="02040A04050005020304" pitchFamily="18" charset="0"/>
              </a:rPr>
              <a:t>skala</a:t>
            </a:r>
            <a:r>
              <a:rPr lang="en-ID" sz="2800" b="1" dirty="0">
                <a:latin typeface="Amasis MT Pro Black" panose="02040A04050005020304" pitchFamily="18" charset="0"/>
              </a:rPr>
              <a:t> </a:t>
            </a:r>
            <a:r>
              <a:rPr lang="en-ID" sz="2800" b="1" dirty="0" err="1">
                <a:latin typeface="Amasis MT Pro Black" panose="02040A04050005020304" pitchFamily="18" charset="0"/>
              </a:rPr>
              <a:t>prioritas</a:t>
            </a:r>
            <a:r>
              <a:rPr lang="en-ID" sz="2800" b="1" dirty="0">
                <a:latin typeface="Amasis MT Pro Black" panose="02040A04050005020304" pitchFamily="18" charset="0"/>
              </a:rPr>
              <a:t> </a:t>
            </a:r>
            <a:r>
              <a:rPr lang="en-ID" sz="2800" b="1" dirty="0" err="1">
                <a:latin typeface="Amasis MT Pro Black" panose="02040A04050005020304" pitchFamily="18" charset="0"/>
              </a:rPr>
              <a:t>kehidupan</a:t>
            </a:r>
            <a:r>
              <a:rPr lang="en-ID" sz="2800" b="1" dirty="0">
                <a:latin typeface="Amasis MT Pro Black" panose="02040A04050005020304" pitchFamily="18" charset="0"/>
              </a:rPr>
              <a:t> </a:t>
            </a:r>
            <a:r>
              <a:rPr lang="en-ID" sz="2800" b="1" dirty="0" err="1">
                <a:latin typeface="Amasis MT Pro Black" panose="02040A04050005020304" pitchFamily="18" charset="0"/>
              </a:rPr>
              <a:t>Kristiani</a:t>
            </a:r>
            <a:r>
              <a:rPr lang="en-ID" sz="2800" b="1" dirty="0">
                <a:latin typeface="Amasis MT Pro Black" panose="02040A04050005020304" pitchFamily="18" charset="0"/>
              </a:rPr>
              <a:t> </a:t>
            </a:r>
            <a:r>
              <a:rPr lang="en-ID" sz="2800" b="1" dirty="0" err="1">
                <a:latin typeface="Amasis MT Pro Black" panose="02040A04050005020304" pitchFamily="18" charset="0"/>
              </a:rPr>
              <a:t>kita</a:t>
            </a:r>
            <a:r>
              <a:rPr lang="en-ID" sz="2800" b="1" dirty="0">
                <a:latin typeface="Amasis MT Pro Black" panose="02040A04050005020304" pitchFamily="18" charset="0"/>
              </a:rPr>
              <a:t>, </a:t>
            </a:r>
            <a:r>
              <a:rPr lang="en-ID" sz="2800" b="1" dirty="0" err="1">
                <a:latin typeface="Amasis MT Pro Black" panose="02040A04050005020304" pitchFamily="18" charset="0"/>
              </a:rPr>
              <a:t>ada</a:t>
            </a:r>
            <a:r>
              <a:rPr lang="en-ID" sz="2800" b="1" dirty="0">
                <a:latin typeface="Amasis MT Pro Black" panose="02040A04050005020304" pitchFamily="18" charset="0"/>
              </a:rPr>
              <a:t> </a:t>
            </a:r>
            <a:r>
              <a:rPr lang="en-ID" sz="2800" b="1" dirty="0" err="1">
                <a:latin typeface="Amasis MT Pro Black" panose="02040A04050005020304" pitchFamily="18" charset="0"/>
              </a:rPr>
              <a:t>hal-hal</a:t>
            </a:r>
            <a:r>
              <a:rPr lang="en-ID" sz="2800" b="1" dirty="0">
                <a:latin typeface="Amasis MT Pro Black" panose="02040A04050005020304" pitchFamily="18" charset="0"/>
              </a:rPr>
              <a:t> yang </a:t>
            </a:r>
            <a:r>
              <a:rPr lang="en-ID" sz="2800" b="1" dirty="0" err="1">
                <a:latin typeface="Amasis MT Pro Black" panose="02040A04050005020304" pitchFamily="18" charset="0"/>
              </a:rPr>
              <a:t>kita</a:t>
            </a:r>
            <a:r>
              <a:rPr lang="en-ID" sz="2800" b="1" dirty="0">
                <a:latin typeface="Amasis MT Pro Black" panose="02040A04050005020304" pitchFamily="18" charset="0"/>
              </a:rPr>
              <a:t> </a:t>
            </a:r>
            <a:r>
              <a:rPr lang="en-ID" sz="2800" b="1" dirty="0" err="1">
                <a:latin typeface="Amasis MT Pro Black" panose="02040A04050005020304" pitchFamily="18" charset="0"/>
              </a:rPr>
              <a:t>harus</a:t>
            </a:r>
            <a:r>
              <a:rPr lang="en-ID" sz="2800" b="1" dirty="0">
                <a:latin typeface="Amasis MT Pro Black" panose="02040A04050005020304" pitchFamily="18" charset="0"/>
              </a:rPr>
              <a:t> </a:t>
            </a:r>
            <a:r>
              <a:rPr lang="en-ID" sz="2800" b="1" dirty="0" err="1">
                <a:latin typeface="Amasis MT Pro Black" panose="02040A04050005020304" pitchFamily="18" charset="0"/>
              </a:rPr>
              <a:t>perhatikan</a:t>
            </a:r>
            <a:r>
              <a:rPr lang="en-ID" sz="2800" b="1" dirty="0">
                <a:latin typeface="Amasis MT Pro Black" panose="02040A04050005020304" pitchFamily="18" charset="0"/>
              </a:rPr>
              <a:t>, di </a:t>
            </a:r>
            <a:r>
              <a:rPr lang="en-ID" sz="2800" b="1" dirty="0" err="1">
                <a:latin typeface="Amasis MT Pro Black" panose="02040A04050005020304" pitchFamily="18" charset="0"/>
              </a:rPr>
              <a:t>antaranya</a:t>
            </a:r>
            <a:r>
              <a:rPr lang="en-ID" sz="2800" b="1" dirty="0">
                <a:latin typeface="Amasis MT Pro Black" panose="02040A04050005020304" pitchFamily="18" charset="0"/>
              </a:rPr>
              <a:t>: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899529-5DA5-B131-59F0-D4224CDAC8C3}"/>
              </a:ext>
            </a:extLst>
          </p:cNvPr>
          <p:cNvSpPr txBox="1"/>
          <p:nvPr/>
        </p:nvSpPr>
        <p:spPr>
          <a:xfrm>
            <a:off x="1609726" y="3282259"/>
            <a:ext cx="7124700" cy="3293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komitmen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setengah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jalan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Sebab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ketika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menyerahkan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ada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tersisa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yang lain. </a:t>
            </a:r>
            <a:r>
              <a:rPr lang="en-ID" sz="2600" dirty="0" err="1">
                <a:latin typeface="Franklin Gothic Medium Cond" panose="020B0606030402020204" pitchFamily="34" charset="0"/>
              </a:rPr>
              <a:t>Itulah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caranya</a:t>
            </a:r>
            <a:r>
              <a:rPr lang="en-ID" sz="2600" dirty="0">
                <a:latin typeface="Franklin Gothic Medium Cond" panose="020B0606030402020204" pitchFamily="34" charset="0"/>
              </a:rPr>
              <a:t>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itulah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cara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seharusnya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berkata</a:t>
            </a:r>
            <a:r>
              <a:rPr lang="en-ID" sz="2600" dirty="0">
                <a:latin typeface="Gill Sans Nova Cond XBd" panose="020B0A06020104020203" pitchFamily="34" charset="0"/>
              </a:rPr>
              <a:t>: Markus 12:30 </a:t>
            </a:r>
            <a:r>
              <a:rPr lang="en-ID" sz="2600" dirty="0" err="1">
                <a:latin typeface="Gill Sans Nova Cond XBd" panose="020B0A06020104020203" pitchFamily="34" charset="0"/>
              </a:rPr>
              <a:t>Kasihilah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Tuhan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Allahmu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segenap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hatimu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segenap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jiwamu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segenap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budimu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segenap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kekuatanmu</a:t>
            </a:r>
            <a:r>
              <a:rPr lang="en-ID" sz="2600" dirty="0">
                <a:latin typeface="Gill Sans Nova Cond XBd" panose="020B0A06020104020203" pitchFamily="34" charset="0"/>
              </a:rPr>
              <a:t>.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D0F9E2-3B86-E0F0-11D3-9A12ED212903}"/>
              </a:ext>
            </a:extLst>
          </p:cNvPr>
          <p:cNvSpPr/>
          <p:nvPr/>
        </p:nvSpPr>
        <p:spPr>
          <a:xfrm>
            <a:off x="632251" y="3609974"/>
            <a:ext cx="49169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8653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335CC9-0E53-090B-1F76-23C322375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0513C5-2FB2-5A28-98BC-9C5845593352}"/>
              </a:ext>
            </a:extLst>
          </p:cNvPr>
          <p:cNvSpPr txBox="1"/>
          <p:nvPr/>
        </p:nvSpPr>
        <p:spPr>
          <a:xfrm>
            <a:off x="1832401" y="883414"/>
            <a:ext cx="6962775" cy="581697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b="1" dirty="0" err="1">
                <a:latin typeface="Franklin Gothic Medium Cond" panose="020B0606030402020204" pitchFamily="34" charset="0"/>
              </a:rPr>
              <a:t>Yesus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mengatakan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sukar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melayani</a:t>
            </a:r>
            <a:r>
              <a:rPr lang="en-ID" sz="2800" b="1" dirty="0">
                <a:latin typeface="Franklin Gothic Medium Cond" panose="020B0606030402020204" pitchFamily="34" charset="0"/>
              </a:rPr>
              <a:t> Allah dan uang,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atau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kamu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perlu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berhati-hati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melayani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keduanya</a:t>
            </a:r>
            <a:r>
              <a:rPr lang="en-ID" sz="2800" b="1" dirty="0">
                <a:latin typeface="Franklin Gothic Medium Cond" panose="020B0606030402020204" pitchFamily="34" charset="0"/>
              </a:rPr>
              <a:t>.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Tetapi</a:t>
            </a:r>
            <a:r>
              <a:rPr lang="en-ID" sz="2800" b="1" dirty="0">
                <a:latin typeface="Franklin Gothic Medium Cond" panose="020B0606030402020204" pitchFamily="34" charset="0"/>
              </a:rPr>
              <a:t>,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berkata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dapat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dilakukan</a:t>
            </a:r>
            <a:r>
              <a:rPr lang="en-ID" sz="2800" b="1" dirty="0">
                <a:latin typeface="Franklin Gothic Medium Cond" panose="020B0606030402020204" pitchFamily="34" charset="0"/>
              </a:rPr>
              <a:t>.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Titik</a:t>
            </a:r>
            <a:r>
              <a:rPr lang="en-ID" sz="28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endParaRPr lang="en-ID" sz="2800" b="1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Matius</a:t>
            </a:r>
            <a:r>
              <a:rPr lang="en-ID" sz="3600" dirty="0">
                <a:latin typeface="Impact" panose="020B0806030902050204" pitchFamily="34" charset="0"/>
              </a:rPr>
              <a:t> 6:24 </a:t>
            </a:r>
          </a:p>
          <a:p>
            <a:pPr marL="0" indent="0">
              <a:buNone/>
            </a:pPr>
            <a:r>
              <a:rPr lang="en-ID" sz="2800" dirty="0">
                <a:latin typeface="Gill Sans Nova Cond XBd" panose="020B0A06020104020203" pitchFamily="34" charset="0"/>
              </a:rPr>
              <a:t>Tak </a:t>
            </a:r>
            <a:r>
              <a:rPr lang="en-ID" sz="2800" dirty="0" err="1">
                <a:latin typeface="Gill Sans Nova Cond XBd" panose="020B0A06020104020203" pitchFamily="34" charset="0"/>
              </a:rPr>
              <a:t>seorang</a:t>
            </a:r>
            <a:r>
              <a:rPr lang="en-ID" sz="2800" dirty="0">
                <a:latin typeface="Gill Sans Nova Cond XBd" panose="020B0A06020104020203" pitchFamily="34" charset="0"/>
              </a:rPr>
              <a:t> pun </a:t>
            </a:r>
            <a:r>
              <a:rPr lang="en-ID" sz="2800" dirty="0" err="1">
                <a:latin typeface="Gill Sans Nova Cond XBd" panose="020B0A06020104020203" pitchFamily="34" charset="0"/>
              </a:rPr>
              <a:t>dapat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mengabdi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latin typeface="Gill Sans Nova Cond XBd" panose="020B0A06020104020203" pitchFamily="34" charset="0"/>
              </a:rPr>
              <a:t> dua tuan. Karena </a:t>
            </a:r>
            <a:r>
              <a:rPr lang="en-ID" sz="2800" dirty="0" err="1">
                <a:latin typeface="Gill Sans Nova Cond XBd" panose="020B0A06020104020203" pitchFamily="34" charset="0"/>
              </a:rPr>
              <a:t>jika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demikian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ia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membenci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seorang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mengasihi</a:t>
            </a:r>
            <a:r>
              <a:rPr lang="en-ID" sz="2800" dirty="0">
                <a:latin typeface="Gill Sans Nova Cond XBd" panose="020B0A06020104020203" pitchFamily="34" charset="0"/>
              </a:rPr>
              <a:t> yang lain, </a:t>
            </a:r>
            <a:r>
              <a:rPr lang="en-ID" sz="2800" dirty="0" err="1">
                <a:latin typeface="Gill Sans Nova Cond XBd" panose="020B0A06020104020203" pitchFamily="34" charset="0"/>
              </a:rPr>
              <a:t>atau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setia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seorang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tidak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mengindahkan</a:t>
            </a:r>
            <a:r>
              <a:rPr lang="en-ID" sz="2800" dirty="0">
                <a:latin typeface="Gill Sans Nova Cond XBd" panose="020B0A06020104020203" pitchFamily="34" charset="0"/>
              </a:rPr>
              <a:t> yang lain. </a:t>
            </a:r>
            <a:r>
              <a:rPr lang="en-ID" sz="2800" dirty="0" err="1">
                <a:latin typeface="Gill Sans Nova Cond XBd" panose="020B0A06020104020203" pitchFamily="34" charset="0"/>
              </a:rPr>
              <a:t>Kamu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tidak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dapat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mengabdi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latin typeface="Gill Sans Nova Cond XBd" panose="020B0A06020104020203" pitchFamily="34" charset="0"/>
              </a:rPr>
              <a:t> Allah dan </a:t>
            </a:r>
            <a:r>
              <a:rPr lang="en-ID" sz="2800" dirty="0" err="1"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Mamon</a:t>
            </a:r>
            <a:r>
              <a:rPr lang="en-ID" sz="2800" dirty="0">
                <a:latin typeface="Gill Sans Nova Cond XBd" panose="020B0A06020104020203" pitchFamily="34" charset="0"/>
              </a:rPr>
              <a:t>."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935910-E615-39EB-FE38-6CFFB085B78D}"/>
              </a:ext>
            </a:extLst>
          </p:cNvPr>
          <p:cNvSpPr/>
          <p:nvPr/>
        </p:nvSpPr>
        <p:spPr>
          <a:xfrm>
            <a:off x="670351" y="2390774"/>
            <a:ext cx="49169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436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2DBE2-5A0B-4482-6BFB-001C3B400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0" r="16164" b="-2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17534-6DC4-00D2-4017-AEE2D6961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826" y="721518"/>
            <a:ext cx="4107574" cy="6136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Ketika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rasul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Paulus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menulis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"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Pikirkanlah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perkara-perkara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di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atas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bukan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perkara-perkara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di 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bumi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" [</a:t>
            </a:r>
            <a:r>
              <a:rPr lang="en-ID" sz="32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Kolose</a:t>
            </a:r>
            <a:r>
              <a:rPr lang="en-ID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3:2]. </a:t>
            </a:r>
          </a:p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Tentu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saja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hal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itu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lebih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mudah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diucapkan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daripada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dilakukan</a:t>
            </a:r>
            <a:r>
              <a:rPr lang="en-ID" sz="3200" dirty="0">
                <a:latin typeface="Gill Sans Nova Cond XBd" panose="020B0A06020104020203" pitchFamily="34" charset="0"/>
              </a:rPr>
              <a:t>, oleh </a:t>
            </a:r>
            <a:r>
              <a:rPr lang="en-ID" sz="3200" dirty="0" err="1">
                <a:latin typeface="Gill Sans Nova Cond XBd" panose="020B0A06020104020203" pitchFamily="34" charset="0"/>
              </a:rPr>
              <a:t>karena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perkara-perkara</a:t>
            </a:r>
            <a:r>
              <a:rPr lang="en-ID" sz="3200" dirty="0">
                <a:latin typeface="Gill Sans Nova Cond XBd" panose="020B0A06020104020203" pitchFamily="34" charset="0"/>
              </a:rPr>
              <a:t> di dunia </a:t>
            </a:r>
            <a:r>
              <a:rPr lang="en-ID" sz="3200" dirty="0" err="1">
                <a:latin typeface="Gill Sans Nova Cond XBd" panose="020B0A06020104020203" pitchFamily="34" charset="0"/>
              </a:rPr>
              <a:t>ada</a:t>
            </a:r>
            <a:r>
              <a:rPr lang="en-ID" sz="3200" dirty="0"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latin typeface="Gill Sans Nova Cond XBd" panose="020B0A06020104020203" pitchFamily="34" charset="0"/>
              </a:rPr>
              <a:t>sini</a:t>
            </a:r>
            <a:r>
              <a:rPr lang="en-ID" sz="3200" dirty="0">
                <a:latin typeface="Gill Sans Nova Cond XBd" panose="020B0A06020104020203" pitchFamily="34" charset="0"/>
              </a:rPr>
              <a:t> di </a:t>
            </a:r>
            <a:r>
              <a:rPr lang="en-ID" sz="3200" dirty="0" err="1">
                <a:latin typeface="Gill Sans Nova Cond XBd" panose="020B0A06020104020203" pitchFamily="34" charset="0"/>
              </a:rPr>
              <a:t>hadapan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setiap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hari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62948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CEED5-1FDC-15B2-CC03-DBA88FDD3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65" r="37127" b="1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8147C-5D1E-1B9E-C0A8-379F659DA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8951" y="676275"/>
            <a:ext cx="5686424" cy="584835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Penarikan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dunia" </a:t>
            </a:r>
            <a:r>
              <a:rPr lang="en-ID" dirty="0" err="1">
                <a:latin typeface="Gill Sans Nova Cond XBd" panose="020B0A06020104020203" pitchFamily="34" charset="0"/>
              </a:rPr>
              <a:t>begitu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kuat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latin typeface="Gill Sans Nova Cond XBd" panose="020B0A06020104020203" pitchFamily="34" charset="0"/>
              </a:rPr>
              <a:t>penarikan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kepuasan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sekarang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selalu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berbisik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telinga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menarik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lengan</a:t>
            </a:r>
            <a:r>
              <a:rPr lang="en-ID" dirty="0">
                <a:latin typeface="Gill Sans Nova Cond XBd" panose="020B0A06020104020203" pitchFamily="34" charset="0"/>
              </a:rPr>
              <a:t> baju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keduanya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Bukankah</a:t>
            </a:r>
            <a:r>
              <a:rPr lang="en-ID" dirty="0">
                <a:latin typeface="Franklin Gothic Medium Cond" panose="020B0606030402020204" pitchFamily="34" charset="0"/>
              </a:rPr>
              <a:t> orang Kristen yang paling </a:t>
            </a:r>
            <a:r>
              <a:rPr lang="en-ID" dirty="0" err="1">
                <a:latin typeface="Franklin Gothic Medium Cond" panose="020B0606030402020204" pitchFamily="34" charset="0"/>
              </a:rPr>
              <a:t>setia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merasakan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cinta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dirty="0" err="1">
                <a:latin typeface="Franklin Gothic Medium Cond" panose="020B0606030402020204" pitchFamily="34" charset="0"/>
              </a:rPr>
              <a:t>perkara-perkara</a:t>
            </a:r>
            <a:r>
              <a:rPr lang="en-ID" dirty="0">
                <a:latin typeface="Franklin Gothic Medium Cond" panose="020B0606030402020204" pitchFamily="34" charset="0"/>
              </a:rPr>
              <a:t> dunia"? </a:t>
            </a:r>
            <a:r>
              <a:rPr lang="en-ID" dirty="0" err="1">
                <a:latin typeface="Franklin Gothic Medium Cond" panose="020B0606030402020204" pitchFamily="34" charset="0"/>
              </a:rPr>
              <a:t>bahkan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pengetahuan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semua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berakhir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tetap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merasakan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penarikan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bukan</a:t>
            </a:r>
            <a:r>
              <a:rPr lang="en-ID" dirty="0">
                <a:latin typeface="Franklin Gothic Medium Cond" panose="020B06060304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dirty="0">
                <a:latin typeface="Bernard MT Condensed" panose="02050806060905020404" pitchFamily="18" charset="0"/>
              </a:rPr>
              <a:t>Akan </a:t>
            </a:r>
            <a:r>
              <a:rPr lang="en-ID" dirty="0" err="1">
                <a:latin typeface="Bernard MT Condensed" panose="02050806060905020404" pitchFamily="18" charset="0"/>
              </a:rPr>
              <a:t>tetapi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harus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terus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menjaga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pikiran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dengan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firman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membiarkan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semua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perkara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menjauhkan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058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EEB243-9260-F864-551E-433CA06EC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54"/>
          <a:stretch/>
        </p:blipFill>
        <p:spPr>
          <a:xfrm>
            <a:off x="0" y="0"/>
            <a:ext cx="914176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04FAB2-7A52-9D03-8222-2BA443D8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4" y="641351"/>
            <a:ext cx="7886700" cy="977899"/>
          </a:xfrm>
        </p:spPr>
        <p:txBody>
          <a:bodyPr/>
          <a:lstStyle/>
          <a:p>
            <a:pPr algn="ctr"/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1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Yohanes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2:15-17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AB608-30CF-2639-B85D-FD00F00DF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2052637"/>
            <a:ext cx="7886700" cy="4095750"/>
          </a:xfrm>
        </p:spPr>
        <p:txBody>
          <a:bodyPr/>
          <a:lstStyle/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“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Janganlah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kamu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mengasihi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dunia dan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apa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ada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dalamnya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Jikalau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mengasihi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dunia,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maka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Bapa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ada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itu.Sebab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ada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dunia,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yaitu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keinginan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daging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keinginan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mata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serta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keangkuhan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bukanlah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berasal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Bapa,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melainkan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dunia. Dan dunia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sedang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lenyap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keinginannya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orang yang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melakukan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kehendak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tetap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selama-lamanya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689981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5AEC9-6D27-A6E8-E6F1-D96E1A850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3" r="13244" b="1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61B04-C776-56CF-3797-2FE53FF18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298" y="1171575"/>
            <a:ext cx="3867149" cy="5283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Eras Demi ITC" panose="020B0805030504020804" pitchFamily="34" charset="0"/>
              </a:rPr>
              <a:t>Ketika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 salah </a:t>
            </a:r>
            <a:r>
              <a:rPr lang="en-ID" sz="3200" dirty="0" err="1">
                <a:latin typeface="Eras Demi ITC" panose="020B0805030504020804" pitchFamily="34" charset="0"/>
              </a:rPr>
              <a:t>menetapkan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prioritas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dalam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hidup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maka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kehilangan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segala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sesuatu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bahkan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hidup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kekal</a:t>
            </a:r>
            <a:r>
              <a:rPr lang="en-ID" sz="3200" dirty="0"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latin typeface="Eras Demi ITC" panose="020B0805030504020804" pitchFamily="34" charset="0"/>
              </a:rPr>
              <a:t>dijanjikan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Tuhan</a:t>
            </a:r>
            <a:r>
              <a:rPr lang="en-ID" sz="3200" dirty="0">
                <a:latin typeface="Eras Demi ITC" panose="020B0805030504020804" pitchFamily="34" charset="0"/>
              </a:rPr>
              <a:t>. 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TUHAN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prioritas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6108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D1EA2-2C67-D3EA-646E-8B0F666A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775"/>
            <a:ext cx="9143997" cy="1485965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FF"/>
                </a:solidFill>
                <a:latin typeface="Impact" panose="020B0806030902050204" pitchFamily="34" charset="0"/>
              </a:rPr>
              <a:t>KETIKA TIDAK SEORANG PUN DAPAT </a:t>
            </a:r>
            <a:br>
              <a:rPr lang="en-ID" sz="400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en-ID" sz="4000" dirty="0">
                <a:solidFill>
                  <a:srgbClr val="FFFFFF"/>
                </a:solidFill>
                <a:latin typeface="Impact" panose="020B0806030902050204" pitchFamily="34" charset="0"/>
              </a:rPr>
              <a:t>MEMBELI ATAU MENJUAL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16 </a:t>
            </a:r>
            <a:r>
              <a:rPr lang="en-ID" sz="31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en-ID" sz="31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83825-CB61-AF33-9C85-4FB12D334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55" y="1866965"/>
            <a:ext cx="8799485" cy="2562225"/>
          </a:xfrm>
        </p:spPr>
        <p:txBody>
          <a:bodyPr anchor="ctr">
            <a:noAutofit/>
          </a:bodyPr>
          <a:lstStyle/>
          <a:p>
            <a:r>
              <a:rPr lang="en-ID" dirty="0">
                <a:latin typeface="Franklin Gothic Medium Cond" panose="020B0606030402020204" pitchFamily="34" charset="0"/>
              </a:rPr>
              <a:t>Wahyu 13:11-17 </a:t>
            </a:r>
            <a:r>
              <a:rPr lang="en-ID" dirty="0" err="1">
                <a:latin typeface="Franklin Gothic Medium Cond" panose="020B0606030402020204" pitchFamily="34" charset="0"/>
              </a:rPr>
              <a:t>menubuatkan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suatu</a:t>
            </a:r>
            <a:r>
              <a:rPr lang="en-ID" dirty="0">
                <a:latin typeface="Franklin Gothic Medium Cond" panose="020B0606030402020204" pitchFamily="34" charset="0"/>
              </a:rPr>
              <a:t> masa yang paling </a:t>
            </a:r>
            <a:r>
              <a:rPr lang="en-ID" dirty="0" err="1">
                <a:latin typeface="Franklin Gothic Medium Cond" panose="020B0606030402020204" pitchFamily="34" charset="0"/>
              </a:rPr>
              <a:t>sulit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terjadi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depan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mendekati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akhir</a:t>
            </a:r>
            <a:r>
              <a:rPr lang="en-ID" dirty="0">
                <a:latin typeface="Franklin Gothic Medium Cond" panose="020B0606030402020204" pitchFamily="34" charset="0"/>
              </a:rPr>
              <a:t> zaman. </a:t>
            </a:r>
          </a:p>
          <a:p>
            <a:r>
              <a:rPr lang="en-ID" dirty="0">
                <a:latin typeface="Franklin Gothic Medium Cond" panose="020B0606030402020204" pitchFamily="34" charset="0"/>
              </a:rPr>
              <a:t>Anda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membeli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menjual</a:t>
            </a:r>
            <a:r>
              <a:rPr lang="en-ID" dirty="0">
                <a:latin typeface="Bernard MT Condensed" panose="02050806060905020404" pitchFamily="18" charset="0"/>
              </a:rPr>
              <a:t>, Wahyu 13:17 "dan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seorang</a:t>
            </a:r>
            <a:r>
              <a:rPr lang="en-ID" dirty="0">
                <a:latin typeface="Bernard MT Condensed" panose="02050806060905020404" pitchFamily="18" charset="0"/>
              </a:rPr>
              <a:t> pun yang </a:t>
            </a:r>
            <a:r>
              <a:rPr lang="en-ID" dirty="0" err="1">
                <a:latin typeface="Bernard MT Condensed" panose="02050806060905020404" pitchFamily="18" charset="0"/>
              </a:rPr>
              <a:t>dapat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membeli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atau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menjual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selain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dari</a:t>
            </a:r>
            <a:r>
              <a:rPr lang="en-ID" dirty="0">
                <a:latin typeface="Bernard MT Condensed" panose="02050806060905020404" pitchFamily="18" charset="0"/>
              </a:rPr>
              <a:t> pada </a:t>
            </a:r>
            <a:r>
              <a:rPr lang="en-ID" dirty="0" err="1">
                <a:latin typeface="Bernard MT Condensed" panose="02050806060905020404" pitchFamily="18" charset="0"/>
              </a:rPr>
              <a:t>mereka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memakai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tanda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latin typeface="Bernard MT Condensed" panose="02050806060905020404" pitchFamily="18" charset="0"/>
              </a:rPr>
              <a:t>yaitu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nama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binatang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atau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bilangan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namanya</a:t>
            </a:r>
            <a:r>
              <a:rPr lang="en-ID" dirty="0">
                <a:latin typeface="Bernard MT Condensed" panose="02050806060905020404" pitchFamily="18" charset="0"/>
              </a:rPr>
              <a:t>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60112-F1E9-B538-CC31-B44EEC2E3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4143375"/>
            <a:ext cx="5246136" cy="2471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758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5417F-91D3-BDD4-AF7F-A69D5B10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14" y="485775"/>
            <a:ext cx="5504542" cy="60198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Kehidupan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sekarang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berkisar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membeli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menjual</a:t>
            </a:r>
            <a:r>
              <a:rPr lang="en-ID" dirty="0">
                <a:latin typeface="Franklin Gothic Medium Cond" panose="020B0606030402020204" pitchFamily="34" charset="0"/>
              </a:rPr>
              <a:t>? </a:t>
            </a:r>
            <a:r>
              <a:rPr lang="en-ID" dirty="0" err="1">
                <a:latin typeface="Franklin Gothic Medium Cond" panose="020B0606030402020204" pitchFamily="34" charset="0"/>
              </a:rPr>
              <a:t>Pekerjaan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arti </a:t>
            </a:r>
            <a:r>
              <a:rPr lang="en-ID" dirty="0" err="1">
                <a:latin typeface="Franklin Gothic Medium Cond" panose="020B0606030402020204" pitchFamily="34" charset="0"/>
              </a:rPr>
              <a:t>tertentu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menjual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keterampilan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serta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barang-barang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ingin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membelinya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membeli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atau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menjual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berarti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berfungsi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masyarakat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Tekanan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tetap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setia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 sangat </a:t>
            </a:r>
            <a:r>
              <a:rPr lang="en-ID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besar</a:t>
            </a:r>
            <a:r>
              <a:rPr lang="en-ID" dirty="0">
                <a:solidFill>
                  <a:srgbClr val="C00000"/>
                </a:solidFill>
                <a:latin typeface="Amasis MT Pro Black" panose="02040A04050005020304" pitchFamily="18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Ditambah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lagi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semakin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banyak</a:t>
            </a:r>
            <a:r>
              <a:rPr lang="en-ID" dirty="0">
                <a:latin typeface="Franklin Gothic Medium Cond" panose="020B0606030402020204" pitchFamily="34" charset="0"/>
              </a:rPr>
              <a:t> uang yang Anda </a:t>
            </a:r>
            <a:r>
              <a:rPr lang="en-ID" dirty="0" err="1">
                <a:latin typeface="Franklin Gothic Medium Cond" panose="020B0606030402020204" pitchFamily="34" charset="0"/>
              </a:rPr>
              <a:t>miliki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semakin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banyak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saham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miliki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dunia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setidaknya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arti </a:t>
            </a:r>
            <a:r>
              <a:rPr lang="en-ID" dirty="0" err="1">
                <a:latin typeface="Franklin Gothic Medium Cond" panose="020B0606030402020204" pitchFamily="34" charset="0"/>
              </a:rPr>
              <a:t>kepemilikan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materi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tekanan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menyesuaikan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semakin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besar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rgbClr val="59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67D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7A684-AF2D-9D35-2F9D-392AB9507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9" r="27650" b="-2"/>
          <a:stretch/>
        </p:blipFill>
        <p:spPr>
          <a:xfrm>
            <a:off x="5896756" y="1551276"/>
            <a:ext cx="2728683" cy="4092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9208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48D23-2E8C-C343-9F87-A1D8C2F8B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12"/>
            <a:ext cx="9144000" cy="688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90C972-9686-5D61-4907-44686F87B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23812"/>
            <a:ext cx="9143999" cy="1443037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bersedia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menghadapi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b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</a:b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masa yang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sukar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tersebut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72703-64D2-E6A0-9EA8-1E803FF7E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2063750"/>
            <a:ext cx="805815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/>
              <a:t>Kita </a:t>
            </a:r>
            <a:r>
              <a:rPr lang="en-ID" dirty="0" err="1"/>
              <a:t>bersedia</a:t>
            </a:r>
            <a:r>
              <a:rPr lang="en-ID" dirty="0"/>
              <a:t> </a:t>
            </a:r>
            <a:r>
              <a:rPr lang="en-ID" dirty="0" err="1"/>
              <a:t>sekarang</a:t>
            </a:r>
            <a:r>
              <a:rPr lang="en-ID" dirty="0"/>
              <a:t>, oleh </a:t>
            </a:r>
            <a:r>
              <a:rPr lang="en-ID" dirty="0" err="1"/>
              <a:t>memastikan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kasih</a:t>
            </a:r>
            <a:r>
              <a:rPr lang="en-ID" dirty="0"/>
              <a:t> </a:t>
            </a:r>
            <a:r>
              <a:rPr lang="en-ID" dirty="0" err="1"/>
              <a:t>karunia</a:t>
            </a:r>
            <a:r>
              <a:rPr lang="en-ID" dirty="0"/>
              <a:t> Allah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bukan</a:t>
            </a:r>
            <a:r>
              <a:rPr lang="en-ID" dirty="0">
                <a:latin typeface="Gill Sans Nova Cond XBd" panose="020B0A06020104020203" pitchFamily="34" charset="0"/>
              </a:rPr>
              <a:t> hamba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uang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terikat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uang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Memuliakan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melalui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harta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yaitu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menggunakannya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melayani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memasyurkan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Injil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kerajaan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surga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melalui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persepuluhan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persembahan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dirty="0"/>
              <a:t>Karena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tiba</a:t>
            </a:r>
            <a:r>
              <a:rPr lang="en-ID" dirty="0"/>
              <a:t> </a:t>
            </a:r>
            <a:r>
              <a:rPr lang="en-ID" dirty="0" err="1"/>
              <a:t>saatnya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</a:t>
            </a:r>
            <a:r>
              <a:rPr lang="en-ID" dirty="0" err="1"/>
              <a:t>harta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tujuan</a:t>
            </a:r>
            <a:r>
              <a:rPr lang="en-ID" dirty="0"/>
              <a:t> </a:t>
            </a:r>
            <a:r>
              <a:rPr lang="en-ID" dirty="0" err="1"/>
              <a:t>apapun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1898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B3F12-B0EE-A6BB-BEAF-EBB35A2D3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4" r="14904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D897A-D45D-05B3-AA38-97FA0470F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275" y="371474"/>
            <a:ext cx="5772150" cy="631507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Salah </a:t>
            </a:r>
            <a:r>
              <a:rPr lang="en-ID" b="1" dirty="0" err="1">
                <a:latin typeface="Franklin Gothic Medium Cond" panose="020B0606030402020204" pitchFamily="34" charset="0"/>
              </a:rPr>
              <a:t>satu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alasan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mengapa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menetapkan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sistem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persepuluhan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supaya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kita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dapat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belajar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untuk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takut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kepada</a:t>
            </a:r>
            <a:r>
              <a:rPr lang="en-ID" b="1" dirty="0">
                <a:latin typeface="Amasis MT Pro Black" panose="02040A04050005020304" pitchFamily="18" charset="0"/>
              </a:rPr>
              <a:t> </a:t>
            </a:r>
            <a:r>
              <a:rPr lang="en-ID" b="1" dirty="0" err="1">
                <a:latin typeface="Amasis MT Pro Black" panose="02040A04050005020304" pitchFamily="18" charset="0"/>
              </a:rPr>
              <a:t>Tuhan</a:t>
            </a:r>
            <a:r>
              <a:rPr lang="en-ID" b="1" dirty="0">
                <a:latin typeface="Amasis MT Pro Black" panose="02040A04050005020304" pitchFamily="18" charset="0"/>
              </a:rPr>
              <a:t> Allah [</a:t>
            </a:r>
            <a:r>
              <a:rPr lang="en-ID" b="1" dirty="0" err="1">
                <a:latin typeface="Amasis MT Pro Black" panose="02040A04050005020304" pitchFamily="18" charset="0"/>
              </a:rPr>
              <a:t>Ulangan</a:t>
            </a:r>
            <a:r>
              <a:rPr lang="en-ID" b="1" dirty="0">
                <a:latin typeface="Amasis MT Pro Black" panose="02040A04050005020304" pitchFamily="18" charset="0"/>
              </a:rPr>
              <a:t> 14:23]. </a:t>
            </a:r>
          </a:p>
          <a:p>
            <a:pPr marL="0" indent="0">
              <a:buNone/>
            </a:pPr>
            <a:r>
              <a:rPr lang="en-ID" b="1" dirty="0" err="1">
                <a:latin typeface="Franklin Gothic Medium Cond" panose="020B0606030402020204" pitchFamily="34" charset="0"/>
              </a:rPr>
              <a:t>Takut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Tuhan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percaya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latin typeface="Franklin Gothic Medium Cond" panose="020B0606030402020204" pitchFamily="34" charset="0"/>
              </a:rPr>
              <a:t>-Nya [</a:t>
            </a:r>
            <a:r>
              <a:rPr lang="en-ID" b="1" dirty="0" err="1">
                <a:latin typeface="Franklin Gothic Medium Cond" panose="020B0606030402020204" pitchFamily="34" charset="0"/>
              </a:rPr>
              <a:t>Mazmur</a:t>
            </a:r>
            <a:r>
              <a:rPr lang="en-ID" b="1" dirty="0">
                <a:latin typeface="Franklin Gothic Medium Cond" panose="020B0606030402020204" pitchFamily="34" charset="0"/>
              </a:rPr>
              <a:t> 31:20]. </a:t>
            </a:r>
          </a:p>
          <a:p>
            <a:pPr marL="0" indent="0">
              <a:buNone/>
            </a:pP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Karena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mengerti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Allah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menetapkan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sistem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persepuluhan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melindungi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cinta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diri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mendorong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percaya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-Nya yang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menyediakan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bagi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kebutuhan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TUHAN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pemelihara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bahkan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masa-masa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sulit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hadapi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552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0F1F22-C509-94EC-CE8F-D8AD3BC8F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6" t="11852" r="15938" b="15000"/>
          <a:stretch/>
        </p:blipFill>
        <p:spPr>
          <a:xfrm>
            <a:off x="-16901" y="-3260"/>
            <a:ext cx="9160901" cy="68612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DEF99-47BE-05C4-126E-32D9BD55A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219" y="176444"/>
            <a:ext cx="5210175" cy="3213100"/>
          </a:xfrm>
          <a:solidFill>
            <a:srgbClr val="FFC0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Kita </a:t>
            </a:r>
            <a:r>
              <a:rPr lang="en-ID" sz="2400" dirty="0" err="1">
                <a:latin typeface="Franklin Gothic Medium Cond" panose="020B0606030402020204" pitchFamily="34" charset="0"/>
              </a:rPr>
              <a:t>harus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mencari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dahulu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kerajaan</a:t>
            </a:r>
            <a:r>
              <a:rPr lang="en-ID" sz="2400" dirty="0">
                <a:latin typeface="Franklin Gothic Medium Cond" panose="020B0606030402020204" pitchFamily="34" charset="0"/>
              </a:rPr>
              <a:t> Allah (Mat. 6: 34) </a:t>
            </a:r>
            <a:r>
              <a:rPr lang="en-ID" sz="2400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Sang </a:t>
            </a:r>
            <a:r>
              <a:rPr lang="en-ID" sz="2400" dirty="0" err="1">
                <a:latin typeface="Franklin Gothic Medium Cond" panose="020B0606030402020204" pitchFamily="34" charset="0"/>
              </a:rPr>
              <a:t>Pencipta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Pemelihara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sesuatu</a:t>
            </a:r>
            <a:r>
              <a:rPr lang="en-ID" sz="2400" dirty="0">
                <a:latin typeface="Franklin Gothic Medium Cond" panose="020B0606030402020204" pitchFamily="34" charset="0"/>
              </a:rPr>
              <a:t> (</a:t>
            </a:r>
            <a:r>
              <a:rPr lang="en-ID" sz="2400" dirty="0" err="1">
                <a:latin typeface="Franklin Gothic Medium Cond" panose="020B0606030402020204" pitchFamily="34" charset="0"/>
              </a:rPr>
              <a:t>Kej</a:t>
            </a:r>
            <a:r>
              <a:rPr lang="en-ID" sz="2400" dirty="0">
                <a:latin typeface="Franklin Gothic Medium Cond" panose="020B0606030402020204" pitchFamily="34" charset="0"/>
              </a:rPr>
              <a:t>. 2: 7; </a:t>
            </a:r>
            <a:r>
              <a:rPr lang="en-ID" sz="2400" dirty="0" err="1">
                <a:latin typeface="Franklin Gothic Medium Cond" panose="020B0606030402020204" pitchFamily="34" charset="0"/>
              </a:rPr>
              <a:t>Mzm</a:t>
            </a:r>
            <a:r>
              <a:rPr lang="en-ID" sz="2400" dirty="0">
                <a:latin typeface="Franklin Gothic Medium Cond" panose="020B0606030402020204" pitchFamily="34" charset="0"/>
              </a:rPr>
              <a:t>. 119: 91). </a:t>
            </a:r>
            <a:r>
              <a:rPr lang="en-ID" sz="2400" dirty="0" err="1"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Gembala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(</a:t>
            </a:r>
            <a:r>
              <a:rPr lang="en-ID" sz="2400" dirty="0" err="1">
                <a:latin typeface="Franklin Gothic Medium Cond" panose="020B0606030402020204" pitchFamily="34" charset="0"/>
              </a:rPr>
              <a:t>Mzm</a:t>
            </a:r>
            <a:r>
              <a:rPr lang="en-ID" sz="2400" dirty="0">
                <a:latin typeface="Franklin Gothic Medium Cond" panose="020B0606030402020204" pitchFamily="34" charset="0"/>
              </a:rPr>
              <a:t>. 23), </a:t>
            </a:r>
            <a:r>
              <a:rPr lang="en-ID" sz="2400" dirty="0" err="1">
                <a:latin typeface="Franklin Gothic Medium Cond" panose="020B0606030402020204" pitchFamily="34" charset="0"/>
              </a:rPr>
              <a:t>Penolong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pada </a:t>
            </a:r>
            <a:r>
              <a:rPr lang="en-ID" sz="2400" dirty="0" err="1">
                <a:latin typeface="Franklin Gothic Medium Cond" panose="020B0606030402020204" pitchFamily="34" charset="0"/>
              </a:rPr>
              <a:t>saat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, juga </a:t>
            </a:r>
            <a:r>
              <a:rPr lang="en-ID" sz="2400" dirty="0" err="1">
                <a:latin typeface="Franklin Gothic Medium Cond" panose="020B0606030402020204" pitchFamily="34" charset="0"/>
              </a:rPr>
              <a:t>Penolong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kesulitan</a:t>
            </a:r>
            <a:r>
              <a:rPr lang="en-ID" sz="2400" dirty="0">
                <a:latin typeface="Franklin Gothic Medium Cond" panose="020B0606030402020204" pitchFamily="34" charset="0"/>
              </a:rPr>
              <a:t> (</a:t>
            </a:r>
            <a:r>
              <a:rPr lang="en-ID" sz="2400" dirty="0" err="1">
                <a:latin typeface="Franklin Gothic Medium Cond" panose="020B0606030402020204" pitchFamily="34" charset="0"/>
              </a:rPr>
              <a:t>Mzm</a:t>
            </a:r>
            <a:r>
              <a:rPr lang="en-ID" sz="2400" dirty="0">
                <a:latin typeface="Franklin Gothic Medium Cond" panose="020B0606030402020204" pitchFamily="34" charset="0"/>
              </a:rPr>
              <a:t>. 46: 1).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lebih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baik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percaya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-Nya (</a:t>
            </a:r>
            <a:r>
              <a:rPr lang="en-ID" sz="2400" dirty="0" err="1">
                <a:latin typeface="Franklin Gothic Medium Cond" panose="020B0606030402020204" pitchFamily="34" charset="0"/>
              </a:rPr>
              <a:t>Mzm</a:t>
            </a:r>
            <a:r>
              <a:rPr lang="en-ID" sz="2400" dirty="0">
                <a:latin typeface="Franklin Gothic Medium Cond" panose="020B0606030402020204" pitchFamily="34" charset="0"/>
              </a:rPr>
              <a:t>. 118: 8) </a:t>
            </a:r>
            <a:r>
              <a:rPr lang="en-ID" sz="2400" dirty="0" err="1">
                <a:latin typeface="Franklin Gothic Medium Cond" panose="020B0606030402020204" pitchFamily="34" charset="0"/>
              </a:rPr>
              <a:t>daripada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percaya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(</a:t>
            </a:r>
            <a:r>
              <a:rPr lang="en-ID" sz="2400" dirty="0" err="1">
                <a:latin typeface="Franklin Gothic Medium Cond" panose="020B0606030402020204" pitchFamily="34" charset="0"/>
              </a:rPr>
              <a:t>Mzm</a:t>
            </a:r>
            <a:r>
              <a:rPr lang="en-ID" sz="2400" dirty="0">
                <a:latin typeface="Franklin Gothic Medium Cond" panose="020B0606030402020204" pitchFamily="34" charset="0"/>
              </a:rPr>
              <a:t>. 17: 5).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8DE427-B7A9-E10E-9EEC-FDDABBD4E656}"/>
              </a:ext>
            </a:extLst>
          </p:cNvPr>
          <p:cNvSpPr txBox="1"/>
          <p:nvPr/>
        </p:nvSpPr>
        <p:spPr>
          <a:xfrm>
            <a:off x="3629025" y="3569248"/>
            <a:ext cx="5314950" cy="3046988"/>
          </a:xfrm>
          <a:prstGeom prst="rect">
            <a:avLst/>
          </a:prstGeom>
          <a:solidFill>
            <a:srgbClr val="7458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setia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sekarang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persepuluhan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persembahan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salah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cara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agar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kembali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Allah (Mal. 3: 7-8),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Siapa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takut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seumur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(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Ul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14: 23).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melakukan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mempersiapkan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diri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menang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masa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kesesakan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F1DEB-0398-D36A-47FA-BF2E55573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4219232"/>
            <a:ext cx="3095625" cy="2089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AC8A27-167C-FC9A-3B24-A940A80CB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894" y="780074"/>
            <a:ext cx="3343606" cy="22584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73330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74882C-FCBF-389F-D2C8-A8DD8A565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8432E4-37C3-6008-B879-ECF131D7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9926"/>
            <a:ext cx="7886700" cy="1015999"/>
          </a:xfrm>
        </p:spPr>
        <p:txBody>
          <a:bodyPr/>
          <a:lstStyle/>
          <a:p>
            <a:pPr algn="ctr"/>
            <a:r>
              <a:rPr lang="en-ID" dirty="0">
                <a:latin typeface="Amasis MT Pro Black" panose="02040A04050005020304" pitchFamily="18" charset="0"/>
              </a:rPr>
              <a:t>Daniel 12:1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62A72-6187-6F8A-4D9A-E7D481161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971675"/>
            <a:ext cx="7810500" cy="3495676"/>
          </a:xfrm>
          <a:solidFill>
            <a:schemeClr val="bg1">
              <a:alpha val="74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"Pada </a:t>
            </a:r>
            <a:r>
              <a:rPr lang="en-ID" sz="3000" dirty="0" err="1">
                <a:latin typeface="Gill Sans Nova Cond XBd" panose="020B0A06020104020203" pitchFamily="34" charset="0"/>
              </a:rPr>
              <a:t>waktu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 juga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muncul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Mikhael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pemimpin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besar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, yang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mendampingi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anak-anak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bangsamu</a:t>
            </a:r>
            <a:r>
              <a:rPr lang="en-ID" sz="3000" dirty="0">
                <a:latin typeface="Gill Sans Nova Cond XBd" panose="020B0A06020104020203" pitchFamily="34" charset="0"/>
              </a:rPr>
              <a:t>; dan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ada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suatu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waktu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kesesakan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besar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seperti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belum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pernah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terjadi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sejak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ada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bangsa-bangsa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sampai</a:t>
            </a:r>
            <a:r>
              <a:rPr lang="en-ID" sz="3000" dirty="0">
                <a:latin typeface="Gill Sans Nova Cond XBd" panose="020B0A06020104020203" pitchFamily="34" charset="0"/>
              </a:rPr>
              <a:t> pada </a:t>
            </a:r>
            <a:r>
              <a:rPr lang="en-ID" sz="3000" dirty="0" err="1">
                <a:latin typeface="Gill Sans Nova Cond XBd" panose="020B0A06020104020203" pitchFamily="34" charset="0"/>
              </a:rPr>
              <a:t>waktu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  <a:r>
              <a:rPr lang="en-ID" sz="3000" dirty="0" err="1">
                <a:latin typeface="Gill Sans Nova Cond XBd" panose="020B0A06020104020203" pitchFamily="34" charset="0"/>
              </a:rPr>
              <a:t>Tetapi</a:t>
            </a:r>
            <a:r>
              <a:rPr lang="en-ID" sz="3000" dirty="0">
                <a:latin typeface="Gill Sans Nova Cond XBd" panose="020B0A06020104020203" pitchFamily="34" charset="0"/>
              </a:rPr>
              <a:t> pada </a:t>
            </a:r>
            <a:r>
              <a:rPr lang="en-ID" sz="3000" dirty="0" err="1">
                <a:latin typeface="Gill Sans Nova Cond XBd" panose="020B0A06020104020203" pitchFamily="34" charset="0"/>
              </a:rPr>
              <a:t>waktu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bangsamu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terluput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yakni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barangsiapa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didapati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namanya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tertulis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latin typeface="Gill Sans Nova Cond XBd" panose="020B0A06020104020203" pitchFamily="34" charset="0"/>
              </a:rPr>
              <a:t> Kitab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832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03EE-01E8-F89B-CA90-FCB1DEB66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DA994-F177-F901-E7E7-209F7F02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D71DD-CFF0-5F02-9482-678AE451D47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13F9ED-F4BC-A795-A16F-D5AF225D0AAE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196FAF-3427-FD46-3588-6D992CC9E658}"/>
              </a:ext>
            </a:extLst>
          </p:cNvPr>
          <p:cNvSpPr/>
          <p:nvPr/>
        </p:nvSpPr>
        <p:spPr>
          <a:xfrm>
            <a:off x="341462" y="557711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8F3FA-AC9F-3D33-B890-4982A96A7AF3}"/>
              </a:ext>
            </a:extLst>
          </p:cNvPr>
          <p:cNvSpPr/>
          <p:nvPr/>
        </p:nvSpPr>
        <p:spPr>
          <a:xfrm>
            <a:off x="341736" y="10316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B83935-19B4-58BA-4BD1-A5A7616ED8B2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BCF60B-1890-B962-BA06-DBC48F4EDC93}"/>
              </a:ext>
            </a:extLst>
          </p:cNvPr>
          <p:cNvSpPr/>
          <p:nvPr/>
        </p:nvSpPr>
        <p:spPr>
          <a:xfrm>
            <a:off x="341736" y="31755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C9F90-790D-43CA-7400-61D2A83AC6F1}"/>
              </a:ext>
            </a:extLst>
          </p:cNvPr>
          <p:cNvSpPr/>
          <p:nvPr/>
        </p:nvSpPr>
        <p:spPr>
          <a:xfrm>
            <a:off x="341462" y="43909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A98DB1-CD6E-B688-0656-C7D6042F3EB4}"/>
              </a:ext>
            </a:extLst>
          </p:cNvPr>
          <p:cNvSpPr txBox="1"/>
          <p:nvPr/>
        </p:nvSpPr>
        <p:spPr>
          <a:xfrm>
            <a:off x="1066800" y="1160833"/>
            <a:ext cx="7735464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Impact" panose="020B0806030902050204" pitchFamily="34" charset="0"/>
              </a:rPr>
              <a:t>Umat</a:t>
            </a:r>
            <a:r>
              <a:rPr lang="en-US" sz="2400" dirty="0">
                <a:latin typeface="Impact" panose="020B0806030902050204" pitchFamily="34" charset="0"/>
              </a:rPr>
              <a:t> Allah di masa </a:t>
            </a:r>
            <a:r>
              <a:rPr lang="en-US" sz="2400" dirty="0" err="1">
                <a:latin typeface="Impact" panose="020B0806030902050204" pitchFamily="34" charset="0"/>
              </a:rPr>
              <a:t>krisis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saat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ini</a:t>
            </a:r>
            <a:r>
              <a:rPr lang="en-US" sz="2400" dirty="0">
                <a:latin typeface="Impact" panose="020B0806030902050204" pitchFamily="34" charset="0"/>
              </a:rPr>
              <a:t>, </a:t>
            </a:r>
            <a:r>
              <a:rPr lang="en-US" sz="2400" dirty="0" err="1">
                <a:latin typeface="Impact" panose="020B0806030902050204" pitchFamily="34" charset="0"/>
              </a:rPr>
              <a:t>harus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percaya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sungguh-sungguh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TUHAN dan </a:t>
            </a:r>
            <a:r>
              <a:rPr lang="en-ID" sz="2400" dirty="0" err="1">
                <a:latin typeface="Impact" panose="020B0806030902050204" pitchFamily="34" charset="0"/>
              </a:rPr>
              <a:t>pimpinan</a:t>
            </a:r>
            <a:r>
              <a:rPr lang="en-ID" sz="24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573E20-AC28-3D59-CB15-6424708DA7D8}"/>
              </a:ext>
            </a:extLst>
          </p:cNvPr>
          <p:cNvSpPr txBox="1"/>
          <p:nvPr/>
        </p:nvSpPr>
        <p:spPr>
          <a:xfrm>
            <a:off x="1066796" y="2252209"/>
            <a:ext cx="7716411" cy="738664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2100" dirty="0" err="1">
                <a:latin typeface="Impact" panose="020B0806030902050204" pitchFamily="34" charset="0"/>
              </a:rPr>
              <a:t>Sadarilah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bahwa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hanya</a:t>
            </a:r>
            <a:r>
              <a:rPr lang="en-ID" sz="2100" dirty="0">
                <a:latin typeface="Impact" panose="020B0806030902050204" pitchFamily="34" charset="0"/>
              </a:rPr>
              <a:t> Allah yang </a:t>
            </a:r>
            <a:r>
              <a:rPr lang="en-ID" sz="2100" dirty="0" err="1">
                <a:latin typeface="Impact" panose="020B0806030902050204" pitchFamily="34" charset="0"/>
              </a:rPr>
              <a:t>dapat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memberikan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kemenangan</a:t>
            </a:r>
            <a:r>
              <a:rPr lang="en-ID" sz="2100" dirty="0">
                <a:latin typeface="Impact" panose="020B0806030902050204" pitchFamily="34" charset="0"/>
              </a:rPr>
              <a:t> dan </a:t>
            </a:r>
            <a:r>
              <a:rPr lang="en-ID" sz="2100" dirty="0" err="1">
                <a:latin typeface="Impact" panose="020B0806030902050204" pitchFamily="34" charset="0"/>
              </a:rPr>
              <a:t>menyediakan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jalan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keluar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untuk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setiap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persoalan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kita</a:t>
            </a:r>
            <a:r>
              <a:rPr lang="en-ID" sz="21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C59023-0206-6482-708F-D1E8BC0551C3}"/>
              </a:ext>
            </a:extLst>
          </p:cNvPr>
          <p:cNvSpPr txBox="1"/>
          <p:nvPr/>
        </p:nvSpPr>
        <p:spPr>
          <a:xfrm>
            <a:off x="1076326" y="3172639"/>
            <a:ext cx="7716411" cy="110799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Apa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saja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kumpulkan</a:t>
            </a:r>
            <a:r>
              <a:rPr lang="en-ID" sz="2200" dirty="0">
                <a:latin typeface="Impact" panose="020B0806030902050204" pitchFamily="34" charset="0"/>
              </a:rPr>
              <a:t> di dunia </a:t>
            </a:r>
            <a:r>
              <a:rPr lang="en-ID" sz="2200" dirty="0" err="1">
                <a:latin typeface="Impact" panose="020B0806030902050204" pitchFamily="34" charset="0"/>
              </a:rPr>
              <a:t>ini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bersifat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sementara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sekejap</a:t>
            </a:r>
            <a:r>
              <a:rPr lang="en-ID" sz="2200" dirty="0"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latin typeface="Impact" panose="020B0806030902050204" pitchFamily="34" charset="0"/>
              </a:rPr>
              <a:t>jika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tidak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berhati-hati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hal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memiliki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potensi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merusak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secara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rohani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86BBEB-DABC-6558-F8D1-0DFAE2CEE932}"/>
              </a:ext>
            </a:extLst>
          </p:cNvPr>
          <p:cNvSpPr txBox="1"/>
          <p:nvPr/>
        </p:nvSpPr>
        <p:spPr>
          <a:xfrm>
            <a:off x="1066796" y="4424152"/>
            <a:ext cx="7716411" cy="1015663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Ketika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salah </a:t>
            </a:r>
            <a:r>
              <a:rPr lang="en-ID" sz="2000" dirty="0" err="1">
                <a:latin typeface="Impact" panose="020B0806030902050204" pitchFamily="34" charset="0"/>
              </a:rPr>
              <a:t>menetapkan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prioritas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hidup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maka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kehilangan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segala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sesuatu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bahkan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hidup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kekal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dijanjikan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Tuhan</a:t>
            </a:r>
            <a:r>
              <a:rPr lang="en-ID" sz="2000" dirty="0">
                <a:latin typeface="Impact" panose="020B0806030902050204" pitchFamily="34" charset="0"/>
              </a:rPr>
              <a:t>. TUHAN </a:t>
            </a:r>
            <a:r>
              <a:rPr lang="en-ID" sz="2000" dirty="0" err="1">
                <a:latin typeface="Impact" panose="020B0806030902050204" pitchFamily="34" charset="0"/>
              </a:rPr>
              <a:t>adalah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prioritas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C215E7-5C3C-E762-3C5F-95311990378A}"/>
              </a:ext>
            </a:extLst>
          </p:cNvPr>
          <p:cNvSpPr txBox="1"/>
          <p:nvPr/>
        </p:nvSpPr>
        <p:spPr>
          <a:xfrm>
            <a:off x="1066802" y="5605688"/>
            <a:ext cx="7716411" cy="1015663"/>
          </a:xfrm>
          <a:prstGeom prst="rect">
            <a:avLst/>
          </a:prstGeom>
          <a:solidFill>
            <a:srgbClr val="FFB19F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</a:rPr>
              <a:t>Allah </a:t>
            </a:r>
            <a:r>
              <a:rPr lang="en-ID" sz="2000" dirty="0" err="1">
                <a:latin typeface="Impact" panose="020B0806030902050204" pitchFamily="34" charset="0"/>
              </a:rPr>
              <a:t>menetapkan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sistem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persepuluhan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adalah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 </a:t>
            </a:r>
            <a:r>
              <a:rPr lang="en-ID" sz="2000" dirty="0" err="1">
                <a:latin typeface="Impact" panose="020B0806030902050204" pitchFamily="34" charset="0"/>
              </a:rPr>
              <a:t>melindungi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dari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cinta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diri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mendorong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untuk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percaya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-Nya, Sang </a:t>
            </a:r>
            <a:r>
              <a:rPr lang="en-ID" sz="2000" dirty="0" err="1">
                <a:latin typeface="Impact" panose="020B0806030902050204" pitchFamily="34" charset="0"/>
              </a:rPr>
              <a:t>penyedia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kebutuhan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pemelihara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di masa-masa </a:t>
            </a:r>
            <a:r>
              <a:rPr lang="en-ID" sz="2000" dirty="0" err="1">
                <a:latin typeface="Impact" panose="020B0806030902050204" pitchFamily="34" charset="0"/>
              </a:rPr>
              <a:t>sulit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8488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43D10-1022-1EE4-6274-A62AB98EB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133350"/>
            <a:ext cx="9144005" cy="1239929"/>
          </a:xfrm>
        </p:spPr>
        <p:txBody>
          <a:bodyPr>
            <a:normAutofit/>
          </a:bodyPr>
          <a:lstStyle/>
          <a:p>
            <a:pPr algn="ctr"/>
            <a:r>
              <a:rPr lang="fi-FI" sz="3600" dirty="0">
                <a:solidFill>
                  <a:srgbClr val="FFFFFF"/>
                </a:solidFill>
                <a:latin typeface="Impact" panose="020B0806030902050204" pitchFamily="34" charset="0"/>
              </a:rPr>
              <a:t>MENEMPATKAN TUHAN YANG PERTAMA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28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fi-FI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12 </a:t>
            </a:r>
            <a:r>
              <a:rPr lang="fi-FI" sz="2800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Maret</a:t>
            </a:r>
            <a:r>
              <a:rPr lang="fi-FI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0F223-34FC-BF84-5A4C-0C3BFFD7D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3061676"/>
            <a:ext cx="5884838" cy="366297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Meskipun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Yosafat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pemberani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Selama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bertahun-tahun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memperkuat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pasukannya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kota-kota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bentengnya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siap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menghadapi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musuh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siapa</a:t>
            </a:r>
            <a:r>
              <a:rPr lang="en-ID" sz="2400" dirty="0">
                <a:latin typeface="Franklin Gothic Medium Cond" panose="020B0606030402020204" pitchFamily="34" charset="0"/>
              </a:rPr>
              <a:t> pun; </a:t>
            </a:r>
            <a:r>
              <a:rPr lang="en-ID" sz="2400" dirty="0" err="1">
                <a:latin typeface="Impact" panose="020B0806030902050204" pitchFamily="34" charset="0"/>
              </a:rPr>
              <a:t>tetapi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ancaman</a:t>
            </a:r>
            <a:r>
              <a:rPr lang="en-ID" sz="2400" dirty="0">
                <a:latin typeface="Impact" panose="020B0806030902050204" pitchFamily="34" charset="0"/>
              </a:rPr>
              <a:t> kali </a:t>
            </a:r>
            <a:r>
              <a:rPr lang="en-ID" sz="2400" dirty="0" err="1">
                <a:latin typeface="Impact" panose="020B0806030902050204" pitchFamily="34" charset="0"/>
              </a:rPr>
              <a:t>ini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cukup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menggentarkan</a:t>
            </a:r>
            <a:r>
              <a:rPr lang="en-ID" sz="2400" dirty="0">
                <a:latin typeface="Impact" panose="020B0806030902050204" pitchFamily="34" charset="0"/>
              </a:rPr>
              <a:t> dia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Eras Bold ITC" panose="020B0907030504020204" pitchFamily="34" charset="0"/>
              </a:rPr>
              <a:t>Krisis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ini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lebih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besar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dari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persiapan</a:t>
            </a:r>
            <a:r>
              <a:rPr lang="en-ID" sz="2400" dirty="0">
                <a:latin typeface="Eras Bold ITC" panose="020B0907030504020204" pitchFamily="34" charset="0"/>
              </a:rPr>
              <a:t> yang </a:t>
            </a:r>
            <a:r>
              <a:rPr lang="en-ID" sz="2400" dirty="0" err="1">
                <a:latin typeface="Eras Bold ITC" panose="020B0907030504020204" pitchFamily="34" charset="0"/>
              </a:rPr>
              <a:t>ia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telah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lakukan</a:t>
            </a:r>
            <a:r>
              <a:rPr lang="en-ID" sz="2400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situasi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Yosafat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menaruh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keyakinannya</a:t>
            </a:r>
            <a:r>
              <a:rPr lang="en-ID" sz="2400" dirty="0">
                <a:latin typeface="Bernard MT Condensed" panose="02050806060905020404" pitchFamily="18" charset="0"/>
              </a:rPr>
              <a:t> pada </a:t>
            </a:r>
            <a:r>
              <a:rPr lang="en-ID" sz="2400" dirty="0" err="1">
                <a:latin typeface="Bernard MT Condensed" panose="02050806060905020404" pitchFamily="18" charset="0"/>
              </a:rPr>
              <a:t>kekuatannya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sendiri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tetapi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kepada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kekuatan</a:t>
            </a:r>
            <a:r>
              <a:rPr lang="en-ID" sz="2400" dirty="0">
                <a:latin typeface="Bernard MT Condensed" panose="02050806060905020404" pitchFamily="18" charset="0"/>
              </a:rPr>
              <a:t> Allah.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973FA-9037-C81A-116B-148BAA920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2" r="14688"/>
          <a:stretch/>
        </p:blipFill>
        <p:spPr>
          <a:xfrm>
            <a:off x="5930569" y="3616917"/>
            <a:ext cx="2868919" cy="2189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D210B3-4C9A-614A-E9C0-F306981D7015}"/>
              </a:ext>
            </a:extLst>
          </p:cNvPr>
          <p:cNvSpPr txBox="1"/>
          <p:nvPr/>
        </p:nvSpPr>
        <p:spPr>
          <a:xfrm>
            <a:off x="819151" y="1683223"/>
            <a:ext cx="7248524" cy="1292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latin typeface="Gill Sans Nova Cond XBd" panose="020B0A06020104020203" pitchFamily="34" charset="0"/>
              </a:rPr>
              <a:t>Menjelang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akhir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pemerintahan</a:t>
            </a:r>
            <a:r>
              <a:rPr lang="en-ID" sz="2600" dirty="0">
                <a:latin typeface="Gill Sans Nova Cond XBd" panose="020B0A06020104020203" pitchFamily="34" charset="0"/>
              </a:rPr>
              <a:t> raja </a:t>
            </a:r>
            <a:r>
              <a:rPr lang="en-ID" sz="2600" dirty="0" err="1">
                <a:latin typeface="Gill Sans Nova Cond XBd" panose="020B0A06020104020203" pitchFamily="34" charset="0"/>
              </a:rPr>
              <a:t>Yosafat</a:t>
            </a:r>
            <a:r>
              <a:rPr lang="en-ID" sz="2600" dirty="0">
                <a:latin typeface="Gill Sans Nova Cond XBd" panose="020B0A06020104020203" pitchFamily="34" charset="0"/>
              </a:rPr>
              <a:t>, Yehuda </a:t>
            </a:r>
            <a:r>
              <a:rPr lang="en-ID" sz="2600" dirty="0" err="1">
                <a:latin typeface="Gill Sans Nova Cond XBd" panose="020B0A06020104020203" pitchFamily="34" charset="0"/>
              </a:rPr>
              <a:t>mendapatkan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ancaman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serangan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kekuatan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besar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musuh</a:t>
            </a:r>
            <a:r>
              <a:rPr lang="en-ID" sz="2600" dirty="0">
                <a:latin typeface="Gill Sans Nova Cond XBd" panose="020B0A06020104020203" pitchFamily="34" charset="0"/>
              </a:rPr>
              <a:t> [2 </a:t>
            </a:r>
            <a:r>
              <a:rPr lang="en-ID" sz="2600" dirty="0" err="1">
                <a:latin typeface="Gill Sans Nova Cond XBd" panose="020B0A06020104020203" pitchFamily="34" charset="0"/>
              </a:rPr>
              <a:t>Tawarikh</a:t>
            </a:r>
            <a:r>
              <a:rPr lang="en-ID" sz="2600" dirty="0">
                <a:latin typeface="Gill Sans Nova Cond XBd" panose="020B0A06020104020203" pitchFamily="34" charset="0"/>
              </a:rPr>
              <a:t> 20:1-22].</a:t>
            </a:r>
          </a:p>
        </p:txBody>
      </p:sp>
    </p:spTree>
    <p:extLst>
      <p:ext uri="{BB962C8B-B14F-4D97-AF65-F5344CB8AC3E}">
        <p14:creationId xmlns:p14="http://schemas.microsoft.com/office/powerpoint/2010/main" val="387334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D898DD-72E9-F59C-FC32-96D9E524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C8491F-6BA3-2F90-7C68-6197531A1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6207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Bagaimana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cara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raja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Yosafat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menghadapi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krisis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ancaman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musuh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besar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dihadapannya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408AE-8562-FFF4-C6B0-88B219B4F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662113"/>
            <a:ext cx="8439150" cy="48958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menyeruhkan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rakyat Yehuda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berpuasa</a:t>
            </a:r>
            <a:r>
              <a:rPr lang="en-ID" dirty="0">
                <a:latin typeface="Amasis MT Pro Black" panose="02040A04050005020304" pitchFamily="18" charset="0"/>
              </a:rPr>
              <a:t>.</a:t>
            </a:r>
            <a:r>
              <a:rPr lang="en-ID" dirty="0"/>
              <a:t>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Amasis MT Pro Black" panose="02040A04050005020304" pitchFamily="18" charset="0"/>
              </a:rPr>
              <a:t>Seluruh</a:t>
            </a:r>
            <a:r>
              <a:rPr lang="en-ID" dirty="0">
                <a:latin typeface="Amasis MT Pro Black" panose="02040A04050005020304" pitchFamily="18" charset="0"/>
              </a:rPr>
              <a:t> rakyat Yehuda </a:t>
            </a:r>
            <a:r>
              <a:rPr lang="en-ID" dirty="0" err="1">
                <a:latin typeface="Amasis MT Pro Black" panose="02040A04050005020304" pitchFamily="18" charset="0"/>
              </a:rPr>
              <a:t>termasuk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istri</a:t>
            </a:r>
            <a:r>
              <a:rPr lang="en-ID" dirty="0">
                <a:latin typeface="Amasis MT Pro Black" panose="02040A04050005020304" pitchFamily="18" charset="0"/>
              </a:rPr>
              <a:t> dan </a:t>
            </a:r>
            <a:r>
              <a:rPr lang="en-ID" dirty="0" err="1">
                <a:latin typeface="Amasis MT Pro Black" panose="02040A04050005020304" pitchFamily="18" charset="0"/>
              </a:rPr>
              <a:t>anak-anak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berkumpul</a:t>
            </a:r>
            <a:r>
              <a:rPr lang="en-ID" dirty="0">
                <a:latin typeface="Amasis MT Pro Black" panose="02040A04050005020304" pitchFamily="18" charset="0"/>
              </a:rPr>
              <a:t> di Bait </a:t>
            </a:r>
            <a:r>
              <a:rPr lang="en-ID" dirty="0" err="1">
                <a:latin typeface="Amasis MT Pro Black" panose="02040A04050005020304" pitchFamily="18" charset="0"/>
              </a:rPr>
              <a:t>Suci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untuk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berdoa</a:t>
            </a:r>
            <a:r>
              <a:rPr lang="en-ID" dirty="0"/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Amasis MT Pro Black" panose="02040A04050005020304" pitchFamily="18" charset="0"/>
              </a:rPr>
              <a:t>Raja </a:t>
            </a:r>
            <a:r>
              <a:rPr lang="en-ID" dirty="0" err="1">
                <a:latin typeface="Amasis MT Pro Black" panose="02040A04050005020304" pitchFamily="18" charset="0"/>
              </a:rPr>
              <a:t>Yosafat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berdoa</a:t>
            </a:r>
            <a:r>
              <a:rPr lang="en-ID" dirty="0"/>
              <a:t>: </a:t>
            </a:r>
            <a:r>
              <a:rPr lang="en-ID" dirty="0">
                <a:latin typeface="Franklin Gothic Demi Cond" panose="020B0706030402020204" pitchFamily="34" charset="0"/>
              </a:rPr>
              <a:t>2 </a:t>
            </a:r>
            <a:r>
              <a:rPr lang="en-ID" dirty="0" err="1">
                <a:latin typeface="Franklin Gothic Demi Cond" panose="020B0706030402020204" pitchFamily="34" charset="0"/>
              </a:rPr>
              <a:t>Tawarikh</a:t>
            </a:r>
            <a:r>
              <a:rPr lang="en-ID" dirty="0">
                <a:latin typeface="Franklin Gothic Demi Cond" panose="020B0706030402020204" pitchFamily="34" charset="0"/>
              </a:rPr>
              <a:t> 20:12 Ya Allah kami, </a:t>
            </a:r>
            <a:r>
              <a:rPr lang="en-ID" dirty="0" err="1">
                <a:latin typeface="Franklin Gothic Demi Cond" panose="020B0706030402020204" pitchFamily="34" charset="0"/>
              </a:rPr>
              <a:t>tidakkah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menghukum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? Karena kami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mempunyai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kekuatan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menghadapi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laskar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yang </a:t>
            </a:r>
            <a:r>
              <a:rPr lang="en-ID" dirty="0" err="1"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menyerang</a:t>
            </a:r>
            <a:r>
              <a:rPr lang="en-ID" dirty="0">
                <a:latin typeface="Franklin Gothic Demi Cond" panose="020B0706030402020204" pitchFamily="34" charset="0"/>
              </a:rPr>
              <a:t> kami. Kami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kami </a:t>
            </a:r>
            <a:r>
              <a:rPr lang="en-ID" dirty="0" err="1">
                <a:latin typeface="Franklin Gothic Demi Cond" panose="020B0706030402020204" pitchFamily="34" charset="0"/>
              </a:rPr>
              <a:t>lakukan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mata</a:t>
            </a:r>
            <a:r>
              <a:rPr lang="en-ID" dirty="0">
                <a:latin typeface="Franklin Gothic Demi Cond" panose="020B0706030402020204" pitchFamily="34" charset="0"/>
              </a:rPr>
              <a:t> kami </a:t>
            </a:r>
            <a:r>
              <a:rPr lang="en-ID" dirty="0" err="1">
                <a:latin typeface="Franklin Gothic Demi Cond" panose="020B0706030402020204" pitchFamily="34" charset="0"/>
              </a:rPr>
              <a:t>tertuju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-Mu."</a:t>
            </a:r>
          </a:p>
        </p:txBody>
      </p:sp>
    </p:spTree>
    <p:extLst>
      <p:ext uri="{BB962C8B-B14F-4D97-AF65-F5344CB8AC3E}">
        <p14:creationId xmlns:p14="http://schemas.microsoft.com/office/powerpoint/2010/main" val="228911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31679-931E-DE02-DA20-1E7986544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4" r="43618"/>
          <a:stretch/>
        </p:blipFill>
        <p:spPr>
          <a:xfrm>
            <a:off x="20" y="10"/>
            <a:ext cx="3409931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72963" y="-1"/>
            <a:ext cx="663180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27F8A-53DB-8708-B385-C83ABFAB0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471" y="600074"/>
            <a:ext cx="5029200" cy="5972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Setelah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menyerahkan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diri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cara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ini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, Allah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mengutus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hambanya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menyampaikan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jawaban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TUHAN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berikut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Franklin Gothic Demi Cond" panose="020B0706030402020204" pitchFamily="34" charset="0"/>
              </a:rPr>
              <a:t>: 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Janganlah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kamu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takut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terkejut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laskar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besar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sebab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bukan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kamu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berperang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melainkan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Allah....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usah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kamu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bertempur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....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tinggallah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berdiri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tempatmu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lihatlah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bagaimana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TUHAN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kemenangan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kepadamu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" </a:t>
            </a:r>
          </a:p>
          <a:p>
            <a:pPr marL="0" indent="0">
              <a:buNone/>
            </a:pP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[2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Tawarikh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XBd" panose="020B0A06020104020203" pitchFamily="34" charset="0"/>
              </a:rPr>
              <a:t> 20:15-17].</a:t>
            </a:r>
          </a:p>
        </p:txBody>
      </p:sp>
    </p:spTree>
    <p:extLst>
      <p:ext uri="{BB962C8B-B14F-4D97-AF65-F5344CB8AC3E}">
        <p14:creationId xmlns:p14="http://schemas.microsoft.com/office/powerpoint/2010/main" val="313645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7422C4-2F5E-D1B1-F1C9-0BE998473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2AB7A-990C-E813-8577-13B2F330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5250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Yosafat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merespon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jawaban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TUHAN?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5DCEE-A368-F29C-E2A2-9FE44FE77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87" y="1390650"/>
            <a:ext cx="8277225" cy="532447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Franklin Gothic Medium Cond" panose="020B0606030402020204" pitchFamily="34" charset="0"/>
              </a:rPr>
              <a:t>Yosafat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menyampaikan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seruan</a:t>
            </a:r>
            <a:r>
              <a:rPr lang="en-ID" dirty="0">
                <a:latin typeface="Franklin Gothic Medium Cond" panose="020B0606030402020204" pitchFamily="34" charset="0"/>
              </a:rPr>
              <a:t>: 2 </a:t>
            </a:r>
            <a:r>
              <a:rPr lang="en-ID" dirty="0" err="1">
                <a:latin typeface="Franklin Gothic Medium Cond" panose="020B0606030402020204" pitchFamily="34" charset="0"/>
              </a:rPr>
              <a:t>Tawarikh</a:t>
            </a:r>
            <a:r>
              <a:rPr lang="en-ID" dirty="0">
                <a:latin typeface="Franklin Gothic Medium Cond" panose="020B0606030402020204" pitchFamily="34" charset="0"/>
              </a:rPr>
              <a:t> 20:20 </a:t>
            </a:r>
            <a:r>
              <a:rPr lang="en-ID" dirty="0" err="1">
                <a:latin typeface="Franklin Gothic Medium Cond" panose="020B0606030402020204" pitchFamily="34" charset="0"/>
              </a:rPr>
              <a:t>Keesokan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harinya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pagi-pagi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maju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menuju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padang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gurun</a:t>
            </a:r>
            <a:r>
              <a:rPr lang="en-ID" dirty="0">
                <a:latin typeface="Franklin Gothic Medium Cond" panose="020B0606030402020204" pitchFamily="34" charset="0"/>
              </a:rPr>
              <a:t> Tekoa. Ketika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hendak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berangkat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berdirilah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Yosafat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berkata</a:t>
            </a:r>
            <a:r>
              <a:rPr lang="en-ID" dirty="0">
                <a:latin typeface="Franklin Gothic Medium Cond" panose="020B0606030402020204" pitchFamily="34" charset="0"/>
              </a:rPr>
              <a:t>: "</a:t>
            </a:r>
            <a:r>
              <a:rPr lang="en-ID" dirty="0" err="1">
                <a:latin typeface="Franklin Gothic Medium Cond" panose="020B0606030402020204" pitchFamily="34" charset="0"/>
              </a:rPr>
              <a:t>Dengar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hai</a:t>
            </a:r>
            <a:r>
              <a:rPr lang="en-ID" dirty="0">
                <a:latin typeface="Franklin Gothic Medium Cond" panose="020B0606030402020204" pitchFamily="34" charset="0"/>
              </a:rPr>
              <a:t> Yehuda dan </a:t>
            </a:r>
            <a:r>
              <a:rPr lang="en-ID" dirty="0" err="1">
                <a:latin typeface="Franklin Gothic Medium Cond" panose="020B0606030402020204" pitchFamily="34" charset="0"/>
              </a:rPr>
              <a:t>penduduk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Yerusalem</a:t>
            </a:r>
            <a:r>
              <a:rPr lang="en-ID" dirty="0">
                <a:latin typeface="Franklin Gothic Medium Cond" panose="020B0606030402020204" pitchFamily="34" charset="0"/>
              </a:rPr>
              <a:t>! </a:t>
            </a:r>
            <a:r>
              <a:rPr lang="en-ID" dirty="0" err="1">
                <a:latin typeface="Gill Sans Nova Cond XBd" panose="020B0A06020104020203" pitchFamily="34" charset="0"/>
              </a:rPr>
              <a:t>Percayalah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TUHAN, </a:t>
            </a:r>
            <a:r>
              <a:rPr lang="en-ID" dirty="0" err="1">
                <a:latin typeface="Gill Sans Nova Cond XBd" panose="020B0A06020104020203" pitchFamily="34" charset="0"/>
              </a:rPr>
              <a:t>Allahmu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kamu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tetap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teguh</a:t>
            </a:r>
            <a:r>
              <a:rPr lang="en-ID" dirty="0">
                <a:latin typeface="Gill Sans Nova Cond XBd" panose="020B0A06020104020203" pitchFamily="34" charset="0"/>
              </a:rPr>
              <a:t>! </a:t>
            </a:r>
            <a:r>
              <a:rPr lang="en-ID" dirty="0" err="1">
                <a:latin typeface="Gill Sans Nova Cond XBd" panose="020B0A06020104020203" pitchFamily="34" charset="0"/>
              </a:rPr>
              <a:t>Percayalah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nabi</a:t>
            </a:r>
            <a:r>
              <a:rPr lang="en-ID" dirty="0">
                <a:latin typeface="Gill Sans Nova Cond XBd" panose="020B0A06020104020203" pitchFamily="34" charset="0"/>
              </a:rPr>
              <a:t>-</a:t>
            </a:r>
            <a:r>
              <a:rPr lang="en-ID" dirty="0" err="1">
                <a:latin typeface="Gill Sans Nova Cond XBd" panose="020B0A06020104020203" pitchFamily="34" charset="0"/>
              </a:rPr>
              <a:t>nabi</a:t>
            </a:r>
            <a:r>
              <a:rPr lang="en-ID" dirty="0">
                <a:latin typeface="Gill Sans Nova Cond XBd" panose="020B0A06020104020203" pitchFamily="34" charset="0"/>
              </a:rPr>
              <a:t>-Nya, dan </a:t>
            </a:r>
            <a:r>
              <a:rPr lang="en-ID" dirty="0" err="1">
                <a:latin typeface="Gill Sans Nova Cond XBd" panose="020B0A06020104020203" pitchFamily="34" charset="0"/>
              </a:rPr>
              <a:t>kamu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berhasil</a:t>
            </a:r>
            <a:r>
              <a:rPr lang="en-ID" dirty="0">
                <a:latin typeface="Gill Sans Nova Cond XBd" panose="020B0A06020104020203" pitchFamily="34" charset="0"/>
              </a:rPr>
              <a:t>!</a:t>
            </a:r>
            <a:r>
              <a:rPr lang="en-ID" dirty="0">
                <a:latin typeface="Franklin Gothic Medium Cond" panose="020B0606030402020204" pitchFamily="34" charset="0"/>
              </a:rPr>
              <a:t>"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membentuk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paduan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suara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berjalan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depan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pasukan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menyanyikan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nyanyian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pujian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saat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maju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medan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pertempuran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tiba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mendapati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musuh-musuh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dikalahkan</a:t>
            </a:r>
            <a:r>
              <a:rPr lang="en-ID" dirty="0">
                <a:latin typeface="Franklin Gothic Medium Cond" panose="020B0606030402020204" pitchFamily="34" charset="0"/>
              </a:rPr>
              <a:t> oleh </a:t>
            </a:r>
            <a:r>
              <a:rPr lang="en-ID" dirty="0" err="1">
                <a:latin typeface="Franklin Gothic Medium Cond" panose="020B0606030402020204" pitchFamily="34" charset="0"/>
              </a:rPr>
              <a:t>Tuhan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terluput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pulang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Yerusalem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membawa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banyak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rampasan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medan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pertempuran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0558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A3EA19-F92E-AEAA-85E2-A50CC158D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5086B-4D0C-2FA3-894E-68936A5B9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752850"/>
            <a:ext cx="8915400" cy="28003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Allah yang </a:t>
            </a:r>
            <a:r>
              <a:rPr lang="en-ID" sz="3200" dirty="0" err="1">
                <a:latin typeface="Gill Sans Nova Cond XBd" panose="020B0A06020104020203" pitchFamily="34" charset="0"/>
              </a:rPr>
              <a:t>melepaskan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Yosafat</a:t>
            </a:r>
            <a:r>
              <a:rPr lang="en-ID" sz="3200" dirty="0">
                <a:latin typeface="Gill Sans Nova Cond XBd" panose="020B0A06020104020203" pitchFamily="34" charset="0"/>
              </a:rPr>
              <a:t> dan Yehuda </a:t>
            </a:r>
            <a:r>
              <a:rPr lang="en-ID" sz="3200" dirty="0" err="1"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ancaman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musuh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Allah yang </a:t>
            </a:r>
            <a:r>
              <a:rPr lang="en-ID" sz="3200" dirty="0" err="1">
                <a:latin typeface="Gill Sans Nova Cond XBd" panose="020B0A06020104020203" pitchFamily="34" charset="0"/>
              </a:rPr>
              <a:t>sama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kasihi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sembah</a:t>
            </a:r>
            <a:r>
              <a:rPr lang="en-ID" sz="3200" dirty="0">
                <a:latin typeface="Gill Sans Nova Cond XBd" panose="020B0A06020104020203" pitchFamily="34" charset="0"/>
              </a:rPr>
              <a:t>, dan </a:t>
            </a:r>
            <a:r>
              <a:rPr lang="en-ID" sz="3200" dirty="0" err="1">
                <a:latin typeface="Gill Sans Nova Cond XBd" panose="020B0A06020104020203" pitchFamily="34" charset="0"/>
              </a:rPr>
              <a:t>kuasa</a:t>
            </a:r>
            <a:r>
              <a:rPr lang="en-ID" sz="3200" dirty="0">
                <a:latin typeface="Gill Sans Nova Cond XBd" panose="020B0A06020104020203" pitchFamily="34" charset="0"/>
              </a:rPr>
              <a:t>-Nya </a:t>
            </a:r>
            <a:r>
              <a:rPr lang="en-ID" sz="3200" dirty="0" err="1">
                <a:latin typeface="Gill Sans Nova Cond XBd" panose="020B0A06020104020203" pitchFamily="34" charset="0"/>
              </a:rPr>
              <a:t>sama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besar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sekarang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seperti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dahulu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latin typeface="Gill Sans Nova Cond XBd" panose="020B0A06020104020203" pitchFamily="34" charset="0"/>
              </a:rPr>
              <a:t>Tantangannya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bagi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apakah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percaya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sungguh-sungguh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TUHAN dan </a:t>
            </a:r>
            <a:r>
              <a:rPr lang="en-ID" sz="3200" dirty="0" err="1">
                <a:latin typeface="Impact" panose="020B0806030902050204" pitchFamily="34" charset="0"/>
              </a:rPr>
              <a:t>pimpinan</a:t>
            </a:r>
            <a:r>
              <a:rPr lang="en-ID" sz="3200" dirty="0">
                <a:latin typeface="Impact" panose="020B0806030902050204" pitchFamily="34" charset="0"/>
              </a:rPr>
              <a:t>-Nya?</a:t>
            </a:r>
          </a:p>
        </p:txBody>
      </p:sp>
    </p:spTree>
    <p:extLst>
      <p:ext uri="{BB962C8B-B14F-4D97-AF65-F5344CB8AC3E}">
        <p14:creationId xmlns:p14="http://schemas.microsoft.com/office/powerpoint/2010/main" val="4171467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2223" y="554152"/>
            <a:ext cx="4306642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75500-E1B6-1B55-A669-2B596DDBA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99" r="6425" b="-1"/>
          <a:stretch/>
        </p:blipFill>
        <p:spPr>
          <a:xfrm>
            <a:off x="379063" y="554151"/>
            <a:ext cx="4306642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17" y="703679"/>
            <a:ext cx="128636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064" y="1562696"/>
            <a:ext cx="118159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CEA12-5BE7-4FA3-2C08-872920B9B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545" y="703679"/>
            <a:ext cx="3908491" cy="562846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Yosafat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percaya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TUHAN dan para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nabi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tengah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krisis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nasional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Umat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Allah di masa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kini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harus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menaruh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kepercayaan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3200" dirty="0" err="1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sama</a:t>
            </a:r>
            <a:r>
              <a:rPr lang="en-ID" sz="3200" dirty="0">
                <a:solidFill>
                  <a:schemeClr val="tx1">
                    <a:alpha val="80000"/>
                  </a:schemeClr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Kepercayaan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kuasa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Ilahi yang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meningkatkan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keamanan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kemakmuran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rohani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gereja</a:t>
            </a:r>
            <a:r>
              <a:rPr lang="en-ID" sz="3200" dirty="0">
                <a:solidFill>
                  <a:srgbClr val="002060">
                    <a:alpha val="80000"/>
                  </a:srgbClr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0611" y="5775082"/>
            <a:ext cx="84320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404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598</TotalTime>
  <Words>2348</Words>
  <Application>Microsoft Office PowerPoint</Application>
  <PresentationFormat>On-screen Show (4:3)</PresentationFormat>
  <Paragraphs>89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Aharoni</vt:lpstr>
      <vt:lpstr>Amasis MT Pro Black</vt:lpstr>
      <vt:lpstr>Arial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Demi Cond</vt:lpstr>
      <vt:lpstr>Franklin Gothic Medium Cond</vt:lpstr>
      <vt:lpstr>Gill Sans Nova Cond XBd</vt:lpstr>
      <vt:lpstr>Impact</vt:lpstr>
      <vt:lpstr>Wingdings</vt:lpstr>
      <vt:lpstr>Office Theme</vt:lpstr>
      <vt:lpstr>MENGELOLA  PADA  MASA-MASA SULIT</vt:lpstr>
      <vt:lpstr>MAZMUR 50 : 14,15</vt:lpstr>
      <vt:lpstr>PowerPoint Presentation</vt:lpstr>
      <vt:lpstr>MENEMPATKAN TUHAN YANG PERTAMA Minggu, 12 Maret 2023</vt:lpstr>
      <vt:lpstr>Bagaimana cara raja Yosafat menghadapi krisis ancaman musuh yang besar dihadapannya?</vt:lpstr>
      <vt:lpstr>PowerPoint Presentation</vt:lpstr>
      <vt:lpstr>Bagaimana Yosafat merespon jawaban TUHAN?</vt:lpstr>
      <vt:lpstr>PowerPoint Presentation</vt:lpstr>
      <vt:lpstr>PowerPoint Presentation</vt:lpstr>
      <vt:lpstr>PERCAYA KEPADA TUHAN, BUKAN PADA  SUMBER DAYA ANDA SENDIRI Senin, 13 Maret 2023</vt:lpstr>
      <vt:lpstr>PowerPoint Presentation</vt:lpstr>
      <vt:lpstr>PowerPoint Presentation</vt:lpstr>
      <vt:lpstr>Apa yang kita dapat pelajari dari pengalaman Daud tersebut?</vt:lpstr>
      <vt:lpstr>PowerPoint Presentation</vt:lpstr>
      <vt:lpstr>WAKTUNYA UNTUK MENYEDERHANAKAN Selasa, 14 Maret 2023</vt:lpstr>
      <vt:lpstr>PowerPoint Presentation</vt:lpstr>
      <vt:lpstr>Mencermati firman yang ditulis oleh rasul Petrus tersebut, apakah pelajaran yang harus kita renungkan?</vt:lpstr>
      <vt:lpstr>PowerPoint Presentation</vt:lpstr>
      <vt:lpstr>2 Petrus 3:9</vt:lpstr>
      <vt:lpstr>PRIORITAS-PRIORITAS Rabu, 15 Maret 2023</vt:lpstr>
      <vt:lpstr>PowerPoint Presentation</vt:lpstr>
      <vt:lpstr>PowerPoint Presentation</vt:lpstr>
      <vt:lpstr>PowerPoint Presentation</vt:lpstr>
      <vt:lpstr>1 Yohanes 2:15-17</vt:lpstr>
      <vt:lpstr>PowerPoint Presentation</vt:lpstr>
      <vt:lpstr>KETIKA TIDAK SEORANG PUN DAPAT  MEMBELI ATAU MENJUAL Kamis, 16 Maret 2023</vt:lpstr>
      <vt:lpstr>PowerPoint Presentation</vt:lpstr>
      <vt:lpstr>Bagaimana kita dapat bersedia menghadapi  masa yang sukar tersebut? </vt:lpstr>
      <vt:lpstr>PowerPoint Presentation</vt:lpstr>
      <vt:lpstr>Daniel 12:1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MENGELOLA PADA MASA-MASA SULIT</dc:title>
  <dc:creator>daniel siswanto</dc:creator>
  <cp:lastModifiedBy>daniel siswanto</cp:lastModifiedBy>
  <cp:revision>18</cp:revision>
  <dcterms:created xsi:type="dcterms:W3CDTF">2023-03-14T11:11:58Z</dcterms:created>
  <dcterms:modified xsi:type="dcterms:W3CDTF">2023-03-16T14:38:52Z</dcterms:modified>
</cp:coreProperties>
</file>