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8" r:id="rId23"/>
    <p:sldId id="279" r:id="rId24"/>
    <p:sldId id="275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090E"/>
    <a:srgbClr val="FF99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14B1-8BB8-4D55-95BE-C26C19DA86A8}" type="datetimeFigureOut">
              <a:rPr lang="en-ID" smtClean="0"/>
              <a:t>10/03/2023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ACB-2DA8-4A45-A7DB-94DB3623516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068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14B1-8BB8-4D55-95BE-C26C19DA86A8}" type="datetimeFigureOut">
              <a:rPr lang="en-ID" smtClean="0"/>
              <a:t>10/03/2023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ACB-2DA8-4A45-A7DB-94DB3623516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7378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14B1-8BB8-4D55-95BE-C26C19DA86A8}" type="datetimeFigureOut">
              <a:rPr lang="en-ID" smtClean="0"/>
              <a:t>10/03/2023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ACB-2DA8-4A45-A7DB-94DB3623516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0720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14B1-8BB8-4D55-95BE-C26C19DA86A8}" type="datetimeFigureOut">
              <a:rPr lang="en-ID" smtClean="0"/>
              <a:t>10/03/2023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ACB-2DA8-4A45-A7DB-94DB3623516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181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14B1-8BB8-4D55-95BE-C26C19DA86A8}" type="datetimeFigureOut">
              <a:rPr lang="en-ID" smtClean="0"/>
              <a:t>10/03/2023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ACB-2DA8-4A45-A7DB-94DB3623516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42075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14B1-8BB8-4D55-95BE-C26C19DA86A8}" type="datetimeFigureOut">
              <a:rPr lang="en-ID" smtClean="0"/>
              <a:t>10/03/2023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ACB-2DA8-4A45-A7DB-94DB3623516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11569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14B1-8BB8-4D55-95BE-C26C19DA86A8}" type="datetimeFigureOut">
              <a:rPr lang="en-ID" smtClean="0"/>
              <a:t>10/03/2023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ACB-2DA8-4A45-A7DB-94DB3623516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094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14B1-8BB8-4D55-95BE-C26C19DA86A8}" type="datetimeFigureOut">
              <a:rPr lang="en-ID" smtClean="0"/>
              <a:t>10/03/2023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ACB-2DA8-4A45-A7DB-94DB3623516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897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14B1-8BB8-4D55-95BE-C26C19DA86A8}" type="datetimeFigureOut">
              <a:rPr lang="en-ID" smtClean="0"/>
              <a:t>10/03/2023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ACB-2DA8-4A45-A7DB-94DB3623516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1265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14B1-8BB8-4D55-95BE-C26C19DA86A8}" type="datetimeFigureOut">
              <a:rPr lang="en-ID" smtClean="0"/>
              <a:t>10/03/2023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ACB-2DA8-4A45-A7DB-94DB3623516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87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314B1-8BB8-4D55-95BE-C26C19DA86A8}" type="datetimeFigureOut">
              <a:rPr lang="en-ID" smtClean="0"/>
              <a:t>10/03/2023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ACB-2DA8-4A45-A7DB-94DB3623516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158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314B1-8BB8-4D55-95BE-C26C19DA86A8}" type="datetimeFigureOut">
              <a:rPr lang="en-ID" smtClean="0"/>
              <a:t>10/03/2023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A6ACB-2DA8-4A45-A7DB-94DB3623516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951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1ECC0E-269D-1BF6-DA2A-05B6306ED2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8400" r="15267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C385CB-A134-6D27-F4D1-B77AE6115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965200"/>
            <a:ext cx="7696200" cy="3330575"/>
          </a:xfrm>
        </p:spPr>
        <p:txBody>
          <a:bodyPr>
            <a:normAutofit/>
          </a:bodyPr>
          <a:lstStyle/>
          <a:p>
            <a:pPr algn="l"/>
            <a:r>
              <a:rPr lang="en-US" sz="78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C00000"/>
                </a:solidFill>
              </a:rPr>
              <a:t>MENGEMBALIKAN</a:t>
            </a:r>
            <a:endParaRPr lang="en-ID" sz="7800" dirty="0">
              <a:ln w="22225">
                <a:solidFill>
                  <a:schemeClr val="tx1"/>
                </a:solidFill>
                <a:miter lim="800000"/>
              </a:ln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BC97C-C596-AA0E-127C-BC7C31CB9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00" y="4572002"/>
            <a:ext cx="7696200" cy="1202995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Pelajaran ke 10, Triwulan I</a:t>
            </a:r>
          </a:p>
          <a:p>
            <a:pPr algn="l"/>
            <a:r>
              <a:rPr lang="en-US" sz="2800"/>
              <a:t>Tahun 2023</a:t>
            </a:r>
            <a:endParaRPr lang="en-ID" sz="2800"/>
          </a:p>
        </p:txBody>
      </p:sp>
    </p:spTree>
    <p:extLst>
      <p:ext uri="{BB962C8B-B14F-4D97-AF65-F5344CB8AC3E}">
        <p14:creationId xmlns:p14="http://schemas.microsoft.com/office/powerpoint/2010/main" val="3832546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4D6C2-A615-9D52-6BED-3C765BBA0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365760"/>
            <a:ext cx="8239125" cy="118872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ENGKAU TIDAK DAPAT MENGAMBILNYA</a:t>
            </a:r>
            <a:br>
              <a:rPr lang="en-ID" sz="3700" dirty="0"/>
            </a:b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6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D0785-1D59-D306-BE41-4292F9B2F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390" y="2204847"/>
            <a:ext cx="5791200" cy="443407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Mazmur</a:t>
            </a:r>
            <a:r>
              <a:rPr lang="en-ID" sz="3200" dirty="0">
                <a:latin typeface="Impact" panose="020B0806030902050204" pitchFamily="34" charset="0"/>
              </a:rPr>
              <a:t> 49:17-18 </a:t>
            </a:r>
          </a:p>
          <a:p>
            <a:pPr marL="0" indent="0">
              <a:buNone/>
            </a:pPr>
            <a:r>
              <a:rPr lang="en-ID" sz="3200" dirty="0">
                <a:latin typeface="Franklin Gothic Demi" panose="020B0703020102020204" pitchFamily="34" charset="0"/>
              </a:rPr>
              <a:t>“</a:t>
            </a:r>
            <a:r>
              <a:rPr lang="en-ID" sz="3200" dirty="0" err="1">
                <a:latin typeface="Franklin Gothic Demi" panose="020B0703020102020204" pitchFamily="34" charset="0"/>
              </a:rPr>
              <a:t>Janganlah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takut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apabila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seseorang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menjadi</a:t>
            </a:r>
            <a:r>
              <a:rPr lang="en-ID" sz="3200" dirty="0">
                <a:latin typeface="Franklin Gothic Demi" panose="020B0703020102020204" pitchFamily="34" charset="0"/>
              </a:rPr>
              <a:t> kaya, </a:t>
            </a:r>
            <a:r>
              <a:rPr lang="en-ID" sz="3200" dirty="0" err="1">
                <a:latin typeface="Franklin Gothic Demi" panose="020B0703020102020204" pitchFamily="34" charset="0"/>
              </a:rPr>
              <a:t>apabila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kemuliaan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keluarganya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bertambah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sebab</a:t>
            </a:r>
            <a:r>
              <a:rPr lang="en-ID" sz="3200" dirty="0">
                <a:latin typeface="Franklin Gothic Demi" panose="020B0703020102020204" pitchFamily="34" charset="0"/>
              </a:rPr>
              <a:t> pada </a:t>
            </a:r>
            <a:r>
              <a:rPr lang="en-ID" sz="3200" dirty="0" err="1">
                <a:latin typeface="Franklin Gothic Demi" panose="020B0703020102020204" pitchFamily="34" charset="0"/>
              </a:rPr>
              <a:t>waktu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matinya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semuanya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itu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tidak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akan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dibawanya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serta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kemuliaannya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tidak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akan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turun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mengikuti</a:t>
            </a:r>
            <a:r>
              <a:rPr lang="en-ID" sz="3200" dirty="0">
                <a:latin typeface="Franklin Gothic Demi" panose="020B0703020102020204" pitchFamily="34" charset="0"/>
              </a:rPr>
              <a:t> dia.”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4372FA-468C-7A00-C51D-66C6883DC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95" y="2989724"/>
            <a:ext cx="2468654" cy="2570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1407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5265DC-CF6B-4AE8-B3F3-2A7A16374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625E1-60BF-CBF8-4A36-EA82158E9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716985"/>
            <a:ext cx="7029450" cy="826439"/>
          </a:xfrm>
        </p:spPr>
        <p:txBody>
          <a:bodyPr anchor="t">
            <a:normAutofit/>
          </a:bodyPr>
          <a:lstStyle/>
          <a:p>
            <a:pPr algn="ctr"/>
            <a:r>
              <a:rPr lang="en-ID" sz="4800" dirty="0" err="1">
                <a:solidFill>
                  <a:srgbClr val="FFFF00"/>
                </a:solidFill>
                <a:latin typeface="Impact" panose="020B0806030902050204" pitchFamily="34" charset="0"/>
              </a:rPr>
              <a:t>Yakobus</a:t>
            </a:r>
            <a:r>
              <a:rPr lang="en-ID" sz="4800" dirty="0">
                <a:solidFill>
                  <a:srgbClr val="FFFF00"/>
                </a:solidFill>
                <a:latin typeface="Impact" panose="020B0806030902050204" pitchFamily="34" charset="0"/>
              </a:rPr>
              <a:t> 4:14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1A96C-C474-2194-3C35-4EDD69AA2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07"/>
          <a:stretch/>
        </p:blipFill>
        <p:spPr>
          <a:xfrm>
            <a:off x="20" y="2"/>
            <a:ext cx="9143980" cy="3418853"/>
          </a:xfrm>
          <a:custGeom>
            <a:avLst/>
            <a:gdLst/>
            <a:ahLst/>
            <a:cxnLst/>
            <a:rect l="l" t="t" r="r" b="b"/>
            <a:pathLst>
              <a:path w="12192000" h="3418853">
                <a:moveTo>
                  <a:pt x="0" y="0"/>
                </a:moveTo>
                <a:lnTo>
                  <a:pt x="12192000" y="0"/>
                </a:lnTo>
                <a:lnTo>
                  <a:pt x="12192000" y="227978"/>
                </a:lnTo>
                <a:lnTo>
                  <a:pt x="12192000" y="2065168"/>
                </a:lnTo>
                <a:lnTo>
                  <a:pt x="12192000" y="3342653"/>
                </a:lnTo>
                <a:lnTo>
                  <a:pt x="9439275" y="3418853"/>
                </a:lnTo>
                <a:lnTo>
                  <a:pt x="5572127" y="3171203"/>
                </a:lnTo>
                <a:lnTo>
                  <a:pt x="0" y="3342653"/>
                </a:lnTo>
                <a:lnTo>
                  <a:pt x="0" y="2065168"/>
                </a:lnTo>
                <a:lnTo>
                  <a:pt x="0" y="227978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7EA779C-87BF-454F-919D-A3DA98FD8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9818"/>
            <a:ext cx="9144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8C2E702-9A3E-420B-81FC-693685CAF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AA40418-2F7D-4A2A-84C0-1A72B0307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1297D-47F1-0359-8CEA-18F68EDEF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4543424"/>
            <a:ext cx="8153400" cy="18738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“Sedang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kamu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tahu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apa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terjadi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besok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Apakah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arti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hidupmu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?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Hidupmu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sama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uap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sebentar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saja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kelihatan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lalu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lenyap</a:t>
            </a:r>
            <a:r>
              <a:rPr lang="en-ID" sz="32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624362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D8863-5D4D-4466-9813-C610C0A9C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4" r="19091" b="697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618C1-7A91-4F11-C94A-3F296619E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63" y="493009"/>
            <a:ext cx="5398329" cy="5724910"/>
          </a:xfrm>
        </p:spPr>
        <p:txBody>
          <a:bodyPr>
            <a:noAutofit/>
          </a:bodyPr>
          <a:lstStyle/>
          <a:p>
            <a:r>
              <a:rPr lang="en-ID" sz="3000" b="1" dirty="0" err="1">
                <a:latin typeface="Gill Sans Nova Cond Ultra Bold" panose="020B0B04020104020203" pitchFamily="34" charset="0"/>
              </a:rPr>
              <a:t>Hidup</a:t>
            </a:r>
            <a:r>
              <a:rPr lang="en-ID" sz="3000" b="1" dirty="0">
                <a:latin typeface="Gill Sans Nova Cond Ultra Bold" panose="020B0B04020104020203" pitchFamily="34" charset="0"/>
              </a:rPr>
              <a:t> dan </a:t>
            </a:r>
            <a:r>
              <a:rPr lang="en-ID" sz="3000" b="1" dirty="0" err="1">
                <a:latin typeface="Gill Sans Nova Cond Ultra Bold" panose="020B0B04020104020203" pitchFamily="34" charset="0"/>
              </a:rPr>
              <a:t>harta</a:t>
            </a:r>
            <a:r>
              <a:rPr lang="en-ID" sz="3000" b="1" dirty="0">
                <a:latin typeface="Gill Sans Nova Cond Ultra Bold" panose="020B0B04020104020203" pitchFamily="34" charset="0"/>
              </a:rPr>
              <a:t> </a:t>
            </a:r>
            <a:r>
              <a:rPr lang="en-ID" sz="3000" b="1" dirty="0" err="1">
                <a:latin typeface="Gill Sans Nova Cond Ultra Bold" panose="020B0B04020104020203" pitchFamily="34" charset="0"/>
              </a:rPr>
              <a:t>kita</a:t>
            </a:r>
            <a:r>
              <a:rPr lang="en-ID" sz="3000" b="1" dirty="0">
                <a:latin typeface="Gill Sans Nova Cond Ultra Bold" panose="020B0B04020104020203" pitchFamily="34" charset="0"/>
              </a:rPr>
              <a:t> </a:t>
            </a:r>
            <a:r>
              <a:rPr lang="en-ID" sz="3000" b="1" dirty="0" err="1">
                <a:latin typeface="Gill Sans Nova Cond Ultra Bold" panose="020B0B04020104020203" pitchFamily="34" charset="0"/>
              </a:rPr>
              <a:t>tidak</a:t>
            </a:r>
            <a:r>
              <a:rPr lang="en-ID" sz="3000" b="1" dirty="0">
                <a:latin typeface="Gill Sans Nova Cond Ultra Bold" panose="020B0B04020104020203" pitchFamily="34" charset="0"/>
              </a:rPr>
              <a:t> </a:t>
            </a:r>
            <a:r>
              <a:rPr lang="en-ID" sz="3000" b="1" dirty="0" err="1">
                <a:latin typeface="Gill Sans Nova Cond Ultra Bold" panose="020B0B04020104020203" pitchFamily="34" charset="0"/>
              </a:rPr>
              <a:t>akan</a:t>
            </a:r>
            <a:r>
              <a:rPr lang="en-ID" sz="3000" b="1" dirty="0">
                <a:latin typeface="Gill Sans Nova Cond Ultra Bold" panose="020B0B04020104020203" pitchFamily="34" charset="0"/>
              </a:rPr>
              <a:t> </a:t>
            </a:r>
            <a:r>
              <a:rPr lang="en-ID" sz="3000" b="1" dirty="0" err="1">
                <a:latin typeface="Gill Sans Nova Cond Ultra Bold" panose="020B0B04020104020203" pitchFamily="34" charset="0"/>
              </a:rPr>
              <a:t>bertahan</a:t>
            </a:r>
            <a:r>
              <a:rPr lang="en-ID" sz="3000" b="1" dirty="0">
                <a:latin typeface="Gill Sans Nova Cond Ultra Bold" panose="020B0B04020104020203" pitchFamily="34" charset="0"/>
              </a:rPr>
              <a:t> </a:t>
            </a:r>
            <a:r>
              <a:rPr lang="en-ID" sz="3000" b="1" dirty="0" err="1">
                <a:latin typeface="Gill Sans Nova Cond Ultra Bold" panose="020B0B04020104020203" pitchFamily="34" charset="0"/>
              </a:rPr>
              <a:t>selamanya</a:t>
            </a:r>
            <a:r>
              <a:rPr lang="en-ID" sz="3000" b="1" dirty="0">
                <a:latin typeface="Franklin Gothic Medium Cond" panose="020B0606030402020204" pitchFamily="34" charset="0"/>
              </a:rPr>
              <a:t>,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harta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kepunyaan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diwariskan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3000" b="1" dirty="0">
                <a:latin typeface="Franklin Gothic Medium Cond" panose="020B0606030402020204" pitchFamily="34" charset="0"/>
              </a:rPr>
              <a:t> orang lain [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Pengkhotbah</a:t>
            </a:r>
            <a:r>
              <a:rPr lang="en-ID" sz="3000" b="1" dirty="0">
                <a:latin typeface="Franklin Gothic Medium Cond" panose="020B0606030402020204" pitchFamily="34" charset="0"/>
              </a:rPr>
              <a:t> 2:18-22] dan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membawa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apapun</a:t>
            </a:r>
            <a:r>
              <a:rPr lang="en-ID" sz="32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saat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meninggalkan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dunia yang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fana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>
                <a:latin typeface="Franklin Gothic Medium Cond" panose="020B0606030402020204" pitchFamily="34" charset="0"/>
              </a:rPr>
              <a:t>[1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Timotius</a:t>
            </a:r>
            <a:r>
              <a:rPr lang="en-ID" sz="3000" b="1" dirty="0">
                <a:latin typeface="Franklin Gothic Medium Cond" panose="020B0606030402020204" pitchFamily="34" charset="0"/>
              </a:rPr>
              <a:t> 6:6-7]. </a:t>
            </a:r>
          </a:p>
          <a:p>
            <a:pPr marL="0" indent="0">
              <a:buNone/>
            </a:pPr>
            <a:endParaRPr lang="en-ID" sz="800" b="1" dirty="0">
              <a:latin typeface="Franklin Gothic Medium Cond" panose="020B0606030402020204" pitchFamily="34" charset="0"/>
            </a:endParaRPr>
          </a:p>
          <a:p>
            <a:pPr marL="0" indent="0" algn="ctr">
              <a:buNone/>
            </a:pPr>
            <a:r>
              <a:rPr lang="en-ID" sz="3000" dirty="0" err="1">
                <a:latin typeface="Bernard MT Condensed" panose="02050806060905020404" pitchFamily="18" charset="0"/>
              </a:rPr>
              <a:t>Saat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hidup</a:t>
            </a:r>
            <a:r>
              <a:rPr lang="en-ID" sz="3000" dirty="0">
                <a:latin typeface="Bernard MT Condensed" panose="02050806060905020404" pitchFamily="18" charset="0"/>
              </a:rPr>
              <a:t>, </a:t>
            </a:r>
            <a:r>
              <a:rPr lang="en-ID" sz="3000" dirty="0" err="1">
                <a:latin typeface="Bernard MT Condensed" panose="02050806060905020404" pitchFamily="18" charset="0"/>
              </a:rPr>
              <a:t>kita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perlu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membuat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rencana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untuk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mengatur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harta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kepemilikan</a:t>
            </a:r>
            <a:r>
              <a:rPr lang="en-ID" sz="3000" dirty="0">
                <a:latin typeface="Bernard MT Condensed" panose="02050806060905020404" pitchFamily="18" charset="0"/>
              </a:rPr>
              <a:t> yang </a:t>
            </a:r>
            <a:r>
              <a:rPr lang="en-ID" sz="3000" dirty="0" err="1">
                <a:latin typeface="Bernard MT Condensed" panose="02050806060905020404" pitchFamily="18" charset="0"/>
              </a:rPr>
              <a:t>dipercayakan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Tuhan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kepada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kita</a:t>
            </a:r>
            <a:r>
              <a:rPr lang="en-ID" sz="3000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8016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F1ADE5-58A8-C836-BF6F-0876FF710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1F1F72-4387-123D-D53A-73232B03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4588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Mengapa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penting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membuat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rencana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pengaturan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harta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sebelum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seseorang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meninggal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dunia?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8C881-886A-85A9-1248-1F1BD906E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1281907"/>
            <a:ext cx="8553450" cy="549989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b="1" dirty="0" err="1">
                <a:latin typeface="Franklin Gothic Medium Cond" panose="020B0606030402020204" pitchFamily="34" charset="0"/>
              </a:rPr>
              <a:t>Amsal</a:t>
            </a:r>
            <a:r>
              <a:rPr lang="en-ID" b="1" dirty="0">
                <a:latin typeface="Franklin Gothic Medium Cond" panose="020B0606030402020204" pitchFamily="34" charset="0"/>
              </a:rPr>
              <a:t> 13:22 </a:t>
            </a:r>
            <a:r>
              <a:rPr lang="en-ID" dirty="0">
                <a:latin typeface="Franklin Gothic Medium Cond" panose="020B0606030402020204" pitchFamily="34" charset="0"/>
              </a:rPr>
              <a:t>"Orang </a:t>
            </a:r>
            <a:r>
              <a:rPr lang="en-ID" dirty="0" err="1">
                <a:latin typeface="Franklin Gothic Medium Cond" panose="020B0606030402020204" pitchFamily="34" charset="0"/>
              </a:rPr>
              <a:t>baik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meninggalkan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warisan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anak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cucunya</a:t>
            </a:r>
            <a:r>
              <a:rPr lang="en-ID" dirty="0">
                <a:latin typeface="Franklin Gothic Medium Cond" panose="020B0606030402020204" pitchFamily="34" charset="0"/>
              </a:rPr>
              <a:t>, ....". </a:t>
            </a:r>
            <a:r>
              <a:rPr lang="en-ID" dirty="0" err="1">
                <a:latin typeface="Franklin Gothic Demi" panose="020B0703020102020204" pitchFamily="34" charset="0"/>
              </a:rPr>
              <a:t>Untuk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menghindari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perselisihan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ahli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waris</a:t>
            </a:r>
            <a:r>
              <a:rPr lang="en-ID" dirty="0"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latin typeface="Franklin Gothic Demi" panose="020B0703020102020204" pitchFamily="34" charset="0"/>
              </a:rPr>
              <a:t>wasiat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harus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dipersiapkan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sebelumnya</a:t>
            </a:r>
            <a:r>
              <a:rPr lang="en-ID" dirty="0">
                <a:latin typeface="Franklin Gothic Medium Cond" panose="020B0606030402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yang punya </a:t>
            </a:r>
            <a:r>
              <a:rPr lang="en-ID" dirty="0" err="1">
                <a:latin typeface="Franklin Gothic Medium Cond" panose="020B0606030402020204" pitchFamily="34" charset="0"/>
              </a:rPr>
              <a:t>kepemilikan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akhir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peduli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banyak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sedikit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rencana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pengaturan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sebelum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meninggal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tindakan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penatalayanan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terakhir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pengaturan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terhadap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apa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berikan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berkat</a:t>
            </a:r>
            <a:r>
              <a:rPr lang="en-ID" dirty="0">
                <a:latin typeface="Impact" panose="020B080603090205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surat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wasiat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khas</a:t>
            </a:r>
            <a:r>
              <a:rPr lang="en-ID" dirty="0"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latin typeface="Franklin Gothic Medium Cond" panose="020B0606030402020204" pitchFamily="34" charset="0"/>
              </a:rPr>
              <a:t>membuat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surat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wasiat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menunjuk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seorang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eksekutor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membagikan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aset-aset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kematiannya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sejalan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keinginannya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seperti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dinyatakan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surat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wasiat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Gill Sans Nova Cond Ultra Bold" panose="020B0B04020104020203" pitchFamily="34" charset="0"/>
              </a:rPr>
              <a:t>Namun</a:t>
            </a:r>
            <a:r>
              <a:rPr lang="en-ID" dirty="0">
                <a:latin typeface="Gill Sans Nova Cond Ultra Bold" panose="020B0B04020104020203" pitchFamily="34" charset="0"/>
              </a:rPr>
              <a:t>, oleh </a:t>
            </a:r>
            <a:r>
              <a:rPr lang="en-ID" dirty="0" err="1">
                <a:latin typeface="Gill Sans Nova Cond Ultra Bold" panose="020B0B04020104020203" pitchFamily="34" charset="0"/>
              </a:rPr>
              <a:t>menjadi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eksekutor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sendiri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anda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mendistribusikan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aset-aset</a:t>
            </a:r>
            <a:r>
              <a:rPr lang="en-ID" dirty="0">
                <a:latin typeface="Gill Sans Nova Cond Ultra Bold" panose="020B0B04020104020203" pitchFamily="34" charset="0"/>
              </a:rPr>
              <a:t> Anda </a:t>
            </a:r>
            <a:r>
              <a:rPr lang="en-ID" dirty="0" err="1">
                <a:latin typeface="Gill Sans Nova Cond Ultra Bold" panose="020B0B04020104020203" pitchFamily="34" charset="0"/>
              </a:rPr>
              <a:t>sendiri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sementara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anda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masih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hidup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  <a:r>
              <a:rPr lang="en-ID" dirty="0">
                <a:latin typeface="Eras Demi ITC" panose="020B0805030504020804" pitchFamily="34" charset="0"/>
              </a:rPr>
              <a:t>Oleh </a:t>
            </a:r>
            <a:r>
              <a:rPr lang="en-ID" dirty="0" err="1">
                <a:latin typeface="Eras Demi ITC" panose="020B0805030504020804" pitchFamily="34" charset="0"/>
              </a:rPr>
              <a:t>bertindak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demikian</a:t>
            </a:r>
            <a:r>
              <a:rPr lang="en-ID" dirty="0">
                <a:latin typeface="Eras Demi ITC" panose="020B08050305040208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anda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memiliki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kepuasan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melihat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hasil-hasil</a:t>
            </a:r>
            <a:r>
              <a:rPr lang="en-ID" dirty="0">
                <a:latin typeface="Eras Demi ITC" panose="020B0805030504020804" pitchFamily="34" charset="0"/>
              </a:rPr>
              <a:t> dan </a:t>
            </a:r>
            <a:r>
              <a:rPr lang="en-ID" dirty="0" err="1">
                <a:latin typeface="Eras Demi ITC" panose="020B0805030504020804" pitchFamily="34" charset="0"/>
              </a:rPr>
              <a:t>mengetahui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bahwa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engkau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sedang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menangani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talenta-talenta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dipercayakan</a:t>
            </a:r>
            <a:r>
              <a:rPr lang="en-ID" dirty="0">
                <a:latin typeface="Eras Demi ITC" panose="020B0805030504020804" pitchFamily="34" charset="0"/>
              </a:rPr>
              <a:t> Allah </a:t>
            </a:r>
            <a:r>
              <a:rPr lang="en-ID" dirty="0" err="1">
                <a:latin typeface="Eras Demi ITC" panose="020B0805030504020804" pitchFamily="34" charset="0"/>
              </a:rPr>
              <a:t>dengan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tepat</a:t>
            </a:r>
            <a:r>
              <a:rPr lang="en-ID" dirty="0"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4072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791AD-5A2B-60A5-8315-F4F7C9F726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16" r="30245" b="-1"/>
          <a:stretch/>
        </p:blipFill>
        <p:spPr>
          <a:xfrm>
            <a:off x="20" y="10"/>
            <a:ext cx="3409931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72963" y="-1"/>
            <a:ext cx="66318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F85B7-FAD7-40DE-6387-5B2ECFDD5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5416" y="466725"/>
            <a:ext cx="5504284" cy="6181725"/>
          </a:xfrm>
        </p:spPr>
        <p:txBody>
          <a:bodyPr>
            <a:noAutofit/>
          </a:bodyPr>
          <a:lstStyle/>
          <a:p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menyusun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wasiat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boleh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hanya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memikirkan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kepentingan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duniawi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sendiri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tetapi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juga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memperhitungkan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Tuhan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memberkati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.</a:t>
            </a:r>
          </a:p>
          <a:p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Karena Allah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pemilik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segala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sesuatu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masuk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akal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menyimpulkan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pandangan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Kitab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Suci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ketika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telah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selesai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apa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yang Allah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telah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percayakan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kepada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harus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mengembalikan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kepada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-Nya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Pemilik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benar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apa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tersisa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saat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kebutuhan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orang-orang yang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kasihi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terpenuhi</a:t>
            </a:r>
            <a:r>
              <a:rPr lang="en-ID" b="1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8768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795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C70387D-646D-E19B-BBC8-D90C89758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5"/>
          <a:stretch/>
        </p:blipFill>
        <p:spPr>
          <a:xfrm>
            <a:off x="20" y="2872"/>
            <a:ext cx="9143980" cy="4595954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6E697-35E5-12AF-D2F3-76EEC8B99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64" y="4767660"/>
            <a:ext cx="8075975" cy="1770300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Mazmur</a:t>
            </a:r>
            <a:r>
              <a:rPr lang="en-ID" sz="3600" dirty="0">
                <a:latin typeface="Impact" panose="020B0806030902050204" pitchFamily="34" charset="0"/>
              </a:rPr>
              <a:t> 24:1 </a:t>
            </a:r>
          </a:p>
          <a:p>
            <a:pPr marL="0" indent="0">
              <a:buNone/>
            </a:pPr>
            <a:r>
              <a:rPr lang="en-ID" sz="3600" dirty="0" err="1">
                <a:latin typeface="Gill Sans Nova Cond XBd" panose="020B0A06020104020203" pitchFamily="34" charset="0"/>
              </a:rPr>
              <a:t>Mazmur</a:t>
            </a:r>
            <a:r>
              <a:rPr lang="en-ID" sz="3600" dirty="0">
                <a:latin typeface="Gill Sans Nova Cond XBd" panose="020B0A06020104020203" pitchFamily="34" charset="0"/>
              </a:rPr>
              <a:t> Daud. </a:t>
            </a:r>
            <a:r>
              <a:rPr lang="en-ID" sz="3600" dirty="0" err="1">
                <a:latin typeface="Gill Sans Nova Cond XBd" panose="020B0A06020104020203" pitchFamily="34" charset="0"/>
              </a:rPr>
              <a:t>TUHANlah</a:t>
            </a:r>
            <a:r>
              <a:rPr lang="en-ID" sz="3600" dirty="0">
                <a:latin typeface="Gill Sans Nova Cond XBd" panose="020B0A06020104020203" pitchFamily="34" charset="0"/>
              </a:rPr>
              <a:t> yang </a:t>
            </a:r>
            <a:r>
              <a:rPr lang="en-ID" sz="3600" dirty="0" err="1">
                <a:latin typeface="Gill Sans Nova Cond XBd" panose="020B0A06020104020203" pitchFamily="34" charset="0"/>
              </a:rPr>
              <a:t>empunya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bumi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serta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segala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isinya</a:t>
            </a:r>
            <a:r>
              <a:rPr lang="en-ID" sz="3600" dirty="0">
                <a:latin typeface="Gill Sans Nova Cond XBd" panose="020B0A06020104020203" pitchFamily="34" charset="0"/>
              </a:rPr>
              <a:t>, dan dunia </a:t>
            </a:r>
            <a:r>
              <a:rPr lang="en-ID" sz="3600" dirty="0" err="1">
                <a:latin typeface="Gill Sans Nova Cond XBd" panose="020B0A06020104020203" pitchFamily="34" charset="0"/>
              </a:rPr>
              <a:t>serta</a:t>
            </a:r>
            <a:r>
              <a:rPr lang="en-ID" sz="3600" dirty="0">
                <a:latin typeface="Gill Sans Nova Cond XBd" panose="020B0A06020104020203" pitchFamily="34" charset="0"/>
              </a:rPr>
              <a:t> yang </a:t>
            </a:r>
            <a:r>
              <a:rPr lang="en-ID" sz="3600" dirty="0" err="1">
                <a:latin typeface="Gill Sans Nova Cond XBd" panose="020B0A06020104020203" pitchFamily="34" charset="0"/>
              </a:rPr>
              <a:t>diam</a:t>
            </a:r>
            <a:r>
              <a:rPr lang="en-ID" sz="3600" dirty="0">
                <a:latin typeface="Gill Sans Nova Cond XBd" panose="020B0A06020104020203" pitchFamily="34" charset="0"/>
              </a:rPr>
              <a:t> di </a:t>
            </a:r>
            <a:r>
              <a:rPr lang="en-ID" sz="3600" dirty="0" err="1">
                <a:latin typeface="Gill Sans Nova Cond XBd" panose="020B0A06020104020203" pitchFamily="34" charset="0"/>
              </a:rPr>
              <a:t>dalamnya</a:t>
            </a:r>
            <a:r>
              <a:rPr lang="en-ID" sz="36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7728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6E83-1500-9543-B6D9-588952E94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1" y="365760"/>
            <a:ext cx="8124824" cy="118872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MULAI DENGAN KEBUTUHAN PRIBADI</a:t>
            </a:r>
            <a:br>
              <a:rPr lang="en-ID" sz="3700" dirty="0"/>
            </a:b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7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53258-670F-4735-7A86-8E6FDBE53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340" y="4135578"/>
            <a:ext cx="8141455" cy="267462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Kitab </a:t>
            </a:r>
            <a:r>
              <a:rPr lang="en-ID" dirty="0" err="1">
                <a:latin typeface="Gill Sans Nova Cond XBd" panose="020B0A06020104020203" pitchFamily="34" charset="0"/>
              </a:rPr>
              <a:t>Suci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pernah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mengutuk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kekayaan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usaha-usaha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mendapatkan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kekayaan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tentu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saja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asalkan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melakukannya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secara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jujur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melalui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menindas</a:t>
            </a:r>
            <a:r>
              <a:rPr lang="en-ID" dirty="0">
                <a:latin typeface="Gill Sans Nova Cond XBd" panose="020B0A06020104020203" pitchFamily="34" charset="0"/>
              </a:rPr>
              <a:t> orang lain.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memberkati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pekerjaan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usaha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jika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rela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mengikuti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menuruti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Dia.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86E61-9365-2A2A-91F0-6B22B916B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056" y="1687908"/>
            <a:ext cx="4050469" cy="2038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2838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5183C4-3EA6-88B4-DC16-3DAE6AF2A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50" b="23750"/>
          <a:stretch/>
        </p:blipFill>
        <p:spPr>
          <a:xfrm>
            <a:off x="0" y="0"/>
            <a:ext cx="9136505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BD99B-4B35-EC32-89C2-287EFC766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965200"/>
            <a:ext cx="8201025" cy="47212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000" dirty="0" err="1">
                <a:solidFill>
                  <a:srgbClr val="0070C0"/>
                </a:solidFill>
                <a:latin typeface="Impact" panose="020B0806030902050204" pitchFamily="34" charset="0"/>
              </a:rPr>
              <a:t>Amsal</a:t>
            </a:r>
            <a:r>
              <a:rPr lang="en-ID" sz="4000" dirty="0">
                <a:solidFill>
                  <a:srgbClr val="0070C0"/>
                </a:solidFill>
                <a:latin typeface="Impact" panose="020B0806030902050204" pitchFamily="34" charset="0"/>
              </a:rPr>
              <a:t> 27:23-27 </a:t>
            </a:r>
          </a:p>
          <a:p>
            <a:pPr marL="0" indent="0">
              <a:buNone/>
            </a:pPr>
            <a:r>
              <a:rPr lang="en-ID" sz="3000" b="1" dirty="0" err="1">
                <a:latin typeface="Franklin Gothic Medium Cond" panose="020B0606030402020204" pitchFamily="34" charset="0"/>
              </a:rPr>
              <a:t>Kenallah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baik-baik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keadaan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kambing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dombamu</a:t>
            </a:r>
            <a:r>
              <a:rPr lang="en-ID" sz="3000" b="1" dirty="0">
                <a:latin typeface="Franklin Gothic Medium Cond" panose="020B0606030402020204" pitchFamily="34" charset="0"/>
              </a:rPr>
              <a:t>,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perhatikanlah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kawanan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hewanmu</a:t>
            </a:r>
            <a:r>
              <a:rPr lang="en-ID" sz="3000" b="1" dirty="0">
                <a:latin typeface="Franklin Gothic Medium Cond" panose="020B0606030402020204" pitchFamily="34" charset="0"/>
              </a:rPr>
              <a:t>. Karena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harta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benda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tidaklah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abadi</a:t>
            </a:r>
            <a:r>
              <a:rPr lang="en-ID" sz="3000" b="1" dirty="0">
                <a:latin typeface="Franklin Gothic Medium Cond" panose="020B0606030402020204" pitchFamily="34" charset="0"/>
              </a:rPr>
              <a:t>.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Apakah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mahkota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tetap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turun-temurun</a:t>
            </a:r>
            <a:r>
              <a:rPr lang="en-ID" sz="3000" b="1" dirty="0">
                <a:latin typeface="Franklin Gothic Medium Cond" panose="020B0606030402020204" pitchFamily="34" charset="0"/>
              </a:rPr>
              <a:t>?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Kalau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rumput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menghilang</a:t>
            </a:r>
            <a:r>
              <a:rPr lang="en-ID" sz="3000" b="1" dirty="0">
                <a:latin typeface="Franklin Gothic Medium Cond" panose="020B0606030402020204" pitchFamily="34" charset="0"/>
              </a:rPr>
              <a:t> dan tunas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muda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nampak</a:t>
            </a:r>
            <a:r>
              <a:rPr lang="en-ID" sz="3000" b="1" dirty="0">
                <a:latin typeface="Franklin Gothic Medium Cond" panose="020B0606030402020204" pitchFamily="34" charset="0"/>
              </a:rPr>
              <a:t>, dan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rumput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gunung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dikumpulkan</a:t>
            </a:r>
            <a:r>
              <a:rPr lang="en-ID" sz="3000" b="1" dirty="0">
                <a:latin typeface="Franklin Gothic Medium Cond" panose="020B0606030402020204" pitchFamily="34" charset="0"/>
              </a:rPr>
              <a:t>,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maka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engkau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mempunyai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domba-domba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muda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pakaianmu</a:t>
            </a:r>
            <a:r>
              <a:rPr lang="en-ID" sz="3000" b="1" dirty="0">
                <a:latin typeface="Franklin Gothic Medium Cond" panose="020B0606030402020204" pitchFamily="34" charset="0"/>
              </a:rPr>
              <a:t> dan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kambing-kambing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jantan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pembeli</a:t>
            </a:r>
            <a:r>
              <a:rPr lang="en-ID" sz="3000" b="1" dirty="0">
                <a:latin typeface="Franklin Gothic Medium Cond" panose="020B0606030402020204" pitchFamily="34" charset="0"/>
              </a:rPr>
              <a:t> ladang, pula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cukup</a:t>
            </a:r>
            <a:r>
              <a:rPr lang="en-ID" sz="3000" b="1" dirty="0">
                <a:latin typeface="Franklin Gothic Medium Cond" panose="020B0606030402020204" pitchFamily="34" charset="0"/>
              </a:rPr>
              <a:t> susu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kambing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makananmu</a:t>
            </a:r>
            <a:r>
              <a:rPr lang="en-ID" sz="3000" b="1" dirty="0">
                <a:latin typeface="Franklin Gothic Medium Cond" panose="020B0606030402020204" pitchFamily="34" charset="0"/>
              </a:rPr>
              <a:t> dan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makanan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keluargamu</a:t>
            </a:r>
            <a:r>
              <a:rPr lang="en-ID" sz="3000" b="1" dirty="0">
                <a:latin typeface="Franklin Gothic Medium Cond" panose="020B0606030402020204" pitchFamily="34" charset="0"/>
              </a:rPr>
              <a:t>, dan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penghidupan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pelayan-pelayanmu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perempuan</a:t>
            </a:r>
            <a:r>
              <a:rPr lang="en-ID" sz="3000" b="1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2205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30C19-926F-A398-706D-76DC779AE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011E1-DF0E-B6F8-DA18-EB539FEF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39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Bagaimana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mengerti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teks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Alkitab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di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atas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memahaminya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kehidupan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orang Kristen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sekarang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ini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D2A53-78BC-03D0-4C76-633941A2D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400174"/>
            <a:ext cx="8667750" cy="535305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b="1" dirty="0">
                <a:latin typeface="Gill Sans Nova Cond Ultra Bold" panose="020B0B04020104020203" pitchFamily="34" charset="0"/>
              </a:rPr>
              <a:t>Teks </a:t>
            </a:r>
            <a:r>
              <a:rPr lang="en-ID" b="1" dirty="0" err="1">
                <a:latin typeface="Gill Sans Nova Cond Ultra Bold" panose="020B0B04020104020203" pitchFamily="34" charset="0"/>
              </a:rPr>
              <a:t>Alkitab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itu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ditulis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dalam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konteks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kehidupan</a:t>
            </a:r>
            <a:r>
              <a:rPr lang="en-ID" b="1" dirty="0">
                <a:latin typeface="Gill Sans Nova Cond Ultra Bold" panose="020B0B04020104020203" pitchFamily="34" charset="0"/>
              </a:rPr>
              <a:t> orang Israel </a:t>
            </a:r>
            <a:r>
              <a:rPr lang="en-ID" b="1" dirty="0" err="1">
                <a:latin typeface="Gill Sans Nova Cond Ultra Bold" panose="020B0B04020104020203" pitchFamily="34" charset="0"/>
              </a:rPr>
              <a:t>sebagai</a:t>
            </a:r>
            <a:r>
              <a:rPr lang="en-ID" b="1" dirty="0">
                <a:latin typeface="Gill Sans Nova Cond Ultra Bold" panose="020B0B04020104020203" pitchFamily="34" charset="0"/>
              </a:rPr>
              <a:t> </a:t>
            </a:r>
            <a:r>
              <a:rPr lang="en-ID" b="1" dirty="0" err="1">
                <a:latin typeface="Gill Sans Nova Cond Ultra Bold" panose="020B0B04020104020203" pitchFamily="34" charset="0"/>
              </a:rPr>
              <a:t>petani</a:t>
            </a:r>
            <a:r>
              <a:rPr lang="en-ID" b="1" dirty="0">
                <a:latin typeface="Gill Sans Nova Cond Ultra Bold" panose="020B0B04020104020203" pitchFamily="34" charset="0"/>
              </a:rPr>
              <a:t> dan </a:t>
            </a:r>
            <a:r>
              <a:rPr lang="en-ID" b="1" dirty="0" err="1">
                <a:latin typeface="Gill Sans Nova Cond Ultra Bold" panose="020B0B04020104020203" pitchFamily="34" charset="0"/>
              </a:rPr>
              <a:t>gembala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latin typeface="Franklin Gothic Medium Cond" panose="020B0606030402020204" pitchFamily="34" charset="0"/>
              </a:rPr>
              <a:t>Tentu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saja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saat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ini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memahaminya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usaha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pekerjaan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lakukan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sekarang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berbagai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jenisnya</a:t>
            </a:r>
            <a:r>
              <a:rPr lang="en-ID" b="1" dirty="0">
                <a:latin typeface="Franklin Gothic Medium Cond" panose="020B06060304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b="1" dirty="0">
                <a:latin typeface="Franklin Gothic Medium Cond" panose="020B0606030402020204" pitchFamily="34" charset="0"/>
              </a:rPr>
              <a:t>Ayat-</a:t>
            </a:r>
            <a:r>
              <a:rPr lang="en-ID" b="1" dirty="0" err="1">
                <a:latin typeface="Franklin Gothic Medium Cond" panose="020B0606030402020204" pitchFamily="34" charset="0"/>
              </a:rPr>
              <a:t>ayat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kitab </a:t>
            </a:r>
            <a:r>
              <a:rPr lang="en-ID" b="1" dirty="0" err="1">
                <a:latin typeface="Franklin Gothic Medium Cond" panose="020B0606030402020204" pitchFamily="34" charset="0"/>
              </a:rPr>
              <a:t>Amsal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tersebut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menunjukkan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rajin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urusan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keuangan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agar </a:t>
            </a:r>
            <a:r>
              <a:rPr lang="en-ID" sz="2400" dirty="0" err="1">
                <a:latin typeface="Impact" panose="020B0806030902050204" pitchFamily="34" charset="0"/>
              </a:rPr>
              <a:t>supaya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dapat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memiliki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cukup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kehidupan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keluarga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, dan orang </a:t>
            </a:r>
            <a:r>
              <a:rPr lang="en-ID" sz="2400" dirty="0" err="1">
                <a:latin typeface="Impact" panose="020B0806030902050204" pitchFamily="34" charset="0"/>
              </a:rPr>
              <a:t>seisi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rumah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Gill Sans Nova Cond Ultra Bold" panose="020B0B04020104020203" pitchFamily="34" charset="0"/>
              </a:rPr>
              <a:t>Mengingat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harta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benda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abadi</a:t>
            </a:r>
            <a:r>
              <a:rPr lang="en-ID" sz="2600" dirty="0">
                <a:latin typeface="Gill Sans Nova Cond Ultra Bold" panose="020B0B04020104020203" pitchFamily="34" charset="0"/>
              </a:rPr>
              <a:t>, </a:t>
            </a:r>
            <a:r>
              <a:rPr lang="en-ID" sz="2600" dirty="0" err="1">
                <a:latin typeface="Gill Sans Nova Cond Ultra Bold" panose="020B0B04020104020203" pitchFamily="34" charset="0"/>
              </a:rPr>
              <a:t>itu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bisa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habis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atau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berpindah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tangan</a:t>
            </a:r>
            <a:r>
              <a:rPr lang="en-ID" sz="2600" b="1" dirty="0">
                <a:latin typeface="Franklin Gothic Medium Cond" panose="020B0606030402020204" pitchFamily="34" charset="0"/>
              </a:rPr>
              <a:t>. Kita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perlu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memahami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aset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baik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kemanakah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semua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ketika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sudah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tiada</a:t>
            </a:r>
            <a:r>
              <a:rPr lang="en-ID" sz="2600" b="1" dirty="0">
                <a:latin typeface="Franklin Gothic Medium Cond" panose="020B0606030402020204" pitchFamily="34" charset="0"/>
              </a:rPr>
              <a:t>? </a:t>
            </a:r>
            <a:r>
              <a:rPr lang="en-ID" sz="2600" b="1" dirty="0" err="1">
                <a:latin typeface="Eras Demi ITC" panose="020B0805030504020804" pitchFamily="34" charset="0"/>
              </a:rPr>
              <a:t>Adalah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penting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merencanakan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ke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depan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untuk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apa</a:t>
            </a:r>
            <a:r>
              <a:rPr lang="en-ID" sz="2600" b="1" dirty="0">
                <a:latin typeface="Eras Demi ITC" panose="020B0805030504020804" pitchFamily="34" charset="0"/>
              </a:rPr>
              <a:t> yang </a:t>
            </a:r>
            <a:r>
              <a:rPr lang="en-ID" sz="2600" b="1" dirty="0" err="1">
                <a:latin typeface="Eras Demi ITC" panose="020B0805030504020804" pitchFamily="34" charset="0"/>
              </a:rPr>
              <a:t>akan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terjadi</a:t>
            </a:r>
            <a:r>
              <a:rPr lang="en-ID" sz="2600" b="1" dirty="0">
                <a:latin typeface="Eras Demi ITC" panose="020B0805030504020804" pitchFamily="34" charset="0"/>
              </a:rPr>
              <a:t> pada </a:t>
            </a:r>
            <a:r>
              <a:rPr lang="en-ID" sz="2600" b="1" dirty="0" err="1">
                <a:latin typeface="Eras Demi ITC" panose="020B0805030504020804" pitchFamily="34" charset="0"/>
              </a:rPr>
              <a:t>harta</a:t>
            </a:r>
            <a:r>
              <a:rPr lang="en-ID" sz="2600" b="1" dirty="0">
                <a:latin typeface="Eras Demi ITC" panose="020B0805030504020804" pitchFamily="34" charset="0"/>
              </a:rPr>
              <a:t> Anda di </a:t>
            </a:r>
            <a:r>
              <a:rPr lang="en-ID" sz="2600" b="1" dirty="0" err="1">
                <a:latin typeface="Eras Demi ITC" panose="020B0805030504020804" pitchFamily="34" charset="0"/>
              </a:rPr>
              <a:t>saat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kematian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tiba</a:t>
            </a:r>
            <a:r>
              <a:rPr lang="en-ID" sz="2600" b="1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2480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C2A22D-4690-B2E3-D2D1-DC781F593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7" b="33449"/>
          <a:stretch/>
        </p:blipFill>
        <p:spPr>
          <a:xfrm>
            <a:off x="20" y="0"/>
            <a:ext cx="9143980" cy="300037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C1636-620D-F8F1-A83E-BCE70DC02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95" y="3000375"/>
            <a:ext cx="8943955" cy="3743324"/>
          </a:xfrm>
        </p:spPr>
        <p:txBody>
          <a:bodyPr anchor="ctr">
            <a:noAutofit/>
          </a:bodyPr>
          <a:lstStyle/>
          <a:p>
            <a:r>
              <a:rPr lang="en-ID" sz="2600" b="1" dirty="0" err="1">
                <a:latin typeface="Franklin Gothic Medium Cond" panose="020B0606030402020204" pitchFamily="34" charset="0"/>
              </a:rPr>
              <a:t>Penatalayanan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baik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berkat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berikan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hanya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berhubungan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apa</a:t>
            </a:r>
            <a:r>
              <a:rPr lang="en-ID" sz="2600" dirty="0"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miliki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sementara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hidup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tetapi</a:t>
            </a:r>
            <a:r>
              <a:rPr lang="en-ID" sz="2600" dirty="0">
                <a:latin typeface="Gill Sans Nova Cond Ultra Bold" panose="020B0B04020104020203" pitchFamily="34" charset="0"/>
              </a:rPr>
              <a:t> juga </a:t>
            </a:r>
            <a:r>
              <a:rPr lang="en-ID" sz="26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apa</a:t>
            </a:r>
            <a:r>
              <a:rPr lang="en-ID" sz="2600" dirty="0"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akan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terjadi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setelah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mati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endParaRPr lang="en-ID" sz="2600" b="1" dirty="0">
              <a:latin typeface="Franklin Gothic Medium Cond" panose="020B0606030402020204" pitchFamily="34" charset="0"/>
            </a:endParaRPr>
          </a:p>
          <a:p>
            <a:r>
              <a:rPr lang="en-ID" sz="2600" dirty="0">
                <a:latin typeface="Eras Bold ITC" panose="020B0907030504020204" pitchFamily="34" charset="0"/>
              </a:rPr>
              <a:t>Jadi, </a:t>
            </a:r>
            <a:r>
              <a:rPr lang="en-ID" sz="2600" dirty="0" err="1">
                <a:latin typeface="Eras Bold ITC" panose="020B0907030504020204" pitchFamily="34" charset="0"/>
              </a:rPr>
              <a:t>terserah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kita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sekarang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untuk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membuat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ketentuan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supaya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dengan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apa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kita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sudah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diberkati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dapat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menjadi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berkat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600" dirty="0">
                <a:latin typeface="Gill Sans Nova Cond Ultra Bold" panose="020B0B04020104020203" pitchFamily="34" charset="0"/>
              </a:rPr>
              <a:t> orang-orang lain </a:t>
            </a:r>
            <a:r>
              <a:rPr lang="en-ID" sz="2600" dirty="0">
                <a:latin typeface="Eras Bold ITC" panose="020B0907030504020204" pitchFamily="34" charset="0"/>
              </a:rPr>
              <a:t>dan </a:t>
            </a:r>
            <a:r>
              <a:rPr lang="en-ID" sz="26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kelanjutan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pekerjaan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Tuhan</a:t>
            </a:r>
            <a:r>
              <a:rPr lang="en-ID" sz="2600" dirty="0"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4607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3CA30-9BC2-7A8A-5291-6429FF198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79" y="3710613"/>
            <a:ext cx="5516166" cy="800101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Impact" panose="020B0806030902050204" pitchFamily="34" charset="0"/>
                <a:cs typeface="Aharoni" panose="02010803020104030203" pitchFamily="2" charset="-79"/>
              </a:rPr>
              <a:t>WAHYU 14 : 13</a:t>
            </a:r>
            <a:endParaRPr lang="en-ID" sz="4000" dirty="0"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79964-19B3-7EC8-CEBA-ECD1FC9C2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5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25D54-C29B-539D-3D8E-B1E19C9F2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4" y="4510714"/>
            <a:ext cx="8486775" cy="222346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ID" b="1" dirty="0">
              <a:latin typeface="Franklin Gothic Medium Cond" panose="020B0606030402020204" pitchFamily="34" charset="0"/>
            </a:endParaRPr>
          </a:p>
          <a:p>
            <a:pPr marL="0" indent="0" algn="ctr">
              <a:buNone/>
            </a:pPr>
            <a:endParaRPr lang="en-ID" b="1" dirty="0">
              <a:latin typeface="Franklin Gothic Medium Cond" panose="020B0606030402020204" pitchFamily="34" charset="0"/>
            </a:endParaRPr>
          </a:p>
          <a:p>
            <a:pPr marL="0" indent="0" algn="ctr">
              <a:buNone/>
            </a:pPr>
            <a:r>
              <a:rPr lang="en-ID" b="1" dirty="0">
                <a:latin typeface="Franklin Gothic Medium Cond" panose="020B0606030402020204" pitchFamily="34" charset="0"/>
              </a:rPr>
              <a:t>Dan </a:t>
            </a:r>
            <a:r>
              <a:rPr lang="en-ID" b="1" dirty="0" err="1">
                <a:latin typeface="Franklin Gothic Medium Cond" panose="020B0606030402020204" pitchFamily="34" charset="0"/>
              </a:rPr>
              <a:t>aku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mendengar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suara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sorga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berkata</a:t>
            </a:r>
            <a:r>
              <a:rPr lang="en-ID" b="1" dirty="0">
                <a:latin typeface="Franklin Gothic Medium Cond" panose="020B0606030402020204" pitchFamily="34" charset="0"/>
              </a:rPr>
              <a:t>: </a:t>
            </a:r>
            <a:r>
              <a:rPr lang="en-ID" b="1" dirty="0" err="1">
                <a:latin typeface="Franklin Gothic Medium Cond" panose="020B0606030402020204" pitchFamily="34" charset="0"/>
              </a:rPr>
              <a:t>Tuliskan</a:t>
            </a:r>
            <a:r>
              <a:rPr lang="en-ID" b="1" dirty="0">
                <a:latin typeface="Franklin Gothic Medium Cond" panose="020B0606030402020204" pitchFamily="34" charset="0"/>
              </a:rPr>
              <a:t>: "</a:t>
            </a:r>
            <a:r>
              <a:rPr lang="en-ID" b="1" dirty="0" err="1">
                <a:latin typeface="Franklin Gothic Medium Cond" panose="020B0606030402020204" pitchFamily="34" charset="0"/>
              </a:rPr>
              <a:t>Berbahagialah</a:t>
            </a:r>
            <a:r>
              <a:rPr lang="en-ID" b="1" dirty="0">
                <a:latin typeface="Franklin Gothic Medium Cond" panose="020B0606030402020204" pitchFamily="34" charset="0"/>
              </a:rPr>
              <a:t> orang-orang </a:t>
            </a:r>
            <a:r>
              <a:rPr lang="en-ID" b="1" dirty="0" err="1">
                <a:latin typeface="Franklin Gothic Medium Cond" panose="020B0606030402020204" pitchFamily="34" charset="0"/>
              </a:rPr>
              <a:t>mati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mati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Tuhan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sejak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sekarang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ini</a:t>
            </a:r>
            <a:r>
              <a:rPr lang="en-ID" b="1" dirty="0">
                <a:latin typeface="Franklin Gothic Medium Cond" panose="020B0606030402020204" pitchFamily="34" charset="0"/>
              </a:rPr>
              <a:t>." "</a:t>
            </a:r>
            <a:r>
              <a:rPr lang="en-ID" b="1" dirty="0" err="1">
                <a:latin typeface="Franklin Gothic Medium Cond" panose="020B0606030402020204" pitchFamily="34" charset="0"/>
              </a:rPr>
              <a:t>Sungguh</a:t>
            </a:r>
            <a:r>
              <a:rPr lang="en-ID" b="1" dirty="0">
                <a:latin typeface="Franklin Gothic Medium Cond" panose="020B0606030402020204" pitchFamily="34" charset="0"/>
              </a:rPr>
              <a:t>," kata </a:t>
            </a:r>
            <a:r>
              <a:rPr lang="en-ID" b="1" dirty="0" err="1">
                <a:latin typeface="Franklin Gothic Medium Cond" panose="020B0606030402020204" pitchFamily="34" charset="0"/>
              </a:rPr>
              <a:t>Roh</a:t>
            </a:r>
            <a:r>
              <a:rPr lang="en-ID" b="1" dirty="0">
                <a:latin typeface="Franklin Gothic Medium Cond" panose="020B0606030402020204" pitchFamily="34" charset="0"/>
              </a:rPr>
              <a:t>, "</a:t>
            </a:r>
            <a:r>
              <a:rPr lang="en-ID" b="1" dirty="0" err="1">
                <a:latin typeface="Franklin Gothic Medium Cond" panose="020B0606030402020204" pitchFamily="34" charset="0"/>
              </a:rPr>
              <a:t>supaya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boleh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beristirahat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jerih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lelah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karena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segala</a:t>
            </a:r>
            <a:r>
              <a:rPr lang="en-ID" b="1" dirty="0">
                <a:latin typeface="Amasis MT Pro Black" panose="02040A04050005020304" pitchFamily="18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perbuatan</a:t>
            </a:r>
            <a:r>
              <a:rPr lang="en-ID" b="1" dirty="0">
                <a:latin typeface="Amasis MT Pro Black" panose="02040A04050005020304" pitchFamily="18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mereka</a:t>
            </a:r>
            <a:r>
              <a:rPr lang="en-ID" b="1" dirty="0">
                <a:latin typeface="Amasis MT Pro Black" panose="02040A04050005020304" pitchFamily="18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menyertai</a:t>
            </a:r>
            <a:r>
              <a:rPr lang="en-ID" b="1" dirty="0">
                <a:latin typeface="Amasis MT Pro Black" panose="02040A04050005020304" pitchFamily="18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mereka</a:t>
            </a:r>
            <a:r>
              <a:rPr lang="en-ID" b="1" dirty="0">
                <a:latin typeface="Franklin Gothic Medium Cond" panose="020B0606030402020204" pitchFamily="34" charset="0"/>
              </a:rPr>
              <a:t>."</a:t>
            </a:r>
          </a:p>
          <a:p>
            <a:pPr algn="ctr"/>
            <a:endParaRPr lang="en-ID" b="1" dirty="0">
              <a:latin typeface="Franklin Gothic Medium Cond" panose="020B0606030402020204" pitchFamily="34" charset="0"/>
            </a:endParaRPr>
          </a:p>
          <a:p>
            <a:pPr algn="ctr"/>
            <a:endParaRPr lang="en-ID" b="1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037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7A2C8-4DAD-12D8-37CE-32066FCD9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1" y="365760"/>
            <a:ext cx="7761103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0070C0"/>
                </a:solidFill>
                <a:latin typeface="Bernard MT Condensed" panose="02050806060905020404" pitchFamily="18" charset="0"/>
              </a:rPr>
              <a:t>KEBAIKAN HATI MENJELANG KEMATIAN</a:t>
            </a:r>
            <a:br>
              <a:rPr lang="fi-FI" dirty="0"/>
            </a:br>
            <a:r>
              <a:rPr lang="fi-FI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</a:t>
            </a:r>
            <a:r>
              <a:rPr lang="fi-FI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8 </a:t>
            </a:r>
            <a:r>
              <a:rPr lang="fi-FI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fi-FI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3600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CD7B9-CD96-9F0D-4164-3DEC1879F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740" y="2143125"/>
            <a:ext cx="8415260" cy="442912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Beberapa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prinsip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Alkitab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mengenai</a:t>
            </a:r>
            <a:r>
              <a:rPr lang="en-ID" dirty="0">
                <a:latin typeface="Bernard MT Condensed" panose="02050806060905020404" pitchFamily="18" charset="0"/>
              </a:rPr>
              <a:t> uang </a:t>
            </a:r>
            <a:r>
              <a:rPr lang="en-ID" dirty="0" err="1">
                <a:latin typeface="Bernard MT Condensed" panose="02050806060905020404" pitchFamily="18" charset="0"/>
              </a:rPr>
              <a:t>atau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harta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kekayaan</a:t>
            </a:r>
            <a:r>
              <a:rPr lang="en-ID" dirty="0">
                <a:latin typeface="Bernard MT Condensed" panose="02050806060905020404" pitchFamily="18" charset="0"/>
              </a:rPr>
              <a:t>:    </a:t>
            </a:r>
          </a:p>
          <a:p>
            <a:pPr marL="457200" indent="-457200">
              <a:buFont typeface="+mj-lt"/>
              <a:buAutoNum type="arabicPeriod"/>
            </a:pPr>
            <a:r>
              <a:rPr lang="en-ID" dirty="0" err="1">
                <a:latin typeface="Franklin Gothic Medium Cond" panose="020B0606030402020204" pitchFamily="34" charset="0"/>
              </a:rPr>
              <a:t>Harta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kekayaan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sesuatu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pasti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menentu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jangan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meletakkan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harapan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padanya</a:t>
            </a:r>
            <a:r>
              <a:rPr lang="en-ID" dirty="0">
                <a:latin typeface="Franklin Gothic Medium Cond" panose="020B0606030402020204" pitchFamily="34" charset="0"/>
              </a:rPr>
              <a:t> [1 </a:t>
            </a:r>
            <a:r>
              <a:rPr lang="en-ID" dirty="0" err="1">
                <a:latin typeface="Franklin Gothic Medium Cond" panose="020B0606030402020204" pitchFamily="34" charset="0"/>
              </a:rPr>
              <a:t>Timotius</a:t>
            </a:r>
            <a:r>
              <a:rPr lang="en-ID" dirty="0">
                <a:latin typeface="Franklin Gothic Medium Cond" panose="020B0606030402020204" pitchFamily="34" charset="0"/>
              </a:rPr>
              <a:t> 6:17].   </a:t>
            </a:r>
          </a:p>
          <a:p>
            <a:pPr marL="457200" indent="-457200">
              <a:buFont typeface="+mj-lt"/>
              <a:buAutoNum type="arabicPeriod"/>
            </a:pPr>
            <a:r>
              <a:rPr lang="en-ID" dirty="0" err="1">
                <a:latin typeface="Franklin Gothic Medium Cond" panose="020B0606030402020204" pitchFamily="34" charset="0"/>
              </a:rPr>
              <a:t>Pusatkan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perhatian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kekekalan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hal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sementara</a:t>
            </a:r>
            <a:r>
              <a:rPr lang="en-ID" dirty="0">
                <a:latin typeface="Franklin Gothic Medium Cond" panose="020B0606030402020204" pitchFamily="34" charset="0"/>
              </a:rPr>
              <a:t> di dunia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[2 </a:t>
            </a:r>
            <a:r>
              <a:rPr lang="en-ID" dirty="0" err="1">
                <a:latin typeface="Franklin Gothic Medium Cond" panose="020B0606030402020204" pitchFamily="34" charset="0"/>
              </a:rPr>
              <a:t>Korintus</a:t>
            </a:r>
            <a:r>
              <a:rPr lang="en-ID" dirty="0">
                <a:latin typeface="Franklin Gothic Medium Cond" panose="020B0606030402020204" pitchFamily="34" charset="0"/>
              </a:rPr>
              <a:t> 4:18].  </a:t>
            </a:r>
          </a:p>
          <a:p>
            <a:pPr marL="457200" indent="-457200">
              <a:buFont typeface="+mj-lt"/>
              <a:buAutoNum type="arabicPeriod"/>
            </a:pPr>
            <a:r>
              <a:rPr lang="en-ID" dirty="0" err="1">
                <a:latin typeface="Franklin Gothic Medium Cond" panose="020B0606030402020204" pitchFamily="34" charset="0"/>
              </a:rPr>
              <a:t>Hiduplah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sesuai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berkat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diterima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Amsal</a:t>
            </a:r>
            <a:r>
              <a:rPr lang="en-ID" dirty="0">
                <a:latin typeface="Franklin Gothic Medium Cond" panose="020B0606030402020204" pitchFamily="34" charset="0"/>
              </a:rPr>
              <a:t> 30:8].  </a:t>
            </a:r>
          </a:p>
          <a:p>
            <a:pPr marL="457200" indent="-457200">
              <a:buFont typeface="+mj-lt"/>
              <a:buAutoNum type="arabicPeriod"/>
            </a:pPr>
            <a:r>
              <a:rPr lang="en-ID" dirty="0" err="1">
                <a:latin typeface="Franklin Gothic Medium Cond" panose="020B0606030402020204" pitchFamily="34" charset="0"/>
              </a:rPr>
              <a:t>Jangan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pada uang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kekayaan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menderita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7522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33076-FDD5-54C0-D072-8924254E3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0" r="36742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5D258-05E0-4F6B-72EA-5F10CB258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857" y="657226"/>
            <a:ext cx="4404174" cy="6010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UANG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pengaruh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dipergunakan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positif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berkat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dipergunakan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negatif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menyebabkan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kehancuran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Alkitab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memiliki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banyak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contoh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hal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Bernard MT Condensed" panose="02050806060905020404" pitchFamily="18" charset="0"/>
              </a:rPr>
              <a:t>Dengan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kuasa</a:t>
            </a:r>
            <a:r>
              <a:rPr lang="en-ID" sz="2600" dirty="0">
                <a:latin typeface="Bernard MT Condensed" panose="02050806060905020404" pitchFamily="18" charset="0"/>
              </a:rPr>
              <a:t> Allah </a:t>
            </a:r>
            <a:r>
              <a:rPr lang="en-ID" sz="2600" dirty="0" err="1"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dapat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mengalahkan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musuh</a:t>
            </a:r>
            <a:r>
              <a:rPr lang="en-ID" sz="2600" dirty="0"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latin typeface="Bernard MT Condensed" panose="02050806060905020404" pitchFamily="18" charset="0"/>
              </a:rPr>
              <a:t>menggoda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dengan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kekayaan</a:t>
            </a:r>
            <a:r>
              <a:rPr lang="en-ID" sz="2600" dirty="0">
                <a:latin typeface="Bernard MT Condensed" panose="02050806060905020404" pitchFamily="18" charset="0"/>
              </a:rPr>
              <a:t>. Kita </a:t>
            </a:r>
            <a:r>
              <a:rPr lang="en-ID" sz="2600" dirty="0" err="1">
                <a:latin typeface="Bernard MT Condensed" panose="02050806060905020404" pitchFamily="18" charset="0"/>
              </a:rPr>
              <a:t>dapat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menjaga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fokus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latin typeface="Bernard MT Condensed" panose="02050806060905020404" pitchFamily="18" charset="0"/>
              </a:rPr>
              <a:t> pada </a:t>
            </a:r>
            <a:r>
              <a:rPr lang="en-ID" sz="2600" dirty="0" err="1">
                <a:latin typeface="Bernard MT Condensed" panose="02050806060905020404" pitchFamily="18" charset="0"/>
              </a:rPr>
              <a:t>Pemberi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bekat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itu</a:t>
            </a:r>
            <a:r>
              <a:rPr lang="en-ID" sz="2600" dirty="0">
                <a:latin typeface="Bernard MT Condensed" panose="02050806060905020404" pitchFamily="18" charset="0"/>
              </a:rPr>
              <a:t> agar </a:t>
            </a:r>
            <a:r>
              <a:rPr lang="en-ID" sz="2600" dirty="0" err="1">
                <a:latin typeface="Bernard MT Condensed" panose="02050806060905020404" pitchFamily="18" charset="0"/>
              </a:rPr>
              <a:t>harta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kekayaan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tidak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menjadi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kutuk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bagi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latin typeface="Bernard MT Condensed" panose="02050806060905020404" pitchFamily="18" charset="0"/>
              </a:rPr>
              <a:t> dan </a:t>
            </a:r>
            <a:r>
              <a:rPr lang="en-ID" sz="2600" dirty="0" err="1">
                <a:latin typeface="Bernard MT Condensed" panose="02050806060905020404" pitchFamily="18" charset="0"/>
              </a:rPr>
              <a:t>keluarga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8215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A4151-7C2F-71A8-D388-3E85ECFE2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100" y="408205"/>
            <a:ext cx="5692461" cy="4106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dirty="0">
                <a:latin typeface="Abadi" panose="020B0604020104020204" pitchFamily="34" charset="0"/>
              </a:rPr>
              <a:t>Satu </a:t>
            </a:r>
            <a:r>
              <a:rPr lang="en-ID" sz="2400" dirty="0" err="1">
                <a:latin typeface="Abadi" panose="020B0604020104020204" pitchFamily="34" charset="0"/>
              </a:rPr>
              <a:t>bahaya</a:t>
            </a:r>
            <a:r>
              <a:rPr lang="en-ID" sz="2400" dirty="0">
                <a:latin typeface="Abadi" panose="020B0604020104020204" pitchFamily="34" charset="0"/>
              </a:rPr>
              <a:t> yang </a:t>
            </a:r>
            <a:r>
              <a:rPr lang="en-ID" sz="2400" dirty="0" err="1">
                <a:latin typeface="Abadi" panose="020B0604020104020204" pitchFamily="34" charset="0"/>
              </a:rPr>
              <a:t>banyak</a:t>
            </a:r>
            <a:r>
              <a:rPr lang="en-ID" sz="2400" dirty="0">
                <a:latin typeface="Abadi" panose="020B0604020104020204" pitchFamily="34" charset="0"/>
              </a:rPr>
              <a:t> orang </a:t>
            </a:r>
            <a:r>
              <a:rPr lang="en-ID" sz="2400" dirty="0" err="1">
                <a:latin typeface="Abadi" panose="020B0604020104020204" pitchFamily="34" charset="0"/>
              </a:rPr>
              <a:t>hadapi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adalah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cobaan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menimbun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harta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dengan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membenarkan</a:t>
            </a:r>
            <a:r>
              <a:rPr lang="en-ID" sz="2400" dirty="0">
                <a:latin typeface="Abadi" panose="020B0604020104020204" pitchFamily="34" charset="0"/>
              </a:rPr>
              <a:t> ide </a:t>
            </a:r>
            <a:r>
              <a:rPr lang="en-ID" sz="2400" dirty="0" err="1">
                <a:latin typeface="Abadi" panose="020B0604020104020204" pitchFamily="34" charset="0"/>
              </a:rPr>
              <a:t>bahwa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ketika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menjelang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akhir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hidup</a:t>
            </a:r>
            <a:r>
              <a:rPr lang="en-ID" sz="2400" dirty="0">
                <a:latin typeface="Abadi" panose="020B0604020104020204" pitchFamily="34" charset="0"/>
              </a:rPr>
              <a:t>, </a:t>
            </a:r>
            <a:r>
              <a:rPr lang="en-ID" sz="2400" dirty="0" err="1">
                <a:latin typeface="Abadi" panose="020B0604020104020204" pitchFamily="34" charset="0"/>
              </a:rPr>
              <a:t>ia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akan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memberikan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semuanya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saat</a:t>
            </a:r>
            <a:r>
              <a:rPr lang="en-ID" sz="2400" dirty="0">
                <a:latin typeface="Abadi" panose="020B0604020104020204" pitchFamily="34" charset="0"/>
              </a:rPr>
              <a:t> </a:t>
            </a:r>
            <a:r>
              <a:rPr lang="en-ID" sz="2400" dirty="0" err="1">
                <a:latin typeface="Abadi" panose="020B0604020104020204" pitchFamily="34" charset="0"/>
              </a:rPr>
              <a:t>itu</a:t>
            </a:r>
            <a:r>
              <a:rPr lang="en-ID" sz="2400" dirty="0">
                <a:latin typeface="Abadi" panose="020B06040201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b="1" dirty="0" err="1"/>
              <a:t>Tetapi</a:t>
            </a:r>
            <a:r>
              <a:rPr lang="en-ID" sz="2400" b="1" dirty="0"/>
              <a:t> </a:t>
            </a:r>
            <a:r>
              <a:rPr lang="en-ID" sz="2400" b="1" dirty="0" err="1"/>
              <a:t>ini</a:t>
            </a:r>
            <a:r>
              <a:rPr lang="en-ID" sz="2400" b="1" dirty="0"/>
              <a:t> </a:t>
            </a:r>
            <a:r>
              <a:rPr lang="en-ID" sz="2400" b="1" dirty="0" err="1"/>
              <a:t>bukanlah</a:t>
            </a:r>
            <a:r>
              <a:rPr lang="en-ID" sz="2400" b="1" dirty="0"/>
              <a:t> </a:t>
            </a:r>
            <a:r>
              <a:rPr lang="en-ID" sz="2400" b="1" dirty="0" err="1"/>
              <a:t>rencana</a:t>
            </a:r>
            <a:r>
              <a:rPr lang="en-ID" sz="2400" b="1" dirty="0"/>
              <a:t> yang </a:t>
            </a:r>
            <a:r>
              <a:rPr lang="en-ID" sz="2400" b="1" dirty="0" err="1"/>
              <a:t>baik</a:t>
            </a:r>
            <a:r>
              <a:rPr lang="en-ID" sz="2400" b="1" dirty="0"/>
              <a:t>, </a:t>
            </a:r>
            <a:r>
              <a:rPr lang="en-ID" sz="2400" b="1" dirty="0" err="1"/>
              <a:t>karena</a:t>
            </a:r>
            <a:r>
              <a:rPr lang="en-ID" sz="2400" b="1" dirty="0"/>
              <a:t> </a:t>
            </a:r>
            <a:r>
              <a:rPr lang="en-ID" sz="2400" b="1" dirty="0" err="1"/>
              <a:t>sebagai</a:t>
            </a:r>
            <a:r>
              <a:rPr lang="en-ID" sz="2400" b="1" dirty="0"/>
              <a:t> </a:t>
            </a:r>
            <a:r>
              <a:rPr lang="en-ID" sz="2400" b="1" dirty="0" err="1"/>
              <a:t>penatalayan</a:t>
            </a:r>
            <a:r>
              <a:rPr lang="en-ID" sz="2400" b="1" dirty="0"/>
              <a:t> yang </a:t>
            </a:r>
            <a:r>
              <a:rPr lang="en-ID" sz="2400" b="1" dirty="0" err="1"/>
              <a:t>baik</a:t>
            </a:r>
            <a:r>
              <a:rPr lang="en-ID" sz="2400" b="1" dirty="0"/>
              <a:t> </a:t>
            </a:r>
            <a:r>
              <a:rPr lang="en-ID" sz="2400" b="1" dirty="0" err="1"/>
              <a:t>kita</a:t>
            </a:r>
            <a:r>
              <a:rPr lang="en-ID" sz="2400" b="1" dirty="0"/>
              <a:t> </a:t>
            </a:r>
            <a:r>
              <a:rPr lang="en-ID" sz="2400" b="1" dirty="0" err="1"/>
              <a:t>harus</a:t>
            </a:r>
            <a:r>
              <a:rPr lang="en-ID" sz="2400" b="1" dirty="0"/>
              <a:t> </a:t>
            </a:r>
            <a:r>
              <a:rPr lang="en-ID" sz="2400" b="1" dirty="0" err="1"/>
              <a:t>menggunakan</a:t>
            </a:r>
            <a:r>
              <a:rPr lang="en-ID" sz="2400" b="1" dirty="0"/>
              <a:t> </a:t>
            </a:r>
            <a:r>
              <a:rPr lang="en-ID" sz="2400" b="1" dirty="0" err="1"/>
              <a:t>dengan</a:t>
            </a:r>
            <a:r>
              <a:rPr lang="en-ID" sz="2400" b="1" dirty="0"/>
              <a:t> </a:t>
            </a:r>
            <a:r>
              <a:rPr lang="en-ID" sz="2400" b="1" dirty="0" err="1"/>
              <a:t>bijaksana</a:t>
            </a:r>
            <a:r>
              <a:rPr lang="en-ID" sz="2400" b="1" dirty="0"/>
              <a:t> </a:t>
            </a:r>
            <a:r>
              <a:rPr lang="en-ID" sz="2400" b="1" dirty="0" err="1"/>
              <a:t>harta</a:t>
            </a:r>
            <a:r>
              <a:rPr lang="en-ID" sz="2400" b="1" dirty="0"/>
              <a:t> yang </a:t>
            </a:r>
            <a:r>
              <a:rPr lang="en-ID" sz="2400" b="1" dirty="0" err="1"/>
              <a:t>diperoleh</a:t>
            </a:r>
            <a:r>
              <a:rPr lang="en-ID" sz="2400" b="1" dirty="0"/>
              <a:t> </a:t>
            </a:r>
            <a:r>
              <a:rPr lang="en-ID" sz="2400" b="1" dirty="0" err="1"/>
              <a:t>itu</a:t>
            </a:r>
            <a:r>
              <a:rPr lang="en-ID" sz="2400" b="1" dirty="0"/>
              <a:t> </a:t>
            </a:r>
            <a:r>
              <a:rPr lang="en-ID" sz="2400" b="1" dirty="0" err="1"/>
              <a:t>sepanjang</a:t>
            </a:r>
            <a:r>
              <a:rPr lang="en-ID" sz="2400" b="1" dirty="0"/>
              <a:t> </a:t>
            </a:r>
            <a:r>
              <a:rPr lang="en-ID" sz="2400" b="1" dirty="0" err="1"/>
              <a:t>hidup</a:t>
            </a:r>
            <a:r>
              <a:rPr lang="en-ID" sz="2400" b="1" dirty="0"/>
              <a:t> </a:t>
            </a:r>
            <a:r>
              <a:rPr lang="en-ID" sz="2400" b="1" dirty="0" err="1"/>
              <a:t>kita</a:t>
            </a:r>
            <a:r>
              <a:rPr lang="en-ID" sz="2400" b="1" dirty="0"/>
              <a:t>, </a:t>
            </a:r>
            <a:r>
              <a:rPr lang="en-ID" sz="24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jangan</a:t>
            </a:r>
            <a:r>
              <a:rPr lang="en-ID" sz="2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tunggu</a:t>
            </a:r>
            <a:r>
              <a:rPr lang="en-ID" sz="2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dipergunakan</a:t>
            </a:r>
            <a:r>
              <a:rPr lang="en-ID" sz="2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saat</a:t>
            </a:r>
            <a:r>
              <a:rPr lang="en-ID" sz="2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akhir</a:t>
            </a:r>
            <a:r>
              <a:rPr lang="en-ID" sz="2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hidup</a:t>
            </a:r>
            <a:r>
              <a:rPr lang="en-ID" sz="2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7A17E-B9D0-CF63-22EB-37E58EFA253A}"/>
              </a:ext>
            </a:extLst>
          </p:cNvPr>
          <p:cNvSpPr txBox="1"/>
          <p:nvPr/>
        </p:nvSpPr>
        <p:spPr>
          <a:xfrm>
            <a:off x="457200" y="4581525"/>
            <a:ext cx="8229600" cy="206210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Impact" panose="020B0806030902050204" pitchFamily="34" charset="0"/>
              </a:rPr>
              <a:t>Kita </a:t>
            </a:r>
            <a:r>
              <a:rPr lang="en-ID" sz="2800" dirty="0" err="1">
                <a:latin typeface="Impact" panose="020B0806030902050204" pitchFamily="34" charset="0"/>
              </a:rPr>
              <a:t>tidak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dapat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menjadi</a:t>
            </a:r>
            <a:r>
              <a:rPr lang="en-ID" sz="2800" dirty="0">
                <a:latin typeface="Impact" panose="020B0806030902050204" pitchFamily="34" charset="0"/>
              </a:rPr>
              <a:t> orang yang </a:t>
            </a:r>
            <a:r>
              <a:rPr lang="en-ID" sz="2800" dirty="0" err="1">
                <a:latin typeface="Impact" panose="020B0806030902050204" pitchFamily="34" charset="0"/>
              </a:rPr>
              <a:t>murah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hati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hanya</a:t>
            </a:r>
            <a:r>
              <a:rPr lang="en-ID" sz="2800" dirty="0">
                <a:latin typeface="Impact" panose="020B0806030902050204" pitchFamily="34" charset="0"/>
              </a:rPr>
              <a:t> di </a:t>
            </a:r>
            <a:r>
              <a:rPr lang="en-ID" sz="2800" dirty="0" err="1">
                <a:latin typeface="Impact" panose="020B0806030902050204" pitchFamily="34" charset="0"/>
              </a:rPr>
              <a:t>saat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menjelang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akhir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hidup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kita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dengan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semua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harta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kita</a:t>
            </a:r>
            <a:r>
              <a:rPr lang="en-ID" sz="2800" dirty="0">
                <a:latin typeface="Impact" panose="020B0806030902050204" pitchFamily="34" charset="0"/>
              </a:rPr>
              <a:t>, </a:t>
            </a:r>
            <a:r>
              <a:rPr lang="en-ID" sz="3600" dirty="0" err="1">
                <a:latin typeface="Impact" panose="020B0806030902050204" pitchFamily="34" charset="0"/>
              </a:rPr>
              <a:t>tapi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harus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belajar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menjadi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murah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hati</a:t>
            </a:r>
            <a:r>
              <a:rPr lang="en-ID" sz="3600" dirty="0">
                <a:latin typeface="Impact" panose="020B0806030902050204" pitchFamily="34" charset="0"/>
              </a:rPr>
              <a:t> di </a:t>
            </a:r>
            <a:r>
              <a:rPr lang="en-ID" sz="3600" dirty="0" err="1">
                <a:latin typeface="Impact" panose="020B0806030902050204" pitchFamily="34" charset="0"/>
              </a:rPr>
              <a:t>sepanjang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umur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hidup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CE9819-CB4A-0F0A-C484-C14D01BE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6" y="682207"/>
            <a:ext cx="2419350" cy="335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44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35C17-69FE-5CA1-2B7A-76D9B5C03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674" y="181591"/>
            <a:ext cx="5629275" cy="751859"/>
          </a:xfrm>
        </p:spPr>
        <p:txBody>
          <a:bodyPr>
            <a:norm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Ellen G. White, Testimonies for the Church, </a:t>
            </a:r>
            <a:r>
              <a:rPr lang="en-ID" sz="2400" dirty="0" err="1">
                <a:latin typeface="Impact" panose="020B0806030902050204" pitchFamily="34" charset="0"/>
              </a:rPr>
              <a:t>jld</a:t>
            </a:r>
            <a:r>
              <a:rPr lang="en-ID" sz="2400" dirty="0">
                <a:latin typeface="Impact" panose="020B0806030902050204" pitchFamily="34" charset="0"/>
              </a:rPr>
              <a:t>. 5, </a:t>
            </a:r>
            <a:r>
              <a:rPr lang="en-ID" sz="2400" dirty="0" err="1">
                <a:latin typeface="Impact" panose="020B0806030902050204" pitchFamily="34" charset="0"/>
              </a:rPr>
              <a:t>hlm</a:t>
            </a:r>
            <a:r>
              <a:rPr lang="en-ID" sz="2400" dirty="0">
                <a:latin typeface="Impact" panose="020B0806030902050204" pitchFamily="34" charset="0"/>
              </a:rPr>
              <a:t>. 154.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20F4D-044F-FEFB-B511-27925453D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675" y="1171575"/>
            <a:ext cx="5876925" cy="56864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350" dirty="0">
                <a:latin typeface="Franklin Gothic Medium Cond" panose="020B0606030402020204" pitchFamily="34" charset="0"/>
              </a:rPr>
              <a:t>"Saya </a:t>
            </a:r>
            <a:r>
              <a:rPr lang="en-ID" sz="2350" dirty="0" err="1">
                <a:latin typeface="Franklin Gothic Medium Cond" panose="020B0606030402020204" pitchFamily="34" charset="0"/>
              </a:rPr>
              <a:t>melihat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bahwa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banyak</a:t>
            </a:r>
            <a:r>
              <a:rPr lang="en-ID" sz="2350" dirty="0">
                <a:latin typeface="Franklin Gothic Medium Cond" panose="020B0606030402020204" pitchFamily="34" charset="0"/>
              </a:rPr>
              <a:t> orang </a:t>
            </a:r>
            <a:r>
              <a:rPr lang="en-ID" sz="2350" dirty="0" err="1">
                <a:latin typeface="Franklin Gothic Medium Cond" panose="020B0606030402020204" pitchFamily="34" charset="0"/>
              </a:rPr>
              <a:t>menahan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diri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dari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membuat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sesuatu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sementara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mereka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hidup</a:t>
            </a:r>
            <a:r>
              <a:rPr lang="en-ID" sz="2350" dirty="0">
                <a:latin typeface="Franklin Gothic Medium Cond" panose="020B0606030402020204" pitchFamily="34" charset="0"/>
              </a:rPr>
              <a:t>, </a:t>
            </a:r>
            <a:r>
              <a:rPr lang="en-ID" sz="2350" dirty="0" err="1">
                <a:latin typeface="Franklin Gothic Medium Cond" panose="020B0606030402020204" pitchFamily="34" charset="0"/>
              </a:rPr>
              <a:t>mendiamkan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hati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nurani</a:t>
            </a:r>
            <a:r>
              <a:rPr lang="en-ID" sz="2350" dirty="0">
                <a:latin typeface="Franklin Gothic Medium Cond" panose="020B0606030402020204" pitchFamily="34" charset="0"/>
              </a:rPr>
              <a:t>; </a:t>
            </a:r>
            <a:r>
              <a:rPr lang="en-ID" sz="2350" dirty="0" err="1">
                <a:latin typeface="Franklin Gothic Medium Cond" panose="020B0606030402020204" pitchFamily="34" charset="0"/>
              </a:rPr>
              <a:t>mereka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hampir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tidak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berani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menjalankan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iman</a:t>
            </a:r>
            <a:r>
              <a:rPr lang="en-ID" sz="2350" dirty="0">
                <a:latin typeface="Franklin Gothic Medium Cond" panose="020B0606030402020204" pitchFamily="34" charset="0"/>
              </a:rPr>
              <a:t> dan </a:t>
            </a:r>
            <a:r>
              <a:rPr lang="en-ID" sz="2350" dirty="0" err="1">
                <a:latin typeface="Franklin Gothic Medium Cond" panose="020B0606030402020204" pitchFamily="34" charset="0"/>
              </a:rPr>
              <a:t>kepercayaan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kepada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Tuhan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untuk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apa</a:t>
            </a:r>
            <a:r>
              <a:rPr lang="en-ID" sz="2350" dirty="0">
                <a:latin typeface="Franklin Gothic Medium Cond" panose="020B0606030402020204" pitchFamily="34" charset="0"/>
              </a:rPr>
              <a:t> pun </a:t>
            </a:r>
            <a:r>
              <a:rPr lang="en-ID" sz="2350" dirty="0" err="1">
                <a:latin typeface="Franklin Gothic Medium Cond" panose="020B0606030402020204" pitchFamily="34" charset="0"/>
              </a:rPr>
              <a:t>selama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hidup</a:t>
            </a:r>
            <a:r>
              <a:rPr lang="en-ID" sz="2350" dirty="0">
                <a:latin typeface="Franklin Gothic Medium Cond" panose="020B0606030402020204" pitchFamily="34" charset="0"/>
              </a:rPr>
              <a:t>. </a:t>
            </a:r>
            <a:r>
              <a:rPr lang="en-ID" sz="2000" dirty="0" err="1">
                <a:latin typeface="Impact" panose="020B0806030902050204" pitchFamily="34" charset="0"/>
              </a:rPr>
              <a:t>Tetapi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kebaikan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hati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menjelang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kematian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ini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bukanlah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dituntut</a:t>
            </a:r>
            <a:r>
              <a:rPr lang="en-ID" sz="2000" dirty="0">
                <a:latin typeface="Impact" panose="020B0806030902050204" pitchFamily="34" charset="0"/>
              </a:rPr>
              <a:t> oleh 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dari</a:t>
            </a:r>
            <a:r>
              <a:rPr lang="en-ID" sz="2000" dirty="0">
                <a:latin typeface="Impact" panose="020B0806030902050204" pitchFamily="34" charset="0"/>
              </a:rPr>
              <a:t> murid-murid-Nya; </a:t>
            </a:r>
            <a:r>
              <a:rPr lang="en-ID" sz="2000" dirty="0" err="1">
                <a:latin typeface="Impact" panose="020B0806030902050204" pitchFamily="34" charset="0"/>
              </a:rPr>
              <a:t>hal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itu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tidak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dapat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memaafkan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keegoisan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hidup</a:t>
            </a:r>
            <a:r>
              <a:rPr lang="en-ID" sz="2350" dirty="0">
                <a:latin typeface="Franklin Gothic Medium Cond" panose="020B0606030402020204" pitchFamily="34" charset="0"/>
              </a:rPr>
              <a:t>. </a:t>
            </a:r>
            <a:r>
              <a:rPr lang="en-ID" sz="2350" dirty="0" err="1">
                <a:latin typeface="Franklin Gothic Medium Cond" panose="020B0606030402020204" pitchFamily="34" charset="0"/>
              </a:rPr>
              <a:t>Mereka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menahan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harta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mereka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sampai</a:t>
            </a:r>
            <a:r>
              <a:rPr lang="en-ID" sz="2350" dirty="0">
                <a:latin typeface="Franklin Gothic Medium Cond" panose="020B0606030402020204" pitchFamily="34" charset="0"/>
              </a:rPr>
              <a:t> pada </a:t>
            </a:r>
            <a:r>
              <a:rPr lang="en-ID" sz="2350" dirty="0" err="1">
                <a:latin typeface="Franklin Gothic Medium Cond" panose="020B0606030402020204" pitchFamily="34" charset="0"/>
              </a:rPr>
              <a:t>saat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terakhir</a:t>
            </a:r>
            <a:r>
              <a:rPr lang="en-ID" sz="2350" dirty="0">
                <a:latin typeface="Franklin Gothic Medium Cond" panose="020B0606030402020204" pitchFamily="34" charset="0"/>
              </a:rPr>
              <a:t>, </a:t>
            </a:r>
            <a:r>
              <a:rPr lang="en-ID" sz="2350" dirty="0" err="1">
                <a:latin typeface="Franklin Gothic Medium Cond" panose="020B0606030402020204" pitchFamily="34" charset="0"/>
              </a:rPr>
              <a:t>menyerahkannya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saat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daripada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membuat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sesuatu</a:t>
            </a:r>
            <a:r>
              <a:rPr lang="en-ID" sz="2350" dirty="0">
                <a:latin typeface="Franklin Gothic Medium Cond" panose="020B0606030402020204" pitchFamily="34" charset="0"/>
              </a:rPr>
              <a:t>. </a:t>
            </a:r>
            <a:r>
              <a:rPr lang="en-ID" sz="2350" dirty="0" err="1">
                <a:latin typeface="Franklin Gothic Medium Cond" panose="020B0606030402020204" pitchFamily="34" charset="0"/>
              </a:rPr>
              <a:t>Kerugian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sedang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terjadi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secara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terus-menerus</a:t>
            </a:r>
            <a:r>
              <a:rPr lang="en-ID" sz="2350" dirty="0">
                <a:latin typeface="Franklin Gothic Medium Cond" panose="020B0606030402020204" pitchFamily="34" charset="0"/>
              </a:rPr>
              <a:t>. Banyak </a:t>
            </a:r>
            <a:r>
              <a:rPr lang="en-ID" sz="2350" dirty="0" err="1">
                <a:latin typeface="Franklin Gothic Medium Cond" panose="020B0606030402020204" pitchFamily="34" charset="0"/>
              </a:rPr>
              <a:t>rencana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untuk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melakukan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sesuatu</a:t>
            </a:r>
            <a:r>
              <a:rPr lang="en-ID" sz="2350" dirty="0">
                <a:latin typeface="Franklin Gothic Medium Cond" panose="020B0606030402020204" pitchFamily="34" charset="0"/>
              </a:rPr>
              <a:t>, </a:t>
            </a:r>
            <a:r>
              <a:rPr lang="en-ID" sz="2350" dirty="0" err="1">
                <a:latin typeface="Gill Sans Nova Cond XBd" panose="020B0A06020104020203" pitchFamily="34" charset="0"/>
              </a:rPr>
              <a:t>tetapi</a:t>
            </a:r>
            <a:r>
              <a:rPr lang="en-ID" sz="2350" dirty="0">
                <a:latin typeface="Gill Sans Nova Cond XBd" panose="020B0A06020104020203" pitchFamily="34" charset="0"/>
              </a:rPr>
              <a:t> </a:t>
            </a:r>
            <a:r>
              <a:rPr lang="en-ID" sz="2350" dirty="0" err="1">
                <a:latin typeface="Gill Sans Nova Cond XBd" panose="020B0A06020104020203" pitchFamily="34" charset="0"/>
              </a:rPr>
              <a:t>mereka</a:t>
            </a:r>
            <a:r>
              <a:rPr lang="en-ID" sz="2350" dirty="0">
                <a:latin typeface="Gill Sans Nova Cond XBd" panose="020B0A06020104020203" pitchFamily="34" charset="0"/>
              </a:rPr>
              <a:t> </a:t>
            </a:r>
            <a:r>
              <a:rPr lang="en-ID" sz="2350" dirty="0" err="1">
                <a:latin typeface="Gill Sans Nova Cond XBd" panose="020B0A06020104020203" pitchFamily="34" charset="0"/>
              </a:rPr>
              <a:t>menunda</a:t>
            </a:r>
            <a:r>
              <a:rPr lang="en-ID" sz="2350" dirty="0">
                <a:latin typeface="Gill Sans Nova Cond XBd" panose="020B0A06020104020203" pitchFamily="34" charset="0"/>
              </a:rPr>
              <a:t> </a:t>
            </a:r>
            <a:r>
              <a:rPr lang="en-ID" sz="2350" dirty="0" err="1">
                <a:latin typeface="Gill Sans Nova Cond XBd" panose="020B0A06020104020203" pitchFamily="34" charset="0"/>
              </a:rPr>
              <a:t>perkara</a:t>
            </a:r>
            <a:r>
              <a:rPr lang="en-ID" sz="2350" dirty="0">
                <a:latin typeface="Gill Sans Nova Cond XBd" panose="020B0A06020104020203" pitchFamily="34" charset="0"/>
              </a:rPr>
              <a:t> </a:t>
            </a:r>
            <a:r>
              <a:rPr lang="en-ID" sz="2350" dirty="0" err="1">
                <a:latin typeface="Gill Sans Nova Cond XBd" panose="020B0A06020104020203" pitchFamily="34" charset="0"/>
              </a:rPr>
              <a:t>itu</a:t>
            </a:r>
            <a:r>
              <a:rPr lang="en-ID" sz="2350" dirty="0">
                <a:latin typeface="Franklin Gothic Medium Cond" panose="020B0606030402020204" pitchFamily="34" charset="0"/>
              </a:rPr>
              <a:t>, dan Iblis </a:t>
            </a:r>
            <a:r>
              <a:rPr lang="en-ID" sz="2350" dirty="0" err="1">
                <a:latin typeface="Franklin Gothic Medium Cond" panose="020B0606030402020204" pitchFamily="34" charset="0"/>
              </a:rPr>
              <a:t>bekerja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untuk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mencegah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sarana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itu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masuk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ke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dalam</a:t>
            </a:r>
            <a:r>
              <a:rPr lang="en-ID" sz="2350" dirty="0">
                <a:latin typeface="Franklin Gothic Medium Cond" panose="020B0606030402020204" pitchFamily="34" charset="0"/>
              </a:rPr>
              <a:t> </a:t>
            </a:r>
            <a:r>
              <a:rPr lang="en-ID" sz="2350" dirty="0" err="1">
                <a:latin typeface="Franklin Gothic Medium Cond" panose="020B0606030402020204" pitchFamily="34" charset="0"/>
              </a:rPr>
              <a:t>perbendaharaan</a:t>
            </a:r>
            <a:r>
              <a:rPr lang="en-ID" sz="2350" dirty="0">
                <a:latin typeface="Franklin Gothic Medium Cond" panose="020B0606030402020204" pitchFamily="34" charset="0"/>
              </a:rPr>
              <a:t>. </a:t>
            </a:r>
            <a:r>
              <a:rPr lang="en-ID" sz="2350" dirty="0" err="1">
                <a:latin typeface="Eras Demi ITC" panose="020B0805030504020804" pitchFamily="34" charset="0"/>
              </a:rPr>
              <a:t>Itu</a:t>
            </a:r>
            <a:r>
              <a:rPr lang="en-ID" sz="2350" dirty="0">
                <a:latin typeface="Eras Demi ITC" panose="020B0805030504020804" pitchFamily="34" charset="0"/>
              </a:rPr>
              <a:t> </a:t>
            </a:r>
            <a:r>
              <a:rPr lang="en-ID" sz="2350" dirty="0" err="1">
                <a:latin typeface="Eras Demi ITC" panose="020B0805030504020804" pitchFamily="34" charset="0"/>
              </a:rPr>
              <a:t>hilang</a:t>
            </a:r>
            <a:r>
              <a:rPr lang="en-ID" sz="2350" dirty="0">
                <a:latin typeface="Eras Demi ITC" panose="020B0805030504020804" pitchFamily="34" charset="0"/>
              </a:rPr>
              <a:t> </a:t>
            </a:r>
            <a:r>
              <a:rPr lang="en-ID" sz="2350" dirty="0" err="1">
                <a:latin typeface="Eras Demi ITC" panose="020B0805030504020804" pitchFamily="34" charset="0"/>
              </a:rPr>
              <a:t>sebelum</a:t>
            </a:r>
            <a:r>
              <a:rPr lang="en-ID" sz="2350" dirty="0">
                <a:latin typeface="Eras Demi ITC" panose="020B0805030504020804" pitchFamily="34" charset="0"/>
              </a:rPr>
              <a:t> </a:t>
            </a:r>
            <a:r>
              <a:rPr lang="en-ID" sz="2350" dirty="0" err="1">
                <a:latin typeface="Eras Demi ITC" panose="020B0805030504020804" pitchFamily="34" charset="0"/>
              </a:rPr>
              <a:t>dikembalikan</a:t>
            </a:r>
            <a:r>
              <a:rPr lang="en-ID" sz="2350" dirty="0">
                <a:latin typeface="Eras Demi ITC" panose="020B0805030504020804" pitchFamily="34" charset="0"/>
              </a:rPr>
              <a:t> </a:t>
            </a:r>
            <a:r>
              <a:rPr lang="en-ID" sz="2350" dirty="0" err="1">
                <a:latin typeface="Eras Demi ITC" panose="020B0805030504020804" pitchFamily="34" charset="0"/>
              </a:rPr>
              <a:t>kepada</a:t>
            </a:r>
            <a:r>
              <a:rPr lang="en-ID" sz="2350" dirty="0">
                <a:latin typeface="Eras Demi ITC" panose="020B0805030504020804" pitchFamily="34" charset="0"/>
              </a:rPr>
              <a:t> Allah, dan Iblis </a:t>
            </a:r>
            <a:r>
              <a:rPr lang="en-ID" sz="2350" dirty="0" err="1">
                <a:latin typeface="Eras Demi ITC" panose="020B0805030504020804" pitchFamily="34" charset="0"/>
              </a:rPr>
              <a:t>bersuka</a:t>
            </a:r>
            <a:r>
              <a:rPr lang="en-ID" sz="2350" dirty="0">
                <a:latin typeface="Eras Demi ITC" panose="020B0805030504020804" pitchFamily="34" charset="0"/>
              </a:rPr>
              <a:t> oleh </a:t>
            </a:r>
            <a:r>
              <a:rPr lang="en-ID" sz="2350" dirty="0" err="1">
                <a:latin typeface="Eras Demi ITC" panose="020B0805030504020804" pitchFamily="34" charset="0"/>
              </a:rPr>
              <a:t>karena</a:t>
            </a:r>
            <a:r>
              <a:rPr lang="en-ID" sz="2350" dirty="0">
                <a:latin typeface="Eras Demi ITC" panose="020B0805030504020804" pitchFamily="34" charset="0"/>
              </a:rPr>
              <a:t> </a:t>
            </a:r>
            <a:r>
              <a:rPr lang="en-ID" sz="2350" dirty="0" err="1">
                <a:latin typeface="Eras Demi ITC" panose="020B0805030504020804" pitchFamily="34" charset="0"/>
              </a:rPr>
              <a:t>hal</a:t>
            </a:r>
            <a:r>
              <a:rPr lang="en-ID" sz="2350" dirty="0">
                <a:latin typeface="Eras Demi ITC" panose="020B0805030504020804" pitchFamily="34" charset="0"/>
              </a:rPr>
              <a:t> </a:t>
            </a:r>
            <a:r>
              <a:rPr lang="en-ID" sz="2350" dirty="0" err="1">
                <a:latin typeface="Eras Demi ITC" panose="020B0805030504020804" pitchFamily="34" charset="0"/>
              </a:rPr>
              <a:t>itu</a:t>
            </a:r>
            <a:r>
              <a:rPr lang="en-ID" sz="2350" dirty="0">
                <a:latin typeface="Franklin Gothic Medium Cond" panose="020B0606030402020204" pitchFamily="34" charset="0"/>
              </a:rPr>
              <a:t>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9595A-6FD1-C793-DF1F-D78CBFFFD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31" r="21424"/>
          <a:stretch/>
        </p:blipFill>
        <p:spPr>
          <a:xfrm>
            <a:off x="0" y="10"/>
            <a:ext cx="2943225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11240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08FD6-2594-6E35-17D9-9D67413E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732528" cy="1188720"/>
          </a:xfrm>
        </p:spPr>
        <p:txBody>
          <a:bodyPr>
            <a:normAutofit/>
          </a:bodyPr>
          <a:lstStyle/>
          <a:p>
            <a:pPr algn="ctr"/>
            <a:r>
              <a:rPr lang="en-ID" dirty="0">
                <a:solidFill>
                  <a:srgbClr val="0070C0"/>
                </a:solidFill>
                <a:latin typeface="Bernard MT Condensed" panose="02050806060905020404" pitchFamily="18" charset="0"/>
              </a:rPr>
              <a:t>WARISAN SPIRITUAL</a:t>
            </a:r>
            <a:br>
              <a:rPr lang="en-ID" dirty="0"/>
            </a:b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9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0CEEC-6CE2-AD5C-0F87-38D7CF99C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921" y="2248662"/>
            <a:ext cx="5772150" cy="4243578"/>
          </a:xfrm>
        </p:spPr>
        <p:txBody>
          <a:bodyPr anchor="t">
            <a:noAutofit/>
          </a:bodyPr>
          <a:lstStyle/>
          <a:p>
            <a:pPr marL="0" indent="0" algn="r">
              <a:buNone/>
            </a:pPr>
            <a:r>
              <a:rPr lang="en-ID" sz="3200" dirty="0">
                <a:latin typeface="Franklin Gothic Medium Cond" panose="020B0606030402020204" pitchFamily="34" charset="0"/>
              </a:rPr>
              <a:t>"Banyak orang </a:t>
            </a:r>
            <a:r>
              <a:rPr lang="en-ID" sz="3200" dirty="0" err="1">
                <a:latin typeface="Franklin Gothic Medium Cond" panose="020B0606030402020204" pitchFamily="34" charset="0"/>
              </a:rPr>
              <a:t>menyatakan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suatu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sikap</a:t>
            </a:r>
            <a:r>
              <a:rPr lang="en-ID" sz="3200" dirty="0">
                <a:latin typeface="Franklin Gothic Medium Cond" panose="020B0606030402020204" pitchFamily="34" charset="0"/>
              </a:rPr>
              <a:t> yang sangat </a:t>
            </a:r>
            <a:r>
              <a:rPr lang="en-ID" sz="3200" dirty="0" err="1">
                <a:latin typeface="Franklin Gothic Medium Cond" panose="020B0606030402020204" pitchFamily="34" charset="0"/>
              </a:rPr>
              <a:t>berhati-hati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terhadap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hal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ini</a:t>
            </a:r>
            <a:r>
              <a:rPr lang="en-ID" sz="3200" dirty="0">
                <a:latin typeface="Franklin Gothic Medium Cond" panose="020B0606030402020204" pitchFamily="34" charset="0"/>
              </a:rPr>
              <a:t> [</a:t>
            </a:r>
            <a:r>
              <a:rPr lang="en-ID" sz="3200" dirty="0" err="1">
                <a:latin typeface="Franklin Gothic Medium Cond" panose="020B0606030402020204" pitchFamily="34" charset="0"/>
              </a:rPr>
              <a:t>menyusun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sebuah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wasiat</a:t>
            </a:r>
            <a:r>
              <a:rPr lang="en-ID" sz="3200" dirty="0">
                <a:latin typeface="Franklin Gothic Medium Cond" panose="020B0606030402020204" pitchFamily="34" charset="0"/>
              </a:rPr>
              <a:t>].... </a:t>
            </a:r>
            <a:r>
              <a:rPr lang="en-ID" sz="3200" dirty="0" err="1">
                <a:latin typeface="Bernard MT Condensed" panose="02050806060905020404" pitchFamily="18" charset="0"/>
              </a:rPr>
              <a:t>Tetapi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tugas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ini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adalah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sama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sucinya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dengan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mengkhotbahkan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firman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Tuhan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menyelamatkan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jiwa-jiwa</a:t>
            </a:r>
            <a:r>
              <a:rPr lang="en-ID" sz="3200" dirty="0">
                <a:latin typeface="Franklin Gothic Medium Cond" panose="020B0606030402020204" pitchFamily="34" charset="0"/>
              </a:rPr>
              <a:t>“</a:t>
            </a:r>
          </a:p>
          <a:p>
            <a:pPr marL="0" indent="0" algn="r">
              <a:buNone/>
            </a:pP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</a:p>
          <a:p>
            <a:pPr marL="0" indent="0" algn="r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[Ellen G. White, </a:t>
            </a:r>
            <a:r>
              <a:rPr lang="en-ID" sz="2400" dirty="0" err="1">
                <a:latin typeface="Franklin Gothic Medium Cond" panose="020B0606030402020204" pitchFamily="34" charset="0"/>
              </a:rPr>
              <a:t>Nasihat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Penatalayanan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hal</a:t>
            </a:r>
            <a:r>
              <a:rPr lang="en-ID" sz="2400" dirty="0">
                <a:latin typeface="Franklin Gothic Medium Cond" panose="020B0606030402020204" pitchFamily="34" charset="0"/>
              </a:rPr>
              <a:t>. 172].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1F783-E122-BA9A-DA6C-18872453C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09" y="2837402"/>
            <a:ext cx="2115583" cy="2719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0145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55927-8C31-ADDD-201D-DA2846043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330177"/>
            <a:ext cx="4727113" cy="6343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Kita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penatalayan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pengelola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apa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percayakan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latin typeface="Gill Sans Nova Cond XBd" panose="020B0A06020104020203" pitchFamily="34" charset="0"/>
              </a:rPr>
              <a:t>yaitu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>
                <a:latin typeface="Bernard MT Condensed" panose="02050806060905020404" pitchFamily="18" charset="0"/>
              </a:rPr>
              <a:t>Allah </a:t>
            </a:r>
            <a:r>
              <a:rPr lang="en-ID" dirty="0" err="1">
                <a:latin typeface="Bernard MT Condensed" panose="02050806060905020404" pitchFamily="18" charset="0"/>
              </a:rPr>
              <a:t>adalah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pemilik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utama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semuanya</a:t>
            </a:r>
            <a:r>
              <a:rPr lang="en-ID" dirty="0">
                <a:latin typeface="Bernard MT Condensed" panose="02050806060905020404" pitchFamily="18" charset="0"/>
              </a:rPr>
              <a:t>, dan </a:t>
            </a:r>
            <a:r>
              <a:rPr lang="en-ID" dirty="0" err="1">
                <a:latin typeface="Bernard MT Condensed" panose="02050806060905020404" pitchFamily="18" charset="0"/>
              </a:rPr>
              <a:t>Dialah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memberikan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kehidupan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keberadaan</a:t>
            </a:r>
            <a:r>
              <a:rPr lang="en-ID" dirty="0">
                <a:latin typeface="Bernard MT Condensed" panose="02050806060905020404" pitchFamily="18" charset="0"/>
              </a:rPr>
              <a:t>, dan </a:t>
            </a:r>
            <a:r>
              <a:rPr lang="en-ID" dirty="0" err="1">
                <a:latin typeface="Bernard MT Condensed" panose="02050806060905020404" pitchFamily="18" charset="0"/>
              </a:rPr>
              <a:t>kekuatan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memiliki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segala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sesuatu</a:t>
            </a:r>
            <a:r>
              <a:rPr lang="en-ID" dirty="0"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Makanya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masuk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akal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ketika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sudah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selesai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apa</a:t>
            </a:r>
            <a:r>
              <a:rPr lang="en-ID" b="1" dirty="0">
                <a:latin typeface="Franklin Gothic Medium Cond" panose="020B0606030402020204" pitchFamily="34" charset="0"/>
              </a:rPr>
              <a:t> yang Allah </a:t>
            </a:r>
            <a:r>
              <a:rPr lang="en-ID" b="1" dirty="0" err="1">
                <a:latin typeface="Franklin Gothic Medium Cond" panose="020B0606030402020204" pitchFamily="34" charset="0"/>
              </a:rPr>
              <a:t>telah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berikan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, dan </a:t>
            </a:r>
            <a:r>
              <a:rPr lang="en-ID" b="1" dirty="0" err="1">
                <a:latin typeface="Franklin Gothic Medium Cond" panose="020B0606030402020204" pitchFamily="34" charset="0"/>
              </a:rPr>
              <a:t>telah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menjaga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keluarga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harus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kembalikan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sisa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latin typeface="Franklin Gothic Medium Cond" panose="020B0606030402020204" pitchFamily="34" charset="0"/>
              </a:rPr>
              <a:t>-Nya.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11884-C959-1B90-E4DE-73E775F19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38" r="16674"/>
          <a:stretch/>
        </p:blipFill>
        <p:spPr>
          <a:xfrm>
            <a:off x="5136688" y="1771078"/>
            <a:ext cx="3378661" cy="4504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5235395" y="1929807"/>
            <a:ext cx="3417474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5741" y="1969050"/>
            <a:ext cx="500006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804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2E94C3-F972-A6C6-6332-AFAC71908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124" y="355877"/>
            <a:ext cx="5981679" cy="92047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Ellen G. White, Counsels on Stewardship,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hlm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. 342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1FAFC-938B-2C46-D4C8-39F092B20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4" r="57575" b="1"/>
          <a:stretch/>
        </p:blipFill>
        <p:spPr>
          <a:xfrm>
            <a:off x="20" y="10"/>
            <a:ext cx="3409931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72963" y="-1"/>
            <a:ext cx="66318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ACF80-9647-4635-13A3-8384FCAF3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0228" y="1644373"/>
            <a:ext cx="4543425" cy="48577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pekerjaan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Allah,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sedang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menaruh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bagimu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sendiri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harta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surga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simpan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surga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aman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mara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bahaya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kehilangan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bertambah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suatu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harta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kekal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abadi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" "[dan]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dicatatkan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namamu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kerajaan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surga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632514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FAAA07-C9BE-891E-E109-8F1BC5549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52BE78-E863-74AF-DFFE-CAB34560C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1125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Ada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beberapa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keuntungan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bila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telah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membagikan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harta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baik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keluarga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maupun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pekerjaan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saat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, di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antaranya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B5B21-025C-6389-A554-7409E968B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504950"/>
            <a:ext cx="8667750" cy="52578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b="1" dirty="0">
                <a:latin typeface="Franklin Gothic Medium Cond" panose="020B0606030402020204" pitchFamily="34" charset="0"/>
              </a:rPr>
              <a:t>Kita </a:t>
            </a:r>
            <a:r>
              <a:rPr lang="en-ID" b="1" dirty="0" err="1">
                <a:latin typeface="Franklin Gothic Medium Cond" panose="020B0606030402020204" pitchFamily="34" charset="0"/>
              </a:rPr>
              <a:t>dapat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melihat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hasil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pemberian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bangunan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gereja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baru</a:t>
            </a:r>
            <a:r>
              <a:rPr lang="en-ID" b="1" dirty="0">
                <a:latin typeface="Franklin Gothic Medium Cond" panose="020B0606030402020204" pitchFamily="34" charset="0"/>
              </a:rPr>
              <a:t>, orang </a:t>
            </a:r>
            <a:r>
              <a:rPr lang="en-ID" b="1" dirty="0" err="1">
                <a:latin typeface="Franklin Gothic Medium Cond" panose="020B0606030402020204" pitchFamily="34" charset="0"/>
              </a:rPr>
              <a:t>muda</a:t>
            </a:r>
            <a:r>
              <a:rPr lang="en-ID" b="1" dirty="0"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latin typeface="Franklin Gothic Medium Cond" panose="020B0606030402020204" pitchFamily="34" charset="0"/>
              </a:rPr>
              <a:t>perguruan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tinggi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Kebaktian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Kebangunan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Rohani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dibiayai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dll</a:t>
            </a:r>
            <a:r>
              <a:rPr lang="en-ID" b="1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b="1" dirty="0">
                <a:latin typeface="Franklin Gothic Medium Cond" panose="020B0606030402020204" pitchFamily="34" charset="0"/>
              </a:rPr>
              <a:t>Kita </a:t>
            </a:r>
            <a:r>
              <a:rPr lang="en-ID" b="1" dirty="0" err="1">
                <a:latin typeface="Franklin Gothic Medium Cond" panose="020B0606030402020204" pitchFamily="34" charset="0"/>
              </a:rPr>
              <a:t>dapat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menyaksikan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manfaatnya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latin typeface="Franklin Gothic Medium Cond" panose="020B0606030402020204" pitchFamily="34" charset="0"/>
              </a:rPr>
              <a:t> orang </a:t>
            </a:r>
            <a:r>
              <a:rPr lang="en-ID" b="1" dirty="0" err="1">
                <a:latin typeface="Franklin Gothic Medium Cond" panose="020B0606030402020204" pitchFamily="34" charset="0"/>
              </a:rPr>
              <a:t>atau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pelayanan</a:t>
            </a:r>
            <a:r>
              <a:rPr lang="en-ID" b="1" dirty="0">
                <a:latin typeface="Franklin Gothic Medium Cond" panose="020B0606030402020204" pitchFamily="34" charset="0"/>
              </a:rPr>
              <a:t> yang sangat </a:t>
            </a:r>
            <a:r>
              <a:rPr lang="en-ID" b="1" dirty="0" err="1">
                <a:latin typeface="Franklin Gothic Medium Cond" panose="020B0606030402020204" pitchFamily="34" charset="0"/>
              </a:rPr>
              <a:t>membutuhkan</a:t>
            </a:r>
            <a:r>
              <a:rPr lang="en-ID" b="1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b="1" dirty="0" err="1">
                <a:latin typeface="Franklin Gothic Medium Cond" panose="020B0606030402020204" pitchFamily="34" charset="0"/>
              </a:rPr>
              <a:t>Perselisihan</a:t>
            </a:r>
            <a:r>
              <a:rPr lang="en-ID" b="1" dirty="0"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latin typeface="Franklin Gothic Medium Cond" panose="020B0606030402020204" pitchFamily="34" charset="0"/>
              </a:rPr>
              <a:t>antara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keluarga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atau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teman-teman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setelah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kematianmu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dapat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dihindari</a:t>
            </a:r>
            <a:r>
              <a:rPr lang="en-ID" b="1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b="1" dirty="0" err="1">
                <a:latin typeface="Franklin Gothic Medium Cond" panose="020B0606030402020204" pitchFamily="34" charset="0"/>
              </a:rPr>
              <a:t>Meninggalkan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contoh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baik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tentang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nilai-nilai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kebaikan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kasih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bagi</a:t>
            </a:r>
            <a:r>
              <a:rPr lang="en-ID" b="1" dirty="0">
                <a:latin typeface="Franklin Gothic Medium Cond" panose="020B0606030402020204" pitchFamily="34" charset="0"/>
              </a:rPr>
              <a:t> orang lain.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b="1" dirty="0" err="1">
                <a:latin typeface="Franklin Gothic Medium Cond" panose="020B0606030402020204" pitchFamily="34" charset="0"/>
              </a:rPr>
              <a:t>Mengurangi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konsekuensi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pajak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tanah</a:t>
            </a:r>
            <a:r>
              <a:rPr lang="en-ID" b="1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b="1" dirty="0" err="1">
                <a:latin typeface="Franklin Gothic Medium Cond" panose="020B0606030402020204" pitchFamily="34" charset="0"/>
              </a:rPr>
              <a:t>Menjamin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pemberian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dibuat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sesuai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apa</a:t>
            </a:r>
            <a:r>
              <a:rPr lang="en-ID" b="1" dirty="0">
                <a:latin typeface="Franklin Gothic Medium Cond" panose="020B0606030402020204" pitchFamily="34" charset="0"/>
              </a:rPr>
              <a:t> yang Anda </a:t>
            </a:r>
            <a:r>
              <a:rPr lang="en-ID" b="1" dirty="0" err="1">
                <a:latin typeface="Franklin Gothic Medium Cond" panose="020B0606030402020204" pitchFamily="34" charset="0"/>
              </a:rPr>
              <a:t>inginkan</a:t>
            </a:r>
            <a:r>
              <a:rPr lang="en-ID" b="1" dirty="0">
                <a:latin typeface="Franklin Gothic Medium Cond" panose="020B0606030402020204" pitchFamily="34" charset="0"/>
              </a:rPr>
              <a:t> [</a:t>
            </a:r>
            <a:r>
              <a:rPr lang="en-ID" b="1" dirty="0" err="1">
                <a:latin typeface="Franklin Gothic Medium Cond" panose="020B0606030402020204" pitchFamily="34" charset="0"/>
              </a:rPr>
              <a:t>tidak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campur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tangan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pengadilan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atau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kerabat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tidak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puas</a:t>
            </a:r>
            <a:r>
              <a:rPr lang="en-ID" b="1" dirty="0">
                <a:latin typeface="Franklin Gothic Medium Cond" panose="020B0606030402020204" pitchFamily="34" charset="0"/>
              </a:rPr>
              <a:t>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b="1" dirty="0" err="1">
                <a:latin typeface="Franklin Gothic Medium Cond" panose="020B0606030402020204" pitchFamily="34" charset="0"/>
              </a:rPr>
              <a:t>Menunjukkan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hati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penyumbang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diubah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cinta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tidak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mementingkan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diri</a:t>
            </a:r>
            <a:r>
              <a:rPr lang="en-ID" b="1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Impact" panose="020B0806030902050204" pitchFamily="34" charset="0"/>
              </a:rPr>
              <a:t>Menunjukkan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contoh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bagaimana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menyimpan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harta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surga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4193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BEB83-211B-1C67-89EA-A83586BA1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87" r="17030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8C0D4-B9C4-B484-5A9F-D233CB1FD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6350" y="942974"/>
            <a:ext cx="3829049" cy="5572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KEHIDUPAN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suatu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wasiat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mengkomunikasikan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generasi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mendatang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warisan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suci</a:t>
            </a:r>
            <a:r>
              <a:rPr lang="en-ID" dirty="0">
                <a:latin typeface="Impact" panose="020B0806030902050204" pitchFamily="34" charset="0"/>
              </a:rPr>
              <a:t> yang di </a:t>
            </a:r>
            <a:r>
              <a:rPr lang="en-ID" dirty="0" err="1">
                <a:latin typeface="Impact" panose="020B0806030902050204" pitchFamily="34" charset="0"/>
              </a:rPr>
              <a:t>tempatkan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tangan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Pada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akhirnya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diberikan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terus-menerus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dikembalikan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Allah,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lah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sumber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kepemilikan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503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0DC2CA-DFAC-F828-D847-96902F24F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50"/>
          <a:stretch/>
        </p:blipFill>
        <p:spPr>
          <a:xfrm>
            <a:off x="-1" y="-1"/>
            <a:ext cx="9165253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0538E-9E93-D589-F2FB-F5A43387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85825"/>
            <a:ext cx="7886700" cy="382905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Mazmur</a:t>
            </a:r>
            <a:r>
              <a:rPr lang="en-ID" sz="36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24:1 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“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TUHANlah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empunya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serta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isinya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dan dunia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serta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diam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dalamnya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.”</a:t>
            </a:r>
          </a:p>
          <a:p>
            <a:pPr marL="0" indent="0">
              <a:buNone/>
            </a:pPr>
            <a:endParaRPr lang="en-ID" sz="3600" dirty="0">
              <a:solidFill>
                <a:srgbClr val="C00000"/>
              </a:solidFill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Mazmur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50:10 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“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Sebab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punya-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Kulah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segala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binatang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hutan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, dan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beribu-ribu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hewan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 di </a:t>
            </a:r>
            <a:r>
              <a:rPr lang="en-ID" sz="3600" dirty="0" err="1">
                <a:solidFill>
                  <a:srgbClr val="002060"/>
                </a:solidFill>
                <a:latin typeface="Eras Demi ITC" panose="020B0805030504020804" pitchFamily="34" charset="0"/>
              </a:rPr>
              <a:t>gunung</a:t>
            </a:r>
            <a:r>
              <a:rPr lang="en-ID" sz="3600" dirty="0">
                <a:solidFill>
                  <a:srgbClr val="002060"/>
                </a:solidFill>
                <a:latin typeface="Eras Demi ITC" panose="020B08050305040208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74972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lower&#10;&#10;Description automatically generated">
            <a:extLst>
              <a:ext uri="{FF2B5EF4-FFF2-40B4-BE49-F238E27FC236}">
                <a16:creationId xmlns:a16="http://schemas.microsoft.com/office/drawing/2014/main" id="{EBFA1F18-4618-B812-8C81-E70C6F724B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4" t="21453"/>
          <a:stretch/>
        </p:blipFill>
        <p:spPr>
          <a:xfrm>
            <a:off x="0" y="0"/>
            <a:ext cx="9144000" cy="68387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941B4-5E43-432C-646B-1AF17255A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320675"/>
            <a:ext cx="6610350" cy="279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Kita </a:t>
            </a:r>
            <a:r>
              <a:rPr lang="en-US" b="1" dirty="0" err="1"/>
              <a:t>biasanya</a:t>
            </a:r>
            <a:r>
              <a:rPr lang="en-US" b="1" dirty="0"/>
              <a:t> </a:t>
            </a:r>
            <a:r>
              <a:rPr lang="en-US" b="1" dirty="0" err="1"/>
              <a:t>mencapai</a:t>
            </a:r>
            <a:r>
              <a:rPr lang="en-US" b="1" dirty="0"/>
              <a:t> </a:t>
            </a:r>
            <a:r>
              <a:rPr lang="en-US" b="1" dirty="0" err="1"/>
              <a:t>tahap</a:t>
            </a:r>
            <a:r>
              <a:rPr lang="en-US" b="1" dirty="0"/>
              <a:t> </a:t>
            </a:r>
            <a:r>
              <a:rPr lang="en-US" b="1" dirty="0" err="1"/>
              <a:t>kehidupan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lebih</a:t>
            </a:r>
            <a:r>
              <a:rPr lang="en-US" b="1" dirty="0"/>
              <a:t> </a:t>
            </a:r>
            <a:r>
              <a:rPr lang="en-US" b="1" dirty="0" err="1"/>
              <a:t>banyak</a:t>
            </a:r>
            <a:r>
              <a:rPr lang="en-US" b="1" dirty="0"/>
              <a:t> </a:t>
            </a:r>
            <a:r>
              <a:rPr lang="en-US" b="1" dirty="0" err="1"/>
              <a:t>sumber</a:t>
            </a:r>
            <a:r>
              <a:rPr lang="en-US" b="1" dirty="0"/>
              <a:t> </a:t>
            </a:r>
            <a:r>
              <a:rPr lang="en-US" b="1" dirty="0" err="1"/>
              <a:t>daya</a:t>
            </a:r>
            <a:r>
              <a:rPr lang="en-US" b="1" dirty="0"/>
              <a:t> </a:t>
            </a:r>
            <a:r>
              <a:rPr lang="en-US" b="1" dirty="0" err="1"/>
              <a:t>daripada</a:t>
            </a:r>
            <a:r>
              <a:rPr lang="en-US" b="1" dirty="0"/>
              <a:t> yang </a:t>
            </a:r>
            <a:r>
              <a:rPr lang="en-US" b="1" dirty="0" err="1"/>
              <a:t>kita</a:t>
            </a:r>
            <a:r>
              <a:rPr lang="en-US" b="1" dirty="0"/>
              <a:t> </a:t>
            </a:r>
            <a:r>
              <a:rPr lang="en-US" b="1" dirty="0" err="1"/>
              <a:t>miliki</a:t>
            </a:r>
            <a:r>
              <a:rPr lang="en-US" b="1" dirty="0"/>
              <a:t> </a:t>
            </a:r>
            <a:r>
              <a:rPr lang="en-US" b="1" dirty="0" err="1"/>
              <a:t>saat</a:t>
            </a:r>
            <a:r>
              <a:rPr lang="en-US" b="1" dirty="0"/>
              <a:t> </a:t>
            </a:r>
            <a:r>
              <a:rPr lang="en-US" b="1" dirty="0" err="1"/>
              <a:t>kita</a:t>
            </a:r>
            <a:r>
              <a:rPr lang="en-US" b="1" dirty="0"/>
              <a:t> </a:t>
            </a:r>
            <a:r>
              <a:rPr lang="en-US" b="1" dirty="0" err="1"/>
              <a:t>lahir</a:t>
            </a:r>
            <a:r>
              <a:rPr lang="en-US" b="1" dirty="0"/>
              <a:t>. </a:t>
            </a:r>
            <a:r>
              <a:rPr lang="en-US" b="1" dirty="0" err="1"/>
              <a:t>Apa</a:t>
            </a:r>
            <a:r>
              <a:rPr lang="en-US" b="1" dirty="0"/>
              <a:t> yang </a:t>
            </a:r>
            <a:r>
              <a:rPr lang="en-US" b="1" dirty="0" err="1"/>
              <a:t>harus</a:t>
            </a:r>
            <a:r>
              <a:rPr lang="en-US" b="1" dirty="0"/>
              <a:t> </a:t>
            </a:r>
            <a:r>
              <a:rPr lang="en-US" b="1" dirty="0" err="1"/>
              <a:t>kita</a:t>
            </a:r>
            <a:r>
              <a:rPr lang="en-US" b="1" dirty="0"/>
              <a:t> </a:t>
            </a:r>
            <a:r>
              <a:rPr lang="en-US" b="1" dirty="0" err="1"/>
              <a:t>lakukan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mereka</a:t>
            </a:r>
            <a:r>
              <a:rPr lang="en-US" b="1" dirty="0"/>
              <a:t>? </a:t>
            </a:r>
            <a:r>
              <a:rPr lang="en-US" b="1" dirty="0" err="1"/>
              <a:t>Sebagai</a:t>
            </a:r>
            <a:r>
              <a:rPr lang="en-US" b="1" dirty="0"/>
              <a:t> </a:t>
            </a:r>
            <a:r>
              <a:rPr lang="en-US" b="1" dirty="0" err="1"/>
              <a:t>penatalayan</a:t>
            </a:r>
            <a:r>
              <a:rPr lang="en-US" b="1" dirty="0"/>
              <a:t>, </a:t>
            </a:r>
            <a:r>
              <a:rPr lang="en-US" b="1" dirty="0" err="1"/>
              <a:t>bagaimana</a:t>
            </a:r>
            <a:r>
              <a:rPr lang="en-US" b="1" dirty="0"/>
              <a:t> </a:t>
            </a:r>
            <a:r>
              <a:rPr lang="en-US" b="1" dirty="0" err="1"/>
              <a:t>seharusnya</a:t>
            </a:r>
            <a:r>
              <a:rPr lang="en-US" b="1" dirty="0"/>
              <a:t> </a:t>
            </a:r>
            <a:r>
              <a:rPr lang="en-US" b="1" dirty="0" err="1"/>
              <a:t>kita</a:t>
            </a:r>
            <a:r>
              <a:rPr lang="en-US" b="1" dirty="0"/>
              <a:t> </a:t>
            </a:r>
            <a:r>
              <a:rPr lang="en-US" b="1" dirty="0" err="1"/>
              <a:t>mengembalikannya</a:t>
            </a:r>
            <a:r>
              <a:rPr lang="en-US" b="1" dirty="0"/>
              <a:t> </a:t>
            </a:r>
            <a:r>
              <a:rPr lang="en-US" b="1" dirty="0" err="1"/>
              <a:t>kepada</a:t>
            </a:r>
            <a:r>
              <a:rPr lang="en-US" b="1" dirty="0"/>
              <a:t> </a:t>
            </a:r>
            <a:r>
              <a:rPr lang="en-US" b="1" dirty="0" err="1"/>
              <a:t>Pemiliknya</a:t>
            </a:r>
            <a:r>
              <a:rPr lang="en-US" b="1" dirty="0"/>
              <a:t>?</a:t>
            </a:r>
            <a:endParaRPr lang="es-ES" b="1" dirty="0"/>
          </a:p>
          <a:p>
            <a:pPr marL="0" indent="0">
              <a:buNone/>
            </a:pP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C59D6-B579-4129-60A1-DBD7325CE49A}"/>
              </a:ext>
            </a:extLst>
          </p:cNvPr>
          <p:cNvSpPr txBox="1"/>
          <p:nvPr/>
        </p:nvSpPr>
        <p:spPr>
          <a:xfrm>
            <a:off x="3086100" y="4022720"/>
            <a:ext cx="58674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latin typeface="Gill Sans Nova Cond Ultra Bold" panose="020B0B04020104020203" pitchFamily="34" charset="0"/>
              </a:rPr>
              <a:t>Mengembalikan</a:t>
            </a:r>
            <a:r>
              <a:rPr lang="en-US" sz="2400" b="1" dirty="0">
                <a:latin typeface="Gill Sans Nova Cond Ultra Bold" panose="020B0B04020104020203" pitchFamily="34" charset="0"/>
              </a:rPr>
              <a:t> </a:t>
            </a:r>
            <a:r>
              <a:rPr lang="en-US" sz="2400" b="1" dirty="0" err="1">
                <a:latin typeface="Gill Sans Nova Cond Ultra Bold" panose="020B0B04020104020203" pitchFamily="34" charset="0"/>
              </a:rPr>
              <a:t>apa</a:t>
            </a:r>
            <a:r>
              <a:rPr lang="en-US" sz="2400" b="1" dirty="0">
                <a:latin typeface="Gill Sans Nova Cond Ultra Bold" panose="020B0B04020104020203" pitchFamily="34" charset="0"/>
              </a:rPr>
              <a:t> yang </a:t>
            </a:r>
            <a:r>
              <a:rPr lang="en-US" sz="2400" b="1" dirty="0" err="1">
                <a:latin typeface="Gill Sans Nova Cond Ultra Bold" panose="020B0B04020104020203" pitchFamily="34" charset="0"/>
              </a:rPr>
              <a:t>menjadi</a:t>
            </a:r>
            <a:r>
              <a:rPr lang="en-US" sz="2400" b="1" dirty="0">
                <a:latin typeface="Gill Sans Nova Cond Ultra Bold" panose="020B0B04020104020203" pitchFamily="34" charset="0"/>
              </a:rPr>
              <a:t> </a:t>
            </a:r>
            <a:r>
              <a:rPr lang="en-US" sz="2400" b="1" dirty="0" err="1">
                <a:latin typeface="Gill Sans Nova Cond Ultra Bold" panose="020B0B04020104020203" pitchFamily="34" charset="0"/>
              </a:rPr>
              <a:t>milik</a:t>
            </a:r>
            <a:r>
              <a:rPr lang="en-US" sz="2400" b="1" dirty="0">
                <a:latin typeface="Gill Sans Nova Cond Ultra Bold" panose="020B0B04020104020203" pitchFamily="34" charset="0"/>
              </a:rPr>
              <a:t> </a:t>
            </a:r>
            <a:r>
              <a:rPr lang="en-US" sz="2400" b="1" dirty="0" err="1">
                <a:latin typeface="Gill Sans Nova Cond Ultra Bold" panose="020B0B04020104020203" pitchFamily="34" charset="0"/>
              </a:rPr>
              <a:t>Tuhan</a:t>
            </a:r>
            <a:endParaRPr lang="es-ES" sz="2400" b="1" dirty="0">
              <a:latin typeface="Gill Sans Nova Cond Ultra Bold" panose="020B0B04020104020203" pitchFamily="34" charset="0"/>
            </a:endParaRPr>
          </a:p>
          <a:p>
            <a:pPr>
              <a:spcBef>
                <a:spcPts val="600"/>
              </a:spcBef>
            </a:pPr>
            <a:r>
              <a:rPr lang="id-ID" sz="2400" b="1" dirty="0">
                <a:latin typeface="Gill Sans Nova Cond Ultra Bold" panose="020B0B04020104020203" pitchFamily="34" charset="0"/>
              </a:rPr>
              <a:t>Mempersiapkan untuk masa depan</a:t>
            </a:r>
            <a:endParaRPr lang="es-ES" sz="2400" b="1" dirty="0">
              <a:latin typeface="Gill Sans Nova Cond Ultra Bold" panose="020B0B04020104020203" pitchFamily="34" charset="0"/>
            </a:endParaRPr>
          </a:p>
          <a:p>
            <a:pPr>
              <a:spcBef>
                <a:spcPts val="600"/>
              </a:spcBef>
            </a:pPr>
            <a:r>
              <a:rPr lang="id-ID" sz="2400" b="1" dirty="0">
                <a:latin typeface="Gill Sans Nova Cond Ultra Bold" panose="020B0B04020104020203" pitchFamily="34" charset="0"/>
              </a:rPr>
              <a:t>Menikmati berkat-berkat kita</a:t>
            </a:r>
            <a:endParaRPr lang="es-ES" sz="2400" b="1" dirty="0">
              <a:latin typeface="Gill Sans Nova Cond Ultra Bold" panose="020B0B04020104020203" pitchFamily="34" charset="0"/>
            </a:endParaRPr>
          </a:p>
          <a:p>
            <a:pPr>
              <a:spcBef>
                <a:spcPts val="600"/>
              </a:spcBef>
            </a:pPr>
            <a:r>
              <a:rPr lang="fi-FI" sz="2400" b="1" dirty="0">
                <a:latin typeface="Gill Sans Nova Cond Ultra Bold" panose="020B0B04020104020203" pitchFamily="34" charset="0"/>
              </a:rPr>
              <a:t>Kapan kita harus </a:t>
            </a:r>
            <a:r>
              <a:rPr lang="fi-FI" sz="2400" b="1" dirty="0" err="1">
                <a:latin typeface="Gill Sans Nova Cond Ultra Bold" panose="020B0B04020104020203" pitchFamily="34" charset="0"/>
              </a:rPr>
              <a:t>memberi</a:t>
            </a:r>
            <a:r>
              <a:rPr lang="fi-FI" sz="2400" b="1" dirty="0">
                <a:latin typeface="Gill Sans Nova Cond Ultra Bold" panose="020B0B04020104020203" pitchFamily="34" charset="0"/>
              </a:rPr>
              <a:t> </a:t>
            </a:r>
            <a:r>
              <a:rPr lang="fi-FI" sz="2400" b="1" dirty="0" err="1">
                <a:latin typeface="Gill Sans Nova Cond Ultra Bold" panose="020B0B04020104020203" pitchFamily="34" charset="0"/>
              </a:rPr>
              <a:t>kembali</a:t>
            </a:r>
            <a:r>
              <a:rPr lang="fi-FI" sz="2400" b="1" dirty="0">
                <a:latin typeface="Gill Sans Nova Cond Ultra Bold" panose="020B0B04020104020203" pitchFamily="34" charset="0"/>
              </a:rPr>
              <a:t>?</a:t>
            </a:r>
            <a:endParaRPr lang="es-ES" sz="2400" b="1" dirty="0">
              <a:latin typeface="Gill Sans Nova Cond Ultra Bold" panose="020B0B040201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CBFF8-C8DC-E7CE-05D0-88D6CC394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27" y="3267075"/>
            <a:ext cx="2292295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90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31BB7-1818-3528-158B-D2CEF494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15DA8-D686-425B-3021-EA337763C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5E824-C493-9615-1898-997894A0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12701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B54F5B0-1899-5BB5-F7B5-7C0D9509B11E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7BF256-053F-D574-14F9-61C46624B6AC}"/>
              </a:ext>
            </a:extLst>
          </p:cNvPr>
          <p:cNvSpPr/>
          <p:nvPr/>
        </p:nvSpPr>
        <p:spPr>
          <a:xfrm>
            <a:off x="341462" y="557711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0FFF14-B0E9-81F8-58D2-1CE5D5EAD9C8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07F58F-20DC-82DD-8746-9EE02888A062}"/>
              </a:ext>
            </a:extLst>
          </p:cNvPr>
          <p:cNvSpPr/>
          <p:nvPr/>
        </p:nvSpPr>
        <p:spPr>
          <a:xfrm>
            <a:off x="360788" y="20987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681DBF-DD84-1B17-3073-C03C9B6FAE69}"/>
              </a:ext>
            </a:extLst>
          </p:cNvPr>
          <p:cNvSpPr/>
          <p:nvPr/>
        </p:nvSpPr>
        <p:spPr>
          <a:xfrm>
            <a:off x="341736" y="31755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FBB72-CCCB-708D-FAE4-01BE44C49DCD}"/>
              </a:ext>
            </a:extLst>
          </p:cNvPr>
          <p:cNvSpPr/>
          <p:nvPr/>
        </p:nvSpPr>
        <p:spPr>
          <a:xfrm>
            <a:off x="341462" y="439098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46BF62-9247-394E-7709-559C3669B035}"/>
              </a:ext>
            </a:extLst>
          </p:cNvPr>
          <p:cNvSpPr txBox="1"/>
          <p:nvPr/>
        </p:nvSpPr>
        <p:spPr>
          <a:xfrm>
            <a:off x="1145322" y="974466"/>
            <a:ext cx="7770078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Umur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tidak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boleh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menjadi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alasan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berhenti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produktif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terus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melakukan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kebaikan</a:t>
            </a:r>
            <a:r>
              <a:rPr lang="en-ID" sz="2000" dirty="0">
                <a:latin typeface="Impact" panose="020B0806030902050204" pitchFamily="34" charset="0"/>
              </a:rPr>
              <a:t>, sambal </a:t>
            </a:r>
            <a:r>
              <a:rPr lang="en-ID" sz="2000" dirty="0" err="1">
                <a:latin typeface="Impact" panose="020B0806030902050204" pitchFamily="34" charset="0"/>
              </a:rPr>
              <a:t>menantikan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kedatangan</a:t>
            </a:r>
            <a:r>
              <a:rPr lang="en-ID" sz="2000" dirty="0">
                <a:latin typeface="Impact" panose="020B0806030902050204" pitchFamily="34" charset="0"/>
              </a:rPr>
              <a:t>-Nya yang </a:t>
            </a:r>
            <a:r>
              <a:rPr lang="en-ID" sz="2000" dirty="0" err="1">
                <a:latin typeface="Impact" panose="020B0806030902050204" pitchFamily="34" charset="0"/>
              </a:rPr>
              <a:t>kedua</a:t>
            </a:r>
            <a:r>
              <a:rPr lang="en-ID" sz="2000" dirty="0">
                <a:latin typeface="Impact" panose="020B0806030902050204" pitchFamily="34" charset="0"/>
              </a:rPr>
              <a:t> kali.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B5767F-E8F4-3E23-FDFA-69F6D0B139A0}"/>
              </a:ext>
            </a:extLst>
          </p:cNvPr>
          <p:cNvSpPr txBox="1"/>
          <p:nvPr/>
        </p:nvSpPr>
        <p:spPr>
          <a:xfrm>
            <a:off x="1145322" y="2098715"/>
            <a:ext cx="7770078" cy="1015663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Gill Sans Nova Cond Ultra Bold" panose="020B0B04020104020203" pitchFamily="34" charset="0"/>
              </a:rPr>
              <a:t>Kita </a:t>
            </a:r>
            <a:r>
              <a:rPr lang="en-ID" sz="2000" dirty="0" err="1">
                <a:latin typeface="Gill Sans Nova Cond Ultra Bold" panose="020B0B04020104020203" pitchFamily="34" charset="0"/>
              </a:rPr>
              <a:t>perlu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membuat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rencana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mengatur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harta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kepemilikan</a:t>
            </a:r>
            <a:r>
              <a:rPr lang="en-ID" sz="2000" dirty="0">
                <a:latin typeface="Gill Sans Nova Cond Ultra Bold" panose="020B0B04020104020203" pitchFamily="34" charset="0"/>
              </a:rPr>
              <a:t> yang </a:t>
            </a:r>
            <a:r>
              <a:rPr lang="en-ID" sz="2000" dirty="0" err="1">
                <a:latin typeface="Gill Sans Nova Cond Ultra Bold" panose="020B0B04020104020203" pitchFamily="34" charset="0"/>
              </a:rPr>
              <a:t>dipercayakan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Tuhan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000" dirty="0">
                <a:latin typeface="Gill Sans Nova Cond Ultra Bold" panose="020B0B04020104020203" pitchFamily="34" charset="0"/>
              </a:rPr>
              <a:t>, </a:t>
            </a:r>
            <a:r>
              <a:rPr lang="en-ID" sz="2000" dirty="0" err="1">
                <a:latin typeface="Gill Sans Nova Cond Ultra Bold" panose="020B0B04020104020203" pitchFamily="34" charset="0"/>
              </a:rPr>
              <a:t>karena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b="1" dirty="0" err="1">
                <a:latin typeface="Gill Sans Nova Cond Ultra Bold" panose="020B0B04020104020203" pitchFamily="34" charset="0"/>
              </a:rPr>
              <a:t>kita</a:t>
            </a:r>
            <a:r>
              <a:rPr lang="en-ID" sz="2000" b="1" dirty="0">
                <a:latin typeface="Gill Sans Nova Cond Ultra Bold" panose="020B0B04020104020203" pitchFamily="34" charset="0"/>
              </a:rPr>
              <a:t> </a:t>
            </a:r>
            <a:r>
              <a:rPr lang="en-ID" sz="2000" b="1" dirty="0" err="1">
                <a:latin typeface="Gill Sans Nova Cond Ultra Bold" panose="020B0B04020104020203" pitchFamily="34" charset="0"/>
              </a:rPr>
              <a:t>tidak</a:t>
            </a:r>
            <a:r>
              <a:rPr lang="en-ID" sz="2000" b="1" dirty="0">
                <a:latin typeface="Gill Sans Nova Cond Ultra Bold" panose="020B0B04020104020203" pitchFamily="34" charset="0"/>
              </a:rPr>
              <a:t> </a:t>
            </a:r>
            <a:r>
              <a:rPr lang="en-ID" sz="2000" b="1" dirty="0" err="1">
                <a:latin typeface="Gill Sans Nova Cond Ultra Bold" panose="020B0B04020104020203" pitchFamily="34" charset="0"/>
              </a:rPr>
              <a:t>membawa</a:t>
            </a:r>
            <a:r>
              <a:rPr lang="en-ID" sz="2000" b="1" dirty="0">
                <a:latin typeface="Gill Sans Nova Cond Ultra Bold" panose="020B0B04020104020203" pitchFamily="34" charset="0"/>
              </a:rPr>
              <a:t> </a:t>
            </a:r>
            <a:r>
              <a:rPr lang="en-ID" sz="2000" b="1" dirty="0" err="1">
                <a:latin typeface="Gill Sans Nova Cond Ultra Bold" panose="020B0B04020104020203" pitchFamily="34" charset="0"/>
              </a:rPr>
              <a:t>apapun</a:t>
            </a:r>
            <a:r>
              <a:rPr lang="en-ID" sz="2000" b="1" dirty="0">
                <a:latin typeface="Gill Sans Nova Cond Ultra Bold" panose="020B0B04020104020203" pitchFamily="34" charset="0"/>
              </a:rPr>
              <a:t> </a:t>
            </a:r>
            <a:r>
              <a:rPr lang="en-ID" sz="2000" b="1" dirty="0" err="1">
                <a:latin typeface="Gill Sans Nova Cond Ultra Bold" panose="020B0B04020104020203" pitchFamily="34" charset="0"/>
              </a:rPr>
              <a:t>saat</a:t>
            </a:r>
            <a:r>
              <a:rPr lang="en-ID" sz="2000" b="1" dirty="0">
                <a:latin typeface="Gill Sans Nova Cond Ultra Bold" panose="020B0B04020104020203" pitchFamily="34" charset="0"/>
              </a:rPr>
              <a:t> </a:t>
            </a:r>
            <a:r>
              <a:rPr lang="en-ID" sz="2000" b="1" dirty="0" err="1">
                <a:latin typeface="Gill Sans Nova Cond Ultra Bold" panose="020B0B04020104020203" pitchFamily="34" charset="0"/>
              </a:rPr>
              <a:t>kita</a:t>
            </a:r>
            <a:r>
              <a:rPr lang="en-ID" sz="2000" b="1" dirty="0">
                <a:latin typeface="Gill Sans Nova Cond Ultra Bold" panose="020B0B04020104020203" pitchFamily="34" charset="0"/>
              </a:rPr>
              <a:t> </a:t>
            </a:r>
            <a:r>
              <a:rPr lang="en-ID" sz="2000" b="1" dirty="0" err="1">
                <a:latin typeface="Gill Sans Nova Cond Ultra Bold" panose="020B0B04020104020203" pitchFamily="34" charset="0"/>
              </a:rPr>
              <a:t>meninggalkan</a:t>
            </a:r>
            <a:r>
              <a:rPr lang="en-ID" sz="2000" b="1" dirty="0">
                <a:latin typeface="Gill Sans Nova Cond Ultra Bold" panose="020B0B04020104020203" pitchFamily="34" charset="0"/>
              </a:rPr>
              <a:t> dunia yang </a:t>
            </a:r>
            <a:r>
              <a:rPr lang="en-ID" sz="2000" b="1" dirty="0" err="1">
                <a:latin typeface="Gill Sans Nova Cond Ultra Bold" panose="020B0B04020104020203" pitchFamily="34" charset="0"/>
              </a:rPr>
              <a:t>fana</a:t>
            </a:r>
            <a:r>
              <a:rPr lang="en-ID" sz="2000" b="1" dirty="0">
                <a:latin typeface="Gill Sans Nova Cond Ultra Bold" panose="020B0B04020104020203" pitchFamily="34" charset="0"/>
              </a:rPr>
              <a:t> </a:t>
            </a:r>
            <a:r>
              <a:rPr lang="en-ID" sz="2000" b="1" dirty="0" err="1">
                <a:latin typeface="Gill Sans Nova Cond Ultra Bold" panose="020B0B04020104020203" pitchFamily="34" charset="0"/>
              </a:rPr>
              <a:t>ini</a:t>
            </a:r>
            <a:r>
              <a:rPr lang="en-ID" sz="2000" b="1" dirty="0"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0F760D-364C-D206-86C0-5F238AED96E5}"/>
              </a:ext>
            </a:extLst>
          </p:cNvPr>
          <p:cNvSpPr txBox="1"/>
          <p:nvPr/>
        </p:nvSpPr>
        <p:spPr>
          <a:xfrm>
            <a:off x="1145322" y="3222964"/>
            <a:ext cx="7789129" cy="10156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Kita </a:t>
            </a:r>
            <a:r>
              <a:rPr lang="en-ID" sz="2000" dirty="0" err="1">
                <a:latin typeface="Impact" panose="020B0806030902050204" pitchFamily="34" charset="0"/>
              </a:rPr>
              <a:t>harus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membuat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ketentuan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supaya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apa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sudah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diberkati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dapat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menjadi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berkat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kepada</a:t>
            </a:r>
            <a:r>
              <a:rPr lang="en-ID" sz="2000" dirty="0">
                <a:latin typeface="Impact" panose="020B0806030902050204" pitchFamily="34" charset="0"/>
              </a:rPr>
              <a:t> orang-orang lain dan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kelanjutan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pekerjaan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Tuhan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5FE600-4DBF-2491-6FAB-29F677E94C37}"/>
              </a:ext>
            </a:extLst>
          </p:cNvPr>
          <p:cNvSpPr txBox="1"/>
          <p:nvPr/>
        </p:nvSpPr>
        <p:spPr>
          <a:xfrm>
            <a:off x="1145048" y="4373563"/>
            <a:ext cx="7789128" cy="1015663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Gill Sans Nova Cond Ultra Bold" panose="020B0B04020104020203" pitchFamily="34" charset="0"/>
              </a:rPr>
              <a:t>Kita </a:t>
            </a:r>
            <a:r>
              <a:rPr lang="en-ID" sz="20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dapat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menjadi</a:t>
            </a:r>
            <a:r>
              <a:rPr lang="en-ID" sz="2000" dirty="0">
                <a:latin typeface="Gill Sans Nova Cond Ultra Bold" panose="020B0B04020104020203" pitchFamily="34" charset="0"/>
              </a:rPr>
              <a:t> orang yang </a:t>
            </a:r>
            <a:r>
              <a:rPr lang="en-ID" sz="2000" dirty="0" err="1">
                <a:latin typeface="Gill Sans Nova Cond Ultra Bold" panose="020B0B04020104020203" pitchFamily="34" charset="0"/>
              </a:rPr>
              <a:t>murah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hati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hanya</a:t>
            </a:r>
            <a:r>
              <a:rPr lang="en-ID" sz="2000" dirty="0">
                <a:latin typeface="Gill Sans Nova Cond Ultra Bold" panose="020B0B04020104020203" pitchFamily="34" charset="0"/>
              </a:rPr>
              <a:t> di </a:t>
            </a:r>
            <a:r>
              <a:rPr lang="en-ID" sz="2000" dirty="0" err="1">
                <a:latin typeface="Gill Sans Nova Cond Ultra Bold" panose="020B0B04020104020203" pitchFamily="34" charset="0"/>
              </a:rPr>
              <a:t>saat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menjelang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akhir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hidup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semua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harta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000" dirty="0">
                <a:latin typeface="Gill Sans Nova Cond Ultra Bold" panose="020B0B04020104020203" pitchFamily="34" charset="0"/>
              </a:rPr>
              <a:t>, </a:t>
            </a:r>
            <a:r>
              <a:rPr lang="en-ID" sz="2000" dirty="0" err="1">
                <a:latin typeface="Gill Sans Nova Cond Ultra Bold" panose="020B0B04020104020203" pitchFamily="34" charset="0"/>
              </a:rPr>
              <a:t>tapi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harus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belajar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menjadi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murah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hati</a:t>
            </a:r>
            <a:r>
              <a:rPr lang="en-ID" sz="2000" dirty="0">
                <a:latin typeface="Gill Sans Nova Cond Ultra Bold" panose="020B0B04020104020203" pitchFamily="34" charset="0"/>
              </a:rPr>
              <a:t> di </a:t>
            </a:r>
            <a:r>
              <a:rPr lang="en-ID" sz="2000" dirty="0" err="1">
                <a:latin typeface="Gill Sans Nova Cond Ultra Bold" panose="020B0B04020104020203" pitchFamily="34" charset="0"/>
              </a:rPr>
              <a:t>sepanjang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umur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hidup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000" dirty="0"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264396-313E-E959-7225-442D78E39AD8}"/>
              </a:ext>
            </a:extLst>
          </p:cNvPr>
          <p:cNvSpPr txBox="1"/>
          <p:nvPr/>
        </p:nvSpPr>
        <p:spPr>
          <a:xfrm>
            <a:off x="1145046" y="5500335"/>
            <a:ext cx="7789130" cy="1107996"/>
          </a:xfrm>
          <a:prstGeom prst="rect">
            <a:avLst/>
          </a:prstGeom>
          <a:solidFill>
            <a:srgbClr val="D9090E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KEHIDUPAN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suatu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wasiat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mengkomunikasikan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generasi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mendatang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warisan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suci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tempatkan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tangan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824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7FDDE-AB1E-687B-5FAE-7788C1634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40" y="365760"/>
            <a:ext cx="8415260" cy="1188720"/>
          </a:xfrm>
        </p:spPr>
        <p:txBody>
          <a:bodyPr>
            <a:normAutofit/>
          </a:bodyPr>
          <a:lstStyle/>
          <a:p>
            <a:pPr algn="ctr"/>
            <a:r>
              <a:rPr lang="nn-NO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ORANG KAYA YANG BODOH</a:t>
            </a:r>
            <a:br>
              <a:rPr lang="nn-NO" sz="3700" dirty="0"/>
            </a:br>
            <a:r>
              <a:rPr lang="nn-NO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Minggu, 5 Maret 2023</a:t>
            </a:r>
            <a:endParaRPr lang="en-ID" sz="3200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5BD5D-130F-5015-28BD-A09541B20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8762" y="1872654"/>
            <a:ext cx="6153150" cy="287079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>
                <a:latin typeface="Impact" panose="020B0806030902050204" pitchFamily="34" charset="0"/>
              </a:rPr>
              <a:t>Lukas 12:16-21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Yesus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menceritakan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perumpamaan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600" dirty="0">
                <a:latin typeface="Franklin Gothic Medium Cond" panose="020B0606030402020204" pitchFamily="34" charset="0"/>
              </a:rPr>
              <a:t> kaya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rajin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bekerja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mengumpulkan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kekayaannya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Namun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kemudian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lagi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dapat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menikmati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semua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kekayaannya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karena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hidupnya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segera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berakhir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firman</a:t>
            </a:r>
            <a:r>
              <a:rPr lang="en-ID" sz="2600" dirty="0">
                <a:latin typeface="Franklin Gothic Medium Cond" panose="020B0606030402020204" pitchFamily="34" charset="0"/>
              </a:rPr>
              <a:t> Allah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mengatakan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orang kaya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sesungguhnya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>
                <a:latin typeface="Forte Forward" pitchFamily="2" charset="0"/>
                <a:cs typeface="Forte Forward" pitchFamily="2" charset="0"/>
              </a:rPr>
              <a:t>orang </a:t>
            </a:r>
            <a:r>
              <a:rPr lang="en-ID" sz="2600" dirty="0" err="1">
                <a:latin typeface="Forte Forward" pitchFamily="2" charset="0"/>
                <a:cs typeface="Forte Forward" pitchFamily="2" charset="0"/>
              </a:rPr>
              <a:t>bodoh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5DB88-1403-7505-D5BE-3FF6EBC77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3152774"/>
            <a:ext cx="2273300" cy="1704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18A8D6-C612-2CAF-8070-DD73F7D5F869}"/>
              </a:ext>
            </a:extLst>
          </p:cNvPr>
          <p:cNvSpPr txBox="1"/>
          <p:nvPr/>
        </p:nvSpPr>
        <p:spPr>
          <a:xfrm>
            <a:off x="661537" y="5015337"/>
            <a:ext cx="841526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Lukas 12:20 </a:t>
            </a:r>
          </a:p>
          <a:p>
            <a:pPr marL="0" indent="0">
              <a:buNone/>
            </a:pPr>
            <a:r>
              <a:rPr lang="en-ID" sz="2600" dirty="0" err="1">
                <a:latin typeface="Gill Sans Nova Cond XBd" panose="020B0A06020104020203" pitchFamily="34" charset="0"/>
              </a:rPr>
              <a:t>Tetapi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firman</a:t>
            </a:r>
            <a:r>
              <a:rPr lang="en-ID" sz="2600" dirty="0">
                <a:latin typeface="Gill Sans Nova Cond XBd" panose="020B0A06020104020203" pitchFamily="34" charset="0"/>
              </a:rPr>
              <a:t> Allah </a:t>
            </a:r>
            <a:r>
              <a:rPr lang="en-ID" sz="2600" dirty="0" err="1">
                <a:latin typeface="Gill Sans Nova Cond XBd" panose="020B0A06020104020203" pitchFamily="34" charset="0"/>
              </a:rPr>
              <a:t>kepadanya</a:t>
            </a:r>
            <a:r>
              <a:rPr lang="en-ID" sz="2600" dirty="0">
                <a:latin typeface="Gill Sans Nova Cond XBd" panose="020B0A06020104020203" pitchFamily="34" charset="0"/>
              </a:rPr>
              <a:t>: </a:t>
            </a:r>
            <a:r>
              <a:rPr lang="en-ID" sz="2600" dirty="0">
                <a:latin typeface="Gill Sans Nova Cond Ultra Bold" panose="020B0B04020104020203" pitchFamily="34" charset="0"/>
              </a:rPr>
              <a:t>Hai </a:t>
            </a:r>
            <a:r>
              <a:rPr lang="en-ID" sz="2600" dirty="0" err="1">
                <a:latin typeface="Gill Sans Nova Cond Ultra Bold" panose="020B0B04020104020203" pitchFamily="34" charset="0"/>
              </a:rPr>
              <a:t>engkau</a:t>
            </a:r>
            <a:r>
              <a:rPr lang="en-ID" sz="2600" dirty="0">
                <a:latin typeface="Gill Sans Nova Cond Ultra Bold" panose="020B0B04020104020203" pitchFamily="34" charset="0"/>
              </a:rPr>
              <a:t> orang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bodoh</a:t>
            </a:r>
            <a:r>
              <a:rPr lang="en-ID" sz="2600" dirty="0">
                <a:latin typeface="Gill Sans Nova Cond XBd" panose="020B0A06020104020203" pitchFamily="34" charset="0"/>
              </a:rPr>
              <a:t>, pada </a:t>
            </a:r>
            <a:r>
              <a:rPr lang="en-ID" sz="2600" dirty="0" err="1">
                <a:latin typeface="Gill Sans Nova Cond XBd" panose="020B0A06020104020203" pitchFamily="34" charset="0"/>
              </a:rPr>
              <a:t>malam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juga </a:t>
            </a:r>
            <a:r>
              <a:rPr lang="en-ID" sz="2600" dirty="0" err="1">
                <a:latin typeface="Gill Sans Nova Cond XBd" panose="020B0A06020104020203" pitchFamily="34" charset="0"/>
              </a:rPr>
              <a:t>jiwamu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diambil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padamu</a:t>
            </a:r>
            <a:r>
              <a:rPr lang="en-ID" sz="2600" dirty="0">
                <a:latin typeface="Gill Sans Nova Cond XBd" panose="020B0A06020104020203" pitchFamily="34" charset="0"/>
              </a:rPr>
              <a:t>, dan </a:t>
            </a:r>
            <a:r>
              <a:rPr lang="en-ID" sz="2600" dirty="0" err="1">
                <a:latin typeface="Gill Sans Nova Cond XBd" panose="020B0A06020104020203" pitchFamily="34" charset="0"/>
              </a:rPr>
              <a:t>apa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kausediakan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siapakah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nanti</a:t>
            </a:r>
            <a:r>
              <a:rPr lang="en-ID" sz="2600" dirty="0">
                <a:latin typeface="Gill Sans Nova Cond XBd" panose="020B0A060201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3356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E275DB-845F-42EE-2FFD-52E666027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4" r="23165"/>
          <a:stretch/>
        </p:blipFill>
        <p:spPr>
          <a:xfrm>
            <a:off x="20" y="10"/>
            <a:ext cx="3479779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DCABA-C0B3-1294-86EE-F25D948E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542925"/>
            <a:ext cx="5314949" cy="609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Masalah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utama</a:t>
            </a:r>
            <a:r>
              <a:rPr lang="en-ID" b="1" dirty="0">
                <a:latin typeface="Franklin Gothic Medium Cond" panose="020B0606030402020204" pitchFamily="34" charset="0"/>
              </a:rPr>
              <a:t> pada orang kaya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bukan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bekerja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keras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atau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mendapatkan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kekayaannya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terutama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seiring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bertambahnya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usia</a:t>
            </a:r>
            <a:r>
              <a:rPr lang="en-ID" b="1" dirty="0">
                <a:latin typeface="Franklin Gothic Medium Cond" panose="020B0606030402020204" pitchFamily="34" charset="0"/>
              </a:rPr>
              <a:t> dan, </a:t>
            </a:r>
            <a:r>
              <a:rPr lang="en-ID" b="1" dirty="0" err="1">
                <a:latin typeface="Franklin Gothic Medium Cond" panose="020B0606030402020204" pitchFamily="34" charset="0"/>
              </a:rPr>
              <a:t>mungkin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bahkan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menjadi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lebih</a:t>
            </a:r>
            <a:r>
              <a:rPr lang="en-ID" b="1" dirty="0">
                <a:latin typeface="Franklin Gothic Medium Cond" panose="020B0606030402020204" pitchFamily="34" charset="0"/>
              </a:rPr>
              <a:t> kaya. </a:t>
            </a:r>
            <a:r>
              <a:rPr lang="en-ID" b="1" dirty="0" err="1">
                <a:latin typeface="Franklin Gothic Medium Cond" panose="020B0606030402020204" pitchFamily="34" charset="0"/>
              </a:rPr>
              <a:t>Masalahnya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berhubungan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SIKAP </a:t>
            </a:r>
            <a:r>
              <a:rPr lang="en-ID" b="1" dirty="0" err="1">
                <a:latin typeface="Franklin Gothic Medium Cond" panose="020B0606030402020204" pitchFamily="34" charset="0"/>
              </a:rPr>
              <a:t>terhadap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hal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latin typeface="Franklin Gothic Medium Cond" panose="020B0606030402020204" pitchFamily="34" charset="0"/>
              </a:rPr>
              <a:t>Inilah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sikap</a:t>
            </a:r>
            <a:r>
              <a:rPr lang="en-ID" b="1" dirty="0">
                <a:latin typeface="Franklin Gothic Medium Cond" panose="020B0606030402020204" pitchFamily="34" charset="0"/>
              </a:rPr>
              <a:t> orang kaya yang </a:t>
            </a:r>
            <a:r>
              <a:rPr lang="en-ID" b="1" dirty="0" err="1">
                <a:latin typeface="Franklin Gothic Medium Cond" panose="020B0606030402020204" pitchFamily="34" charset="0"/>
              </a:rPr>
              <a:t>bodoh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: </a:t>
            </a:r>
          </a:p>
          <a:p>
            <a:pPr marL="0" indent="0">
              <a:buNone/>
            </a:pP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Lukas 12:19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Sesudah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aku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berkata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jiwaku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: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Jiwaku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ada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padamu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banyak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barang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tertimbun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bertahun-tahun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lamanya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beristirahatlah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makanlah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minumlah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bersenang-senanglah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44685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7F01D-04E2-98E9-91D5-E9D84D6EC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5776"/>
            <a:ext cx="5943600" cy="876299"/>
          </a:xfrm>
        </p:spPr>
        <p:txBody>
          <a:bodyPr anchor="t">
            <a:normAutofit/>
          </a:bodyPr>
          <a:lstStyle/>
          <a:p>
            <a:pPr algn="ctr"/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Ellen G. White, </a:t>
            </a:r>
            <a:b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</a:b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Membina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Kehidupan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Abadi,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hlm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. 193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A50A9-615F-6380-AEED-A86B65B30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783" y="1972468"/>
            <a:ext cx="4605336" cy="42751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Cita-cita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lebih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tinggi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cita-cita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hewan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binasa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hidup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seolah-olah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ada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Allah,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ada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surga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ada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masa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depan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seolah-olah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sesuatu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dia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miliki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miliknya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sendiri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sama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sekali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berutang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atau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1321F-7500-6A3F-8600-BCFA67A16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5" r="15667"/>
          <a:stretch/>
        </p:blipFill>
        <p:spPr>
          <a:xfrm>
            <a:off x="5751621" y="-1"/>
            <a:ext cx="3407965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15000" y="-1"/>
            <a:ext cx="656037" cy="6858001"/>
            <a:chOff x="7620000" y="-1"/>
            <a:chExt cx="874716" cy="6858001"/>
          </a:xfrm>
        </p:grpSpPr>
        <p:sp>
          <p:nvSpPr>
            <p:cNvPr id="17" name="Freeform: Shape 11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2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550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23FF2F-1EC6-3551-9869-5EEDCBF08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4"/>
            <a:ext cx="9144000" cy="6867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24C5B3-AD52-A1F6-0788-437BAAFE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75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pelajaran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bagi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perumpamaan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tentang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orang kaya yang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bodoh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941C2-A6C2-4FAF-85A6-80431BD5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4950"/>
            <a:ext cx="7886700" cy="51339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/>
              <a:t>Jika, </a:t>
            </a:r>
            <a:r>
              <a:rPr lang="en-ID" dirty="0" err="1"/>
              <a:t>selama</a:t>
            </a:r>
            <a:r>
              <a:rPr lang="en-ID" dirty="0"/>
              <a:t> </a:t>
            </a:r>
            <a:r>
              <a:rPr lang="en-ID" dirty="0" err="1"/>
              <a:t>tahap</a:t>
            </a:r>
            <a:r>
              <a:rPr lang="en-ID" dirty="0"/>
              <a:t> </a:t>
            </a:r>
            <a:r>
              <a:rPr lang="en-ID" dirty="0" err="1"/>
              <a:t>kehidupan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berpikir</a:t>
            </a:r>
            <a:r>
              <a:rPr lang="en-ID" b="1" dirty="0"/>
              <a:t> </a:t>
            </a:r>
            <a:r>
              <a:rPr lang="en-ID" b="1" dirty="0" err="1"/>
              <a:t>hanya</a:t>
            </a:r>
            <a:r>
              <a:rPr lang="en-ID" b="1" dirty="0"/>
              <a:t> </a:t>
            </a:r>
            <a:r>
              <a:rPr lang="en-ID" b="1" dirty="0" err="1"/>
              <a:t>tentang</a:t>
            </a:r>
            <a:r>
              <a:rPr lang="en-ID" b="1" dirty="0"/>
              <a:t> </a:t>
            </a:r>
            <a:r>
              <a:rPr lang="en-ID" b="1" dirty="0" err="1"/>
              <a:t>diri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sendiri</a:t>
            </a:r>
            <a:r>
              <a:rPr lang="en-ID" b="1" dirty="0"/>
              <a:t> </a:t>
            </a:r>
            <a:r>
              <a:rPr lang="en-ID" dirty="0"/>
              <a:t>dan </a:t>
            </a:r>
            <a:r>
              <a:rPr lang="en-ID" b="1" dirty="0" err="1"/>
              <a:t>mengabaikan</a:t>
            </a:r>
            <a:r>
              <a:rPr lang="en-ID" b="1" dirty="0"/>
              <a:t> </a:t>
            </a:r>
            <a:r>
              <a:rPr lang="en-ID" b="1" dirty="0" err="1"/>
              <a:t>kebutuhan</a:t>
            </a:r>
            <a:r>
              <a:rPr lang="en-ID" b="1" dirty="0"/>
              <a:t> orang-orang lain dan </a:t>
            </a:r>
            <a:r>
              <a:rPr lang="en-ID" b="1" dirty="0" err="1"/>
              <a:t>pekerjaan</a:t>
            </a:r>
            <a:r>
              <a:rPr lang="en-ID" b="1" dirty="0"/>
              <a:t> Allah</a:t>
            </a:r>
            <a:r>
              <a:rPr lang="en-ID" dirty="0"/>
              <a:t>,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mengikuti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contoh</a:t>
            </a:r>
            <a:r>
              <a:rPr lang="en-ID" dirty="0">
                <a:latin typeface="Impact" panose="020B0806030902050204" pitchFamily="34" charset="0"/>
              </a:rPr>
              <a:t> orang kaya yang </a:t>
            </a:r>
            <a:r>
              <a:rPr lang="en-ID" dirty="0" err="1">
                <a:latin typeface="Impact" panose="020B0806030902050204" pitchFamily="34" charset="0"/>
              </a:rPr>
              <a:t>bodoh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/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indikasi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perumpamaan</a:t>
            </a:r>
            <a:r>
              <a:rPr lang="en-ID" dirty="0"/>
              <a:t>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orang kaya </a:t>
            </a:r>
            <a:r>
              <a:rPr lang="en-ID" dirty="0" err="1"/>
              <a:t>itu</a:t>
            </a:r>
            <a:r>
              <a:rPr lang="en-ID" dirty="0"/>
              <a:t> malas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jujur</a:t>
            </a:r>
            <a:r>
              <a:rPr lang="en-ID" dirty="0"/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Masalahnya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bagaimana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menggunakan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apa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dipercayakan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kepadanya</a:t>
            </a:r>
            <a:r>
              <a:rPr lang="en-ID" dirty="0">
                <a:latin typeface="Gill Sans Nova Cond XBd" panose="020B0A06020104020203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Franklin Gothic Demi" panose="020B0703020102020204" pitchFamily="34" charset="0"/>
              </a:rPr>
              <a:t>Karena </a:t>
            </a:r>
            <a:r>
              <a:rPr lang="en-ID" dirty="0" err="1">
                <a:latin typeface="Franklin Gothic Demi" panose="020B0703020102020204" pitchFamily="34" charset="0"/>
              </a:rPr>
              <a:t>kita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tidak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tahu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hari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kematian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kita</a:t>
            </a:r>
            <a:r>
              <a:rPr lang="en-ID" dirty="0"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latin typeface="Franklin Gothic Demi" panose="020B0703020102020204" pitchFamily="34" charset="0"/>
              </a:rPr>
              <a:t>kita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harus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selalu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siap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menghadapinya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dengan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hidup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sesuai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kehendak</a:t>
            </a:r>
            <a:r>
              <a:rPr lang="en-ID" dirty="0">
                <a:latin typeface="Franklin Gothic Demi" panose="020B0703020102020204" pitchFamily="34" charset="0"/>
              </a:rPr>
              <a:t> Allah </a:t>
            </a:r>
            <a:r>
              <a:rPr lang="en-ID" dirty="0" err="1">
                <a:latin typeface="Franklin Gothic Demi" panose="020B0703020102020204" pitchFamily="34" charset="0"/>
              </a:rPr>
              <a:t>daripada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berusaha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mengejar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kehidupan</a:t>
            </a:r>
            <a:r>
              <a:rPr lang="en-ID" dirty="0"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latin typeface="Franklin Gothic Demi" panose="020B0703020102020204" pitchFamily="34" charset="0"/>
              </a:rPr>
              <a:t>cinta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diri</a:t>
            </a:r>
            <a:r>
              <a:rPr lang="en-ID" dirty="0">
                <a:latin typeface="Franklin Gothic Demi" panose="020B07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372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7E4104-D489-ED51-1F96-3308A1D5A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81" b="11771"/>
          <a:stretch/>
        </p:blipFill>
        <p:spPr>
          <a:xfrm>
            <a:off x="0" y="0"/>
            <a:ext cx="9143980" cy="273367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EA085-700F-951B-FE1B-4B96FA579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2800350"/>
            <a:ext cx="8743950" cy="3819525"/>
          </a:xfrm>
        </p:spPr>
        <p:txBody>
          <a:bodyPr anchor="ctr">
            <a:noAutofit/>
          </a:bodyPr>
          <a:lstStyle/>
          <a:p>
            <a:r>
              <a:rPr lang="en-ID" sz="24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Selagi</a:t>
            </a:r>
            <a:r>
              <a:rPr lang="en-ID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mampu</a:t>
            </a:r>
            <a:r>
              <a:rPr lang="en-ID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berapapun</a:t>
            </a:r>
            <a:r>
              <a:rPr lang="en-ID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usia</a:t>
            </a:r>
            <a:r>
              <a:rPr lang="en-ID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seseorang</a:t>
            </a:r>
            <a:r>
              <a:rPr lang="en-ID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dia</a:t>
            </a:r>
            <a:r>
              <a:rPr lang="en-ID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boleh</a:t>
            </a:r>
            <a:r>
              <a:rPr lang="en-ID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berhenti</a:t>
            </a:r>
            <a:r>
              <a:rPr lang="en-ID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untuk</a:t>
            </a:r>
            <a:r>
              <a:rPr lang="en-ID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terus</a:t>
            </a:r>
            <a:r>
              <a:rPr lang="en-ID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bekerja</a:t>
            </a:r>
            <a:r>
              <a:rPr lang="en-ID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tetap</a:t>
            </a:r>
            <a:r>
              <a:rPr lang="en-ID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produktif</a:t>
            </a:r>
            <a:r>
              <a:rPr lang="en-ID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r>
              <a:rPr lang="en-ID" sz="2400" dirty="0" err="1">
                <a:latin typeface="Franklin Gothic Demi" panose="020B0703020102020204" pitchFamily="34" charset="0"/>
              </a:rPr>
              <a:t>Alkitab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mencatat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banyak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tokoh-tokoh</a:t>
            </a:r>
            <a:r>
              <a:rPr lang="en-ID" sz="2400" dirty="0">
                <a:latin typeface="Franklin Gothic Demi" panose="020B0703020102020204" pitchFamily="34" charset="0"/>
              </a:rPr>
              <a:t> yang </a:t>
            </a:r>
            <a:r>
              <a:rPr lang="en-ID" sz="2400" dirty="0" err="1">
                <a:latin typeface="Franklin Gothic Demi" panose="020B0703020102020204" pitchFamily="34" charset="0"/>
              </a:rPr>
              <a:t>terus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bekerja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hingga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usia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lanjut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seperti</a:t>
            </a:r>
            <a:r>
              <a:rPr lang="en-ID" sz="2400" dirty="0">
                <a:latin typeface="Franklin Gothic Demi" panose="020B0703020102020204" pitchFamily="34" charset="0"/>
              </a:rPr>
              <a:t> Daniel dan </a:t>
            </a:r>
            <a:r>
              <a:rPr lang="en-ID" sz="2400" dirty="0" err="1">
                <a:latin typeface="Franklin Gothic Demi" panose="020B0703020102020204" pitchFamily="34" charset="0"/>
              </a:rPr>
              <a:t>Yohanes</a:t>
            </a:r>
            <a:r>
              <a:rPr lang="en-ID" sz="2400" dirty="0">
                <a:latin typeface="Franklin Gothic Demi" panose="020B0703020102020204" pitchFamily="34" charset="0"/>
              </a:rPr>
              <a:t> [</a:t>
            </a:r>
            <a:r>
              <a:rPr lang="en-ID" sz="2400" dirty="0" err="1">
                <a:latin typeface="Franklin Gothic Demi" panose="020B0703020102020204" pitchFamily="34" charset="0"/>
              </a:rPr>
              <a:t>Penulis</a:t>
            </a:r>
            <a:r>
              <a:rPr lang="en-ID" sz="2400" dirty="0">
                <a:latin typeface="Franklin Gothic Demi" panose="020B0703020102020204" pitchFamily="34" charset="0"/>
              </a:rPr>
              <a:t> kitab Wahyu], </a:t>
            </a:r>
            <a:r>
              <a:rPr lang="en-ID" sz="2400" dirty="0" err="1">
                <a:latin typeface="Franklin Gothic Demi" panose="020B0703020102020204" pitchFamily="34" charset="0"/>
              </a:rPr>
              <a:t>keduanya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berumur</a:t>
            </a:r>
            <a:r>
              <a:rPr lang="en-ID" sz="2400" dirty="0">
                <a:latin typeface="Franklin Gothic Demi" panose="020B0703020102020204" pitchFamily="34" charset="0"/>
              </a:rPr>
              <a:t> 80-an </a:t>
            </a:r>
            <a:r>
              <a:rPr lang="en-ID" sz="2400" dirty="0" err="1">
                <a:latin typeface="Franklin Gothic Demi" panose="020B0703020102020204" pitchFamily="34" charset="0"/>
              </a:rPr>
              <a:t>tahun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ketika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menyelesaikan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pekerjaan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latin typeface="Franklin Gothic Demi" panose="020B0703020102020204" pitchFamily="34" charset="0"/>
              </a:rPr>
              <a:t>. Ellen G. White </a:t>
            </a:r>
            <a:r>
              <a:rPr lang="en-ID" sz="2400" dirty="0" err="1">
                <a:latin typeface="Franklin Gothic Demi" panose="020B0703020102020204" pitchFamily="34" charset="0"/>
              </a:rPr>
              <a:t>menerbitkan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beberapa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dari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bukunya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setelah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berumur</a:t>
            </a:r>
            <a:r>
              <a:rPr lang="en-ID" sz="2400" dirty="0">
                <a:latin typeface="Franklin Gothic Demi" panose="020B0703020102020204" pitchFamily="34" charset="0"/>
              </a:rPr>
              <a:t> 70 </a:t>
            </a:r>
            <a:r>
              <a:rPr lang="en-ID" sz="2400" dirty="0" err="1">
                <a:latin typeface="Franklin Gothic Demi" panose="020B0703020102020204" pitchFamily="34" charset="0"/>
              </a:rPr>
              <a:t>tahun</a:t>
            </a:r>
            <a:r>
              <a:rPr lang="en-ID" sz="2400" dirty="0">
                <a:latin typeface="Franklin Gothic Demi" panose="020B0703020102020204" pitchFamily="34" charset="0"/>
              </a:rPr>
              <a:t>.</a:t>
            </a:r>
          </a:p>
          <a:p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Selama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sehat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mampu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umur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boleh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menjadi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alasan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berhenti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produktif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sejauh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mungkin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terus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melakukan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kebaikan</a:t>
            </a:r>
            <a:r>
              <a:rPr lang="en-ID" sz="24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486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CF1FC0-6C90-2187-79EB-97113B89D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50" b="17340"/>
          <a:stretch/>
        </p:blipFill>
        <p:spPr>
          <a:xfrm>
            <a:off x="0" y="0"/>
            <a:ext cx="9147676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7C262-6453-20EC-E68E-91938FC06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838201"/>
            <a:ext cx="7886700" cy="5486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Yesus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menasihati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menantikan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kedatangan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-Nya yang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kedua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kali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hanya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menunggu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C000"/>
                </a:solidFill>
                <a:latin typeface="Impact" panose="020B0806030902050204" pitchFamily="34" charset="0"/>
              </a:rPr>
              <a:t>tetapi</a:t>
            </a:r>
            <a:r>
              <a:rPr lang="en-ID" sz="3600" dirty="0">
                <a:solidFill>
                  <a:srgbClr val="FFC000"/>
                </a:solidFill>
                <a:latin typeface="Impact" panose="020B0806030902050204" pitchFamily="34" charset="0"/>
              </a:rPr>
              <a:t> juga </a:t>
            </a:r>
            <a:r>
              <a:rPr lang="en-ID" sz="3600" dirty="0" err="1">
                <a:solidFill>
                  <a:srgbClr val="FFC000"/>
                </a:solidFill>
                <a:latin typeface="Impact" panose="020B0806030902050204" pitchFamily="34" charset="0"/>
              </a:rPr>
              <a:t>terus</a:t>
            </a:r>
            <a:r>
              <a:rPr lang="en-ID" sz="36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C000"/>
                </a:solidFill>
                <a:latin typeface="Impact" panose="020B0806030902050204" pitchFamily="34" charset="0"/>
              </a:rPr>
              <a:t>bekerja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. </a:t>
            </a:r>
          </a:p>
          <a:p>
            <a:endParaRPr lang="en-ID" dirty="0">
              <a:solidFill>
                <a:srgbClr val="FFFF00"/>
              </a:solidFill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Matius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24:44-46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Sebab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hendaklah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siap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sedia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Anak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datang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saat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duga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Siapakah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hamba yang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setia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bijaksana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yang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diangkat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tuannya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atas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orang-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orangnya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makanan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waktunya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?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Berbahagialah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hamba, 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yang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didapati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tuannya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melakukan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tugasnya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ketika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tuannya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datang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601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447</TotalTime>
  <Words>2181</Words>
  <Application>Microsoft Office PowerPoint</Application>
  <PresentationFormat>On-screen Show (4:3)</PresentationFormat>
  <Paragraphs>106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Abadi</vt:lpstr>
      <vt:lpstr>Aharoni</vt:lpstr>
      <vt:lpstr>Amasis MT Pro Black</vt:lpstr>
      <vt:lpstr>Arial</vt:lpstr>
      <vt:lpstr>Bernard MT Condensed</vt:lpstr>
      <vt:lpstr>Calibri</vt:lpstr>
      <vt:lpstr>Calibri Light</vt:lpstr>
      <vt:lpstr>Eras Bold ITC</vt:lpstr>
      <vt:lpstr>Eras Demi ITC</vt:lpstr>
      <vt:lpstr>Forte Forward</vt:lpstr>
      <vt:lpstr>Franklin Gothic Demi</vt:lpstr>
      <vt:lpstr>Franklin Gothic Medium Cond</vt:lpstr>
      <vt:lpstr>Gill Sans Nova Cond Ultra Bold</vt:lpstr>
      <vt:lpstr>Gill Sans Nova Cond XBd</vt:lpstr>
      <vt:lpstr>Impact</vt:lpstr>
      <vt:lpstr>Wingdings</vt:lpstr>
      <vt:lpstr>Office Theme</vt:lpstr>
      <vt:lpstr>MENGEMBALIKAN</vt:lpstr>
      <vt:lpstr>WAHYU 14 : 13</vt:lpstr>
      <vt:lpstr>PowerPoint Presentation</vt:lpstr>
      <vt:lpstr>ORANG KAYA YANG BODOH Minggu, 5 Maret 2023</vt:lpstr>
      <vt:lpstr>PowerPoint Presentation</vt:lpstr>
      <vt:lpstr>Ellen G. White,  Membina Kehidupan Abadi, hlm. 193</vt:lpstr>
      <vt:lpstr>Apa pelajaran bagi kita dari perumpamaan tentang orang kaya yang bodoh ini?</vt:lpstr>
      <vt:lpstr>PowerPoint Presentation</vt:lpstr>
      <vt:lpstr>PowerPoint Presentation</vt:lpstr>
      <vt:lpstr>ENGKAU TIDAK DAPAT MENGAMBILNYA Senin, 6 Maret 2023</vt:lpstr>
      <vt:lpstr>Yakobus 4:14</vt:lpstr>
      <vt:lpstr>PowerPoint Presentation</vt:lpstr>
      <vt:lpstr>Mengapa penting untuk membuat rencana pengaturan harta sebelum seseorang meninggal dunia?</vt:lpstr>
      <vt:lpstr>PowerPoint Presentation</vt:lpstr>
      <vt:lpstr>PowerPoint Presentation</vt:lpstr>
      <vt:lpstr>MULAI DENGAN KEBUTUHAN PRIBADI Selasa, 7 Maret 2023</vt:lpstr>
      <vt:lpstr>PowerPoint Presentation</vt:lpstr>
      <vt:lpstr>Bagaimana kita mengerti teks Alkitab di atas dan memahaminya dalam kehidupan orang Kristen sekarang ini?</vt:lpstr>
      <vt:lpstr>PowerPoint Presentation</vt:lpstr>
      <vt:lpstr>KEBAIKAN HATI MENJELANG KEMATIAN Rabu, 8 Maret 2023</vt:lpstr>
      <vt:lpstr>PowerPoint Presentation</vt:lpstr>
      <vt:lpstr>PowerPoint Presentation</vt:lpstr>
      <vt:lpstr>Ellen G. White, Testimonies for the Church, jld. 5, hlm. 154.</vt:lpstr>
      <vt:lpstr>WARISAN SPIRITUAL Kamis, 9 Maret 2023</vt:lpstr>
      <vt:lpstr>PowerPoint Presentation</vt:lpstr>
      <vt:lpstr>Ellen G. White, Counsels on Stewardship, hlm. 342</vt:lpstr>
      <vt:lpstr>Ada beberapa keuntungan bila kita telah membagikan harta kita, baik untuk keluarga maupun untuk pekerjaan Tuhan di saat kita hidup, di antaranya: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MENGEMBALIKAN</dc:title>
  <dc:creator>daniel siswanto</dc:creator>
  <cp:lastModifiedBy>daniel siswanto</cp:lastModifiedBy>
  <cp:revision>15</cp:revision>
  <dcterms:created xsi:type="dcterms:W3CDTF">2023-03-07T06:52:16Z</dcterms:created>
  <dcterms:modified xsi:type="dcterms:W3CDTF">2023-03-09T23:09:13Z</dcterms:modified>
</cp:coreProperties>
</file>