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85B"/>
    <a:srgbClr val="00FFFF"/>
    <a:srgbClr val="4C4D13"/>
    <a:srgbClr val="257568"/>
    <a:srgbClr val="000099"/>
    <a:srgbClr val="993366"/>
    <a:srgbClr val="8000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79" autoAdjust="0"/>
    <p:restoredTop sz="94660"/>
  </p:normalViewPr>
  <p:slideViewPr>
    <p:cSldViewPr snapToGrid="0">
      <p:cViewPr varScale="1">
        <p:scale>
          <a:sx n="67" d="100"/>
          <a:sy n="67" d="100"/>
        </p:scale>
        <p:origin x="4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E17B-599C-4788-A5A5-F490260FE3C7}" type="datetimeFigureOut">
              <a:rPr lang="en-ID" smtClean="0"/>
              <a:t>23/02/2023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17D98-CA23-413C-8BF2-B940471D09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92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E17B-599C-4788-A5A5-F490260FE3C7}" type="datetimeFigureOut">
              <a:rPr lang="en-ID" smtClean="0"/>
              <a:t>23/02/2023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17D98-CA23-413C-8BF2-B940471D09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0493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E17B-599C-4788-A5A5-F490260FE3C7}" type="datetimeFigureOut">
              <a:rPr lang="en-ID" smtClean="0"/>
              <a:t>23/02/2023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17D98-CA23-413C-8BF2-B940471D09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278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E17B-599C-4788-A5A5-F490260FE3C7}" type="datetimeFigureOut">
              <a:rPr lang="en-ID" smtClean="0"/>
              <a:t>23/02/2023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17D98-CA23-413C-8BF2-B940471D09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757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E17B-599C-4788-A5A5-F490260FE3C7}" type="datetimeFigureOut">
              <a:rPr lang="en-ID" smtClean="0"/>
              <a:t>23/02/2023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17D98-CA23-413C-8BF2-B940471D09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893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E17B-599C-4788-A5A5-F490260FE3C7}" type="datetimeFigureOut">
              <a:rPr lang="en-ID" smtClean="0"/>
              <a:t>23/02/2023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17D98-CA23-413C-8BF2-B940471D09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380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E17B-599C-4788-A5A5-F490260FE3C7}" type="datetimeFigureOut">
              <a:rPr lang="en-ID" smtClean="0"/>
              <a:t>23/02/2023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17D98-CA23-413C-8BF2-B940471D09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2540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E17B-599C-4788-A5A5-F490260FE3C7}" type="datetimeFigureOut">
              <a:rPr lang="en-ID" smtClean="0"/>
              <a:t>23/02/2023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17D98-CA23-413C-8BF2-B940471D09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974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E17B-599C-4788-A5A5-F490260FE3C7}" type="datetimeFigureOut">
              <a:rPr lang="en-ID" smtClean="0"/>
              <a:t>23/02/2023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17D98-CA23-413C-8BF2-B940471D09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642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E17B-599C-4788-A5A5-F490260FE3C7}" type="datetimeFigureOut">
              <a:rPr lang="en-ID" smtClean="0"/>
              <a:t>23/02/2023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17D98-CA23-413C-8BF2-B940471D09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490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E17B-599C-4788-A5A5-F490260FE3C7}" type="datetimeFigureOut">
              <a:rPr lang="en-ID" smtClean="0"/>
              <a:t>23/02/2023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17D98-CA23-413C-8BF2-B940471D09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414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3E17B-599C-4788-A5A5-F490260FE3C7}" type="datetimeFigureOut">
              <a:rPr lang="en-ID" smtClean="0"/>
              <a:t>23/02/2023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17D98-CA23-413C-8BF2-B940471D097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3397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967257-3203-FAAD-EDD3-7B1B2E48F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9091" r="9908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9144000" cy="20773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2B06A-DFFF-9425-2C17-9C8976F1C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337523"/>
            <a:ext cx="8820150" cy="114887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masis MT Pro Black" panose="02040A04050005020304" pitchFamily="18" charset="0"/>
              </a:rPr>
              <a:t>PERENCANAAN UNTUK SUSKSES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517C9-BAE2-11EC-1BC6-17F9A3511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016" y="5693786"/>
            <a:ext cx="8188542" cy="5778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/>
              <a:t>Pelajaran </a:t>
            </a:r>
            <a:r>
              <a:rPr lang="en-US" sz="1800" b="1" dirty="0" err="1"/>
              <a:t>ke</a:t>
            </a:r>
            <a:r>
              <a:rPr lang="en-US" sz="1800" b="1" dirty="0"/>
              <a:t> 8, </a:t>
            </a:r>
            <a:r>
              <a:rPr lang="en-US" sz="1800" b="1" dirty="0" err="1"/>
              <a:t>Triwulan</a:t>
            </a:r>
            <a:r>
              <a:rPr lang="en-US" sz="1800" b="1" dirty="0"/>
              <a:t> 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err="1"/>
              <a:t>Tahun</a:t>
            </a:r>
            <a:r>
              <a:rPr lang="en-US" sz="1800" b="1" dirty="0"/>
              <a:t> 2023</a:t>
            </a:r>
            <a:endParaRPr lang="en-ID" sz="18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49692"/>
            <a:ext cx="9141618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DF9911-4A37-4096-BE25-0CCCFEC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5711486"/>
            <a:ext cx="20574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26067"/>
            <a:ext cx="9141618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48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F255-E6C6-53CB-92F3-61DEA2A0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903978" cy="118872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accent6">
                    <a:lumMod val="75000"/>
                  </a:schemeClr>
                </a:solidFill>
                <a:latin typeface="Bernard MT Condensed" panose="02050806060905020404" pitchFamily="18" charset="0"/>
              </a:rPr>
              <a:t>BERKAT PEKERJAAN [</a:t>
            </a:r>
            <a:r>
              <a:rPr lang="en-ID" sz="4000" dirty="0" err="1">
                <a:solidFill>
                  <a:schemeClr val="accent6">
                    <a:lumMod val="75000"/>
                  </a:schemeClr>
                </a:solidFill>
                <a:latin typeface="Bernard MT Condensed" panose="02050806060905020404" pitchFamily="18" charset="0"/>
              </a:rPr>
              <a:t>Idealnya</a:t>
            </a:r>
            <a:r>
              <a:rPr lang="en-ID" sz="4000" dirty="0">
                <a:solidFill>
                  <a:schemeClr val="accent6">
                    <a:lumMod val="75000"/>
                  </a:schemeClr>
                </a:solidFill>
                <a:latin typeface="Bernard MT Condensed" panose="02050806060905020404" pitchFamily="18" charset="0"/>
              </a:rPr>
              <a:t>]</a:t>
            </a:r>
            <a:br>
              <a:rPr lang="en-ID" sz="3200" dirty="0">
                <a:solidFill>
                  <a:schemeClr val="accent6">
                    <a:lumMod val="75000"/>
                  </a:schemeClr>
                </a:solidFill>
                <a:latin typeface="Bernard MT Condensed" panose="02050806060905020404" pitchFamily="18" charset="0"/>
              </a:rPr>
            </a:b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20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6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3B65D-E8EF-BB6E-652D-AEF8FD72A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1414" y="1788795"/>
            <a:ext cx="6945911" cy="4991100"/>
          </a:xfrm>
        </p:spPr>
        <p:txBody>
          <a:bodyPr anchor="t">
            <a:noAutofit/>
          </a:bodyPr>
          <a:lstStyle/>
          <a:p>
            <a:r>
              <a:rPr lang="en-ID" dirty="0">
                <a:latin typeface="Amasis MT Pro Black" panose="02040A04050005020304" pitchFamily="18" charset="0"/>
              </a:rPr>
              <a:t>PEKERJAAN </a:t>
            </a:r>
            <a:r>
              <a:rPr lang="en-ID" dirty="0" err="1">
                <a:latin typeface="Amasis MT Pro Black" panose="02040A04050005020304" pitchFamily="18" charset="0"/>
              </a:rPr>
              <a:t>bukanlah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sebuah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hukuman</a:t>
            </a:r>
            <a:r>
              <a:rPr lang="en-ID" dirty="0">
                <a:latin typeface="Amasis MT Pro Black" panose="02040A04050005020304" pitchFamily="18" charset="0"/>
              </a:rPr>
              <a:t>. </a:t>
            </a:r>
            <a:r>
              <a:rPr lang="en-ID" dirty="0" err="1">
                <a:latin typeface="Amasis MT Pro Black" panose="02040A04050005020304" pitchFamily="18" charset="0"/>
              </a:rPr>
              <a:t>Pekerjaan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itu</a:t>
            </a:r>
            <a:r>
              <a:rPr lang="en-ID" dirty="0">
                <a:latin typeface="Amasis MT Pro Black" panose="02040A04050005020304" pitchFamily="18" charset="0"/>
              </a:rPr>
              <a:t> di </a:t>
            </a:r>
            <a:r>
              <a:rPr lang="en-ID" dirty="0" err="1">
                <a:latin typeface="Amasis MT Pro Black" panose="02040A04050005020304" pitchFamily="18" charset="0"/>
              </a:rPr>
              <a:t>desain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untuk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kebaikan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manusia</a:t>
            </a:r>
            <a:r>
              <a:rPr lang="en-ID" dirty="0">
                <a:latin typeface="Amasis MT Pro Black" panose="02040A04050005020304" pitchFamily="18" charset="0"/>
              </a:rPr>
              <a:t>. </a:t>
            </a:r>
          </a:p>
          <a:p>
            <a:r>
              <a:rPr lang="en-ID" dirty="0" err="1">
                <a:latin typeface="Franklin Gothic Demi Cond" panose="020B0706030402020204" pitchFamily="34" charset="0"/>
              </a:rPr>
              <a:t>Meskipun</a:t>
            </a:r>
            <a:r>
              <a:rPr lang="en-ID" dirty="0">
                <a:latin typeface="Franklin Gothic Demi Cond" panose="020B0706030402020204" pitchFamily="34" charset="0"/>
              </a:rPr>
              <a:t> Adam dan </a:t>
            </a:r>
            <a:r>
              <a:rPr lang="en-ID" dirty="0" err="1">
                <a:latin typeface="Franklin Gothic Demi Cond" panose="020B0706030402020204" pitchFamily="34" charset="0"/>
              </a:rPr>
              <a:t>Hawa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berada</a:t>
            </a:r>
            <a:r>
              <a:rPr lang="en-ID" dirty="0">
                <a:latin typeface="Franklin Gothic Demi Cond" panose="020B0706030402020204" pitchFamily="34" charset="0"/>
              </a:rPr>
              <a:t> di Taman Eden, </a:t>
            </a:r>
            <a:r>
              <a:rPr lang="en-ID" dirty="0" err="1">
                <a:latin typeface="Franklin Gothic Demi Cond" panose="020B0706030402020204" pitchFamily="34" charset="0"/>
              </a:rPr>
              <a:t>bahkan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satu</a:t>
            </a:r>
            <a:r>
              <a:rPr lang="en-ID" dirty="0">
                <a:latin typeface="Franklin Gothic Demi Cond" panose="020B0706030402020204" pitchFamily="34" charset="0"/>
              </a:rPr>
              <a:t> dunia yang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berdosa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kematian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penderitaan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>
                <a:latin typeface="Impact" panose="020B0806030902050204" pitchFamily="34" charset="0"/>
              </a:rPr>
              <a:t>Allah </a:t>
            </a:r>
            <a:r>
              <a:rPr lang="en-ID" dirty="0" err="1">
                <a:latin typeface="Impact" panose="020B0806030902050204" pitchFamily="34" charset="0"/>
              </a:rPr>
              <a:t>mengetahui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bahwa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tetap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perlu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bekerja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Kejadian</a:t>
            </a:r>
            <a:r>
              <a:rPr lang="en-ID" dirty="0">
                <a:latin typeface="Impact" panose="020B0806030902050204" pitchFamily="34" charset="0"/>
              </a:rPr>
              <a:t> 2:15 </a:t>
            </a:r>
          </a:p>
          <a:p>
            <a:pPr marL="0" indent="0">
              <a:buNone/>
            </a:pPr>
            <a:r>
              <a:rPr lang="en-ID" sz="2400" dirty="0">
                <a:latin typeface="Franklin Gothic Demi Cond" panose="020B0706030402020204" pitchFamily="34" charset="0"/>
              </a:rPr>
              <a:t>"TUHAN Allah </a:t>
            </a:r>
            <a:r>
              <a:rPr lang="en-ID" sz="2400" dirty="0" err="1">
                <a:latin typeface="Franklin Gothic Demi Cond" panose="020B0706030402020204" pitchFamily="34" charset="0"/>
              </a:rPr>
              <a:t>mengambil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manusia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itu</a:t>
            </a:r>
            <a:r>
              <a:rPr lang="en-ID" sz="2400" dirty="0">
                <a:latin typeface="Franklin Gothic Demi Cond" panose="020B0706030402020204" pitchFamily="34" charset="0"/>
              </a:rPr>
              <a:t> dan </a:t>
            </a:r>
            <a:r>
              <a:rPr lang="en-ID" sz="2400" dirty="0" err="1">
                <a:latin typeface="Franklin Gothic Demi Cond" panose="020B0706030402020204" pitchFamily="34" charset="0"/>
              </a:rPr>
              <a:t>menempatkannya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dalam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taman</a:t>
            </a:r>
            <a:r>
              <a:rPr lang="en-ID" sz="2400" dirty="0">
                <a:latin typeface="Franklin Gothic Demi Cond" panose="020B0706030402020204" pitchFamily="34" charset="0"/>
              </a:rPr>
              <a:t> Eden </a:t>
            </a:r>
            <a:r>
              <a:rPr lang="en-ID" sz="2400" dirty="0" err="1">
                <a:latin typeface="Eras Bold ITC" panose="020B0907030504020204" pitchFamily="34" charset="0"/>
              </a:rPr>
              <a:t>untuk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mengusahakan</a:t>
            </a:r>
            <a:r>
              <a:rPr lang="en-ID" sz="2400" dirty="0">
                <a:latin typeface="Eras Bold ITC" panose="020B0907030504020204" pitchFamily="34" charset="0"/>
              </a:rPr>
              <a:t> dan </a:t>
            </a:r>
            <a:r>
              <a:rPr lang="en-ID" sz="2400" dirty="0" err="1">
                <a:latin typeface="Eras Bold ITC" panose="020B0907030504020204" pitchFamily="34" charset="0"/>
              </a:rPr>
              <a:t>memelihara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taman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itu</a:t>
            </a:r>
            <a:r>
              <a:rPr lang="en-ID" sz="2400" dirty="0">
                <a:latin typeface="Franklin Gothic Demi Cond" panose="020B07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83094-FB2E-13C6-53AA-8669EF0F73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7" r="47572"/>
          <a:stretch/>
        </p:blipFill>
        <p:spPr>
          <a:xfrm>
            <a:off x="288808" y="2884647"/>
            <a:ext cx="1916134" cy="25269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58453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EBD857-E02F-9D39-0253-5FEB0DCD9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55" y="395491"/>
            <a:ext cx="6914406" cy="890563"/>
          </a:xfrm>
        </p:spPr>
        <p:txBody>
          <a:bodyPr anchor="b">
            <a:normAutofit/>
          </a:bodyPr>
          <a:lstStyle/>
          <a:p>
            <a:r>
              <a:rPr lang="en-ID" sz="3200" dirty="0">
                <a:latin typeface="Bernard MT Condensed" panose="02050806060905020404" pitchFamily="18" charset="0"/>
              </a:rPr>
              <a:t>Ellen G. White, Our High Calling, </a:t>
            </a:r>
            <a:r>
              <a:rPr lang="en-ID" sz="3200" dirty="0" err="1">
                <a:latin typeface="Bernard MT Condensed" panose="02050806060905020404" pitchFamily="18" charset="0"/>
              </a:rPr>
              <a:t>hlm</a:t>
            </a:r>
            <a:r>
              <a:rPr lang="en-ID" sz="3200" dirty="0">
                <a:latin typeface="Bernard MT Condensed" panose="02050806060905020404" pitchFamily="18" charset="0"/>
              </a:rPr>
              <a:t>. 223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A77A5-9173-1E35-B449-0E5BAA1DF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8" y="1885187"/>
            <a:ext cx="8619381" cy="466741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b="1" dirty="0">
                <a:latin typeface="Franklin Gothic Medium Cond" panose="020B0606030402020204" pitchFamily="34" charset="0"/>
              </a:rPr>
              <a:t>"</a:t>
            </a:r>
            <a:r>
              <a:rPr lang="en-ID" sz="2600" dirty="0">
                <a:latin typeface="Eras Bold ITC" panose="020B0907030504020204" pitchFamily="34" charset="0"/>
              </a:rPr>
              <a:t>Dan </a:t>
            </a:r>
            <a:r>
              <a:rPr lang="en-ID" sz="2600" dirty="0" err="1">
                <a:latin typeface="Eras Bold ITC" panose="020B0907030504020204" pitchFamily="34" charset="0"/>
              </a:rPr>
              <a:t>kepada</a:t>
            </a:r>
            <a:r>
              <a:rPr lang="en-ID" sz="2600" dirty="0">
                <a:latin typeface="Eras Bold ITC" panose="020B0907030504020204" pitchFamily="34" charset="0"/>
              </a:rPr>
              <a:t> Adam </a:t>
            </a:r>
            <a:r>
              <a:rPr lang="en-ID" sz="2600" dirty="0" err="1">
                <a:latin typeface="Eras Bold ITC" panose="020B0907030504020204" pitchFamily="34" charset="0"/>
              </a:rPr>
              <a:t>diberikan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pekerjaan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memelihara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taman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itu</a:t>
            </a:r>
            <a:r>
              <a:rPr lang="en-ID" sz="2600" dirty="0">
                <a:latin typeface="Eras Bold ITC" panose="020B0907030504020204" pitchFamily="34" charset="0"/>
              </a:rPr>
              <a:t>. </a:t>
            </a:r>
            <a:r>
              <a:rPr lang="en-ID" sz="2600" dirty="0" err="1">
                <a:latin typeface="Impact" panose="020B0806030902050204" pitchFamily="34" charset="0"/>
              </a:rPr>
              <a:t>Pencipta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mengetahui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bahwa</a:t>
            </a:r>
            <a:r>
              <a:rPr lang="en-ID" sz="2600" dirty="0">
                <a:latin typeface="Impact" panose="020B0806030902050204" pitchFamily="34" charset="0"/>
              </a:rPr>
              <a:t> Adam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dapat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bahagia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tanpa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pekerjaan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Keindahan</a:t>
            </a:r>
            <a:r>
              <a:rPr lang="en-ID" sz="2600" b="1" dirty="0">
                <a:latin typeface="Franklin Gothic Medium Cond" panose="020B0606030402020204" pitchFamily="34" charset="0"/>
              </a:rPr>
              <a:t> Taman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menyenangkan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dia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tidaklah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cukup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Gill Sans Nova Cond XBd" panose="020B0A06020104020203" pitchFamily="34" charset="0"/>
              </a:rPr>
              <a:t>Dia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harus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bekerja</a:t>
            </a:r>
            <a:r>
              <a:rPr lang="en-ID" sz="2600" b="1" dirty="0">
                <a:latin typeface="Gill Sans Nova Cond XBd" panose="020B0A06020104020203" pitchFamily="34" charset="0"/>
              </a:rPr>
              <a:t> agar </a:t>
            </a:r>
            <a:r>
              <a:rPr lang="en-ID" sz="2600" b="1" dirty="0" err="1">
                <a:latin typeface="Gill Sans Nova Cond XBd" panose="020B0A06020104020203" pitchFamily="34" charset="0"/>
              </a:rPr>
              <a:t>dapat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menggerakkan</a:t>
            </a:r>
            <a:r>
              <a:rPr lang="en-ID" sz="2600" b="1" dirty="0">
                <a:latin typeface="Gill Sans Nova Cond XBd" panose="020B0A06020104020203" pitchFamily="34" charset="0"/>
              </a:rPr>
              <a:t> organ-organ </a:t>
            </a:r>
            <a:r>
              <a:rPr lang="en-ID" sz="2600" b="1" dirty="0" err="1">
                <a:latin typeface="Gill Sans Nova Cond XBd" panose="020B0A06020104020203" pitchFamily="34" charset="0"/>
              </a:rPr>
              <a:t>tubuhnya</a:t>
            </a:r>
            <a:r>
              <a:rPr lang="en-ID" sz="2600" b="1" dirty="0">
                <a:latin typeface="Gill Sans Nova Cond XBd" panose="020B0A06020104020203" pitchFamily="34" charset="0"/>
              </a:rPr>
              <a:t> yang </a:t>
            </a:r>
            <a:r>
              <a:rPr lang="en-ID" sz="2600" b="1" dirty="0" err="1">
                <a:latin typeface="Gill Sans Nova Cond XBd" panose="020B0A06020104020203" pitchFamily="34" charset="0"/>
              </a:rPr>
              <a:t>indah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Seandainya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kebahagiaan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manusia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terdiri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melakukan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sesuatu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keadaannya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sebagai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makhluk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suci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tanpa</a:t>
            </a:r>
            <a:r>
              <a:rPr lang="en-ID" sz="2600" b="1" dirty="0">
                <a:latin typeface="Franklin Gothic Medium Cond" panose="020B0606030402020204" pitchFamily="34" charset="0"/>
              </a:rPr>
              <a:t> salah,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dibiarkan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menganggur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Impact" panose="020B0806030902050204" pitchFamily="34" charset="0"/>
              </a:rPr>
              <a:t>Tetapi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Dia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menciptakan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manusia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mengetahui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apa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membuatnya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bahagia</a:t>
            </a:r>
            <a:r>
              <a:rPr lang="en-ID" sz="2600" b="1" dirty="0">
                <a:latin typeface="Franklin Gothic Medium Cond" panose="020B0606030402020204" pitchFamily="34" charset="0"/>
              </a:rPr>
              <a:t>;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segera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setelah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menciptakannya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maka</a:t>
            </a:r>
            <a:r>
              <a:rPr lang="en-ID" sz="2600" b="1" dirty="0">
                <a:latin typeface="Franklin Gothic Medium Cond" panose="020B0606030402020204" pitchFamily="34" charset="0"/>
              </a:rPr>
              <a:t> Allah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menugaskan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kepadanya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pekerjaan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Janji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kemuliaan</a:t>
            </a:r>
            <a:r>
              <a:rPr lang="en-ID" sz="2600" b="1" dirty="0">
                <a:latin typeface="Franklin Gothic Medium Cond" panose="020B0606030402020204" pitchFamily="34" charset="0"/>
              </a:rPr>
              <a:t> masa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depan</a:t>
            </a:r>
            <a:r>
              <a:rPr lang="en-ID" sz="2600" b="1" dirty="0">
                <a:latin typeface="Franklin Gothic Medium Cond" panose="020B0606030402020204" pitchFamily="34" charset="0"/>
              </a:rPr>
              <a:t>,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perintah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manusia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harus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bekerja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keras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makanan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sehari-harinya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datang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takhta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sama</a:t>
            </a:r>
            <a:r>
              <a:rPr lang="en-ID" sz="2600" b="1" dirty="0">
                <a:latin typeface="Franklin Gothic Medium Cond" panose="020B06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2B247-5EC2-4A6D-165F-4F5F9EF6D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61" r="20212" b="1"/>
          <a:stretch/>
        </p:blipFill>
        <p:spPr>
          <a:xfrm>
            <a:off x="7667625" y="235071"/>
            <a:ext cx="1190625" cy="16501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9350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1BB3AF-2ACF-9B5A-2E49-A4727FB4D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3" r="-2" b="-2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7DAC4-5BEA-60F4-4500-6F0E2570C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436" y="704850"/>
            <a:ext cx="3781425" cy="59979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Ketika di Taman Eden, Adam dan </a:t>
            </a:r>
            <a:r>
              <a:rPr lang="en-ID" dirty="0" err="1">
                <a:latin typeface="Gill Sans Nova Cond XBd" panose="020B0A06020104020203" pitchFamily="34" charset="0"/>
              </a:rPr>
              <a:t>Hawa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perlu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bekerja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terlebih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lagi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setelah</a:t>
            </a:r>
            <a:r>
              <a:rPr lang="en-ID" dirty="0">
                <a:latin typeface="Impact" panose="020B0806030902050204" pitchFamily="34" charset="0"/>
              </a:rPr>
              <a:t> dosa,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lebih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membutuhkannya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lagi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endParaRPr lang="en-ID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Kejadian</a:t>
            </a:r>
            <a:r>
              <a:rPr lang="en-ID" dirty="0">
                <a:latin typeface="Impact" panose="020B0806030902050204" pitchFamily="34" charset="0"/>
              </a:rPr>
              <a:t> 3:17</a:t>
            </a:r>
            <a:r>
              <a:rPr lang="en-ID" dirty="0">
                <a:latin typeface="Gill Sans Nova Cond XBd" panose="020B0A06020104020203" pitchFamily="34" charset="0"/>
              </a:rPr>
              <a:t>  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latin typeface="Gill Sans Nova Cond XBd" panose="020B0A06020104020203" pitchFamily="34" charset="0"/>
              </a:rPr>
              <a:t>maka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terkutuklah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tanah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engkau</a:t>
            </a:r>
            <a:r>
              <a:rPr lang="en-ID" dirty="0"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bersusah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payah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engkau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mencari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rezekimu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tanah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seumur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hidupmu</a:t>
            </a:r>
            <a:r>
              <a:rPr lang="en-ID" dirty="0">
                <a:latin typeface="Gill Sans Nova Cond XBd" panose="020B0A06020104020203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735549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2652E3-2519-7C40-B77F-D6793DC5D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75" b="12639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12C375-484A-CB18-DF7D-22BC1E92C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287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4000" dirty="0" err="1">
                <a:latin typeface="Amasis MT Pro Black" panose="02040A04050005020304" pitchFamily="18" charset="0"/>
              </a:rPr>
              <a:t>Perhatikan</a:t>
            </a:r>
            <a:r>
              <a:rPr lang="en-ID" sz="4000" dirty="0">
                <a:latin typeface="Amasis MT Pro Black" panose="02040A04050005020304" pitchFamily="18" charset="0"/>
              </a:rPr>
              <a:t> </a:t>
            </a:r>
            <a:r>
              <a:rPr lang="en-ID" sz="4000" dirty="0" err="1">
                <a:latin typeface="Amasis MT Pro Black" panose="02040A04050005020304" pitchFamily="18" charset="0"/>
              </a:rPr>
              <a:t>nasihat</a:t>
            </a:r>
            <a:r>
              <a:rPr lang="en-ID" sz="4000" dirty="0">
                <a:latin typeface="Amasis MT Pro Black" panose="02040A04050005020304" pitchFamily="18" charset="0"/>
              </a:rPr>
              <a:t> </a:t>
            </a:r>
            <a:r>
              <a:rPr lang="en-ID" sz="4000" dirty="0" err="1">
                <a:latin typeface="Amasis MT Pro Black" panose="02040A04050005020304" pitchFamily="18" charset="0"/>
              </a:rPr>
              <a:t>Firman</a:t>
            </a:r>
            <a:r>
              <a:rPr lang="en-ID" sz="4000" dirty="0">
                <a:latin typeface="Amasis MT Pro Black" panose="02040A040500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EED0B-BE22-D621-DB63-694220C26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25" y="1234280"/>
            <a:ext cx="7515225" cy="47474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Kita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bekerja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sekuat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tenaga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[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Pengkhotbah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9:10].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Orang Kristen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boleh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bermalas-malasan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bekerja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meskipun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materi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disokong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persediaan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tua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Janganlah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menjadi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beban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siapapun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[2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Tesalonika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3:8].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Ketika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kesanggupan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bekerja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boleh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melalaikan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kesanggupan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Jika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seseorang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mau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bekerja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janganlah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ia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makan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[2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Tesalonika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3:10].</a:t>
            </a:r>
          </a:p>
        </p:txBody>
      </p:sp>
    </p:spTree>
    <p:extLst>
      <p:ext uri="{BB962C8B-B14F-4D97-AF65-F5344CB8AC3E}">
        <p14:creationId xmlns:p14="http://schemas.microsoft.com/office/powerpoint/2010/main" val="2097577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8E8C6E-23EA-D01B-8430-B919F51DB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4" r="20974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81701-F454-9E94-74FC-52EB2B40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771" y="3117582"/>
            <a:ext cx="3765554" cy="622836"/>
          </a:xfrm>
        </p:spPr>
        <p:txBody>
          <a:bodyPr>
            <a:noAutofit/>
          </a:bodyPr>
          <a:lstStyle/>
          <a:p>
            <a:r>
              <a:rPr lang="en-ID" dirty="0" err="1">
                <a:latin typeface="Amasis MT Pro Black" panose="02040A04050005020304" pitchFamily="18" charset="0"/>
              </a:rPr>
              <a:t>Amsal</a:t>
            </a:r>
            <a:r>
              <a:rPr lang="en-ID" dirty="0">
                <a:latin typeface="Amasis MT Pro Black" panose="02040A04050005020304" pitchFamily="18" charset="0"/>
              </a:rPr>
              <a:t> 14:23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89AC9-3B83-2BC6-FE16-D995B32E3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67" y="4503395"/>
            <a:ext cx="7173771" cy="1591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Bernard MT Condensed" panose="02050806060905020404" pitchFamily="18" charset="0"/>
              </a:rPr>
              <a:t>"</a:t>
            </a:r>
            <a:r>
              <a:rPr lang="en-ID" sz="3600" dirty="0" err="1">
                <a:latin typeface="Bernard MT Condensed" panose="02050806060905020404" pitchFamily="18" charset="0"/>
              </a:rPr>
              <a:t>Dalam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tiap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jerih</a:t>
            </a:r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payah</a:t>
            </a:r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ada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keuntungan</a:t>
            </a:r>
            <a:r>
              <a:rPr lang="en-ID" sz="3600" dirty="0">
                <a:latin typeface="Bernard MT Condensed" panose="02050806060905020404" pitchFamily="18" charset="0"/>
              </a:rPr>
              <a:t>, </a:t>
            </a:r>
            <a:r>
              <a:rPr lang="en-ID" sz="3600" dirty="0" err="1">
                <a:latin typeface="Bernard MT Condensed" panose="02050806060905020404" pitchFamily="18" charset="0"/>
              </a:rPr>
              <a:t>tetapi</a:t>
            </a:r>
            <a:r>
              <a:rPr lang="en-ID" sz="3600" dirty="0">
                <a:latin typeface="Bernard MT Condensed" panose="02050806060905020404" pitchFamily="18" charset="0"/>
              </a:rPr>
              <a:t> kata-kata </a:t>
            </a:r>
            <a:r>
              <a:rPr lang="en-ID" sz="3600" dirty="0" err="1">
                <a:latin typeface="Bernard MT Condensed" panose="02050806060905020404" pitchFamily="18" charset="0"/>
              </a:rPr>
              <a:t>belaka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mendatangkan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kekurangan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saja</a:t>
            </a:r>
            <a:r>
              <a:rPr lang="en-ID" sz="3600" dirty="0">
                <a:latin typeface="Bernard MT Condensed" panose="02050806060905020404" pitchFamily="18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863631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ACAC-AFCB-72A3-47A1-7C2DA177C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713478" cy="118872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accent6">
                    <a:lumMod val="75000"/>
                  </a:schemeClr>
                </a:solidFill>
                <a:latin typeface="Bernard MT Condensed" panose="02050806060905020404" pitchFamily="18" charset="0"/>
              </a:rPr>
              <a:t>TAHUN-TAHUN PRODUKTIF</a:t>
            </a:r>
            <a:br>
              <a:rPr lang="en-ID" sz="3700" dirty="0"/>
            </a:b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21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6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8CB60-15AF-2D80-EBA5-CE5B03C51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40" y="1815464"/>
            <a:ext cx="8053310" cy="490918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400" b="1" dirty="0">
                <a:latin typeface="Franklin Gothic Medium Cond" panose="020B0606030402020204" pitchFamily="34" charset="0"/>
              </a:rPr>
              <a:t>Rata-rata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secara</a:t>
            </a:r>
            <a:r>
              <a:rPr lang="en-ID" sz="2400" b="1" dirty="0">
                <a:latin typeface="Franklin Gothic Medium Cond" panose="020B0606030402020204" pitchFamily="34" charset="0"/>
              </a:rPr>
              <a:t> normal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seseorang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menggunakan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waktu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selama</a:t>
            </a:r>
            <a:r>
              <a:rPr lang="en-ID" sz="2400" b="1" dirty="0">
                <a:latin typeface="Franklin Gothic Medium Cond" panose="020B0606030402020204" pitchFamily="34" charset="0"/>
              </a:rPr>
              <a:t> 40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tahun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bekerja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selama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hidupnya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banyak</a:t>
            </a:r>
            <a:r>
              <a:rPr lang="en-ID" sz="2400" b="1" dirty="0">
                <a:latin typeface="Franklin Gothic Medium Cond" panose="020B0606030402020204" pitchFamily="34" charset="0"/>
              </a:rPr>
              <a:t> orang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waktu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ketika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anak-anak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dibesarkan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dididik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ketika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rumah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pembelian-pembelian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besar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lainya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dituntut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b="1" dirty="0" err="1">
                <a:latin typeface="Franklin Gothic Medium Cond" panose="020B0606030402020204" pitchFamily="34" charset="0"/>
              </a:rPr>
              <a:t>Saat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dapat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waktu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secara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finansial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begitu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intens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kuat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waktu</a:t>
            </a:r>
            <a:r>
              <a:rPr lang="en-ID" sz="2400" b="1" dirty="0">
                <a:latin typeface="Franklin Gothic Medium Cond" panose="020B0606030402020204" pitchFamily="34" charset="0"/>
              </a:rPr>
              <a:t> yang sangat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sensitif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karena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keluarga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belajar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bekerja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bersama-sama</a:t>
            </a:r>
            <a:r>
              <a:rPr lang="en-ID" sz="2400" b="1" dirty="0"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anggota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keluarga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sementara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menciptakan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ikatan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seumur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b="1" dirty="0" err="1">
                <a:latin typeface="Bernard MT Condensed" panose="02050806060905020404" pitchFamily="18" charset="0"/>
              </a:rPr>
              <a:t>Tekanan</a:t>
            </a:r>
            <a:r>
              <a:rPr lang="en-ID" sz="2400" b="1" dirty="0"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latin typeface="Bernard MT Condensed" panose="02050806060905020404" pitchFamily="18" charset="0"/>
              </a:rPr>
              <a:t>keuangan</a:t>
            </a:r>
            <a:r>
              <a:rPr lang="en-ID" sz="2400" b="1" dirty="0"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latin typeface="Bernard MT Condensed" panose="02050806060905020404" pitchFamily="18" charset="0"/>
              </a:rPr>
              <a:t>dapat</a:t>
            </a:r>
            <a:r>
              <a:rPr lang="en-ID" sz="2400" b="1" dirty="0"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latin typeface="Bernard MT Condensed" panose="02050806060905020404" pitchFamily="18" charset="0"/>
              </a:rPr>
              <a:t>mencelakakan</a:t>
            </a:r>
            <a:r>
              <a:rPr lang="en-ID" sz="2400" b="1" dirty="0"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latin typeface="Bernard MT Condensed" panose="02050806060905020404" pitchFamily="18" charset="0"/>
              </a:rPr>
              <a:t>keluarga</a:t>
            </a:r>
            <a:r>
              <a:rPr lang="en-ID" sz="2400" b="1" dirty="0">
                <a:latin typeface="Bernard MT Condensed" panose="02050806060905020404" pitchFamily="18" charset="0"/>
              </a:rPr>
              <a:t> pada </a:t>
            </a:r>
            <a:r>
              <a:rPr lang="en-ID" sz="2400" b="1" dirty="0" err="1">
                <a:latin typeface="Bernard MT Condensed" panose="02050806060905020404" pitchFamily="18" charset="0"/>
              </a:rPr>
              <a:t>titik</a:t>
            </a:r>
            <a:r>
              <a:rPr lang="en-ID" sz="2400" b="1" dirty="0"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latin typeface="Bernard MT Condensed" panose="02050806060905020404" pitchFamily="18" charset="0"/>
              </a:rPr>
              <a:t>ini</a:t>
            </a:r>
            <a:r>
              <a:rPr lang="en-ID" sz="2400" b="1" dirty="0">
                <a:latin typeface="Bernard MT Condensed" panose="02050806060905020404" pitchFamily="18" charset="0"/>
              </a:rPr>
              <a:t>, dan </a:t>
            </a:r>
            <a:r>
              <a:rPr lang="en-ID" sz="2400" b="1" dirty="0" err="1">
                <a:latin typeface="Bernard MT Condensed" panose="02050806060905020404" pitchFamily="18" charset="0"/>
              </a:rPr>
              <a:t>seringkali</a:t>
            </a:r>
            <a:r>
              <a:rPr lang="en-ID" sz="2400" b="1" dirty="0">
                <a:latin typeface="Bernard MT Condensed" panose="02050806060905020404" pitchFamily="18" charset="0"/>
              </a:rPr>
              <a:t> </a:t>
            </a:r>
            <a:r>
              <a:rPr lang="en-ID" sz="2400" b="1" dirty="0" err="1">
                <a:latin typeface="Bernard MT Condensed" panose="02050806060905020404" pitchFamily="18" charset="0"/>
              </a:rPr>
              <a:t>demikian</a:t>
            </a:r>
            <a:r>
              <a:rPr lang="en-ID" sz="2400" b="1" dirty="0">
                <a:latin typeface="Bernard MT Condensed" panose="02050806060905020404" pitchFamily="18" charset="0"/>
              </a:rPr>
              <a:t>.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Namun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keluarga-keluarga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di mana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kedua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belah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pihak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memiliki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komitmen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Kristiani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rela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mengikuti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prinsip-prinsip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Kitab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Suci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jauh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lebih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stabil</a:t>
            </a:r>
            <a:r>
              <a:rPr lang="en-ID" sz="2400" b="1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3494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6D744B2-661B-67C3-1AA1-5F901CBF1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51" r="1" b="19983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8C85E-A2CE-6F12-B9AB-DCD40E7C8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5" y="3942126"/>
            <a:ext cx="8138329" cy="2729070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sebuah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rumah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tangga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entah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hanya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suami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bekerja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ataupun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kedua-duanya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bersama-sama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bekerja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keadaan-keadaan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diharapkan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saja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muncul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di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antaranya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sakit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kemerosotan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ekonomi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atau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apa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saja</a:t>
            </a:r>
            <a:r>
              <a:rPr lang="en-ID" sz="30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lain. 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Karena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, orang-orang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perlu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melakukan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pengaturan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penyesuaian</a:t>
            </a:r>
            <a:r>
              <a:rPr lang="en-ID" sz="3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033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9E668-4EFB-A0F0-C060-ADC511A80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65" r="23906" b="-2"/>
          <a:stretch/>
        </p:blipFill>
        <p:spPr>
          <a:xfrm>
            <a:off x="1" y="-2"/>
            <a:ext cx="4081394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08718-6CF6-4660-AABB-8CD9CEFDA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4065" y="352425"/>
            <a:ext cx="4908510" cy="63341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" panose="020B0703020102020204" pitchFamily="34" charset="0"/>
              </a:rPr>
              <a:t>Kita </a:t>
            </a:r>
            <a:r>
              <a:rPr lang="en-ID" dirty="0" err="1">
                <a:latin typeface="Franklin Gothic Demi" panose="020B0703020102020204" pitchFamily="34" charset="0"/>
              </a:rPr>
              <a:t>harus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mengingat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bahwa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anak-anak</a:t>
            </a:r>
            <a:r>
              <a:rPr lang="en-ID" dirty="0"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latin typeface="Franklin Gothic Demi" panose="020B0703020102020204" pitchFamily="34" charset="0"/>
              </a:rPr>
              <a:t>adalah</a:t>
            </a:r>
            <a:r>
              <a:rPr lang="en-ID" dirty="0">
                <a:latin typeface="Franklin Gothic Demi" panose="020B0703020102020204" pitchFamily="34" charset="0"/>
              </a:rPr>
              <a:t> "Milik </a:t>
            </a:r>
            <a:r>
              <a:rPr lang="en-ID" dirty="0" err="1">
                <a:latin typeface="Franklin Gothic Demi" panose="020B0703020102020204" pitchFamily="34" charset="0"/>
              </a:rPr>
              <a:t>pusaka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dari</a:t>
            </a:r>
            <a:r>
              <a:rPr lang="en-ID" dirty="0">
                <a:latin typeface="Franklin Gothic Demi" panose="020B0703020102020204" pitchFamily="34" charset="0"/>
              </a:rPr>
              <a:t> pada </a:t>
            </a:r>
            <a:r>
              <a:rPr lang="en-ID" dirty="0" err="1">
                <a:latin typeface="Franklin Gothic Demi" panose="020B0703020102020204" pitchFamily="34" charset="0"/>
              </a:rPr>
              <a:t>Tuhan</a:t>
            </a:r>
            <a:r>
              <a:rPr lang="en-ID" dirty="0">
                <a:latin typeface="Franklin Gothic Demi" panose="020B0703020102020204" pitchFamily="34" charset="0"/>
              </a:rPr>
              <a:t>" [</a:t>
            </a:r>
            <a:r>
              <a:rPr lang="en-ID" dirty="0" err="1">
                <a:latin typeface="Franklin Gothic Demi" panose="020B0703020102020204" pitchFamily="34" charset="0"/>
              </a:rPr>
              <a:t>Mazmur</a:t>
            </a:r>
            <a:r>
              <a:rPr lang="en-ID" dirty="0">
                <a:latin typeface="Franklin Gothic Demi" panose="020B0703020102020204" pitchFamily="34" charset="0"/>
              </a:rPr>
              <a:t> 127:3], </a:t>
            </a:r>
            <a:r>
              <a:rPr lang="en-ID" dirty="0" err="1">
                <a:latin typeface="Franklin Gothic Demi" panose="020B0703020102020204" pitchFamily="34" charset="0"/>
              </a:rPr>
              <a:t>membawa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bersama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dengan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mereka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satu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tanggung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jawab</a:t>
            </a:r>
            <a:r>
              <a:rPr lang="en-ID" dirty="0"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latin typeface="Franklin Gothic Demi" panose="020B0703020102020204" pitchFamily="34" charset="0"/>
              </a:rPr>
              <a:t>mengagumkan</a:t>
            </a:r>
            <a:r>
              <a:rPr lang="en-ID" dirty="0"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Tujuan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para orang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tua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Kristen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melatih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anak-anak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menjadi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orang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dewasa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mandiri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kehidupan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sekarang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melayakkan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kehidupan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akan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datang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28108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6612E9-1D2E-6DAF-B5D9-AD9FE68FD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EEBFF7-A04C-0BE7-9D4F-75E7B7FC6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34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latin typeface="Impact" panose="020B0806030902050204" pitchFamily="34" charset="0"/>
              </a:rPr>
              <a:t>Ada </a:t>
            </a:r>
            <a:r>
              <a:rPr lang="en-ID" sz="2800" dirty="0" err="1">
                <a:latin typeface="Impact" panose="020B0806030902050204" pitchFamily="34" charset="0"/>
              </a:rPr>
              <a:t>tiga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poin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untuk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menolong</a:t>
            </a:r>
            <a:r>
              <a:rPr lang="en-ID" sz="2800" dirty="0">
                <a:latin typeface="Impact" panose="020B0806030902050204" pitchFamily="34" charset="0"/>
              </a:rPr>
              <a:t> orang </a:t>
            </a:r>
            <a:r>
              <a:rPr lang="en-ID" sz="2800" dirty="0" err="1">
                <a:latin typeface="Impact" panose="020B0806030902050204" pitchFamily="34" charset="0"/>
              </a:rPr>
              <a:t>tua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dalam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mendidik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anak-anak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mereka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menjadi</a:t>
            </a:r>
            <a:r>
              <a:rPr lang="en-ID" sz="2800" dirty="0">
                <a:latin typeface="Impact" panose="020B0806030902050204" pitchFamily="34" charset="0"/>
              </a:rPr>
              <a:t> orang yang </a:t>
            </a:r>
            <a:r>
              <a:rPr lang="en-ID" sz="2800" dirty="0" err="1">
                <a:latin typeface="Impact" panose="020B0806030902050204" pitchFamily="34" charset="0"/>
              </a:rPr>
              <a:t>dewasa</a:t>
            </a:r>
            <a:r>
              <a:rPr lang="en-ID" sz="2800" dirty="0">
                <a:latin typeface="Impact" panose="020B0806030902050204" pitchFamily="34" charset="0"/>
              </a:rPr>
              <a:t> dan </a:t>
            </a:r>
            <a:r>
              <a:rPr lang="en-ID" sz="2800" dirty="0" err="1">
                <a:latin typeface="Impact" panose="020B0806030902050204" pitchFamily="34" charset="0"/>
              </a:rPr>
              <a:t>mandiri</a:t>
            </a:r>
            <a:r>
              <a:rPr lang="en-ID" sz="2800" dirty="0"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F44A4-7B6D-6298-23EA-3DD9D902F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8" y="1133475"/>
            <a:ext cx="8810624" cy="5724525"/>
          </a:xfrm>
          <a:solidFill>
            <a:schemeClr val="bg1">
              <a:alpha val="40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400" dirty="0" err="1">
                <a:latin typeface="Impact" panose="020B0806030902050204" pitchFamily="34" charset="0"/>
              </a:rPr>
              <a:t>Menyediakan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sebuah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lingkungan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keluarga</a:t>
            </a:r>
            <a:r>
              <a:rPr lang="en-ID" sz="2400" dirty="0">
                <a:latin typeface="Impact" panose="020B0806030902050204" pitchFamily="34" charset="0"/>
              </a:rPr>
              <a:t> Kristen.</a:t>
            </a:r>
            <a:r>
              <a:rPr lang="en-ID" sz="2400" b="1" dirty="0">
                <a:latin typeface="Franklin Gothic Medium Cond" panose="020B0606030402020204" pitchFamily="34" charset="0"/>
              </a:rPr>
              <a:t> Hal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mencakup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kebaktian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keluarga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menarik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teratur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kehadiran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gereja</a:t>
            </a:r>
            <a:r>
              <a:rPr lang="en-ID" sz="2400" b="1" dirty="0">
                <a:latin typeface="Franklin Gothic Medium Cond" panose="020B0606030402020204" pitchFamily="34" charset="0"/>
              </a:rPr>
              <a:t> dan acara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Sekolah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Sabat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teratur</a:t>
            </a:r>
            <a:r>
              <a:rPr lang="en-ID" sz="2400" b="1" dirty="0"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kesetiaan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persepuluhan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persembahan</a:t>
            </a:r>
            <a:r>
              <a:rPr lang="en-ID" sz="2400" b="1" dirty="0">
                <a:latin typeface="Franklin Gothic Medium Cond" panose="020B0606030402020204" pitchFamily="34" charset="0"/>
              </a:rPr>
              <a:t>. Hal-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hal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kebiasaan-kebiasaan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hebat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dibentuk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awal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kehidupan</a:t>
            </a:r>
            <a:r>
              <a:rPr lang="en-ID" sz="2400" b="1" dirty="0">
                <a:latin typeface="Franklin Gothic Medium Cond" panose="020B06060304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dirty="0" err="1">
                <a:latin typeface="Impact" panose="020B0806030902050204" pitchFamily="34" charset="0"/>
              </a:rPr>
              <a:t>Ajarkan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mereka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rela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bekerja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berikan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penghargaan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itu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  <a:r>
              <a:rPr lang="en-ID" sz="2400" b="1" dirty="0">
                <a:latin typeface="Franklin Gothic Medium Cond" panose="020B0606030402020204" pitchFamily="34" charset="0"/>
              </a:rPr>
              <a:t> Anak-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anak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mendapati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kerajinan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integritas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pekerjaan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selalu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diperhatikan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dihargai</a:t>
            </a:r>
            <a:r>
              <a:rPr lang="en-ID" sz="2400" b="1" dirty="0"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diberi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upah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belajar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latin typeface="Franklin Gothic Medium Cond" panose="020B0606030402020204" pitchFamily="34" charset="0"/>
              </a:rPr>
              <a:t> uang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dapatkan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sebagai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hasil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waktu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 orang lain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melakukan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tugas-tugas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berharga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dirty="0" err="1">
                <a:latin typeface="Impact" panose="020B0806030902050204" pitchFamily="34" charset="0"/>
              </a:rPr>
              <a:t>Tolong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mereka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memberikan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pendidikan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baik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Sekarang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pendidikan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400" b="1" dirty="0">
                <a:latin typeface="Franklin Gothic Medium Cond" panose="020B0606030402020204" pitchFamily="34" charset="0"/>
              </a:rPr>
              <a:t> mahal-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teristimewa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sekolah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swasta</a:t>
            </a:r>
            <a:r>
              <a:rPr lang="en-ID" sz="2400" b="1" dirty="0">
                <a:latin typeface="Franklin Gothic Medium Cond" panose="020B0606030402020204" pitchFamily="34" charset="0"/>
              </a:rPr>
              <a:t> Kristen.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b="1" dirty="0">
                <a:latin typeface="Franklin Gothic Medium Cond" panose="020B0606030402020204" pitchFamily="34" charset="0"/>
              </a:rPr>
              <a:t> orang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tua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rencana-rencana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anak-anak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bukan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hanya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kehidupan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sekarang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kehidupan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mendatang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sangatlah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sepadan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biayanya</a:t>
            </a:r>
            <a:r>
              <a:rPr lang="en-ID" sz="2400" b="1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521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08FDC3-4CBD-52C9-4B86-F136EBAFA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25"/>
          <a:stretch/>
        </p:blipFill>
        <p:spPr>
          <a:xfrm>
            <a:off x="-1" y="0"/>
            <a:ext cx="91311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DE6530-5895-B8C2-8B55-2D11DB2E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1475"/>
            <a:ext cx="7886700" cy="1058862"/>
          </a:xfrm>
        </p:spPr>
        <p:txBody>
          <a:bodyPr>
            <a:normAutofit/>
          </a:bodyPr>
          <a:lstStyle/>
          <a:p>
            <a:pPr algn="ctr"/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Nasihat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Alkitab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605A4-A569-D76B-1B17-41B2A2527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4" y="1619250"/>
            <a:ext cx="7067551" cy="4557713"/>
          </a:xfrm>
          <a:solidFill>
            <a:schemeClr val="tx1">
              <a:alpha val="73000"/>
            </a:schemeClr>
          </a:solidFill>
        </p:spPr>
        <p:txBody>
          <a:bodyPr>
            <a:noAutofit/>
          </a:bodyPr>
          <a:lstStyle/>
          <a:p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Orang yang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peduli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keluarganya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menolak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memelihara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orang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itu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disamakan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Eras Bold ITC" panose="020B0907030504020204" pitchFamily="34" charset="0"/>
              </a:rPr>
              <a:t>dengan</a:t>
            </a:r>
            <a:r>
              <a:rPr lang="en-ID" dirty="0">
                <a:solidFill>
                  <a:srgbClr val="FFFF00"/>
                </a:solidFill>
                <a:latin typeface="Eras Bold ITC" panose="020B0907030504020204" pitchFamily="34" charset="0"/>
              </a:rPr>
              <a:t> orang murtad 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[1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Timotius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5:8].</a:t>
            </a:r>
          </a:p>
          <a:p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Di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setiap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jerih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payah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ada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keuntungan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Amsal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14:23].</a:t>
            </a:r>
          </a:p>
          <a:p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Apapun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lakukan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siapapun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dilakukan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menaruh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pikiran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sedang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berbuat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TUHAN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bukan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Kolose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3:23-24].</a:t>
            </a:r>
          </a:p>
        </p:txBody>
      </p:sp>
    </p:spTree>
    <p:extLst>
      <p:ext uri="{BB962C8B-B14F-4D97-AF65-F5344CB8AC3E}">
        <p14:creationId xmlns:p14="http://schemas.microsoft.com/office/powerpoint/2010/main" val="767618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E4544-4F2A-405D-0203-BA16DECF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484" y="3524250"/>
            <a:ext cx="5859066" cy="790575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Amasis MT Pro Black" panose="02040A04050005020304" pitchFamily="18" charset="0"/>
              </a:rPr>
              <a:t>KOLOSE 3 : 23,24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A58284-C4FB-A481-EB19-317180E72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66" b="649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5957E-6315-883E-EC59-372E163EA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4" y="4238626"/>
            <a:ext cx="8601071" cy="24765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200" dirty="0"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endParaRPr lang="en-ID" sz="3200" dirty="0"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“</a:t>
            </a:r>
            <a:r>
              <a:rPr lang="en-ID" sz="3200" dirty="0" err="1"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latin typeface="Franklin Gothic Demi Cond" panose="020B0706030402020204" pitchFamily="34" charset="0"/>
              </a:rPr>
              <a:t> pun juga yang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perbuat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perbuatlah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segenap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hatimu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seperti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bukan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tahu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Tuhanlah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menerima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bagian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ditentukan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bagimu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upah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Kristus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tuan dan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hamba-Nya.”</a:t>
            </a:r>
          </a:p>
          <a:p>
            <a:endParaRPr lang="en-ID" sz="3200" dirty="0">
              <a:latin typeface="Franklin Gothic Demi Cond" panose="020B0706030402020204" pitchFamily="34" charset="0"/>
            </a:endParaRPr>
          </a:p>
          <a:p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68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85CB3-25C0-B519-EDE6-803DE52B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903978" cy="1188720"/>
          </a:xfrm>
        </p:spPr>
        <p:txBody>
          <a:bodyPr>
            <a:normAutofit/>
          </a:bodyPr>
          <a:lstStyle/>
          <a:p>
            <a:pPr algn="ctr"/>
            <a:r>
              <a:rPr lang="sv-SE" sz="4000" dirty="0">
                <a:solidFill>
                  <a:schemeClr val="accent6">
                    <a:lumMod val="75000"/>
                  </a:schemeClr>
                </a:solidFill>
                <a:latin typeface="Bernard MT Condensed" panose="02050806060905020404" pitchFamily="18" charset="0"/>
              </a:rPr>
              <a:t>BEKERJA DENGAN INTEGRITAS</a:t>
            </a:r>
            <a:br>
              <a:rPr lang="sv-SE" sz="3700" dirty="0"/>
            </a:br>
            <a:r>
              <a:rPr lang="sv-SE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</a:t>
            </a:r>
            <a:r>
              <a:rPr lang="sv-SE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22 Februari 2023</a:t>
            </a:r>
            <a:endParaRPr lang="en-ID" sz="3200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6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960A4-171E-18B8-B067-D17F443FE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9031" y="1754583"/>
            <a:ext cx="6589528" cy="502721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Allah </a:t>
            </a:r>
            <a:r>
              <a:rPr lang="en-ID" dirty="0" err="1">
                <a:latin typeface="Gill Sans Nova Cond XBd" panose="020B0A06020104020203" pitchFamily="34" charset="0"/>
              </a:rPr>
              <a:t>memanggil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anak</a:t>
            </a:r>
            <a:r>
              <a:rPr lang="en-ID" dirty="0">
                <a:latin typeface="Gill Sans Nova Cond XBd" panose="020B0A06020104020203" pitchFamily="34" charset="0"/>
              </a:rPr>
              <a:t>-</a:t>
            </a:r>
            <a:r>
              <a:rPr lang="en-ID" dirty="0" err="1">
                <a:latin typeface="Gill Sans Nova Cond XBd" panose="020B0A06020104020203" pitchFamily="34" charset="0"/>
              </a:rPr>
              <a:t>anak</a:t>
            </a:r>
            <a:r>
              <a:rPr lang="en-ID" dirty="0">
                <a:latin typeface="Gill Sans Nova Cond XBd" panose="020B0A06020104020203" pitchFamily="34" charset="0"/>
              </a:rPr>
              <a:t>-Nya pada </a:t>
            </a:r>
            <a:r>
              <a:rPr lang="en-ID" dirty="0" err="1">
                <a:latin typeface="Gill Sans Nova Cond XBd" panose="020B0A06020104020203" pitchFamily="34" charset="0"/>
              </a:rPr>
              <a:t>standar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lebih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tinggi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pekerjaan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Standar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hukum</a:t>
            </a:r>
            <a:r>
              <a:rPr lang="en-ID" dirty="0">
                <a:latin typeface="Gill Sans Nova Cond XBd" panose="020B0A06020104020203" pitchFamily="34" charset="0"/>
              </a:rPr>
              <a:t> Allah yang </a:t>
            </a:r>
            <a:r>
              <a:rPr lang="en-ID" dirty="0" err="1">
                <a:latin typeface="Gill Sans Nova Cond XBd" panose="020B0A06020104020203" pitchFamily="34" charset="0"/>
              </a:rPr>
              <a:t>tertulis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dipantulkan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tabiat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endParaRPr lang="en-ID" sz="8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Yeremia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31:33 </a:t>
            </a:r>
          </a:p>
          <a:p>
            <a:pPr marL="0" indent="0">
              <a:buNone/>
            </a:pP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beginilah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perjanjian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Kuadakan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kaum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Israel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sesudah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waktu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demikianlah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firman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TUHAN: Aku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menaruh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Taurat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-Ku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batin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menuliskannya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hati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;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maka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Aku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menjadi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Allah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menjadi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umat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-Ku.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A68B2-584A-AB1A-733C-9A1861DC4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3" r="17667"/>
          <a:stretch/>
        </p:blipFill>
        <p:spPr>
          <a:xfrm>
            <a:off x="0" y="3056674"/>
            <a:ext cx="2266440" cy="1952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66939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03386D-8EC0-490A-9296-FAFCF1AD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720EDA-E218-43A9-8817-08F09F4DB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623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7C4F29-0DC4-4901-A2FD-7C88889E6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A781BA-2341-444F-811D-870633C4F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508" y="0"/>
            <a:ext cx="8359485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16A73-B3CE-4D0E-52FF-0431ACE3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172" y="302288"/>
            <a:ext cx="3983216" cy="639470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b="1" dirty="0">
                <a:latin typeface="Franklin Gothic Medium Cond" panose="020B0606030402020204" pitchFamily="34" charset="0"/>
              </a:rPr>
              <a:t>Ketika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terjadi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pergeseran</a:t>
            </a:r>
            <a:r>
              <a:rPr lang="en-ID" sz="3000" b="1" dirty="0">
                <a:latin typeface="Franklin Gothic Medium Cond" panose="020B0606030402020204" pitchFamily="34" charset="0"/>
              </a:rPr>
              <a:t> di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masyarakat</a:t>
            </a:r>
            <a:r>
              <a:rPr lang="en-ID" sz="3000" b="1" dirty="0">
                <a:latin typeface="Franklin Gothic Medium Cond" panose="020B0606030402020204" pitchFamily="34" charset="0"/>
              </a:rPr>
              <a:t> dan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ajaran</a:t>
            </a:r>
            <a:r>
              <a:rPr lang="en-ID" sz="3000" b="1" dirty="0">
                <a:latin typeface="Franklin Gothic Medium Cond" panose="020B0606030402020204" pitchFamily="34" charset="0"/>
              </a:rPr>
              <a:t> Kristen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dilemahkan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serta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direndahkan</a:t>
            </a:r>
            <a:r>
              <a:rPr lang="en-ID" sz="3000" b="1" dirty="0">
                <a:latin typeface="Franklin Gothic Medium Cond" panose="020B0606030402020204" pitchFamily="34" charset="0"/>
              </a:rPr>
              <a:t>,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menjadi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semakin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penting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3000" b="1" dirty="0">
                <a:latin typeface="Franklin Gothic Medium Cond" panose="020B0606030402020204" pitchFamily="34" charset="0"/>
              </a:rPr>
              <a:t> orang-orang Kristen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hidup</a:t>
            </a:r>
            <a:r>
              <a:rPr lang="en-ID" sz="3000" b="1" dirty="0">
                <a:latin typeface="Franklin Gothic Medium Cond" panose="020B0606030402020204" pitchFamily="34" charset="0"/>
              </a:rPr>
              <a:t> dan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bekerja</a:t>
            </a:r>
            <a:r>
              <a:rPr lang="en-ID" sz="3000" b="1" dirty="0">
                <a:latin typeface="Franklin Gothic Medium Cond" panose="020B0606030402020204" pitchFamily="34" charset="0"/>
              </a:rPr>
              <a:t> pada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tingkat</a:t>
            </a:r>
            <a:r>
              <a:rPr lang="en-ID" sz="3000" b="1" dirty="0">
                <a:latin typeface="Franklin Gothic Medium Cond" panose="020B0606030402020204" pitchFamily="34" charset="0"/>
              </a:rPr>
              <a:t> yang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3000" b="1" dirty="0"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latin typeface="Franklin Gothic Medium Cond" panose="020B0606030402020204" pitchFamily="34" charset="0"/>
              </a:rPr>
              <a:t>tercela</a:t>
            </a:r>
            <a:r>
              <a:rPr lang="en-ID" sz="3000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Kitab </a:t>
            </a:r>
            <a:r>
              <a:rPr lang="en-ID" sz="3000" dirty="0" err="1">
                <a:latin typeface="Impact" panose="020B0806030902050204" pitchFamily="34" charset="0"/>
              </a:rPr>
              <a:t>Suci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mengatakan</a:t>
            </a:r>
            <a:r>
              <a:rPr lang="en-ID" sz="3000" dirty="0">
                <a:latin typeface="Impact" panose="020B0806030902050204" pitchFamily="34" charset="0"/>
              </a:rPr>
              <a:t>, "Nama </a:t>
            </a:r>
            <a:r>
              <a:rPr lang="en-ID" sz="3000" dirty="0" err="1">
                <a:latin typeface="Impact" panose="020B0806030902050204" pitchFamily="34" charset="0"/>
              </a:rPr>
              <a:t>baik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lebih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berharga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dari</a:t>
            </a:r>
            <a:r>
              <a:rPr lang="en-ID" sz="3000" dirty="0">
                <a:latin typeface="Impact" panose="020B0806030902050204" pitchFamily="34" charset="0"/>
              </a:rPr>
              <a:t> pada </a:t>
            </a:r>
            <a:r>
              <a:rPr lang="en-ID" sz="3000" dirty="0" err="1">
                <a:latin typeface="Impact" panose="020B0806030902050204" pitchFamily="34" charset="0"/>
              </a:rPr>
              <a:t>kekayaan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besar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dikasihi</a:t>
            </a:r>
            <a:r>
              <a:rPr lang="en-ID" sz="3000" dirty="0">
                <a:latin typeface="Impact" panose="020B0806030902050204" pitchFamily="34" charset="0"/>
              </a:rPr>
              <a:t> orang </a:t>
            </a:r>
            <a:r>
              <a:rPr lang="en-ID" sz="3000" dirty="0" err="1">
                <a:latin typeface="Impact" panose="020B0806030902050204" pitchFamily="34" charset="0"/>
              </a:rPr>
              <a:t>lebih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baik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dari</a:t>
            </a:r>
            <a:r>
              <a:rPr lang="en-ID" sz="3000" dirty="0">
                <a:latin typeface="Impact" panose="020B0806030902050204" pitchFamily="34" charset="0"/>
              </a:rPr>
              <a:t> pada </a:t>
            </a:r>
            <a:r>
              <a:rPr lang="en-ID" sz="3000" dirty="0" err="1">
                <a:latin typeface="Impact" panose="020B0806030902050204" pitchFamily="34" charset="0"/>
              </a:rPr>
              <a:t>perak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emas</a:t>
            </a:r>
            <a:r>
              <a:rPr lang="en-ID" sz="3000" dirty="0">
                <a:latin typeface="Impact" panose="020B0806030902050204" pitchFamily="34" charset="0"/>
              </a:rPr>
              <a:t>" [</a:t>
            </a:r>
            <a:r>
              <a:rPr lang="en-ID" sz="3000" dirty="0" err="1">
                <a:latin typeface="Impact" panose="020B0806030902050204" pitchFamily="34" charset="0"/>
              </a:rPr>
              <a:t>Amsal</a:t>
            </a:r>
            <a:r>
              <a:rPr lang="en-ID" sz="3000" dirty="0">
                <a:latin typeface="Impact" panose="020B0806030902050204" pitchFamily="34" charset="0"/>
              </a:rPr>
              <a:t> 22:1].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A6FFC-DFEB-64FF-4D65-C4B5F2F833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73" r="19650" b="-1"/>
          <a:stretch/>
        </p:blipFill>
        <p:spPr>
          <a:xfrm>
            <a:off x="4786263" y="171717"/>
            <a:ext cx="3819855" cy="65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20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B297A7-2CF8-DBCB-F62B-3ACD01D58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5D95CB-9F4E-BBD1-E858-9CF02F5D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6"/>
            <a:ext cx="9144000" cy="1066799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Contoh</a:t>
            </a:r>
            <a:r>
              <a:rPr lang="en-ID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pekerja</a:t>
            </a:r>
            <a:r>
              <a:rPr lang="en-ID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 yang </a:t>
            </a:r>
            <a:r>
              <a:rPr lang="en-ID" sz="28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setia</a:t>
            </a:r>
            <a:r>
              <a:rPr lang="en-ID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 yang </a:t>
            </a:r>
            <a:r>
              <a:rPr lang="en-ID" sz="28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diberkati</a:t>
            </a:r>
            <a:r>
              <a:rPr lang="en-ID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bahkan</a:t>
            </a:r>
            <a:r>
              <a:rPr lang="en-ID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menjadi</a:t>
            </a:r>
            <a:r>
              <a:rPr lang="en-ID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berkat</a:t>
            </a:r>
            <a:r>
              <a:rPr lang="en-ID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bagi</a:t>
            </a:r>
            <a:r>
              <a:rPr lang="en-ID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Eras Bold ITC" panose="020B0907030504020204" pitchFamily="34" charset="0"/>
              </a:rPr>
              <a:t>majikannya</a:t>
            </a:r>
            <a:r>
              <a:rPr lang="en-ID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F9177-C083-F628-DB96-16D0F96B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219200"/>
            <a:ext cx="8810625" cy="538162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400" b="1" dirty="0">
                <a:latin typeface="Franklin Gothic Medium Cond" panose="020B0606030402020204" pitchFamily="34" charset="0"/>
              </a:rPr>
              <a:t>YAKUB : Ketika Yakub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ingin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meninggalkan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mertuanya</a:t>
            </a:r>
            <a:r>
              <a:rPr lang="en-ID" sz="2400" b="1" dirty="0">
                <a:latin typeface="Franklin Gothic Medium Cond" panose="020B0606030402020204" pitchFamily="34" charset="0"/>
              </a:rPr>
              <a:t>, Laban,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kembali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bersama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istrinya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tempat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kelahirannya</a:t>
            </a:r>
            <a:r>
              <a:rPr lang="en-ID" sz="2400" b="1" dirty="0">
                <a:latin typeface="Franklin Gothic Medium Cond" panose="020B0606030402020204" pitchFamily="34" charset="0"/>
              </a:rPr>
              <a:t>, Laban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memohon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pergi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mengatakan</a:t>
            </a:r>
            <a:r>
              <a:rPr lang="en-ID" sz="2400" b="1" dirty="0">
                <a:latin typeface="Franklin Gothic Medium Cond" panose="020B0606030402020204" pitchFamily="34" charset="0"/>
              </a:rPr>
              <a:t>, "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Sekiranya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mendapat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kasihmu</a:t>
            </a:r>
            <a:r>
              <a:rPr lang="en-ID" sz="2400" b="1" dirty="0">
                <a:latin typeface="Franklin Gothic Medium Cond" panose="020B0606030402020204" pitchFamily="34" charset="0"/>
              </a:rPr>
              <a:t>! Telah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nyata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kepadaku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latin typeface="Franklin Gothic Medium Cond" panose="020B0606030402020204" pitchFamily="34" charset="0"/>
              </a:rPr>
              <a:t> TUHAN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memberkati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karena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latin typeface="Franklin Gothic Medium Cond" panose="020B0606030402020204" pitchFamily="34" charset="0"/>
              </a:rPr>
              <a:t>" </a:t>
            </a:r>
            <a:r>
              <a:rPr lang="en-ID" sz="2400" dirty="0">
                <a:latin typeface="Impact" panose="020B0806030902050204" pitchFamily="34" charset="0"/>
              </a:rPr>
              <a:t>[</a:t>
            </a:r>
            <a:r>
              <a:rPr lang="en-ID" sz="2400" dirty="0" err="1">
                <a:latin typeface="Impact" panose="020B0806030902050204" pitchFamily="34" charset="0"/>
              </a:rPr>
              <a:t>Kejadian</a:t>
            </a:r>
            <a:r>
              <a:rPr lang="en-ID" sz="2400" dirty="0">
                <a:latin typeface="Impact" panose="020B0806030902050204" pitchFamily="34" charset="0"/>
              </a:rPr>
              <a:t> 30:27].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400" b="1" dirty="0">
                <a:latin typeface="Franklin Gothic Medium Cond" panose="020B0606030402020204" pitchFamily="34" charset="0"/>
              </a:rPr>
              <a:t>YUSUF : Ketika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bekerja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rumah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Potifar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Impact" panose="020B0806030902050204" pitchFamily="34" charset="0"/>
              </a:rPr>
              <a:t>Kejadian</a:t>
            </a:r>
            <a:r>
              <a:rPr lang="en-ID" sz="2400" dirty="0">
                <a:latin typeface="Impact" panose="020B0806030902050204" pitchFamily="34" charset="0"/>
              </a:rPr>
              <a:t> 39:2-5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b="1" dirty="0">
                <a:latin typeface="Franklin Gothic Medium Cond" panose="020B0606030402020204" pitchFamily="34" charset="0"/>
              </a:rPr>
              <a:t> TUHAN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menyertai</a:t>
            </a:r>
            <a:r>
              <a:rPr lang="en-ID" sz="2400" b="1" dirty="0">
                <a:latin typeface="Franklin Gothic Medium Cond" panose="020B0606030402020204" pitchFamily="34" charset="0"/>
              </a:rPr>
              <a:t> Yusuf,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sehingga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seorang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selalu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berhasil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pekerjaannya</a:t>
            </a:r>
            <a:r>
              <a:rPr lang="en-ID" sz="2400" b="1" dirty="0">
                <a:latin typeface="Franklin Gothic Medium Cond" panose="020B0606030402020204" pitchFamily="34" charset="0"/>
              </a:rPr>
              <a:t>;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tinggallah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rumah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tuannya</a:t>
            </a:r>
            <a:r>
              <a:rPr lang="en-ID" sz="2400" b="1" dirty="0">
                <a:latin typeface="Franklin Gothic Medium Cond" panose="020B0606030402020204" pitchFamily="34" charset="0"/>
              </a:rPr>
              <a:t>, orang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Mesir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Setelah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dilihat</a:t>
            </a:r>
            <a:r>
              <a:rPr lang="en-ID" sz="2400" b="1" dirty="0">
                <a:latin typeface="Franklin Gothic Medium Cond" panose="020B0606030402020204" pitchFamily="34" charset="0"/>
              </a:rPr>
              <a:t> oleh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tuannya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latin typeface="Franklin Gothic Medium Cond" panose="020B0606030402020204" pitchFamily="34" charset="0"/>
              </a:rPr>
              <a:t> Yusuf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disertai</a:t>
            </a:r>
            <a:r>
              <a:rPr lang="en-ID" sz="2400" b="1" dirty="0">
                <a:latin typeface="Franklin Gothic Medium Cond" panose="020B0606030402020204" pitchFamily="34" charset="0"/>
              </a:rPr>
              <a:t> TUHAN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latin typeface="Franklin Gothic Medium Cond" panose="020B0606030402020204" pitchFamily="34" charset="0"/>
              </a:rPr>
              <a:t> TUHAN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membuat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berhasil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sesuatu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dikerjakannya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Gill Sans Nova Cond XBd" panose="020B0A06020104020203" pitchFamily="34" charset="0"/>
              </a:rPr>
              <a:t>maka</a:t>
            </a:r>
            <a:r>
              <a:rPr lang="en-ID" sz="2400" b="1" dirty="0">
                <a:latin typeface="Gill Sans Nova Cond XBd" panose="020B0A06020104020203" pitchFamily="34" charset="0"/>
              </a:rPr>
              <a:t> Yusuf </a:t>
            </a:r>
            <a:r>
              <a:rPr lang="en-ID" sz="2400" b="1" dirty="0" err="1">
                <a:latin typeface="Gill Sans Nova Cond XBd" panose="020B0A06020104020203" pitchFamily="34" charset="0"/>
              </a:rPr>
              <a:t>mendapat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kasih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tuannya</a:t>
            </a:r>
            <a:r>
              <a:rPr lang="en-ID" sz="2400" b="1" dirty="0">
                <a:latin typeface="Gill Sans Nova Cond XBd" panose="020B0A06020104020203" pitchFamily="34" charset="0"/>
              </a:rPr>
              <a:t>, </a:t>
            </a:r>
            <a:r>
              <a:rPr lang="en-ID" sz="2400" b="1" dirty="0">
                <a:latin typeface="Franklin Gothic Medium Cond" panose="020B0606030402020204" pitchFamily="34" charset="0"/>
              </a:rPr>
              <a:t>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boleh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melayani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dia</a:t>
            </a:r>
            <a:r>
              <a:rPr lang="en-ID" sz="2400" b="1" dirty="0">
                <a:latin typeface="Franklin Gothic Medium Cond" panose="020B0606030402020204" pitchFamily="34" charset="0"/>
              </a:rPr>
              <a:t>;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 Yusuf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diberikannya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kuasa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rumahnya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miliknya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diserahkannya</a:t>
            </a:r>
            <a:r>
              <a:rPr lang="en-ID" sz="2400" b="1" dirty="0">
                <a:latin typeface="Franklin Gothic Medium Cond" panose="020B0606030402020204" pitchFamily="34" charset="0"/>
              </a:rPr>
              <a:t> pada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kekuasaan</a:t>
            </a:r>
            <a:r>
              <a:rPr lang="en-ID" sz="2400" b="1" dirty="0">
                <a:latin typeface="Franklin Gothic Medium Cond" panose="020B0606030402020204" pitchFamily="34" charset="0"/>
              </a:rPr>
              <a:t> Yusuf.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Sejak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kuasa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rumahnya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miliknya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 Yusuf, </a:t>
            </a:r>
            <a:r>
              <a:rPr lang="en-ID" sz="2400" dirty="0">
                <a:latin typeface="Impact" panose="020B0806030902050204" pitchFamily="34" charset="0"/>
              </a:rPr>
              <a:t>TUHAN </a:t>
            </a:r>
            <a:r>
              <a:rPr lang="en-ID" sz="2400" dirty="0" err="1">
                <a:latin typeface="Impact" panose="020B0806030902050204" pitchFamily="34" charset="0"/>
              </a:rPr>
              <a:t>memberkati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rumah</a:t>
            </a:r>
            <a:r>
              <a:rPr lang="en-ID" sz="2400" dirty="0"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latin typeface="Impact" panose="020B0806030902050204" pitchFamily="34" charset="0"/>
              </a:rPr>
              <a:t>Mesir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itu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karena</a:t>
            </a:r>
            <a:r>
              <a:rPr lang="en-ID" sz="2400" dirty="0">
                <a:latin typeface="Impact" panose="020B0806030902050204" pitchFamily="34" charset="0"/>
              </a:rPr>
              <a:t> Yusuf, </a:t>
            </a:r>
            <a:r>
              <a:rPr lang="en-ID" sz="2400" dirty="0" err="1">
                <a:latin typeface="Impact" panose="020B0806030902050204" pitchFamily="34" charset="0"/>
              </a:rPr>
              <a:t>sehingga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berkat</a:t>
            </a:r>
            <a:r>
              <a:rPr lang="en-ID" sz="2400" dirty="0">
                <a:latin typeface="Impact" panose="020B0806030902050204" pitchFamily="34" charset="0"/>
              </a:rPr>
              <a:t> TUHAN </a:t>
            </a:r>
            <a:r>
              <a:rPr lang="en-ID" sz="2400" dirty="0" err="1">
                <a:latin typeface="Impact" panose="020B0806030902050204" pitchFamily="34" charset="0"/>
              </a:rPr>
              <a:t>ada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atas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segala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miliknya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baik</a:t>
            </a:r>
            <a:r>
              <a:rPr lang="en-ID" sz="2400" dirty="0">
                <a:latin typeface="Impact" panose="020B0806030902050204" pitchFamily="34" charset="0"/>
              </a:rPr>
              <a:t> yang di </a:t>
            </a:r>
            <a:r>
              <a:rPr lang="en-ID" sz="2400" dirty="0" err="1">
                <a:latin typeface="Impact" panose="020B0806030902050204" pitchFamily="34" charset="0"/>
              </a:rPr>
              <a:t>rumah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maupun</a:t>
            </a:r>
            <a:r>
              <a:rPr lang="en-ID" sz="2400" dirty="0">
                <a:latin typeface="Impact" panose="020B0806030902050204" pitchFamily="34" charset="0"/>
              </a:rPr>
              <a:t> yang di ladang.</a:t>
            </a:r>
          </a:p>
        </p:txBody>
      </p:sp>
    </p:spTree>
    <p:extLst>
      <p:ext uri="{BB962C8B-B14F-4D97-AF65-F5344CB8AC3E}">
        <p14:creationId xmlns:p14="http://schemas.microsoft.com/office/powerpoint/2010/main" val="1870471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D78137-7BF3-8DD4-15D4-79D326436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5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44A39-7182-7B7A-9B3B-9ED5B6FA7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3505200"/>
            <a:ext cx="8743950" cy="31718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Kita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tahu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apa</a:t>
            </a:r>
            <a:r>
              <a:rPr lang="en-ID" dirty="0">
                <a:latin typeface="Gill Sans Nova Cond XBd" panose="020B0A06020104020203" pitchFamily="34" charset="0"/>
              </a:rPr>
              <a:t> detail yang </a:t>
            </a:r>
            <a:r>
              <a:rPr lang="en-ID" dirty="0" err="1">
                <a:latin typeface="Gill Sans Nova Cond XBd" panose="020B0A06020104020203" pitchFamily="34" charset="0"/>
              </a:rPr>
              <a:t>dikerjakan</a:t>
            </a:r>
            <a:r>
              <a:rPr lang="en-ID" dirty="0">
                <a:latin typeface="Gill Sans Nova Cond XBd" panose="020B0A06020104020203" pitchFamily="34" charset="0"/>
              </a:rPr>
              <a:t> Yusuf </a:t>
            </a:r>
            <a:r>
              <a:rPr lang="en-ID" dirty="0" err="1">
                <a:latin typeface="Gill Sans Nova Cond XBd" panose="020B0A06020104020203" pitchFamily="34" charset="0"/>
              </a:rPr>
              <a:t>sehingga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majikannya</a:t>
            </a:r>
            <a:r>
              <a:rPr lang="en-ID" dirty="0">
                <a:latin typeface="Gill Sans Nova Cond XBd" panose="020B0A06020104020203" pitchFamily="34" charset="0"/>
              </a:rPr>
              <a:t> sangat </a:t>
            </a:r>
            <a:r>
              <a:rPr lang="en-ID" dirty="0" err="1">
                <a:latin typeface="Gill Sans Nova Cond XBd" panose="020B0A06020104020203" pitchFamily="34" charset="0"/>
              </a:rPr>
              <a:t>baik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kepadanya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mempercayakan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tanggung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jawab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penting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kepadanya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Impact" panose="020B0806030902050204" pitchFamily="34" charset="0"/>
              </a:rPr>
              <a:t>Namun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prinsip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Alkitab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mengajarkan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bahwa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pekerjaan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termasuk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pengaturan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keuangan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serta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saja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lakukan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berpegang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prinsip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melakukannya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kemuliaan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Allah </a:t>
            </a:r>
            <a:r>
              <a:rPr lang="en-ID" dirty="0">
                <a:latin typeface="Impact" panose="020B0806030902050204" pitchFamily="34" charset="0"/>
              </a:rPr>
              <a:t>[1 </a:t>
            </a:r>
            <a:r>
              <a:rPr lang="en-ID" dirty="0" err="1">
                <a:latin typeface="Impact" panose="020B0806030902050204" pitchFamily="34" charset="0"/>
              </a:rPr>
              <a:t>Korintus</a:t>
            </a:r>
            <a:r>
              <a:rPr lang="en-ID" dirty="0">
                <a:latin typeface="Impact" panose="020B0806030902050204" pitchFamily="34" charset="0"/>
              </a:rPr>
              <a:t> 10:31].</a:t>
            </a:r>
          </a:p>
        </p:txBody>
      </p:sp>
    </p:spTree>
    <p:extLst>
      <p:ext uri="{BB962C8B-B14F-4D97-AF65-F5344CB8AC3E}">
        <p14:creationId xmlns:p14="http://schemas.microsoft.com/office/powerpoint/2010/main" val="3653412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FD0634-ADED-D492-63AE-3A85CEB17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25"/>
          <a:stretch/>
        </p:blipFill>
        <p:spPr>
          <a:xfrm>
            <a:off x="0" y="0"/>
            <a:ext cx="9131125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EF8AE-8CEF-8038-CF4A-5FE1D65A8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666751"/>
            <a:ext cx="8096250" cy="5934074"/>
          </a:xfrm>
          <a:solidFill>
            <a:schemeClr val="bg1">
              <a:alpha val="73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Raja Daud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mengekpresikan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imannya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pujian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pengakuan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diungkapkan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sebagai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berikut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: </a:t>
            </a:r>
          </a:p>
          <a:p>
            <a:pPr marL="0" indent="0">
              <a:buNone/>
            </a:pPr>
            <a:endParaRPr lang="en-ID" dirty="0">
              <a:solidFill>
                <a:srgbClr val="C00000"/>
              </a:solidFill>
              <a:latin typeface="Gill Sans Ultra Bold Condensed" panose="020B0A06020104020203" pitchFamily="34" charset="0"/>
            </a:endParaRP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1 </a:t>
            </a:r>
            <a:r>
              <a:rPr lang="en-ID" dirty="0" err="1">
                <a:latin typeface="Impact" panose="020B0806030902050204" pitchFamily="34" charset="0"/>
              </a:rPr>
              <a:t>Tawarikh</a:t>
            </a:r>
            <a:r>
              <a:rPr lang="en-ID" dirty="0">
                <a:latin typeface="Impact" panose="020B0806030902050204" pitchFamily="34" charset="0"/>
              </a:rPr>
              <a:t> 29:11-13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“</a:t>
            </a:r>
            <a:r>
              <a:rPr lang="en-ID" dirty="0" err="1">
                <a:latin typeface="Gill Sans Nova Cond XBd" panose="020B0A06020104020203" pitchFamily="34" charset="0"/>
              </a:rPr>
              <a:t>Ya</a:t>
            </a:r>
            <a:r>
              <a:rPr lang="en-ID" dirty="0">
                <a:latin typeface="Gill Sans Nova Cond XBd" panose="020B0A06020104020203" pitchFamily="34" charset="0"/>
              </a:rPr>
              <a:t> TUHAN, punya-</a:t>
            </a:r>
            <a:r>
              <a:rPr lang="en-ID" dirty="0" err="1">
                <a:latin typeface="Gill Sans Nova Cond XBd" panose="020B0A06020104020203" pitchFamily="34" charset="0"/>
              </a:rPr>
              <a:t>Mulah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kebesaran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kejayaan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kehormatan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kemasyhuran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keagungan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ya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segala-galanya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langit</a:t>
            </a:r>
            <a:r>
              <a:rPr lang="en-ID" dirty="0">
                <a:latin typeface="Gill Sans Nova Cond XBd" panose="020B0A06020104020203" pitchFamily="34" charset="0"/>
              </a:rPr>
              <a:t> dan di </a:t>
            </a:r>
            <a:r>
              <a:rPr lang="en-ID" dirty="0" err="1">
                <a:latin typeface="Gill Sans Nova Cond XBd" panose="020B0A06020104020203" pitchFamily="34" charset="0"/>
              </a:rPr>
              <a:t>bumi</a:t>
            </a:r>
            <a:r>
              <a:rPr lang="en-ID" dirty="0">
                <a:latin typeface="Gill Sans Nova Cond XBd" panose="020B0A06020104020203" pitchFamily="34" charset="0"/>
              </a:rPr>
              <a:t>! </a:t>
            </a:r>
            <a:r>
              <a:rPr lang="en-ID" dirty="0" err="1">
                <a:latin typeface="Gill Sans Nova Cond XBd" panose="020B0A06020104020203" pitchFamily="34" charset="0"/>
              </a:rPr>
              <a:t>Ya</a:t>
            </a:r>
            <a:r>
              <a:rPr lang="en-ID" dirty="0">
                <a:latin typeface="Gill Sans Nova Cond XBd" panose="020B0A06020104020203" pitchFamily="34" charset="0"/>
              </a:rPr>
              <a:t> TUHAN, punya-</a:t>
            </a:r>
            <a:r>
              <a:rPr lang="en-ID" dirty="0" err="1">
                <a:latin typeface="Gill Sans Nova Cond XBd" panose="020B0A06020104020203" pitchFamily="34" charset="0"/>
              </a:rPr>
              <a:t>Mulah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kerajaan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Engkau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tertinggi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melebihi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segala-galanya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kepala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Sebab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kekayaan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kemuliaan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berasal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pada-Mu dan </a:t>
            </a:r>
            <a:r>
              <a:rPr lang="en-ID" dirty="0" err="1">
                <a:latin typeface="Gill Sans Nova Cond XBd" panose="020B0A06020104020203" pitchFamily="34" charset="0"/>
              </a:rPr>
              <a:t>Engkaulah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berkuasa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segala-galanya</a:t>
            </a:r>
            <a:r>
              <a:rPr lang="en-ID" dirty="0"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tangan-Mulah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kekuatan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kejayaan</a:t>
            </a:r>
            <a:r>
              <a:rPr lang="en-ID" dirty="0"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tangan-Mulah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kuasa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membesarkan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mengokohkan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segala-galanya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Sekarang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ya</a:t>
            </a:r>
            <a:r>
              <a:rPr lang="en-ID" dirty="0">
                <a:latin typeface="Gill Sans Nova Cond XBd" panose="020B0A06020104020203" pitchFamily="34" charset="0"/>
              </a:rPr>
              <a:t> Allah kami, kami </a:t>
            </a:r>
            <a:r>
              <a:rPr lang="en-ID" dirty="0" err="1">
                <a:latin typeface="Gill Sans Nova Cond XBd" panose="020B0A06020104020203" pitchFamily="34" charset="0"/>
              </a:rPr>
              <a:t>bersyukur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-Mu dan </a:t>
            </a:r>
            <a:r>
              <a:rPr lang="en-ID" dirty="0" err="1">
                <a:latin typeface="Gill Sans Nova Cond XBd" panose="020B0A06020104020203" pitchFamily="34" charset="0"/>
              </a:rPr>
              <a:t>memuji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nama</a:t>
            </a:r>
            <a:r>
              <a:rPr lang="en-ID" dirty="0">
                <a:latin typeface="Gill Sans Nova Cond XBd" panose="020B0A06020104020203" pitchFamily="34" charset="0"/>
              </a:rPr>
              <a:t>-Mu yang agung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521575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FE3D6-504A-50DC-2B9B-09D690AE4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76" b="8549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7" name="Freeform: Shape 1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2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2CBE5-8A54-457D-92F1-369613AAD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4486275"/>
            <a:ext cx="8277225" cy="20002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Jikalau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berpegang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pada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prinsip-prinsip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Alkitab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bekerja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mengatur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hidup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maka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akan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diberkati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menjadi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berkat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bagi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banyak</a:t>
            </a:r>
            <a:r>
              <a:rPr lang="en-ID" sz="32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orang.</a:t>
            </a:r>
          </a:p>
        </p:txBody>
      </p:sp>
    </p:spTree>
    <p:extLst>
      <p:ext uri="{BB962C8B-B14F-4D97-AF65-F5344CB8AC3E}">
        <p14:creationId xmlns:p14="http://schemas.microsoft.com/office/powerpoint/2010/main" val="337454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5B51D-05BA-341E-EC57-0AF1CA142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chemeClr val="accent6">
                    <a:lumMod val="50000"/>
                  </a:schemeClr>
                </a:solidFill>
                <a:latin typeface="Bernard MT Condensed" panose="02050806060905020404" pitchFamily="18" charset="0"/>
              </a:rPr>
              <a:t>MENCARI NASIHAT ALLAH</a:t>
            </a:r>
            <a:br>
              <a:rPr lang="en-ID" dirty="0"/>
            </a:b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23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6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2B8E5-152C-5B39-FDC7-9AC902A3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48816"/>
            <a:ext cx="7991475" cy="471868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Bila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ingin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berkonsultasi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pengelolaan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aset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percayakan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mintalah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nasihat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orang yang </a:t>
            </a:r>
            <a:r>
              <a:rPr lang="en-ID" sz="2400" dirty="0" err="1">
                <a:latin typeface="Impact" panose="020B0806030902050204" pitchFamily="34" charset="0"/>
              </a:rPr>
              <a:t>beriman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karena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firman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berkata</a:t>
            </a:r>
            <a:r>
              <a:rPr lang="en-ID" sz="2400" dirty="0">
                <a:latin typeface="Gill Sans Nova Cond XBd" panose="020B0A06020104020203" pitchFamily="34" charset="0"/>
              </a:rPr>
              <a:t>:</a:t>
            </a:r>
          </a:p>
          <a:p>
            <a:pPr marL="0" indent="0">
              <a:buNone/>
            </a:pPr>
            <a:r>
              <a:rPr lang="en-ID" sz="4000" dirty="0" err="1">
                <a:latin typeface="Impact" panose="020B0806030902050204" pitchFamily="34" charset="0"/>
              </a:rPr>
              <a:t>Mazmur</a:t>
            </a:r>
            <a:r>
              <a:rPr lang="en-ID" sz="4000" dirty="0">
                <a:latin typeface="Impact" panose="020B0806030902050204" pitchFamily="34" charset="0"/>
              </a:rPr>
              <a:t> 1:1-3 </a:t>
            </a:r>
          </a:p>
          <a:p>
            <a:pPr marL="0" indent="0">
              <a:buNone/>
            </a:pPr>
            <a:r>
              <a:rPr lang="en-ID" sz="2400" dirty="0" err="1">
                <a:latin typeface="Gill Sans Nova Cond XBd" panose="020B0A06020104020203" pitchFamily="34" charset="0"/>
              </a:rPr>
              <a:t>Berbahagialah</a:t>
            </a:r>
            <a:r>
              <a:rPr lang="en-ID" sz="2400" dirty="0">
                <a:latin typeface="Gill Sans Nova Cond XBd" panose="020B0A06020104020203" pitchFamily="34" charset="0"/>
              </a:rPr>
              <a:t> orang yang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berjalan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menurut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nasihat</a:t>
            </a:r>
            <a:r>
              <a:rPr lang="en-ID" sz="2400" dirty="0"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latin typeface="Gill Sans Nova Cond XBd" panose="020B0A06020104020203" pitchFamily="34" charset="0"/>
              </a:rPr>
              <a:t>fasik</a:t>
            </a:r>
            <a:r>
              <a:rPr lang="en-ID" sz="2400" dirty="0">
                <a:latin typeface="Gill Sans Nova Cond XBd" panose="020B0A06020104020203" pitchFamily="34" charset="0"/>
              </a:rPr>
              <a:t>, yang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berdiri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jalan</a:t>
            </a:r>
            <a:r>
              <a:rPr lang="en-ID" sz="2400" dirty="0"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latin typeface="Gill Sans Nova Cond XBd" panose="020B0A06020104020203" pitchFamily="34" charset="0"/>
              </a:rPr>
              <a:t>berdosa</a:t>
            </a:r>
            <a:r>
              <a:rPr lang="en-ID" sz="2400" dirty="0">
                <a:latin typeface="Gill Sans Nova Cond XBd" panose="020B0A06020104020203" pitchFamily="34" charset="0"/>
              </a:rPr>
              <a:t>, dan yang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duduk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kumpulan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pencemooh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Eras Bold ITC" panose="020B0907030504020204" pitchFamily="34" charset="0"/>
              </a:rPr>
              <a:t>tetapi</a:t>
            </a:r>
            <a:r>
              <a:rPr lang="en-ID" sz="2400" dirty="0">
                <a:latin typeface="Eras Bold ITC" panose="020B0907030504020204" pitchFamily="34" charset="0"/>
              </a:rPr>
              <a:t> yang </a:t>
            </a:r>
            <a:r>
              <a:rPr lang="en-ID" sz="2400" dirty="0" err="1">
                <a:latin typeface="Eras Bold ITC" panose="020B0907030504020204" pitchFamily="34" charset="0"/>
              </a:rPr>
              <a:t>kesukaannya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ialah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Taurat</a:t>
            </a:r>
            <a:r>
              <a:rPr lang="en-ID" sz="2400" dirty="0">
                <a:latin typeface="Eras Bold ITC" panose="020B0907030504020204" pitchFamily="34" charset="0"/>
              </a:rPr>
              <a:t> TUHAN, dan yang </a:t>
            </a:r>
            <a:r>
              <a:rPr lang="en-ID" sz="2400" dirty="0" err="1">
                <a:latin typeface="Eras Bold ITC" panose="020B0907030504020204" pitchFamily="34" charset="0"/>
              </a:rPr>
              <a:t>merenungkan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Taurat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itu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siang</a:t>
            </a:r>
            <a:r>
              <a:rPr lang="en-ID" sz="2400" dirty="0">
                <a:latin typeface="Eras Bold ITC" panose="020B0907030504020204" pitchFamily="34" charset="0"/>
              </a:rPr>
              <a:t> dan </a:t>
            </a:r>
            <a:r>
              <a:rPr lang="en-ID" sz="2400" dirty="0" err="1">
                <a:latin typeface="Eras Bold ITC" panose="020B0907030504020204" pitchFamily="34" charset="0"/>
              </a:rPr>
              <a:t>malam</a:t>
            </a:r>
            <a:r>
              <a:rPr lang="en-ID" sz="2400" dirty="0"/>
              <a:t>. </a:t>
            </a:r>
            <a:r>
              <a:rPr lang="en-ID" sz="2400" dirty="0" err="1">
                <a:latin typeface="Impact" panose="020B0806030902050204" pitchFamily="34" charset="0"/>
              </a:rPr>
              <a:t>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seperti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pohon</a:t>
            </a:r>
            <a:r>
              <a:rPr lang="en-ID" sz="2400" dirty="0">
                <a:latin typeface="Impact" panose="020B0806030902050204" pitchFamily="34" charset="0"/>
              </a:rPr>
              <a:t>, yang </a:t>
            </a:r>
            <a:r>
              <a:rPr lang="en-ID" sz="2400" dirty="0" err="1">
                <a:latin typeface="Impact" panose="020B0806030902050204" pitchFamily="34" charset="0"/>
              </a:rPr>
              <a:t>ditanam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tepi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aliran</a:t>
            </a:r>
            <a:r>
              <a:rPr lang="en-ID" sz="2400" dirty="0">
                <a:latin typeface="Impact" panose="020B0806030902050204" pitchFamily="34" charset="0"/>
              </a:rPr>
              <a:t> air, yang </a:t>
            </a:r>
            <a:r>
              <a:rPr lang="en-ID" sz="2400" dirty="0" err="1">
                <a:latin typeface="Impact" panose="020B0806030902050204" pitchFamily="34" charset="0"/>
              </a:rPr>
              <a:t>menghasilkan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buahnya</a:t>
            </a:r>
            <a:r>
              <a:rPr lang="en-ID" sz="2400" dirty="0"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latin typeface="Impact" panose="020B0806030902050204" pitchFamily="34" charset="0"/>
              </a:rPr>
              <a:t>musimnya</a:t>
            </a:r>
            <a:r>
              <a:rPr lang="en-ID" sz="2400" dirty="0">
                <a:latin typeface="Impact" panose="020B0806030902050204" pitchFamily="34" charset="0"/>
              </a:rPr>
              <a:t>, dan yang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layu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daunnya</a:t>
            </a:r>
            <a:r>
              <a:rPr lang="en-ID" sz="2400" dirty="0">
                <a:latin typeface="Impact" panose="020B0806030902050204" pitchFamily="34" charset="0"/>
              </a:rPr>
              <a:t>; </a:t>
            </a:r>
            <a:r>
              <a:rPr lang="en-ID" sz="2400" dirty="0" err="1">
                <a:latin typeface="Impact" panose="020B0806030902050204" pitchFamily="34" charset="0"/>
              </a:rPr>
              <a:t>apa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saja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diperbuatnya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berhasil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317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1E5DD08-7768-BC7A-BB95-7A833C647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292F4B-F866-70BC-E798-B61B3030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01724"/>
          </a:xfrm>
        </p:spPr>
        <p:txBody>
          <a:bodyPr>
            <a:norm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TUJUH </a:t>
            </a:r>
            <a:r>
              <a:rPr lang="en-ID" sz="2800" dirty="0" err="1">
                <a:latin typeface="Impact" panose="020B0806030902050204" pitchFamily="34" charset="0"/>
              </a:rPr>
              <a:t>nasihat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Alkitabiah</a:t>
            </a:r>
            <a:r>
              <a:rPr lang="en-ID" sz="2800" dirty="0">
                <a:latin typeface="Impact" panose="020B0806030902050204" pitchFamily="34" charset="0"/>
              </a:rPr>
              <a:t> yang sangat </a:t>
            </a:r>
            <a:r>
              <a:rPr lang="en-ID" sz="2800" dirty="0" err="1">
                <a:latin typeface="Impact" panose="020B0806030902050204" pitchFamily="34" charset="0"/>
              </a:rPr>
              <a:t>berharga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tentang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pengelolaan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keuangan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patut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kita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ikuti</a:t>
            </a:r>
            <a:r>
              <a:rPr lang="en-ID" sz="2800" dirty="0"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7D726-0AE5-4F45-9CBC-D681BA7B1F1A}"/>
              </a:ext>
            </a:extLst>
          </p:cNvPr>
          <p:cNvSpPr txBox="1"/>
          <p:nvPr/>
        </p:nvSpPr>
        <p:spPr>
          <a:xfrm>
            <a:off x="1590674" y="1723162"/>
            <a:ext cx="6905625" cy="1938992"/>
          </a:xfrm>
          <a:prstGeom prst="rect">
            <a:avLst/>
          </a:prstGeom>
          <a:solidFill>
            <a:srgbClr val="3366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Terorganisasi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Kembangkan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rencana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pengeluaran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[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Ams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. 27:23, 24]. 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Banyak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keluarga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gaji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demi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gaji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Tanpa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perencanaan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sederhana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pendapatan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pengeluaran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tabungan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semakin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penuh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tekanan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8D0729-1658-19E1-02EB-19632155003D}"/>
              </a:ext>
            </a:extLst>
          </p:cNvPr>
          <p:cNvSpPr/>
          <p:nvPr/>
        </p:nvSpPr>
        <p:spPr>
          <a:xfrm>
            <a:off x="483253" y="1814810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782A32-0255-7871-BF86-ECC2345E8C71}"/>
              </a:ext>
            </a:extLst>
          </p:cNvPr>
          <p:cNvSpPr txBox="1"/>
          <p:nvPr/>
        </p:nvSpPr>
        <p:spPr>
          <a:xfrm>
            <a:off x="1590675" y="3851613"/>
            <a:ext cx="6905624" cy="2677656"/>
          </a:xfrm>
          <a:prstGeom prst="rect">
            <a:avLst/>
          </a:prstGeom>
          <a:solidFill>
            <a:srgbClr val="800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Belanjakan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kurang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penghasilan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Pastikan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sesuai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penghasilan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[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Ams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. 15:16]. 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Banyak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keluarga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negara-negara Barat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menghabiskan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lebih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banyak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hasilkan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Hal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mungkin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tersedianya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kredit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utang. Banyak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hal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masalah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berutang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C34EF9-DC76-5594-0527-149F480F42EA}"/>
              </a:ext>
            </a:extLst>
          </p:cNvPr>
          <p:cNvSpPr/>
          <p:nvPr/>
        </p:nvSpPr>
        <p:spPr>
          <a:xfrm>
            <a:off x="503465" y="4281785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9949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544AF1-319E-D7F6-0CA3-1F24AA812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BF3C2-D3F9-7D3E-D480-B1F9381DC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9" y="473074"/>
            <a:ext cx="7115175" cy="2727325"/>
          </a:xfrm>
          <a:solidFill>
            <a:srgbClr val="993366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Simpan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sebagian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setiap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periode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penggajian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[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Ams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. 6:6-8].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Kita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menabung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membeli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jumlah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lebih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kemudian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hari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menjaga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pengeluaran-pengeluaran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terencana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kecelakaan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penyakit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Tabungan-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tabungan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tertentu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digunakan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waktu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ketika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usia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bertambah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saat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lagi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sanggup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bekerja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0DC68-78D2-D0CD-4D65-84DF1F36ACCE}"/>
              </a:ext>
            </a:extLst>
          </p:cNvPr>
          <p:cNvSpPr txBox="1"/>
          <p:nvPr/>
        </p:nvSpPr>
        <p:spPr>
          <a:xfrm>
            <a:off x="1619249" y="3581400"/>
            <a:ext cx="7115175" cy="2677656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Hindari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utang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seperti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menghindari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COV1D-19 [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Ams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. 22:7].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Seseorang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keluarga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utang-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yaitu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uang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pinjaman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-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benar-benar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sekarang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uang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harapkan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masa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depan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Jika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perubahan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terjadi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maka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rasa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malu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keuangan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serius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terjadi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CDC381-C5FB-6304-5617-A9AA4165DFED}"/>
              </a:ext>
            </a:extLst>
          </p:cNvPr>
          <p:cNvSpPr/>
          <p:nvPr/>
        </p:nvSpPr>
        <p:spPr>
          <a:xfrm>
            <a:off x="570140" y="3996035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7E2090-789A-FF12-D462-E624E8EAA125}"/>
              </a:ext>
            </a:extLst>
          </p:cNvPr>
          <p:cNvSpPr/>
          <p:nvPr/>
        </p:nvSpPr>
        <p:spPr>
          <a:xfrm>
            <a:off x="591514" y="1127720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66558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4D39E8B9-4A2A-86CD-5E7E-E4078BE82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C86A79-3AC3-C788-388F-048CB651BC31}"/>
              </a:ext>
            </a:extLst>
          </p:cNvPr>
          <p:cNvSpPr txBox="1"/>
          <p:nvPr/>
        </p:nvSpPr>
        <p:spPr>
          <a:xfrm>
            <a:off x="1990724" y="646628"/>
            <a:ext cx="6734175" cy="1815882"/>
          </a:xfrm>
          <a:prstGeom prst="rect">
            <a:avLst/>
          </a:prstGeom>
          <a:solidFill>
            <a:srgbClr val="257568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Jadilah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pekerja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rajin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. 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"</a:t>
            </a:r>
            <a:r>
              <a:rPr lang="en-ID" sz="28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Hati</a:t>
            </a:r>
            <a:r>
              <a:rPr lang="en-ID" sz="28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si</a:t>
            </a:r>
            <a:r>
              <a:rPr lang="en-ID" sz="28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pemalas</a:t>
            </a:r>
            <a:r>
              <a:rPr lang="en-ID" sz="28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penuh</a:t>
            </a:r>
            <a:r>
              <a:rPr lang="en-ID" sz="28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keinginan</a:t>
            </a:r>
            <a:r>
              <a:rPr lang="en-ID" sz="28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28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sia-sia</a:t>
            </a:r>
            <a:r>
              <a:rPr lang="en-ID" sz="28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sedangkan</a:t>
            </a:r>
            <a:r>
              <a:rPr lang="en-ID" sz="28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hati</a:t>
            </a:r>
            <a:r>
              <a:rPr lang="en-ID" sz="28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28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rajin</a:t>
            </a:r>
            <a:r>
              <a:rPr lang="en-ID" sz="28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diberi</a:t>
            </a:r>
            <a:r>
              <a:rPr lang="en-ID" sz="28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kelimpahan</a:t>
            </a:r>
            <a:r>
              <a:rPr lang="en-ID" sz="28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" [</a:t>
            </a:r>
            <a:r>
              <a:rPr lang="en-ID" sz="28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Ams</a:t>
            </a:r>
            <a:r>
              <a:rPr lang="en-ID" sz="28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. 13:4].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3DF4B-D222-1F17-E76E-E96AF331331A}"/>
              </a:ext>
            </a:extLst>
          </p:cNvPr>
          <p:cNvSpPr txBox="1"/>
          <p:nvPr/>
        </p:nvSpPr>
        <p:spPr>
          <a:xfrm>
            <a:off x="1990724" y="2736502"/>
            <a:ext cx="6734175" cy="138499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Jadilah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setia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keuangan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kepada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Tuhan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[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Ul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. 28:1-14].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keluarga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tanpa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berkat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E22C5D-6E82-CF06-5D21-A21E0206C218}"/>
              </a:ext>
            </a:extLst>
          </p:cNvPr>
          <p:cNvSpPr txBox="1"/>
          <p:nvPr/>
        </p:nvSpPr>
        <p:spPr>
          <a:xfrm>
            <a:off x="1990724" y="4425553"/>
            <a:ext cx="6734176" cy="1692771"/>
          </a:xfrm>
          <a:prstGeom prst="rect">
            <a:avLst/>
          </a:prstGeom>
          <a:solidFill>
            <a:srgbClr val="4C4D13"/>
          </a:solidFill>
        </p:spPr>
        <p:txBody>
          <a:bodyPr wrap="square">
            <a:spAutoFit/>
          </a:bodyPr>
          <a:lstStyle/>
          <a:p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Ingatlah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bahwa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dunia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ini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bukanlah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rumah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kita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sesungguhnya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. 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Cara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mengatur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banyak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berbicara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mana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prioritas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terutama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[Mat. 25:14:21].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4BF512-8541-D5F1-C20F-7D85662B354C}"/>
              </a:ext>
            </a:extLst>
          </p:cNvPr>
          <p:cNvSpPr/>
          <p:nvPr/>
        </p:nvSpPr>
        <p:spPr>
          <a:xfrm>
            <a:off x="789215" y="4597003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83528B-BF34-ABAE-6C89-0B74FD9DC71D}"/>
              </a:ext>
            </a:extLst>
          </p:cNvPr>
          <p:cNvSpPr/>
          <p:nvPr/>
        </p:nvSpPr>
        <p:spPr>
          <a:xfrm>
            <a:off x="789215" y="2886671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EE6065-9914-A1AC-2D67-BC95AE2F5FCE}"/>
              </a:ext>
            </a:extLst>
          </p:cNvPr>
          <p:cNvSpPr/>
          <p:nvPr/>
        </p:nvSpPr>
        <p:spPr>
          <a:xfrm>
            <a:off x="789215" y="986135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59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1A0C2-0597-2EC8-0318-33180D5B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33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D0D366F-455D-4298-97E9-89785ADA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BF75F-ADE0-263B-468A-A5CFD0FB9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75" y="914400"/>
            <a:ext cx="3838575" cy="4933950"/>
          </a:xfrm>
        </p:spPr>
        <p:txBody>
          <a:bodyPr anchor="ctr"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Sukses adalah suatu konsep yang relatif. Masyarakat modern cenderung mendefinisikan kesuksesan sebagai akumulasi uang, ketenaran, atau kekuasaan.</a:t>
            </a:r>
            <a:endParaRPr lang="es-ES" sz="2000" b="1"/>
          </a:p>
          <a:p>
            <a:pPr>
              <a:spcBef>
                <a:spcPts val="600"/>
              </a:spcBef>
            </a:pPr>
            <a:r>
              <a:rPr lang="fi-FI" sz="2000" b="1"/>
              <a:t>Apa arti kesuksesan bagi Tuhan? Mari temukan jawaban atas pertanyaan ini di Mazmur 15.</a:t>
            </a:r>
            <a:endParaRPr lang="es-ES" sz="2000" b="1"/>
          </a:p>
          <a:p>
            <a:pPr>
              <a:spcBef>
                <a:spcPts val="600"/>
              </a:spcBef>
            </a:pPr>
            <a:r>
              <a:rPr lang="en-US" sz="2000" b="1"/>
              <a:t>Kesuksesan sejati adalah menjadi warga teladan Kerajaan Surga. Tuhan telah memberi kita nasihat dalam Alkitab untuk mencapai kesuksesan ini. Terkadang kesuksesan duniawi tidak sesuai dengannya.</a:t>
            </a:r>
            <a:endParaRPr lang="es-ES" sz="2000" b="1"/>
          </a:p>
          <a:p>
            <a:pPr marL="0" indent="0">
              <a:buNone/>
            </a:pPr>
            <a:endParaRPr lang="en-ID" sz="200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25" y="399531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31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26406-1FBE-73E1-10AF-D9DA085B5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B1760-1E64-042C-B959-91C8541AC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635" y="990601"/>
            <a:ext cx="7344354" cy="32861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Amsal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3:5-6 </a:t>
            </a:r>
          </a:p>
          <a:p>
            <a:pPr marL="0" indent="0">
              <a:buNone/>
            </a:pPr>
            <a:endParaRPr lang="en-ID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Percayalah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TUHAN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dengan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segenap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hatimu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dan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janganlah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bersandar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pengertianmu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sendiri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Akuilah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segala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lakumu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maka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Ia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meluruskan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jalanmu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5758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404001-4186-AF30-3943-8C91E930A62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12701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D1A079-FD38-D276-0904-6C3947523E91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435342-7DCF-940F-9DCE-7D8FC1631691}"/>
              </a:ext>
            </a:extLst>
          </p:cNvPr>
          <p:cNvSpPr/>
          <p:nvPr/>
        </p:nvSpPr>
        <p:spPr>
          <a:xfrm>
            <a:off x="341462" y="557711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1C942B-441E-412D-877E-ED962898EE38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333869-EA3E-F2C1-AA2D-2BAC4BE60826}"/>
              </a:ext>
            </a:extLst>
          </p:cNvPr>
          <p:cNvSpPr/>
          <p:nvPr/>
        </p:nvSpPr>
        <p:spPr>
          <a:xfrm>
            <a:off x="360788" y="20987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25464A-1A9F-DC31-B143-FCF3D7AA9160}"/>
              </a:ext>
            </a:extLst>
          </p:cNvPr>
          <p:cNvSpPr/>
          <p:nvPr/>
        </p:nvSpPr>
        <p:spPr>
          <a:xfrm>
            <a:off x="341736" y="31755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C08FC6-97B1-F8E0-01C2-5752C6D88A36}"/>
              </a:ext>
            </a:extLst>
          </p:cNvPr>
          <p:cNvSpPr/>
          <p:nvPr/>
        </p:nvSpPr>
        <p:spPr>
          <a:xfrm>
            <a:off x="341462" y="439098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0409A1-49E5-84DA-19DC-63189CCDA91C}"/>
              </a:ext>
            </a:extLst>
          </p:cNvPr>
          <p:cNvSpPr txBox="1"/>
          <p:nvPr/>
        </p:nvSpPr>
        <p:spPr>
          <a:xfrm>
            <a:off x="1107797" y="1112965"/>
            <a:ext cx="7686675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Gill Sans Nova Cond XBd" panose="020B0A06020104020203" pitchFamily="34" charset="0"/>
              </a:rPr>
              <a:t>Kita </a:t>
            </a:r>
            <a:r>
              <a:rPr lang="en-ID" sz="2200" dirty="0" err="1">
                <a:latin typeface="Gill Sans Nova Cond XBd" panose="020B0A06020104020203" pitchFamily="34" charset="0"/>
              </a:rPr>
              <a:t>harus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memprioritaskan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kebutuhan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untuk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mencari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Tuhan</a:t>
            </a:r>
            <a:r>
              <a:rPr lang="en-ID" sz="2200" dirty="0"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latin typeface="Gill Sans Nova Cond XBd" panose="020B0A06020104020203" pitchFamily="34" charset="0"/>
              </a:rPr>
              <a:t>itulah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hal</a:t>
            </a:r>
            <a:r>
              <a:rPr lang="en-ID" sz="2200" dirty="0">
                <a:latin typeface="Gill Sans Nova Cond XBd" panose="020B0A06020104020203" pitchFamily="34" charset="0"/>
              </a:rPr>
              <a:t> yang </a:t>
            </a:r>
            <a:r>
              <a:rPr lang="en-ID" sz="2200" dirty="0" err="1">
                <a:latin typeface="Gill Sans Nova Cond XBd" panose="020B0A06020104020203" pitchFamily="34" charset="0"/>
              </a:rPr>
              <a:t>terutama</a:t>
            </a:r>
            <a:r>
              <a:rPr lang="en-ID" sz="2200" dirty="0"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latin typeface="Gill Sans Nova Cond XBd" panose="020B0A06020104020203" pitchFamily="34" charset="0"/>
              </a:rPr>
              <a:t>pertama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dalam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hidup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ini</a:t>
            </a:r>
            <a:r>
              <a:rPr lang="en-ID" sz="22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C1C56A-C5F1-522B-2FE6-9F9B6330790A}"/>
              </a:ext>
            </a:extLst>
          </p:cNvPr>
          <p:cNvSpPr txBox="1"/>
          <p:nvPr/>
        </p:nvSpPr>
        <p:spPr>
          <a:xfrm>
            <a:off x="1107797" y="2118737"/>
            <a:ext cx="7686675" cy="830997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Gill Sans Nova Cond XBd" panose="020B0A06020104020203" pitchFamily="34" charset="0"/>
              </a:rPr>
              <a:t>PEKERJAAN </a:t>
            </a:r>
            <a:r>
              <a:rPr lang="en-ID" sz="2400" dirty="0" err="1">
                <a:latin typeface="Gill Sans Nova Cond XBd" panose="020B0A06020104020203" pitchFamily="34" charset="0"/>
              </a:rPr>
              <a:t>bukanlah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sebuah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hukuman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melainkan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desain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kebaikan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EA5A38-C6EF-AC06-E010-2889D8F680F6}"/>
              </a:ext>
            </a:extLst>
          </p:cNvPr>
          <p:cNvSpPr txBox="1"/>
          <p:nvPr/>
        </p:nvSpPr>
        <p:spPr>
          <a:xfrm>
            <a:off x="1107796" y="3176539"/>
            <a:ext cx="7694467" cy="1015663"/>
          </a:xfrm>
          <a:prstGeom prst="rect">
            <a:avLst/>
          </a:prstGeom>
          <a:solidFill>
            <a:srgbClr val="FFD85B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Tujuan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dari</a:t>
            </a:r>
            <a:r>
              <a:rPr lang="en-ID" sz="2000" dirty="0">
                <a:latin typeface="Impact" panose="020B0806030902050204" pitchFamily="34" charset="0"/>
              </a:rPr>
              <a:t> para orang </a:t>
            </a:r>
            <a:r>
              <a:rPr lang="en-ID" sz="2000" dirty="0" err="1">
                <a:latin typeface="Impact" panose="020B0806030902050204" pitchFamily="34" charset="0"/>
              </a:rPr>
              <a:t>tua</a:t>
            </a:r>
            <a:r>
              <a:rPr lang="en-ID" sz="2000" dirty="0">
                <a:latin typeface="Impact" panose="020B0806030902050204" pitchFamily="34" charset="0"/>
              </a:rPr>
              <a:t> Kristen </a:t>
            </a:r>
            <a:r>
              <a:rPr lang="en-ID" sz="2000" dirty="0" err="1">
                <a:latin typeface="Impact" panose="020B0806030902050204" pitchFamily="34" charset="0"/>
              </a:rPr>
              <a:t>adalah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melatih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anak-anak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mereka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menjadi</a:t>
            </a:r>
            <a:r>
              <a:rPr lang="en-ID" sz="2000" dirty="0">
                <a:latin typeface="Impact" panose="020B0806030902050204" pitchFamily="34" charset="0"/>
              </a:rPr>
              <a:t> orang </a:t>
            </a:r>
            <a:r>
              <a:rPr lang="en-ID" sz="2000" dirty="0" err="1">
                <a:latin typeface="Impact" panose="020B0806030902050204" pitchFamily="34" charset="0"/>
              </a:rPr>
              <a:t>dewasa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mandiri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kehidupan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sekarang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melayakkan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mereka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kehidupan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datang</a:t>
            </a:r>
            <a:r>
              <a:rPr lang="en-ID" sz="20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B8A15-A0A3-17A1-DE66-BEB8DDA27088}"/>
              </a:ext>
            </a:extLst>
          </p:cNvPr>
          <p:cNvSpPr txBox="1"/>
          <p:nvPr/>
        </p:nvSpPr>
        <p:spPr>
          <a:xfrm>
            <a:off x="1107796" y="4409068"/>
            <a:ext cx="7686676" cy="1015663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Jikalau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berpegang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prinsip-prinsip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Alkitab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bekerja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mengatur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maka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diberkati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menjadi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berkat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banyak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orang.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ACFD50-F3F8-D571-FE92-07081C883EA5}"/>
              </a:ext>
            </a:extLst>
          </p:cNvPr>
          <p:cNvSpPr txBox="1"/>
          <p:nvPr/>
        </p:nvSpPr>
        <p:spPr>
          <a:xfrm>
            <a:off x="1115587" y="5552896"/>
            <a:ext cx="7686676" cy="110799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Bila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ingin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berkonsultasi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pengelolaan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aset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percayakan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mintalah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nasihat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orang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beriman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endParaRPr lang="en-ID" sz="2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F132-B1D8-A4E7-3CE9-814897B8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903978" cy="1188720"/>
          </a:xfrm>
        </p:spPr>
        <p:txBody>
          <a:bodyPr>
            <a:normAutofit/>
          </a:bodyPr>
          <a:lstStyle/>
          <a:p>
            <a:pPr algn="ctr"/>
            <a:r>
              <a:rPr lang="nn-NO" sz="4000" dirty="0">
                <a:solidFill>
                  <a:schemeClr val="accent6">
                    <a:lumMod val="75000"/>
                  </a:schemeClr>
                </a:solidFill>
                <a:latin typeface="Bernard MT Condensed" panose="02050806060905020404" pitchFamily="18" charset="0"/>
              </a:rPr>
              <a:t>HAL TERUTAMA YANG PERTAMA</a:t>
            </a:r>
            <a:br>
              <a:rPr lang="nn-NO" sz="3700" dirty="0"/>
            </a:br>
            <a:r>
              <a:rPr lang="nn-NO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Minggu, 19 Februari 2023</a:t>
            </a:r>
            <a:endParaRPr lang="en-ID" sz="32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6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1E2A5-23D4-5E8A-4468-7724A9F94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2271" y="2374011"/>
            <a:ext cx="4903603" cy="431596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40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Pengkhotbah</a:t>
            </a:r>
            <a:r>
              <a:rPr lang="en-ID" sz="40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12:1 </a:t>
            </a:r>
          </a:p>
          <a:p>
            <a:pPr marL="0" indent="0">
              <a:buNone/>
            </a:pPr>
            <a:r>
              <a:rPr lang="en-ID" sz="3200" dirty="0" err="1">
                <a:latin typeface="Gill Sans Ultra Bold Condensed" panose="020B0A06020104020203" pitchFamily="34" charset="0"/>
              </a:rPr>
              <a:t>Ingatlah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akan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Penciptamu</a:t>
            </a:r>
            <a:r>
              <a:rPr lang="en-ID" sz="3200" dirty="0">
                <a:latin typeface="Gill Sans Ultra Bold Condensed" panose="020B0A06020104020203" pitchFamily="34" charset="0"/>
              </a:rPr>
              <a:t> pada masa </a:t>
            </a:r>
            <a:r>
              <a:rPr lang="en-ID" sz="3200" dirty="0" err="1">
                <a:latin typeface="Gill Sans Ultra Bold Condensed" panose="020B0A06020104020203" pitchFamily="34" charset="0"/>
              </a:rPr>
              <a:t>mudamu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sebelum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tiba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hari-hari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malang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mendekat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tahun-tahun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kaukatakan</a:t>
            </a:r>
            <a:r>
              <a:rPr lang="en-ID" sz="3200" dirty="0">
                <a:latin typeface="Franklin Gothic Demi Cond" panose="020B0706030402020204" pitchFamily="34" charset="0"/>
              </a:rPr>
              <a:t>: "</a:t>
            </a:r>
            <a:r>
              <a:rPr lang="en-ID" sz="3200" dirty="0" err="1">
                <a:latin typeface="Franklin Gothic Demi Cond" panose="020B0706030402020204" pitchFamily="34" charset="0"/>
              </a:rPr>
              <a:t>Tak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kesenangan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bagiku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dalamnya</a:t>
            </a:r>
            <a:r>
              <a:rPr lang="en-ID" sz="3200" dirty="0">
                <a:latin typeface="Franklin Gothic Demi Cond" panose="020B0706030402020204" pitchFamily="34" charset="0"/>
              </a:rPr>
              <a:t>!"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1D313-D6BE-FCB3-C305-AE61D9EF4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70" y="2956033"/>
            <a:ext cx="3151198" cy="2096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19281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EF48DE4-D5EA-40F5-CAE6-9986F93FE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6" b="1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E4259-589A-A038-4B35-7A43115E2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81" y="3921906"/>
            <a:ext cx="8640536" cy="2729070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Kitab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Suci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mengajarkan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harus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melayani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sejak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masa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muda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Kita juga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harus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bekerja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sekuat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tenaga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Pengkhotbah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9:10], dan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ketekunan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Amsal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14:23].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Namun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memprioritaskan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kebutuhan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mencari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Tuhan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[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Matius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6:33].</a:t>
            </a:r>
          </a:p>
        </p:txBody>
      </p:sp>
    </p:spTree>
    <p:extLst>
      <p:ext uri="{BB962C8B-B14F-4D97-AF65-F5344CB8AC3E}">
        <p14:creationId xmlns:p14="http://schemas.microsoft.com/office/powerpoint/2010/main" val="759816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506F7B-CA15-1A99-797D-3C29B72EA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6" b="1586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74DD1-F174-A135-FF84-7138FFA4C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49" y="3752850"/>
            <a:ext cx="8772525" cy="29337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Berlin Sans FB Demi" panose="020E0802020502020306" pitchFamily="34" charset="0"/>
              </a:rPr>
              <a:t>Yakub </a:t>
            </a:r>
            <a:r>
              <a:rPr lang="en-ID" dirty="0" err="1">
                <a:latin typeface="Berlin Sans FB Demi" panose="020E0802020502020306" pitchFamily="34" charset="0"/>
              </a:rPr>
              <a:t>adalah</a:t>
            </a:r>
            <a:r>
              <a:rPr lang="en-ID" dirty="0">
                <a:latin typeface="Berlin Sans FB Demi" panose="020E0802020502020306" pitchFamily="34" charset="0"/>
              </a:rPr>
              <a:t> </a:t>
            </a:r>
            <a:r>
              <a:rPr lang="en-ID" dirty="0" err="1">
                <a:latin typeface="Berlin Sans FB Demi" panose="020E0802020502020306" pitchFamily="34" charset="0"/>
              </a:rPr>
              <a:t>contoh</a:t>
            </a:r>
            <a:r>
              <a:rPr lang="en-ID" dirty="0">
                <a:latin typeface="Berlin Sans FB Demi" panose="020E0802020502020306" pitchFamily="34" charset="0"/>
              </a:rPr>
              <a:t> orang yang </a:t>
            </a:r>
            <a:r>
              <a:rPr lang="en-ID" dirty="0" err="1">
                <a:latin typeface="Berlin Sans FB Demi" panose="020E0802020502020306" pitchFamily="34" charset="0"/>
              </a:rPr>
              <a:t>membuat</a:t>
            </a:r>
            <a:r>
              <a:rPr lang="en-ID" dirty="0">
                <a:latin typeface="Berlin Sans FB Demi" panose="020E0802020502020306" pitchFamily="34" charset="0"/>
              </a:rPr>
              <a:t> </a:t>
            </a:r>
            <a:r>
              <a:rPr lang="en-ID" dirty="0" err="1">
                <a:latin typeface="Berlin Sans FB Demi" panose="020E0802020502020306" pitchFamily="34" charset="0"/>
              </a:rPr>
              <a:t>keputusan</a:t>
            </a:r>
            <a:r>
              <a:rPr lang="en-ID" dirty="0">
                <a:latin typeface="Berlin Sans FB Demi" panose="020E0802020502020306" pitchFamily="34" charset="0"/>
              </a:rPr>
              <a:t> </a:t>
            </a:r>
            <a:r>
              <a:rPr lang="en-ID" dirty="0" err="1">
                <a:latin typeface="Berlin Sans FB Demi" panose="020E0802020502020306" pitchFamily="34" charset="0"/>
              </a:rPr>
              <a:t>untuk</a:t>
            </a:r>
            <a:r>
              <a:rPr lang="en-ID" dirty="0">
                <a:latin typeface="Berlin Sans FB Demi" panose="020E0802020502020306" pitchFamily="34" charset="0"/>
              </a:rPr>
              <a:t> </a:t>
            </a:r>
            <a:r>
              <a:rPr lang="en-ID" dirty="0" err="1">
                <a:latin typeface="Berlin Sans FB Demi" panose="020E0802020502020306" pitchFamily="34" charset="0"/>
              </a:rPr>
              <a:t>Tuhan</a:t>
            </a:r>
            <a:r>
              <a:rPr lang="en-ID" dirty="0">
                <a:latin typeface="Berlin Sans FB Demi" panose="020E0802020502020306" pitchFamily="34" charset="0"/>
              </a:rPr>
              <a:t> di masa </a:t>
            </a:r>
            <a:r>
              <a:rPr lang="en-ID" dirty="0" err="1">
                <a:latin typeface="Berlin Sans FB Demi" panose="020E0802020502020306" pitchFamily="34" charset="0"/>
              </a:rPr>
              <a:t>muda-nya</a:t>
            </a:r>
            <a:r>
              <a:rPr lang="en-ID" dirty="0">
                <a:latin typeface="Berlin Sans FB Demi" panose="020E0802020502020306" pitchFamily="34" charset="0"/>
              </a:rPr>
              <a:t>, </a:t>
            </a:r>
          </a:p>
          <a:p>
            <a:pPr marL="0" indent="0">
              <a:buNone/>
            </a:pPr>
            <a:r>
              <a:rPr lang="en-ID" sz="2400" b="1" dirty="0" err="1">
                <a:latin typeface="Franklin Gothic Medium Cond" panose="020B0606030402020204" pitchFamily="34" charset="0"/>
              </a:rPr>
              <a:t>Kejadian</a:t>
            </a:r>
            <a:r>
              <a:rPr lang="en-ID" sz="2400" b="1" dirty="0">
                <a:latin typeface="Franklin Gothic Medium Cond" panose="020B0606030402020204" pitchFamily="34" charset="0"/>
              </a:rPr>
              <a:t> 28:20-22 Lalu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bernazarlah</a:t>
            </a:r>
            <a:r>
              <a:rPr lang="en-ID" sz="2400" b="1" dirty="0">
                <a:latin typeface="Franklin Gothic Medium Cond" panose="020B0606030402020204" pitchFamily="34" charset="0"/>
              </a:rPr>
              <a:t> Yakub: "Jika Allah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menyertai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melindungi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aku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jalan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kutempuh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kepadaku</a:t>
            </a:r>
            <a:r>
              <a:rPr lang="en-ID" sz="2400" b="1" dirty="0">
                <a:latin typeface="Franklin Gothic Medium Cond" panose="020B0606030402020204" pitchFamily="34" charset="0"/>
              </a:rPr>
              <a:t> roti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dimakan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pakaian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dipakai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sehingga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selamat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kembali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rumah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ayahku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maka</a:t>
            </a:r>
            <a:r>
              <a:rPr lang="en-ID" sz="2400" b="1" dirty="0">
                <a:latin typeface="Franklin Gothic Medium Cond" panose="020B0606030402020204" pitchFamily="34" charset="0"/>
              </a:rPr>
              <a:t> TUHAN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Allahku</a:t>
            </a:r>
            <a:r>
              <a:rPr lang="en-ID" sz="2400" b="1" dirty="0">
                <a:latin typeface="Franklin Gothic Medium Cond" panose="020B0606030402020204" pitchFamily="34" charset="0"/>
              </a:rPr>
              <a:t>. Dan batu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kudirikan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sebagai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tugu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rumah</a:t>
            </a:r>
            <a:r>
              <a:rPr lang="en-ID" sz="2400" b="1" dirty="0">
                <a:latin typeface="Franklin Gothic Medium Cond" panose="020B0606030402020204" pitchFamily="34" charset="0"/>
              </a:rPr>
              <a:t> Allah. Dari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sesuatu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Engkau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berikan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kepadaku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selalu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kupersembahkan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sepersepuluh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latin typeface="Franklin Gothic Medium Cond" panose="020B0606030402020204" pitchFamily="34" charset="0"/>
              </a:rPr>
              <a:t>-Mu."</a:t>
            </a:r>
          </a:p>
        </p:txBody>
      </p:sp>
    </p:spTree>
    <p:extLst>
      <p:ext uri="{BB962C8B-B14F-4D97-AF65-F5344CB8AC3E}">
        <p14:creationId xmlns:p14="http://schemas.microsoft.com/office/powerpoint/2010/main" val="2839942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5006F82-50D2-401C-BE85-FFEA1C196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034F32-09B4-47B4-B550-1F1CE3D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281959-4C2A-43BA-8C83-11E748D31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BD03E-6111-486E-A44E-13DE7D69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AEAC14A-07C6-4D53-B462-9F09A96B7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EE382AD-4EFB-4F1D-87D8-BBAFF1A14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F9C3030-DD76-46ED-8C3D-5E6B155D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74AC63-66CE-4E5C-9DAF-71E4E0C04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74276B0-1AE1-4BAA-A117-B59701260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FCECCE4-3046-4A76-B4C0-767A625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F309B0-04E5-4883-9605-1364452C6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11AE0B5-579B-4455-9159-4E4F0A8CCE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011DD2-D339-42A2-B916-5E9494D4A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E43332E-2051-4B76-BC37-83CA62919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80359C-87A2-4B25-838D-8F833616F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96F20E2-F42F-4B71-8BC5-478533FE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039184-A11C-46AE-854D-8B2294436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D2F1956-BECA-4651-82AD-00D7D7F59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3F1C39C-42B5-430D-84F0-7018DD01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A7D71D2-799A-4C6D-AD0E-D7BCF15E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C9B72C0-DA11-4A2F-BADC-5BD946CFD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AAA935E-D5D8-7A04-339A-CBBBE2159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8" r="28323" b="2"/>
          <a:stretch/>
        </p:blipFill>
        <p:spPr>
          <a:xfrm>
            <a:off x="521556" y="706170"/>
            <a:ext cx="3018374" cy="543151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19C598-7B69-490E-97B6-4E4DC4964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83441" y="903870"/>
            <a:ext cx="304800" cy="322326"/>
            <a:chOff x="215328" y="-46937"/>
            <a:chExt cx="304800" cy="27738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F504F69-53C8-4088-9C6A-56FFDA331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5EDE870-C63A-4D06-A144-9652B7D89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B714C2-8F44-4A42-BA66-2516AFA81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844F522-4E10-42B1-840D-5959A9639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3DF36-DB90-5B3F-D4F1-2743D6E71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278" y="354103"/>
            <a:ext cx="5328740" cy="6284820"/>
          </a:xfrm>
          <a:noFill/>
        </p:spPr>
        <p:txBody>
          <a:bodyPr anchor="t">
            <a:noAutofit/>
          </a:bodyPr>
          <a:lstStyle/>
          <a:p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Setelah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Yakub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membuat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komitmen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rohani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komitmen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keuangan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mengarahkannya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bertemu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Rahel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sebuah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sumur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di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kemudian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hari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menjadi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istrinya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[</a:t>
            </a:r>
            <a:r>
              <a:rPr lang="en-ID" sz="26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Kejadian</a:t>
            </a:r>
            <a:r>
              <a:rPr lang="en-ID" sz="26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29: 9-20]. </a:t>
            </a:r>
          </a:p>
          <a:p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Penting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bagi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orang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muda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untuk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membuat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keputusan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rohani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dan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keputusan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pekerjaan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sebelum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menikah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. </a:t>
            </a:r>
          </a:p>
          <a:p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Pasangan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masa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depanmu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harus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mengetahui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apa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sedang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masuki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. </a:t>
            </a:r>
          </a:p>
          <a:p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Apakah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Kristen yang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berkomitmen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? Dan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Jenis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pekerjaan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apa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masuki</a:t>
            </a:r>
            <a:r>
              <a:rPr lang="en-ID" sz="2600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1762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3E1A9-083F-950A-85F5-F9AEE326D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02" b="7996"/>
          <a:stretch/>
        </p:blipFill>
        <p:spPr>
          <a:xfrm>
            <a:off x="0" y="0"/>
            <a:ext cx="9143980" cy="306291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6AC13-E334-379F-833E-E066ABEA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07" y="3133725"/>
            <a:ext cx="8867785" cy="35814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Bagi</a:t>
            </a:r>
            <a:r>
              <a:rPr lang="en-ID" b="1" dirty="0">
                <a:latin typeface="Franklin Gothic Medium Cond" panose="020B0606030402020204" pitchFamily="34" charset="0"/>
              </a:rPr>
              <a:t> orang </a:t>
            </a:r>
            <a:r>
              <a:rPr lang="en-ID" b="1" dirty="0" err="1">
                <a:latin typeface="Franklin Gothic Medium Cond" panose="020B0606030402020204" pitchFamily="34" charset="0"/>
              </a:rPr>
              <a:t>muda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mencari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pasangan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hidup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ingatlah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prinsip</a:t>
            </a:r>
            <a:r>
              <a:rPr lang="en-ID" b="1" dirty="0"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>
                <a:latin typeface="Impact" panose="020B0806030902050204" pitchFamily="34" charset="0"/>
              </a:rPr>
              <a:t>2 </a:t>
            </a:r>
            <a:r>
              <a:rPr lang="en-ID" b="1" dirty="0" err="1">
                <a:latin typeface="Impact" panose="020B0806030902050204" pitchFamily="34" charset="0"/>
              </a:rPr>
              <a:t>Korintus</a:t>
            </a:r>
            <a:r>
              <a:rPr lang="en-ID" b="1" dirty="0">
                <a:latin typeface="Impact" panose="020B0806030902050204" pitchFamily="34" charset="0"/>
              </a:rPr>
              <a:t> 6:14 </a:t>
            </a:r>
            <a:r>
              <a:rPr lang="en-ID" b="1" dirty="0">
                <a:latin typeface="Franklin Gothic Medium Cond" panose="020B0606030402020204" pitchFamily="34" charset="0"/>
              </a:rPr>
              <a:t>"</a:t>
            </a:r>
            <a:r>
              <a:rPr lang="en-ID" b="1" dirty="0" err="1">
                <a:latin typeface="Gill Sans Nova Cond XBd" panose="020B0A06020104020203" pitchFamily="34" charset="0"/>
              </a:rPr>
              <a:t>Janganlah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kamu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merupakan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pasangan</a:t>
            </a:r>
            <a:r>
              <a:rPr lang="en-ID" b="1" dirty="0">
                <a:latin typeface="Gill Sans Nova Cond XBd" panose="020B0A06020104020203" pitchFamily="34" charset="0"/>
              </a:rPr>
              <a:t> yang </a:t>
            </a:r>
            <a:r>
              <a:rPr lang="en-ID" b="1" dirty="0" err="1">
                <a:latin typeface="Gill Sans Nova Cond XBd" panose="020B0A06020104020203" pitchFamily="34" charset="0"/>
              </a:rPr>
              <a:t>tidak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seimbang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dengan</a:t>
            </a:r>
            <a:r>
              <a:rPr lang="en-ID" b="1" dirty="0">
                <a:latin typeface="Gill Sans Nova Cond XBd" panose="020B0A06020104020203" pitchFamily="34" charset="0"/>
              </a:rPr>
              <a:t> orang-orang yang </a:t>
            </a:r>
            <a:r>
              <a:rPr lang="en-ID" b="1" dirty="0" err="1">
                <a:latin typeface="Gill Sans Nova Cond XBd" panose="020B0A06020104020203" pitchFamily="34" charset="0"/>
              </a:rPr>
              <a:t>tak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percaya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latin typeface="Franklin Gothic Medium Cond" panose="020B0606030402020204" pitchFamily="34" charset="0"/>
              </a:rPr>
              <a:t>Sebab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persamaan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apakah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terdapat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antara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kebenaran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kedurhakaan</a:t>
            </a:r>
            <a:r>
              <a:rPr lang="en-ID" b="1" dirty="0">
                <a:latin typeface="Franklin Gothic Medium Cond" panose="020B0606030402020204" pitchFamily="34" charset="0"/>
              </a:rPr>
              <a:t>? </a:t>
            </a:r>
            <a:r>
              <a:rPr lang="en-ID" b="1" dirty="0" err="1">
                <a:latin typeface="Franklin Gothic Medium Cond" panose="020B0606030402020204" pitchFamily="34" charset="0"/>
              </a:rPr>
              <a:t>Atau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bagaimanakah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terang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dapat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bersatu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gelap</a:t>
            </a:r>
            <a:r>
              <a:rPr lang="en-ID" b="1" dirty="0">
                <a:latin typeface="Franklin Gothic Medium Cond" panose="020B0606030402020204" pitchFamily="34" charset="0"/>
              </a:rPr>
              <a:t>?" </a:t>
            </a:r>
          </a:p>
          <a:p>
            <a:pPr marL="0" indent="0">
              <a:buNone/>
            </a:pP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Meskipun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itu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menjamin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sebuah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perkawinan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baik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namun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itu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menolong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membuat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kesempatan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satu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perkawinan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lebih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baik</a:t>
            </a:r>
            <a:r>
              <a:rPr lang="en-ID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4120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6A3EB1-1986-8897-9A77-174D2A6EB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-1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2E7A5-1597-894E-D51C-D98940B55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4171950"/>
            <a:ext cx="7972424" cy="19342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ernard MT Condensed" panose="02050806060905020404" pitchFamily="18" charset="0"/>
              </a:rPr>
              <a:t>Ketika di masa </a:t>
            </a:r>
            <a:r>
              <a:rPr lang="en-ID" sz="3200" dirty="0" err="1">
                <a:latin typeface="Bernard MT Condensed" panose="02050806060905020404" pitchFamily="18" charset="0"/>
              </a:rPr>
              <a:t>muda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belum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membuat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pilihan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Yesus</a:t>
            </a:r>
            <a:r>
              <a:rPr lang="en-ID" sz="3200" dirty="0"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latin typeface="Bernard MT Condensed" panose="02050806060905020404" pitchFamily="18" charset="0"/>
              </a:rPr>
              <a:t>selama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masih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ada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kesempatan</a:t>
            </a:r>
            <a:r>
              <a:rPr lang="en-ID" sz="3200" dirty="0">
                <a:latin typeface="Bernard MT Condensed" panose="02050806060905020404" pitchFamily="18" charset="0"/>
              </a:rPr>
              <a:t> di masa </a:t>
            </a:r>
            <a:r>
              <a:rPr lang="en-ID" sz="3200" dirty="0" err="1">
                <a:latin typeface="Bernard MT Condensed" panose="02050806060905020404" pitchFamily="18" charset="0"/>
              </a:rPr>
              <a:t>tua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perlu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membuat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keputusan</a:t>
            </a:r>
            <a:r>
              <a:rPr lang="en-ID" sz="3200" dirty="0"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latin typeface="Bernard MT Condensed" panose="02050806060905020404" pitchFamily="18" charset="0"/>
              </a:rPr>
              <a:t>benar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mengenai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penatalayanan</a:t>
            </a:r>
            <a:r>
              <a:rPr lang="en-ID" sz="3200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4138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236</TotalTime>
  <Words>2264</Words>
  <Application>Microsoft Office PowerPoint</Application>
  <PresentationFormat>On-screen Show (4:3)</PresentationFormat>
  <Paragraphs>106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Aharoni</vt:lpstr>
      <vt:lpstr>Amasis MT Pro Black</vt:lpstr>
      <vt:lpstr>Arial</vt:lpstr>
      <vt:lpstr>Berlin Sans FB Demi</vt:lpstr>
      <vt:lpstr>Bernard MT Condensed</vt:lpstr>
      <vt:lpstr>Calibri</vt:lpstr>
      <vt:lpstr>Calibri Light</vt:lpstr>
      <vt:lpstr>Eras Bold ITC</vt:lpstr>
      <vt:lpstr>Franklin Gothic Demi</vt:lpstr>
      <vt:lpstr>Franklin Gothic Demi Cond</vt:lpstr>
      <vt:lpstr>Franklin Gothic Medium Cond</vt:lpstr>
      <vt:lpstr>Gill Sans Nova Cond XBd</vt:lpstr>
      <vt:lpstr>Gill Sans Ultra Bold Condensed</vt:lpstr>
      <vt:lpstr>Impact</vt:lpstr>
      <vt:lpstr>Wingdings</vt:lpstr>
      <vt:lpstr>Office Theme</vt:lpstr>
      <vt:lpstr>PERENCANAAN UNTUK SUSKSES</vt:lpstr>
      <vt:lpstr>KOLOSE 3 : 23,24</vt:lpstr>
      <vt:lpstr>PowerPoint Presentation</vt:lpstr>
      <vt:lpstr>HAL TERUTAMA YANG PERTAMA Minggu, 19 Februari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BERKAT PEKERJAAN [Idealnya] Senin, 20 Februari 2023</vt:lpstr>
      <vt:lpstr>Ellen G. White, Our High Calling, hlm. 223</vt:lpstr>
      <vt:lpstr>PowerPoint Presentation</vt:lpstr>
      <vt:lpstr>Perhatikan nasihat Firman:</vt:lpstr>
      <vt:lpstr>Amsal 14:23</vt:lpstr>
      <vt:lpstr>TAHUN-TAHUN PRODUKTIF Selasa, 21 Februari 2023</vt:lpstr>
      <vt:lpstr>PowerPoint Presentation</vt:lpstr>
      <vt:lpstr>PowerPoint Presentation</vt:lpstr>
      <vt:lpstr>Ada tiga poin untuk menolong orang tua dalam mendidik anak-anak mereka menjadi orang yang dewasa dan mandiri:</vt:lpstr>
      <vt:lpstr>Nasihat Alkitab:</vt:lpstr>
      <vt:lpstr>BEKERJA DENGAN INTEGRITAS Rabu, 22 Februari 2023</vt:lpstr>
      <vt:lpstr>PowerPoint Presentation</vt:lpstr>
      <vt:lpstr>Contoh pekerja yang setia yang diberkati bahkan menjadi berkat bagi majikannya: </vt:lpstr>
      <vt:lpstr>PowerPoint Presentation</vt:lpstr>
      <vt:lpstr>PowerPoint Presentation</vt:lpstr>
      <vt:lpstr>PowerPoint Presentation</vt:lpstr>
      <vt:lpstr>MENCARI NASIHAT ALLAH Kamis, 23 Februari 2023</vt:lpstr>
      <vt:lpstr>TUJUH nasihat Alkitabiah yang sangat berharga tentang pengelolaan keuangan yang patut kita ikuti: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PERENCANAAN UNTUK SUSKSES</dc:title>
  <dc:creator>daniel siswanto</dc:creator>
  <cp:lastModifiedBy>daniel siswanto</cp:lastModifiedBy>
  <cp:revision>18</cp:revision>
  <dcterms:created xsi:type="dcterms:W3CDTF">2023-02-19T23:59:40Z</dcterms:created>
  <dcterms:modified xsi:type="dcterms:W3CDTF">2023-02-23T10:19:33Z</dcterms:modified>
</cp:coreProperties>
</file>