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6" r:id="rId24"/>
    <p:sldId id="280" r:id="rId25"/>
    <p:sldId id="281" r:id="rId26"/>
    <p:sldId id="282" r:id="rId27"/>
    <p:sldId id="278" r:id="rId28"/>
    <p:sldId id="283" r:id="rId29"/>
    <p:sldId id="284" r:id="rId30"/>
    <p:sldId id="285" r:id="rId31"/>
    <p:sldId id="286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96E"/>
    <a:srgbClr val="FF99FF"/>
    <a:srgbClr val="99FFCC"/>
    <a:srgbClr val="FFFF99"/>
    <a:srgbClr val="702E3B"/>
    <a:srgbClr val="4C3814"/>
    <a:srgbClr val="3E2876"/>
    <a:srgbClr val="2E7054"/>
    <a:srgbClr val="0F3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95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077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353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666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841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649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541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841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412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189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759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F4477-81BF-4B93-A702-027145E982B5}" type="datetimeFigureOut">
              <a:rPr lang="en-ID" smtClean="0"/>
              <a:t>16/02/2023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4C1B9-4AA5-440B-9A12-59E7E22A17A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461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6452A-4CFF-2B5A-4BC3-B9E0D2170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373" y="655128"/>
            <a:ext cx="3460439" cy="1459043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700" dirty="0">
                <a:latin typeface="Amasis MT Pro Black" panose="02040A04050005020304" pitchFamily="18" charset="0"/>
              </a:rPr>
              <a:t>YANG PALING </a:t>
            </a:r>
            <a:r>
              <a:rPr lang="en-US" sz="8000" dirty="0">
                <a:latin typeface="Amasis MT Pro Black" panose="02040A04050005020304" pitchFamily="18" charset="0"/>
              </a:rPr>
              <a:t>HINA</a:t>
            </a:r>
            <a:r>
              <a:rPr lang="en-US" sz="3700" dirty="0">
                <a:latin typeface="Amasis MT Pro Black" panose="02040A04050005020304" pitchFamily="18" charset="0"/>
              </a:rPr>
              <a:t> INI</a:t>
            </a:r>
            <a:endParaRPr lang="en-ID" sz="3700" dirty="0"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B8E59-0AE5-CB93-2DEF-7EACB0B27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373" y="2463184"/>
            <a:ext cx="3460439" cy="617802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en-US" sz="1700" b="1" dirty="0"/>
              <a:t>Pelajaran </a:t>
            </a:r>
            <a:r>
              <a:rPr lang="en-US" sz="1700" b="1" dirty="0" err="1"/>
              <a:t>ke</a:t>
            </a:r>
            <a:r>
              <a:rPr lang="en-US" sz="1700" b="1" dirty="0"/>
              <a:t> 7, </a:t>
            </a:r>
            <a:r>
              <a:rPr lang="en-US" sz="1700" b="1" dirty="0" err="1"/>
              <a:t>Triwulan</a:t>
            </a:r>
            <a:r>
              <a:rPr lang="en-US" sz="1700" b="1" dirty="0"/>
              <a:t> I</a:t>
            </a:r>
          </a:p>
          <a:p>
            <a:pPr algn="l"/>
            <a:r>
              <a:rPr lang="en-US" sz="1700" b="1" dirty="0" err="1"/>
              <a:t>Tahun</a:t>
            </a:r>
            <a:r>
              <a:rPr lang="en-US" sz="1700" b="1" dirty="0"/>
              <a:t> 2023</a:t>
            </a:r>
            <a:endParaRPr lang="en-ID" sz="1700" b="1" dirty="0"/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DBC35-FD60-4571-B2DF-6F1AED41E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E67F2E95-50AE-494A-A464-FE9115091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F49F11DA-979B-48D6-8B6B-C3B911535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F8284787-B928-4B96-8215-DE0E240C7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0F83C599-4506-4911-82CA-AA8F8F283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98486DB-4E93-4B3A-A31C-0ACBAA6E8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2EBD488F-BCDA-4EFD-829B-C1254BCE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A3CE0433-7255-48F7-8CAA-A043DBDB0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F57E4ECD-E1A6-41A2-A053-CD4B4480D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C6E0951-20BC-4664-A912-EC8DF6E89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4C5861F2-A0AE-4542-BCF1-E75A411C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21891C2-E06B-4272-B595-9A53D9EA7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1546E720-EE9E-4336-A4EA-F383931EA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561090E9-B190-4E68-998E-1B6C1892D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E6B4938C-7450-4B46-9C70-5368DB681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E85FDDA5-33B3-47B1-BABA-EF3F85973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AF3217C-D71A-45E7-AFFC-302BE1599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85CB1885-1B6E-4FD2-B562-52E71361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8B92C391-3FD2-4694-A851-F4FCB9A9E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3DB927D-065A-47C1-AA91-55ACDE014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836DF0BC-492A-458B-82BA-F2C9B0D4B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533F4E-D0BC-AF6D-4C93-DC7F569C3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r="3" b="3"/>
          <a:stretch/>
        </p:blipFill>
        <p:spPr>
          <a:xfrm>
            <a:off x="4809744" y="-1"/>
            <a:ext cx="4334256" cy="3192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E6D4D-EAE7-010F-CD13-4CFA14C63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2256" b="-4"/>
          <a:stretch/>
        </p:blipFill>
        <p:spPr>
          <a:xfrm>
            <a:off x="452627" y="3233985"/>
            <a:ext cx="4334256" cy="362401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7B99B-F976-2CC8-5108-EB642638F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0" r="11223"/>
          <a:stretch/>
        </p:blipFill>
        <p:spPr>
          <a:xfrm>
            <a:off x="4809744" y="3233985"/>
            <a:ext cx="4334256" cy="36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5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D815-89E5-30AA-E447-6B0D9778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22884"/>
            <a:ext cx="7820925" cy="1468755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KETETAPAN TUHAN UNTUK ORANG MISKIN</a:t>
            </a:r>
            <a:br>
              <a:rPr lang="fi-FI" sz="3700" dirty="0"/>
            </a:br>
            <a:r>
              <a:rPr lang="fi-FI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Senin</a:t>
            </a:r>
            <a:r>
              <a:rPr lang="fi-FI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13 </a:t>
            </a:r>
            <a:r>
              <a:rPr lang="fi-FI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Februari</a:t>
            </a:r>
            <a:r>
              <a:rPr lang="fi-FI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2023</a:t>
            </a:r>
            <a:endParaRPr lang="en-ID" sz="3200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F5F10-DBEA-759E-68BF-DD5BDE490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678" y="2181227"/>
            <a:ext cx="6352137" cy="445388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Pengaruh</a:t>
            </a:r>
            <a:r>
              <a:rPr lang="en-ID" sz="2600" dirty="0">
                <a:latin typeface="Gill Sans Nova Cond XBd" panose="020B0A06020104020203" pitchFamily="34" charset="0"/>
              </a:rPr>
              <a:t> SOSIALISME DARWIN di </a:t>
            </a:r>
            <a:r>
              <a:rPr lang="en-ID" sz="2600" dirty="0" err="1">
                <a:latin typeface="Gill Sans Nova Cond XBd" panose="020B0A06020104020203" pitchFamily="34" charset="0"/>
              </a:rPr>
              <a:t>Inggris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membentuk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kepercayaan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banyak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merugikan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masyarakat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bila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membantu</a:t>
            </a:r>
            <a:r>
              <a:rPr lang="en-ID" sz="2600" dirty="0">
                <a:latin typeface="Gill Sans Nova Cond XBd" panose="020B0A06020104020203" pitchFamily="34" charset="0"/>
              </a:rPr>
              <a:t> orang miskin, orang yang </a:t>
            </a:r>
            <a:r>
              <a:rPr lang="en-ID" sz="2600" dirty="0" err="1">
                <a:latin typeface="Gill Sans Nova Cond XBd" panose="020B0A06020104020203" pitchFamily="34" charset="0"/>
              </a:rPr>
              <a:t>sakit-sakitan</a:t>
            </a:r>
            <a:r>
              <a:rPr lang="en-ID" sz="2600" dirty="0">
                <a:latin typeface="Gill Sans Nova Cond XBd" panose="020B0A06020104020203" pitchFamily="34" charset="0"/>
              </a:rPr>
              <a:t>, dan miskin,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jika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berlipat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ganda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melemahkan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tatanan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sosial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bangsa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keseluruhan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Selain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banyak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berpikir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bukan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keharusan</a:t>
            </a:r>
            <a:r>
              <a:rPr lang="en-ID" sz="2600" dirty="0">
                <a:latin typeface="Impact" panose="020B0806030902050204" pitchFamily="34" charset="0"/>
              </a:rPr>
              <a:t> moral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membantu</a:t>
            </a:r>
            <a:r>
              <a:rPr lang="en-ID" sz="2600" dirty="0">
                <a:latin typeface="Impact" panose="020B0806030902050204" pitchFamily="34" charset="0"/>
              </a:rPr>
              <a:t> orang miskin </a:t>
            </a:r>
            <a:r>
              <a:rPr lang="en-ID" sz="2600" dirty="0" err="1">
                <a:latin typeface="Impact" panose="020B0806030902050204" pitchFamily="34" charset="0"/>
              </a:rPr>
              <a:t>tetapi</a:t>
            </a:r>
            <a:r>
              <a:rPr lang="en-ID" sz="2600" dirty="0">
                <a:latin typeface="Impact" panose="020B0806030902050204" pitchFamily="34" charset="0"/>
              </a:rPr>
              <a:t> juga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salah </a:t>
            </a:r>
            <a:r>
              <a:rPr lang="en-ID" sz="2600" dirty="0" err="1">
                <a:latin typeface="Impact" panose="020B0806030902050204" pitchFamily="34" charset="0"/>
              </a:rPr>
              <a:t>adanya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17095-8CDB-6B9B-2655-74DE3902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7" y="3012756"/>
            <a:ext cx="2208836" cy="28289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122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27A7-ED93-8640-C5D7-3222CF2E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98" y="1238250"/>
            <a:ext cx="4656706" cy="4281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ajaran</a:t>
            </a:r>
            <a:r>
              <a:rPr lang="en-ID" sz="3200" dirty="0">
                <a:latin typeface="Impact" panose="020B0806030902050204" pitchFamily="34" charset="0"/>
              </a:rPr>
              <a:t> ALKITAB </a:t>
            </a:r>
            <a:r>
              <a:rPr lang="en-ID" sz="3200" dirty="0" err="1">
                <a:latin typeface="Impact" panose="020B0806030902050204" pitchFamily="34" charset="0"/>
              </a:rPr>
              <a:t>berbeda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meskipun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keadaan</a:t>
            </a:r>
            <a:r>
              <a:rPr lang="en-ID" sz="3200" dirty="0">
                <a:latin typeface="Impact" panose="020B0806030902050204" pitchFamily="34" charset="0"/>
              </a:rPr>
              <a:t> zaman </a:t>
            </a:r>
            <a:r>
              <a:rPr lang="en-ID" sz="3200" dirty="0" err="1">
                <a:latin typeface="Impact" panose="020B0806030902050204" pitchFamily="34" charset="0"/>
              </a:rPr>
              <a:t>dulu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sekarang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berbeda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Impact" panose="020B0806030902050204" pitchFamily="34" charset="0"/>
              </a:rPr>
              <a:t>prinsip</a:t>
            </a:r>
            <a:r>
              <a:rPr lang="en-ID" sz="3200" dirty="0">
                <a:solidFill>
                  <a:srgbClr val="7030A0"/>
                </a:solidFill>
                <a:latin typeface="Impact" panose="020B0806030902050204" pitchFamily="34" charset="0"/>
              </a:rPr>
              <a:t> yang TUHAN </a:t>
            </a:r>
            <a:r>
              <a:rPr lang="en-ID" sz="3200" dirty="0" err="1">
                <a:solidFill>
                  <a:srgbClr val="7030A0"/>
                </a:solidFill>
                <a:latin typeface="Impact" panose="020B0806030902050204" pitchFamily="34" charset="0"/>
              </a:rPr>
              <a:t>ajarkan</a:t>
            </a:r>
            <a:r>
              <a:rPr lang="en-ID" sz="3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Impact" panose="020B0806030902050204" pitchFamily="34" charset="0"/>
              </a:rPr>
              <a:t>tetaplah</a:t>
            </a:r>
            <a:r>
              <a:rPr lang="en-ID" sz="3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7030A0"/>
                </a:solidFill>
                <a:latin typeface="Impact" panose="020B0806030902050204" pitchFamily="34" charset="0"/>
              </a:rPr>
              <a:t>sama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4800" dirty="0" err="1">
                <a:solidFill>
                  <a:srgbClr val="002060"/>
                </a:solidFill>
                <a:latin typeface="Impact" panose="020B0806030902050204" pitchFamily="34" charset="0"/>
              </a:rPr>
              <a:t>peduli</a:t>
            </a:r>
            <a:r>
              <a:rPr lang="en-ID" sz="4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rgbClr val="002060"/>
                </a:solidFill>
                <a:latin typeface="Impact" panose="020B0806030902050204" pitchFamily="34" charset="0"/>
              </a:rPr>
              <a:t>terhadap</a:t>
            </a:r>
            <a:r>
              <a:rPr lang="en-ID" sz="4800" dirty="0">
                <a:solidFill>
                  <a:srgbClr val="002060"/>
                </a:solidFill>
                <a:latin typeface="Impact" panose="020B0806030902050204" pitchFamily="34" charset="0"/>
              </a:rPr>
              <a:t> orang miskin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CB7F3-7397-40D2-ACB8-E92CBA5DF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r="16389" b="-3"/>
          <a:stretch/>
        </p:blipFill>
        <p:spPr>
          <a:xfrm>
            <a:off x="4918903" y="1548051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402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878F-EA2A-2B13-1067-729C85913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03" y="3190875"/>
            <a:ext cx="5868591" cy="781050"/>
          </a:xfrm>
        </p:spPr>
        <p:txBody>
          <a:bodyPr anchor="ctr">
            <a:norm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Keluaran</a:t>
            </a:r>
            <a:r>
              <a:rPr lang="en-ID" sz="3200" dirty="0">
                <a:latin typeface="Impact" panose="020B0806030902050204" pitchFamily="34" charset="0"/>
              </a:rPr>
              <a:t> 23:10-11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BD4A-0A57-9E40-707F-055B384C1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79" b="25418"/>
          <a:stretch/>
        </p:blipFill>
        <p:spPr>
          <a:xfrm>
            <a:off x="20" y="10"/>
            <a:ext cx="9143980" cy="31908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45C0-8186-B60E-F9AC-99865D14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79" y="4057650"/>
            <a:ext cx="8655846" cy="264794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“</a:t>
            </a:r>
            <a:r>
              <a:rPr lang="en-ID" b="1" dirty="0" err="1">
                <a:latin typeface="Franklin Gothic Medium Cond" panose="020B0606030402020204" pitchFamily="34" charset="0"/>
              </a:rPr>
              <a:t>Enam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tahunlah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lamanya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engkau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menabur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tanahmu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mengumpulkan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hasilnya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Gill Sans Nova Cond Ultra Bold" panose="020B0B04020104020203" pitchFamily="34" charset="0"/>
              </a:rPr>
              <a:t>tetapi</a:t>
            </a:r>
            <a:r>
              <a:rPr lang="en-ID" b="1" dirty="0">
                <a:latin typeface="Gill Sans Nova Cond Ultra Bold" panose="020B0B04020104020203" pitchFamily="34" charset="0"/>
              </a:rPr>
              <a:t> pada </a:t>
            </a:r>
            <a:r>
              <a:rPr lang="en-ID" b="1" dirty="0" err="1">
                <a:latin typeface="Gill Sans Nova Cond Ultra Bold" panose="020B0B04020104020203" pitchFamily="34" charset="0"/>
              </a:rPr>
              <a:t>tahun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ketujuh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haruslah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engkau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membiarkannya</a:t>
            </a:r>
            <a:r>
              <a:rPr lang="en-ID" b="1" dirty="0">
                <a:latin typeface="Gill Sans Nova Cond Ultra Bold" panose="020B0B04020104020203" pitchFamily="34" charset="0"/>
              </a:rPr>
              <a:t> dan </a:t>
            </a:r>
            <a:r>
              <a:rPr lang="en-ID" b="1" dirty="0" err="1">
                <a:latin typeface="Gill Sans Nova Cond Ultra Bold" panose="020B0B04020104020203" pitchFamily="34" charset="0"/>
              </a:rPr>
              <a:t>meninggalkannya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begitu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saja</a:t>
            </a:r>
            <a:r>
              <a:rPr lang="en-ID" b="1" dirty="0">
                <a:latin typeface="Gill Sans Nova Cond Ultra Bold" panose="020B0B04020104020203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supaya</a:t>
            </a:r>
            <a:r>
              <a:rPr lang="en-ID" b="1" dirty="0">
                <a:latin typeface="Franklin Gothic Medium Cond" panose="020B0606030402020204" pitchFamily="34" charset="0"/>
              </a:rPr>
              <a:t> orang miskin di </a:t>
            </a:r>
            <a:r>
              <a:rPr lang="en-ID" b="1" dirty="0" err="1">
                <a:latin typeface="Franklin Gothic Medium Cond" panose="020B0606030402020204" pitchFamily="34" charset="0"/>
              </a:rPr>
              <a:t>antara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bangsamu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makan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ditinggalkan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haruslah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dibiarkan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dimakan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binatang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hutan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Demikian</a:t>
            </a:r>
            <a:r>
              <a:rPr lang="en-ID" b="1" dirty="0">
                <a:latin typeface="Franklin Gothic Medium Cond" panose="020B0606030402020204" pitchFamily="34" charset="0"/>
              </a:rPr>
              <a:t> juga </a:t>
            </a:r>
            <a:r>
              <a:rPr lang="en-ID" b="1" dirty="0" err="1">
                <a:latin typeface="Franklin Gothic Medium Cond" panose="020B0606030402020204" pitchFamily="34" charset="0"/>
              </a:rPr>
              <a:t>kaulakukan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kebun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anggurmu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kebun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zaitunmu</a:t>
            </a:r>
            <a:r>
              <a:rPr lang="en-ID" b="1" dirty="0"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3773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2B338-A829-636F-7B6E-645D0ADD6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FF629-AE86-0067-9BF6-84F02A4A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099" y="1140963"/>
            <a:ext cx="3776853" cy="865632"/>
          </a:xfrm>
        </p:spPr>
        <p:txBody>
          <a:bodyPr anchor="b">
            <a:norm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Imamat</a:t>
            </a:r>
            <a:r>
              <a:rPr lang="en-ID" dirty="0">
                <a:latin typeface="Impact" panose="020B0806030902050204" pitchFamily="34" charset="0"/>
              </a:rPr>
              <a:t> 23:22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9E34-6CD1-E432-2163-C0B3C6F2C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3632801"/>
            <a:ext cx="8341614" cy="2998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“Pada </a:t>
            </a:r>
            <a:r>
              <a:rPr lang="en-ID" sz="3200" dirty="0" err="1">
                <a:latin typeface="Gill Sans Nova Cond XBd" panose="020B0A06020104020203" pitchFamily="34" charset="0"/>
              </a:rPr>
              <a:t>waktu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kamu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menuai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hasil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tanahmu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janganlah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kausabit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ladangmu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habis-habis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sampai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tepinya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janganlah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kaupungut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ketinggalan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penuaianmu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semuanya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kautinggalkan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orang miskin dan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asing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Akulah</a:t>
            </a:r>
            <a:r>
              <a:rPr lang="en-ID" sz="32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TUHAN, </a:t>
            </a:r>
            <a:r>
              <a:rPr lang="en-ID" sz="32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Allahmu</a:t>
            </a:r>
            <a:r>
              <a:rPr lang="en-ID" sz="3200" dirty="0"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4912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486CBCD-0F8A-C739-A56A-C680748E6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" r="-1" b="-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917DD2-ADA9-7478-2F5D-212AC7B4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3839387"/>
            <a:ext cx="8135073" cy="745304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ID" sz="4200" dirty="0" err="1">
                <a:solidFill>
                  <a:srgbClr val="FFFF00"/>
                </a:solidFill>
                <a:latin typeface="Impact" panose="020B0806030902050204" pitchFamily="34" charset="0"/>
              </a:rPr>
              <a:t>Ulangan</a:t>
            </a:r>
            <a:r>
              <a:rPr lang="en-ID" sz="4200" dirty="0">
                <a:solidFill>
                  <a:srgbClr val="FFFF00"/>
                </a:solidFill>
                <a:latin typeface="Impact" panose="020B0806030902050204" pitchFamily="34" charset="0"/>
              </a:rPr>
              <a:t> 15:11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5FBC3-A89E-FCDB-A225-C92E539B3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0" y="4527279"/>
            <a:ext cx="7961306" cy="2041087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“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Sebab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orang-orang miskin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hentinya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negeri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itulah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sebabnya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aku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memberi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perintah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kepadamu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FFC000"/>
                </a:solidFill>
                <a:latin typeface="Impact" panose="020B0806030902050204" pitchFamily="34" charset="0"/>
              </a:rPr>
              <a:t>demikian</a:t>
            </a:r>
            <a:r>
              <a:rPr lang="en-ID" sz="3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: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Haruslah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membuka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tangan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lebar-lebar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saudaramu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tertindas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 dan yang miskin di </a:t>
            </a:r>
            <a:r>
              <a:rPr lang="en-ID" sz="3000" b="1" dirty="0" err="1">
                <a:solidFill>
                  <a:srgbClr val="FFFF99"/>
                </a:solidFill>
                <a:latin typeface="Franklin Gothic Medium Cond" panose="020B0606030402020204" pitchFamily="34" charset="0"/>
              </a:rPr>
              <a:t>negerimu</a:t>
            </a:r>
            <a:r>
              <a:rPr lang="en-ID" sz="3000" b="1" dirty="0">
                <a:solidFill>
                  <a:srgbClr val="FFFF99"/>
                </a:solidFill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20957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87C7-9F54-43C7-54FF-8973F10B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06" y="3701088"/>
            <a:ext cx="8335567" cy="623263"/>
          </a:xfrm>
        </p:spPr>
        <p:txBody>
          <a:bodyPr anchor="ctr">
            <a:normAutofit fontScale="90000"/>
          </a:bodyPr>
          <a:lstStyle/>
          <a:p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Mazmur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82:3-4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020F7-FA86-7298-9F03-C3469760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1B715-B0DE-9ABA-157F-BAE5A578F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56" y="4505325"/>
            <a:ext cx="8421288" cy="21145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“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Berilah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keadilan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lemah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yatim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belalah</a:t>
            </a:r>
            <a:r>
              <a:rPr lang="en-ID" sz="3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hak</a:t>
            </a:r>
            <a:r>
              <a:rPr lang="en-ID" sz="3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sengsara</a:t>
            </a:r>
            <a:r>
              <a:rPr lang="en-ID" sz="3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dan orang yang </a:t>
            </a:r>
            <a:r>
              <a:rPr lang="en-ID" sz="3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kekurangan</a:t>
            </a:r>
            <a:r>
              <a:rPr lang="en-ID" sz="3200" dirty="0">
                <a:latin typeface="Gill Sans Nova Cond XBd" panose="020B0A06020104020203" pitchFamily="34" charset="0"/>
              </a:rPr>
              <a:t>! </a:t>
            </a:r>
            <a:r>
              <a:rPr lang="en-ID" sz="32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Luputkanlah</a:t>
            </a:r>
            <a:r>
              <a:rPr lang="en-ID" sz="32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lemah</a:t>
            </a:r>
            <a:r>
              <a:rPr lang="en-ID" sz="32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dan yang miskin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lepaskanlah</a:t>
            </a:r>
            <a:r>
              <a:rPr lang="en-ID" sz="3200" dirty="0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tangan</a:t>
            </a:r>
            <a:r>
              <a:rPr lang="en-ID" sz="3200" dirty="0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fasik</a:t>
            </a:r>
            <a:r>
              <a:rPr lang="en-ID" sz="3200" dirty="0">
                <a:solidFill>
                  <a:schemeClr val="accent6">
                    <a:lumMod val="50000"/>
                  </a:schemeClr>
                </a:solidFill>
                <a:latin typeface="Gill Sans Nova Cond XBd" panose="020B0A06020104020203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66586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ECD1A7-5615-5F37-7CBF-55C9C7160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5"/>
          <a:stretch/>
        </p:blipFill>
        <p:spPr>
          <a:xfrm>
            <a:off x="8323" y="0"/>
            <a:ext cx="91356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322C1-A472-78C4-B5A6-99E74CA7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87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JANJI TUHAN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terhadap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menolong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orang yang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berkekurangan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6BF13-281E-5C50-ECB7-9CBB8E6C4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594" y="4973490"/>
            <a:ext cx="5936456" cy="1740328"/>
          </a:xfrm>
          <a:solidFill>
            <a:srgbClr val="702E3B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Mazmur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41:2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Berbahagialah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memperhatikan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lemah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! TUHAN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meluputkan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celaka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AEBE2-A55F-67DC-48A1-05134A30F342}"/>
              </a:ext>
            </a:extLst>
          </p:cNvPr>
          <p:cNvSpPr txBox="1"/>
          <p:nvPr/>
        </p:nvSpPr>
        <p:spPr>
          <a:xfrm>
            <a:off x="2083594" y="1544032"/>
            <a:ext cx="5936456" cy="1569660"/>
          </a:xfrm>
          <a:prstGeom prst="rect">
            <a:avLst/>
          </a:prstGeom>
          <a:solidFill>
            <a:srgbClr val="2E7054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Amsal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28:27 </a:t>
            </a:r>
          </a:p>
          <a:p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Siapa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orang miskin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tak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berkekurangan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menutup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matanya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sangat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dikutuki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endParaRPr lang="en-ID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D0ADC-F0A2-A736-A268-FA49CB8531D6}"/>
              </a:ext>
            </a:extLst>
          </p:cNvPr>
          <p:cNvSpPr txBox="1"/>
          <p:nvPr/>
        </p:nvSpPr>
        <p:spPr>
          <a:xfrm>
            <a:off x="2083595" y="3259649"/>
            <a:ext cx="5936456" cy="1569660"/>
          </a:xfrm>
          <a:prstGeom prst="rect">
            <a:avLst/>
          </a:prstGeom>
          <a:solidFill>
            <a:srgbClr val="3E2876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Amsal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29:14 </a:t>
            </a:r>
          </a:p>
          <a:p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Raja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menghakimi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lemah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adil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takhtanya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kokoh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selama-lamanya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F260EB-E471-9F5C-5D7E-2AA8AAE421DA}"/>
              </a:ext>
            </a:extLst>
          </p:cNvPr>
          <p:cNvSpPr/>
          <p:nvPr/>
        </p:nvSpPr>
        <p:spPr>
          <a:xfrm>
            <a:off x="707008" y="1428579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E7054"/>
                </a:solidFill>
                <a:effectLst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01409-B52A-FC73-5D51-407B9919A16E}"/>
              </a:ext>
            </a:extLst>
          </p:cNvPr>
          <p:cNvSpPr/>
          <p:nvPr/>
        </p:nvSpPr>
        <p:spPr>
          <a:xfrm>
            <a:off x="707007" y="3157347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E2876"/>
                </a:solidFill>
              </a:rPr>
              <a:t>2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3E2876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7D174-D877-73B5-015A-BC2AECFDF5D7}"/>
              </a:ext>
            </a:extLst>
          </p:cNvPr>
          <p:cNvSpPr/>
          <p:nvPr/>
        </p:nvSpPr>
        <p:spPr>
          <a:xfrm>
            <a:off x="707007" y="4850458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2E3B"/>
                </a:solidFill>
              </a:rPr>
              <a:t>3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2E3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2178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A21AA-DA4B-DBAE-93F4-4444414A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714" cy="93344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Ellen G. White, Alfa dan Omega,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jld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2,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277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7A12D-598C-3488-0B10-797E114A3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190625"/>
            <a:ext cx="6141491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"</a:t>
            </a:r>
            <a:r>
              <a:rPr lang="en-ID" sz="2600" dirty="0">
                <a:latin typeface="Impact" panose="020B0806030902050204" pitchFamily="34" charset="0"/>
              </a:rPr>
              <a:t>Bila </a:t>
            </a:r>
            <a:r>
              <a:rPr lang="en-ID" sz="2600" dirty="0" err="1">
                <a:latin typeface="Impact" panose="020B0806030902050204" pitchFamily="34" charset="0"/>
              </a:rPr>
              <a:t>engkau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membuka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pintumu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terhadap</a:t>
            </a:r>
            <a:r>
              <a:rPr lang="en-ID" sz="2600" dirty="0">
                <a:latin typeface="Impact" panose="020B0806030902050204" pitchFamily="34" charset="0"/>
              </a:rPr>
              <a:t> orang-orang yang </a:t>
            </a:r>
            <a:r>
              <a:rPr lang="en-ID" sz="2600" dirty="0" err="1">
                <a:latin typeface="Impact" panose="020B0806030902050204" pitchFamily="34" charset="0"/>
              </a:rPr>
              <a:t>berkekurangan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menderita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engkau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sedang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menyambut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malaikat-malaikat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tidak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kelihatan</a:t>
            </a:r>
            <a:r>
              <a:rPr lang="en-ID" sz="2600" b="1" dirty="0">
                <a:latin typeface="Amasis MT Pro Black" panose="02040A04050005020304" pitchFamily="18" charset="0"/>
              </a:rPr>
              <a:t>. </a:t>
            </a:r>
            <a:r>
              <a:rPr lang="en-ID" sz="2600" b="1" dirty="0" err="1">
                <a:latin typeface="Amasis MT Pro Black" panose="02040A04050005020304" pitchFamily="18" charset="0"/>
              </a:rPr>
              <a:t>Engkau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mengundang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persahabatan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dengan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makhluk-makhluk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surga</a:t>
            </a:r>
            <a:r>
              <a:rPr lang="en-ID" sz="2600" b="1" dirty="0">
                <a:latin typeface="Amasis MT Pro Black" panose="02040A04050005020304" pitchFamily="18" charset="0"/>
              </a:rPr>
              <a:t>.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suasana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kegembiraan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damai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puji-pujian</a:t>
            </a:r>
            <a:r>
              <a:rPr lang="en-ID" sz="2600" b="1" dirty="0">
                <a:latin typeface="Franklin Gothic Medium Cond" panose="020B0606030402020204" pitchFamily="34" charset="0"/>
              </a:rPr>
              <a:t> pada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bibir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lagu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sambutan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terdengar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surga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Setiap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perbuatan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kemurahan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menjelma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menjadi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musik</a:t>
            </a:r>
            <a:r>
              <a:rPr lang="en-ID" sz="2600" dirty="0">
                <a:latin typeface="Impact" panose="020B0806030902050204" pitchFamily="34" charset="0"/>
              </a:rPr>
              <a:t> di sana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Bapa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takhta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-Nya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menghitung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para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pekerja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mementingkan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diri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antara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harta</a:t>
            </a:r>
            <a:r>
              <a:rPr lang="en-ID" sz="2600" b="1" dirty="0">
                <a:solidFill>
                  <a:srgbClr val="4C3814"/>
                </a:solidFill>
                <a:latin typeface="Gill Sans Nova Cond Ultra Bold" panose="020B0B04020104020203" pitchFamily="34" charset="0"/>
              </a:rPr>
              <a:t>-Nya yang paling </a:t>
            </a:r>
            <a:r>
              <a:rPr lang="en-ID" sz="2600" b="1" dirty="0" err="1">
                <a:solidFill>
                  <a:srgbClr val="4C3814"/>
                </a:solidFill>
                <a:latin typeface="Gill Sans Nova Cond Ultra Bold" panose="020B0B04020104020203" pitchFamily="34" charset="0"/>
              </a:rPr>
              <a:t>berharga</a:t>
            </a:r>
            <a:r>
              <a:rPr lang="en-ID" sz="2600" b="1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A0B6D-D31C-42B3-B160-56978A6AE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62"/>
          <a:stretch/>
        </p:blipFill>
        <p:spPr>
          <a:xfrm>
            <a:off x="6162675" y="2309603"/>
            <a:ext cx="2873571" cy="3053069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857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DCB3-2A33-0F36-A3A5-CA3A32F7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ORANG MUDA YANG KAYA</a:t>
            </a:r>
            <a:br>
              <a:rPr lang="en-ID" sz="3700" dirty="0"/>
            </a:b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Selasa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14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Februari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4C6A4-76D1-7FEE-E76B-11A024BF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2" y="3686176"/>
            <a:ext cx="8351005" cy="31051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000" b="1" dirty="0">
                <a:latin typeface="Franklin Gothic Medium Cond" panose="020B0606030402020204" pitchFamily="34" charset="0"/>
              </a:rPr>
              <a:t>3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Injil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Sinoptik</a:t>
            </a:r>
            <a:r>
              <a:rPr lang="en-ID" sz="3000" b="1" dirty="0">
                <a:latin typeface="Franklin Gothic Medium Cond" panose="020B0606030402020204" pitchFamily="34" charset="0"/>
              </a:rPr>
              <a:t> [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Matius</a:t>
            </a:r>
            <a:r>
              <a:rPr lang="en-ID" sz="3000" b="1" dirty="0">
                <a:latin typeface="Franklin Gothic Medium Cond" panose="020B0606030402020204" pitchFamily="34" charset="0"/>
              </a:rPr>
              <a:t> 19:16-22, Markus 10:17-22, Lukas 18:18-23] masing-masing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mencatat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kisah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tentang</a:t>
            </a:r>
            <a:r>
              <a:rPr lang="en-ID" sz="3000" b="1" dirty="0">
                <a:latin typeface="Franklin Gothic Medium Cond" panose="020B0606030402020204" pitchFamily="34" charset="0"/>
              </a:rPr>
              <a:t> orang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muda</a:t>
            </a:r>
            <a:r>
              <a:rPr lang="en-ID" sz="3000" b="1" dirty="0">
                <a:latin typeface="Franklin Gothic Medium Cond" panose="020B0606030402020204" pitchFamily="34" charset="0"/>
              </a:rPr>
              <a:t> yang kaya yang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menanyakan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cara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memperoleh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3000" b="1" dirty="0">
                <a:latin typeface="Franklin Gothic Medium Cond" panose="020B0606030402020204" pitchFamily="34" charset="0"/>
              </a:rPr>
              <a:t> yang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kekal</a:t>
            </a:r>
            <a:r>
              <a:rPr lang="en-ID" sz="30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b="1" dirty="0" err="1">
                <a:latin typeface="Gill Sans Nova Cond XBd" panose="020B0A06020104020203" pitchFamily="34" charset="0"/>
              </a:rPr>
              <a:t>Ia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datang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dengan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penuh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semangat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namun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ia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pergi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meninggalkan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Yesus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dengan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amat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sedih</a:t>
            </a:r>
            <a:r>
              <a:rPr lang="en-ID" sz="3000" b="1" dirty="0">
                <a:latin typeface="Gill Sans Nova Cond XBd" panose="020B0A06020104020203" pitchFamily="34" charset="0"/>
              </a:rPr>
              <a:t> dan </a:t>
            </a:r>
            <a:r>
              <a:rPr lang="en-ID" sz="3000" b="1" dirty="0" err="1">
                <a:latin typeface="Gill Sans Nova Cond XBd" panose="020B0A06020104020203" pitchFamily="34" charset="0"/>
              </a:rPr>
              <a:t>tidak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pernah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kembali</a:t>
            </a:r>
            <a:r>
              <a:rPr lang="en-ID" sz="3000" b="1" dirty="0">
                <a:latin typeface="Gill Sans Nova Cond XBd" panose="020B0A06020104020203" pitchFamily="34" charset="0"/>
              </a:rPr>
              <a:t> </a:t>
            </a:r>
            <a:r>
              <a:rPr lang="en-ID" sz="3000" b="1" dirty="0" err="1">
                <a:latin typeface="Gill Sans Nova Cond XBd" panose="020B0A06020104020203" pitchFamily="34" charset="0"/>
              </a:rPr>
              <a:t>lagi</a:t>
            </a:r>
            <a:r>
              <a:rPr lang="en-ID" sz="3000" b="1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42E63-698A-9483-9656-87097D93C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45"/>
          <a:stretch/>
        </p:blipFill>
        <p:spPr>
          <a:xfrm>
            <a:off x="1115309" y="1415416"/>
            <a:ext cx="7157709" cy="23732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708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F9B0-755C-39EE-AFD1-F0BD2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6" y="3801095"/>
            <a:ext cx="4004496" cy="2966412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r>
              <a:rPr lang="en-ID" sz="3200" dirty="0" err="1">
                <a:latin typeface="Gill Sans Nova Cond XBd" panose="020B0A06020104020203" pitchFamily="34" charset="0"/>
              </a:rPr>
              <a:t>Apakah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jawaban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membuat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muda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begitu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sedih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meninggalkan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?</a:t>
            </a:r>
          </a:p>
        </p:txBody>
      </p:sp>
      <p:pic>
        <p:nvPicPr>
          <p:cNvPr id="4" name="Picture 3" descr="A group of men in robes&#10;&#10;Description automatically generated with medium confidence">
            <a:extLst>
              <a:ext uri="{FF2B5EF4-FFF2-40B4-BE49-F238E27FC236}">
                <a16:creationId xmlns:a16="http://schemas.microsoft.com/office/drawing/2014/main" id="{EFD4DE0E-38AE-8DC3-D4BB-E285AA1C9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4" b="1556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2DD93-E7D2-87E9-3574-FB335EFE6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428" y="3567103"/>
            <a:ext cx="4894220" cy="32908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b="1" dirty="0" err="1">
                <a:latin typeface="Impact" panose="020B0806030902050204" pitchFamily="34" charset="0"/>
              </a:rPr>
              <a:t>Matius</a:t>
            </a:r>
            <a:r>
              <a:rPr lang="en-ID" sz="2600" b="1" dirty="0">
                <a:latin typeface="Impact" panose="020B0806030902050204" pitchFamily="34" charset="0"/>
              </a:rPr>
              <a:t> 19:21 </a:t>
            </a:r>
          </a:p>
          <a:p>
            <a:pPr marL="0" indent="0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Kata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600" b="1" dirty="0">
                <a:latin typeface="Franklin Gothic Medium Cond" panose="020B0606030402020204" pitchFamily="34" charset="0"/>
              </a:rPr>
              <a:t>: 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Jikalau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hendak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sempurna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pergilah</a:t>
            </a:r>
            <a:r>
              <a:rPr lang="en-ID" sz="2600" b="1" dirty="0">
                <a:latin typeface="Gill Sans Nova Cond XBd" panose="020B0A06020104020203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juallah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segala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milikmu</a:t>
            </a:r>
            <a:r>
              <a:rPr lang="en-ID" sz="2600" b="1" dirty="0">
                <a:latin typeface="Gill Sans Nova Cond XBd" panose="020B0A06020104020203" pitchFamily="34" charset="0"/>
              </a:rPr>
              <a:t> dan </a:t>
            </a:r>
            <a:r>
              <a:rPr lang="en-ID" sz="2600" b="1" dirty="0" err="1">
                <a:latin typeface="Gill Sans Nova Cond XBd" panose="020B0A06020104020203" pitchFamily="34" charset="0"/>
              </a:rPr>
              <a:t>berikanlah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itu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600" b="1" dirty="0">
                <a:latin typeface="Gill Sans Nova Cond XBd" panose="020B0A06020104020203" pitchFamily="34" charset="0"/>
              </a:rPr>
              <a:t> orang-orang miskin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beroleh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harta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sorga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datanglah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mari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ikutlah</a:t>
            </a:r>
            <a:r>
              <a:rPr lang="en-ID" sz="2600" b="1" dirty="0">
                <a:latin typeface="Franklin Gothic Medium Cond" panose="020B0606030402020204" pitchFamily="34" charset="0"/>
              </a:rPr>
              <a:t> Aku."</a:t>
            </a:r>
          </a:p>
        </p:txBody>
      </p:sp>
    </p:spTree>
    <p:extLst>
      <p:ext uri="{BB962C8B-B14F-4D97-AF65-F5344CB8AC3E}">
        <p14:creationId xmlns:p14="http://schemas.microsoft.com/office/powerpoint/2010/main" val="48961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04996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35901-0C9E-30B8-D306-5A526849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6" y="721805"/>
            <a:ext cx="3465738" cy="2221992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Impact" panose="020B0806030902050204" pitchFamily="34" charset="0"/>
                <a:cs typeface="Aharoni" panose="02010803020104030203" pitchFamily="2" charset="-79"/>
              </a:rPr>
              <a:t>MATIUS 25 : 34</a:t>
            </a:r>
            <a:endParaRPr lang="en-ID" sz="37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1472-A9BC-DB92-4711-2C036299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3233984"/>
            <a:ext cx="3930761" cy="33323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“Dan Raja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berkata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yang di </a:t>
            </a:r>
            <a:r>
              <a:rPr lang="en-ID" sz="2400" dirty="0" err="1">
                <a:latin typeface="Gill Sans Nova Cond XBd" panose="020B0A06020104020203" pitchFamily="34" charset="0"/>
              </a:rPr>
              <a:t>sebelah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kanan</a:t>
            </a:r>
            <a:r>
              <a:rPr lang="en-ID" sz="2400" dirty="0">
                <a:latin typeface="Gill Sans Nova Cond XBd" panose="020B0A06020104020203" pitchFamily="34" charset="0"/>
              </a:rPr>
              <a:t>-Nya: Mari, </a:t>
            </a:r>
            <a:r>
              <a:rPr lang="en-ID" sz="2400" dirty="0" err="1">
                <a:latin typeface="Gill Sans Nova Cond XBd" panose="020B0A06020104020203" pitchFamily="34" charset="0"/>
              </a:rPr>
              <a:t>hai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diberkati</a:t>
            </a:r>
            <a:r>
              <a:rPr lang="en-ID" sz="2400" dirty="0">
                <a:latin typeface="Gill Sans Nova Cond XBd" panose="020B0A06020104020203" pitchFamily="34" charset="0"/>
              </a:rPr>
              <a:t> oleh Bapa-Ku, </a:t>
            </a:r>
            <a:r>
              <a:rPr lang="en-ID" sz="2400" dirty="0" err="1">
                <a:latin typeface="Gill Sans Nova Cond XBd" panose="020B0A06020104020203" pitchFamily="34" charset="0"/>
              </a:rPr>
              <a:t>terimalah</a:t>
            </a:r>
            <a:r>
              <a:rPr lang="en-ID" sz="2400" dirty="0">
                <a:latin typeface="Gill Sans Nova Cond XBd" panose="020B0A06020104020203" pitchFamily="34" charset="0"/>
              </a:rPr>
              <a:t> Kerajaan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disediakan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sejak</a:t>
            </a:r>
            <a:r>
              <a:rPr lang="en-ID" sz="2400" dirty="0">
                <a:latin typeface="Gill Sans Nova Cond XBd" panose="020B0A06020104020203" pitchFamily="34" charset="0"/>
              </a:rPr>
              <a:t> dunia </a:t>
            </a:r>
            <a:r>
              <a:rPr lang="en-ID" sz="2400" dirty="0" err="1">
                <a:latin typeface="Gill Sans Nova Cond XBd" panose="020B0A06020104020203" pitchFamily="34" charset="0"/>
              </a:rPr>
              <a:t>dijadikan</a:t>
            </a:r>
            <a:r>
              <a:rPr lang="en-ID" sz="2400" dirty="0">
                <a:latin typeface="Gill Sans Nova Cond XBd" panose="020B0A06020104020203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B1B13-72D4-1887-2FDF-CE8C32B5D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816397" y="302291"/>
            <a:ext cx="4077857" cy="62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4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AD0B29-AD20-D356-4C70-BBDAE214C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7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07DACD-FE06-2B50-C74F-4712BAC3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4305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jawaban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seperti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ayat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atas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muda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itu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4402-4C17-115B-DA30-F41530FF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66875"/>
            <a:ext cx="8224838" cy="500062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Orang </a:t>
            </a:r>
            <a:r>
              <a:rPr lang="en-ID" dirty="0" err="1">
                <a:latin typeface="Franklin Gothic Demi Cond" panose="020B0706030402020204" pitchFamily="34" charset="0"/>
              </a:rPr>
              <a:t>muda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kelihatannya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menaruh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minat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perkara-perkara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rohani</a:t>
            </a:r>
            <a:r>
              <a:rPr lang="en-ID" dirty="0">
                <a:latin typeface="Franklin Gothic Demi Cond" panose="020B0706030402020204" pitchFamily="34" charset="0"/>
              </a:rPr>
              <a:t>, dan sangat </a:t>
            </a:r>
            <a:r>
              <a:rPr lang="en-ID" dirty="0" err="1">
                <a:latin typeface="Franklin Gothic Demi Cond" panose="020B0706030402020204" pitchFamily="34" charset="0"/>
              </a:rPr>
              <a:t>tertarik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belajar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mengenai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kekal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namun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dia</a:t>
            </a:r>
            <a:r>
              <a:rPr lang="en-ID" dirty="0">
                <a:latin typeface="Eras Bold ITC" panose="020B0907030504020204" pitchFamily="34" charset="0"/>
              </a:rPr>
              <a:t> juga </a:t>
            </a:r>
            <a:r>
              <a:rPr lang="en-ID" dirty="0" err="1">
                <a:latin typeface="Eras Bold ITC" panose="020B0907030504020204" pitchFamily="34" charset="0"/>
              </a:rPr>
              <a:t>menaruh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minat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besar</a:t>
            </a:r>
            <a:r>
              <a:rPr lang="en-ID" dirty="0">
                <a:latin typeface="Eras Bold ITC" panose="020B0907030504020204" pitchFamily="34" charset="0"/>
              </a:rPr>
              <a:t> pada </a:t>
            </a:r>
            <a:r>
              <a:rPr lang="en-ID" dirty="0" err="1">
                <a:latin typeface="Eras Bold ITC" panose="020B0907030504020204" pitchFamily="34" charset="0"/>
              </a:rPr>
              <a:t>perkara-perkara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duniawi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dia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terpikat</a:t>
            </a:r>
            <a:r>
              <a:rPr lang="en-ID" dirty="0">
                <a:latin typeface="Eras Bold ITC" panose="020B0907030504020204" pitchFamily="34" charset="0"/>
              </a:rPr>
              <a:t> oleh </a:t>
            </a:r>
            <a:r>
              <a:rPr lang="en-ID" dirty="0" err="1">
                <a:latin typeface="Eras Bold ITC" panose="020B0907030504020204" pitchFamily="34" charset="0"/>
              </a:rPr>
              <a:t>hartanya</a:t>
            </a:r>
            <a:r>
              <a:rPr lang="en-ID" dirty="0">
                <a:latin typeface="Eras Bold ITC" panose="020B0907030504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jawaban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kelihatan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namun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Yesus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tahu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inilah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harapan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satu-satunya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bagi</a:t>
            </a:r>
            <a:r>
              <a:rPr lang="en-ID" dirty="0">
                <a:latin typeface="Eras Demi ITC" panose="020B0805030504020804" pitchFamily="34" charset="0"/>
              </a:rPr>
              <a:t> orang </a:t>
            </a:r>
            <a:r>
              <a:rPr lang="en-ID" dirty="0" err="1">
                <a:latin typeface="Eras Demi ITC" panose="020B0805030504020804" pitchFamily="34" charset="0"/>
              </a:rPr>
              <a:t>muda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untuk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selamat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berhala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dirinya</a:t>
            </a:r>
            <a:r>
              <a:rPr lang="en-ID" dirty="0">
                <a:latin typeface="Impact" panose="020B080603090205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menaruh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minat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besar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dirty="0">
                <a:latin typeface="Gill Sans Nova Cond Ultra Bold" panose="020B0B04020104020203" pitchFamily="34" charset="0"/>
              </a:rPr>
              <a:t> orang </a:t>
            </a:r>
            <a:r>
              <a:rPr lang="en-ID" dirty="0" err="1">
                <a:latin typeface="Gill Sans Nova Cond Ultra Bold" panose="020B0B04020104020203" pitchFamily="34" charset="0"/>
              </a:rPr>
              <a:t>muda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sedih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muda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sangat kaya,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membuktikan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betapa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menyembah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hartanya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099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0ABC8-88EB-2C50-EDBD-76153BF3F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87DC8-A5CA-CAD9-4305-336AD26A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9" y="114300"/>
            <a:ext cx="6657975" cy="933450"/>
          </a:xfrm>
          <a:solidFill>
            <a:srgbClr val="702E3B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perlu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renungkan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91E58-D104-5981-1994-A14C992D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162050"/>
            <a:ext cx="6657975" cy="5505450"/>
          </a:xfrm>
          <a:solidFill>
            <a:schemeClr val="bg1">
              <a:alpha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peduli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pun </a:t>
            </a:r>
            <a:r>
              <a:rPr lang="en-ID" dirty="0" err="1">
                <a:latin typeface="Gill Sans Nova Cond XBd" panose="020B0A06020104020203" pitchFamily="34" charset="0"/>
              </a:rPr>
              <a:t>kekayaan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materi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cepat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lambat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menghadapi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kemungkinan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kekekalan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Eras Demi ITC" panose="020B0805030504020804" pitchFamily="34" charset="0"/>
              </a:rPr>
              <a:t>Banyak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orang kaya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sendiri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menemukan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kekayaan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memberikan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kedamaian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kebahagiaan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harapkan</a:t>
            </a:r>
            <a:r>
              <a:rPr lang="en-ID" dirty="0">
                <a:latin typeface="Eras Demi ITC" panose="020B08050305040208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catatan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sejarah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gambaran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betapa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kekayaan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memuaskan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terdapat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kitab </a:t>
            </a:r>
            <a:r>
              <a:rPr lang="en-ID" dirty="0" err="1">
                <a:latin typeface="Franklin Gothic Medium Cond" panose="020B0606030402020204" pitchFamily="34" charset="0"/>
              </a:rPr>
              <a:t>Pengkhotbah</a:t>
            </a:r>
            <a:r>
              <a:rPr lang="en-ID" dirty="0">
                <a:latin typeface="Franklin Gothic Medium Cond" panose="020B0606030402020204" pitchFamily="34" charset="0"/>
              </a:rPr>
              <a:t>. Raja Salomo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mengalaminya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menuliskannya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pelajaran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generasi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berikutnya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55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7E3E3-49F1-C7F5-5CF8-0EA21A3F4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2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AE8B0-14C7-47E8-C523-6CDEC737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3710613"/>
            <a:ext cx="8467721" cy="2828925"/>
          </a:xfrm>
        </p:spPr>
        <p:txBody>
          <a:bodyPr anchor="ctr">
            <a:noAutofit/>
          </a:bodyPr>
          <a:lstStyle/>
          <a:p>
            <a:r>
              <a:rPr lang="en-ID" sz="3600" dirty="0">
                <a:latin typeface="Gill Sans Nova Cond XBd" panose="020B0A06020104020203" pitchFamily="34" charset="0"/>
              </a:rPr>
              <a:t>Orang </a:t>
            </a:r>
            <a:r>
              <a:rPr lang="en-ID" sz="3600" dirty="0" err="1">
                <a:latin typeface="Gill Sans Nova Cond XBd" panose="020B0A06020104020203" pitchFamily="34" charset="0"/>
              </a:rPr>
              <a:t>muda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ini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telah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menukarkan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kekekalan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dengan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harta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duniawinya</a:t>
            </a:r>
            <a:r>
              <a:rPr lang="en-ID" sz="3600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3600" dirty="0" err="1">
                <a:latin typeface="Gill Sans Nova Cond XBd" panose="020B0A06020104020203" pitchFamily="34" charset="0"/>
              </a:rPr>
              <a:t>Sesungguhnya</a:t>
            </a:r>
            <a:r>
              <a:rPr lang="en-ID" sz="3600" dirty="0">
                <a:latin typeface="Gill Sans Nova Cond XBd" panose="020B0A06020104020203" pitchFamily="34" charset="0"/>
              </a:rPr>
              <a:t>: UANG TIDAK DAPAT MEMBELI KEDAMAIAN DAN KEBAHAGIAAN.</a:t>
            </a:r>
          </a:p>
        </p:txBody>
      </p:sp>
    </p:spTree>
    <p:extLst>
      <p:ext uri="{BB962C8B-B14F-4D97-AF65-F5344CB8AC3E}">
        <p14:creationId xmlns:p14="http://schemas.microsoft.com/office/powerpoint/2010/main" val="2457118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9873-8205-E385-DA28-FB702130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ZAKHEUS</a:t>
            </a:r>
            <a:br>
              <a:rPr lang="en-ID" dirty="0"/>
            </a:b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Rabu, 15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Februari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2023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FE4E-FFF8-19E1-F36D-E43302D78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70" y="4108365"/>
            <a:ext cx="8743950" cy="2566755"/>
          </a:xfrm>
        </p:spPr>
        <p:txBody>
          <a:bodyPr anchor="t">
            <a:normAutofit lnSpcReduction="10000"/>
          </a:bodyPr>
          <a:lstStyle/>
          <a:p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Zakheus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seorang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Yahudi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kaya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menghasilkan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uang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bekerja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pemungut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cukai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bangsa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Roma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dibenci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 </a:t>
            </a:r>
          </a:p>
          <a:p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Zakheus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dibenci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disebut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orang "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berdosa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".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Zakheus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Yeriko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terletak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jalur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perdagangan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ramai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transaksi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bisnis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A6B9A-2539-F475-979C-4FADE1E7B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57"/>
          <a:stretch/>
        </p:blipFill>
        <p:spPr>
          <a:xfrm>
            <a:off x="1438023" y="1865375"/>
            <a:ext cx="6629400" cy="20692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91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7AF61-214B-1AEA-9960-617E5333A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62" y="485775"/>
            <a:ext cx="5284088" cy="62674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Pertemuan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Zakheus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bukanlah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kebetulan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Zakheus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tampaknya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keyakinan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rohani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ingin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membuat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perubahan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kehidupannya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mendengar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ingin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melihat</a:t>
            </a:r>
            <a:r>
              <a:rPr lang="en-ID" b="1" dirty="0">
                <a:latin typeface="Franklin Gothic Medium Cond" panose="020B0606030402020204" pitchFamily="34" charset="0"/>
              </a:rPr>
              <a:t> Dia.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Berita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terdengar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rombongan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sementara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berjalan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tiba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Yeriko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melewati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Yeriko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Galilea, pada </a:t>
            </a:r>
            <a:r>
              <a:rPr lang="en-ID" b="1" dirty="0" err="1">
                <a:latin typeface="Franklin Gothic Medium Cond" panose="020B0606030402020204" pitchFamily="34" charset="0"/>
              </a:rPr>
              <a:t>perjalanan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terakhir</a:t>
            </a:r>
            <a:r>
              <a:rPr lang="en-ID" b="1" dirty="0">
                <a:latin typeface="Franklin Gothic Medium Cond" panose="020B0606030402020204" pitchFamily="34" charset="0"/>
              </a:rPr>
              <a:t>-Nya </a:t>
            </a:r>
            <a:r>
              <a:rPr lang="en-ID" b="1" dirty="0" err="1">
                <a:latin typeface="Franklin Gothic Medium Cond" panose="020B0606030402020204" pitchFamily="34" charset="0"/>
              </a:rPr>
              <a:t>menuju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Yerusalem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>
                <a:latin typeface="Bernard MT Condensed" panose="02050806060905020404" pitchFamily="18" charset="0"/>
              </a:rPr>
              <a:t>Kata-kata </a:t>
            </a:r>
            <a:r>
              <a:rPr lang="en-ID" b="1" dirty="0" err="1">
                <a:latin typeface="Bernard MT Condensed" panose="02050806060905020404" pitchFamily="18" charset="0"/>
              </a:rPr>
              <a:t>Kristus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pertama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kepada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Zakheus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menyatakan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bahwa</a:t>
            </a:r>
            <a:r>
              <a:rPr lang="en-ID" b="1" dirty="0">
                <a:latin typeface="Bernard MT Condensed" panose="02050806060905020404" pitchFamily="18" charset="0"/>
              </a:rPr>
              <a:t>, </a:t>
            </a:r>
            <a:r>
              <a:rPr lang="en-ID" b="1" dirty="0" err="1">
                <a:latin typeface="Bernard MT Condensed" panose="02050806060905020404" pitchFamily="18" charset="0"/>
              </a:rPr>
              <a:t>bahkan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sebelum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memasuki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kota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itu</a:t>
            </a:r>
            <a:r>
              <a:rPr lang="en-ID" b="1" dirty="0">
                <a:latin typeface="Bernard MT Condensed" panose="02050806060905020404" pitchFamily="18" charset="0"/>
              </a:rPr>
              <a:t>, </a:t>
            </a:r>
            <a:r>
              <a:rPr lang="en-ID" b="1" dirty="0" err="1">
                <a:latin typeface="Bernard MT Condensed" panose="02050806060905020404" pitchFamily="18" charset="0"/>
              </a:rPr>
              <a:t>Yesus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telah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mengetahui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segalanya</a:t>
            </a:r>
            <a:r>
              <a:rPr lang="en-ID" b="1" dirty="0"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latin typeface="Bernard MT Condensed" panose="02050806060905020404" pitchFamily="18" charset="0"/>
              </a:rPr>
              <a:t>tentang</a:t>
            </a:r>
            <a:r>
              <a:rPr lang="en-ID" b="1" dirty="0">
                <a:latin typeface="Bernard MT Condensed" panose="02050806060905020404" pitchFamily="18" charset="0"/>
              </a:rPr>
              <a:t> dia.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06414-4368-1F72-6720-D53A8B8CA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5" r="15386" b="1"/>
          <a:stretch/>
        </p:blipFill>
        <p:spPr>
          <a:xfrm>
            <a:off x="5261338" y="1905000"/>
            <a:ext cx="3813700" cy="4051923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3016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2F24B-0231-5A5D-96C4-CDF5E9CC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2644D-496E-C770-EF7D-78F4D165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99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persamaan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perbedaan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antara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Zakhues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[Lukas 19:1-10] dan Orang Muda yang kaya [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Matius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19:16-22]?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940B4-79C9-604A-48F4-44CB4C838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428750"/>
            <a:ext cx="8286749" cy="54292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200" dirty="0" err="1">
                <a:latin typeface="Impact" panose="020B0806030902050204" pitchFamily="34" charset="0"/>
              </a:rPr>
              <a:t>Keduanya</a:t>
            </a:r>
            <a:r>
              <a:rPr lang="en-ID" sz="2200" dirty="0">
                <a:latin typeface="Impact" panose="020B0806030902050204" pitchFamily="34" charset="0"/>
              </a:rPr>
              <a:t> orang yang kaya, </a:t>
            </a:r>
            <a:r>
              <a:rPr lang="en-ID" sz="2200" dirty="0" err="1">
                <a:latin typeface="Impact" panose="020B0806030902050204" pitchFamily="34" charset="0"/>
              </a:rPr>
              <a:t>keduanya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ingin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melihat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latin typeface="Impact" panose="020B0806030902050204" pitchFamily="34" charset="0"/>
              </a:rPr>
              <a:t>keduanya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menginginkan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kehidupan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kekal</a:t>
            </a:r>
            <a:r>
              <a:rPr lang="en-ID" sz="2200" dirty="0">
                <a:latin typeface="Impact" panose="020B080603090205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b="1" dirty="0" err="1">
                <a:latin typeface="Amasis MT Pro Black" panose="02040A04050005020304" pitchFamily="18" charset="0"/>
              </a:rPr>
              <a:t>Zakheus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pasti</a:t>
            </a:r>
            <a:r>
              <a:rPr lang="en-ID" sz="2200" b="1" dirty="0">
                <a:latin typeface="Amasis MT Pro Black" panose="02040A04050005020304" pitchFamily="18" charset="0"/>
              </a:rPr>
              <a:t> juga </a:t>
            </a:r>
            <a:r>
              <a:rPr lang="en-ID" sz="2200" b="1" dirty="0" err="1">
                <a:latin typeface="Amasis MT Pro Black" panose="02040A04050005020304" pitchFamily="18" charset="0"/>
              </a:rPr>
              <a:t>menyukai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kekayaannya</a:t>
            </a:r>
            <a:r>
              <a:rPr lang="en-ID" sz="2200" b="1" dirty="0">
                <a:latin typeface="Amasis MT Pro Black" panose="02040A04050005020304" pitchFamily="18" charset="0"/>
              </a:rPr>
              <a:t>, </a:t>
            </a:r>
            <a:r>
              <a:rPr lang="en-ID" sz="2200" b="1" dirty="0" err="1">
                <a:latin typeface="Amasis MT Pro Black" panose="02040A04050005020304" pitchFamily="18" charset="0"/>
              </a:rPr>
              <a:t>tetapi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itu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bukanlah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ilah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baginya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tetapi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bagi</a:t>
            </a:r>
            <a:r>
              <a:rPr lang="en-ID" sz="2200" b="1" dirty="0">
                <a:latin typeface="Amasis MT Pro Black" panose="02040A04050005020304" pitchFamily="18" charset="0"/>
              </a:rPr>
              <a:t> orang </a:t>
            </a:r>
            <a:r>
              <a:rPr lang="en-ID" sz="2200" b="1" dirty="0" err="1">
                <a:latin typeface="Amasis MT Pro Black" panose="02040A04050005020304" pitchFamily="18" charset="0"/>
              </a:rPr>
              <a:t>muda</a:t>
            </a:r>
            <a:r>
              <a:rPr lang="en-ID" sz="2200" b="1" dirty="0">
                <a:latin typeface="Amasis MT Pro Black" panose="02040A04050005020304" pitchFamily="18" charset="0"/>
              </a:rPr>
              <a:t> yang kaya </a:t>
            </a:r>
            <a:r>
              <a:rPr lang="en-ID" sz="2200" b="1" dirty="0" err="1">
                <a:latin typeface="Amasis MT Pro Black" panose="02040A04050005020304" pitchFamily="18" charset="0"/>
              </a:rPr>
              <a:t>hal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itu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menjadi</a:t>
            </a:r>
            <a:r>
              <a:rPr lang="en-ID" sz="2200" b="1" dirty="0">
                <a:latin typeface="Amasis MT Pro Black" panose="02040A04050005020304" pitchFamily="18" charset="0"/>
              </a:rPr>
              <a:t> </a:t>
            </a:r>
            <a:r>
              <a:rPr lang="en-ID" sz="2200" b="1" dirty="0" err="1">
                <a:latin typeface="Amasis MT Pro Black" panose="02040A04050005020304" pitchFamily="18" charset="0"/>
              </a:rPr>
              <a:t>ilah</a:t>
            </a:r>
            <a:r>
              <a:rPr lang="en-ID" sz="2200" b="1" dirty="0">
                <a:latin typeface="Amasis MT Pro Black" panose="02040A04050005020304" pitchFamily="18" charset="0"/>
              </a:rPr>
              <a:t>. </a:t>
            </a:r>
            <a:r>
              <a:rPr lang="en-ID" sz="2200" b="1" dirty="0">
                <a:latin typeface="Franklin Gothic Medium Cond" panose="020B0606030402020204" pitchFamily="34" charset="0"/>
              </a:rPr>
              <a:t>Hal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nampak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perkataan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Zakheus</a:t>
            </a:r>
            <a:r>
              <a:rPr lang="en-ID" sz="2200" b="1" dirty="0">
                <a:latin typeface="Franklin Gothic Medium Cond" panose="020B0606030402020204" pitchFamily="34" charset="0"/>
              </a:rPr>
              <a:t>, </a:t>
            </a:r>
            <a:r>
              <a:rPr lang="en-ID" sz="2200" dirty="0">
                <a:latin typeface="Impact" panose="020B0806030902050204" pitchFamily="34" charset="0"/>
              </a:rPr>
              <a:t>Lukas 19:8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Zakheus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berdiri</a:t>
            </a:r>
            <a:r>
              <a:rPr lang="en-ID" sz="2200" b="1" dirty="0">
                <a:latin typeface="Franklin Gothic Medium Cond" panose="020B0606030402020204" pitchFamily="34" charset="0"/>
              </a:rPr>
              <a:t> dan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berkata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200" b="1" dirty="0">
                <a:latin typeface="Franklin Gothic Medium Cond" panose="020B0606030402020204" pitchFamily="34" charset="0"/>
              </a:rPr>
              <a:t>: "</a:t>
            </a:r>
            <a:r>
              <a:rPr lang="en-ID" sz="2200" b="1" dirty="0" err="1">
                <a:latin typeface="Gill Sans Nova Cond XBd" panose="020B0A06020104020203" pitchFamily="34" charset="0"/>
              </a:rPr>
              <a:t>Tuhan</a:t>
            </a:r>
            <a:r>
              <a:rPr lang="en-ID" sz="2200" b="1" dirty="0">
                <a:latin typeface="Gill Sans Nova Cond XBd" panose="020B0A06020104020203" pitchFamily="34" charset="0"/>
              </a:rPr>
              <a:t>, </a:t>
            </a:r>
            <a:r>
              <a:rPr lang="en-ID" sz="2200" b="1" dirty="0" err="1">
                <a:latin typeface="Gill Sans Nova Cond XBd" panose="020B0A06020104020203" pitchFamily="34" charset="0"/>
              </a:rPr>
              <a:t>setengah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dari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milikku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akan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kuberikan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200" b="1" dirty="0">
                <a:latin typeface="Gill Sans Nova Cond XBd" panose="020B0A06020104020203" pitchFamily="34" charset="0"/>
              </a:rPr>
              <a:t> orang miskin dan </a:t>
            </a:r>
            <a:r>
              <a:rPr lang="en-ID" sz="2200" b="1" dirty="0" err="1">
                <a:latin typeface="Gill Sans Nova Cond XBd" panose="020B0A06020104020203" pitchFamily="34" charset="0"/>
              </a:rPr>
              <a:t>sekiranya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ada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sesuatu</a:t>
            </a:r>
            <a:r>
              <a:rPr lang="en-ID" sz="2200" b="1" dirty="0">
                <a:latin typeface="Gill Sans Nova Cond XBd" panose="020B0A06020104020203" pitchFamily="34" charset="0"/>
              </a:rPr>
              <a:t> yang </a:t>
            </a:r>
            <a:r>
              <a:rPr lang="en-ID" sz="2200" b="1" dirty="0" err="1">
                <a:latin typeface="Gill Sans Nova Cond XBd" panose="020B0A06020104020203" pitchFamily="34" charset="0"/>
              </a:rPr>
              <a:t>kuperas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dari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seseorang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akan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kukembalikan</a:t>
            </a:r>
            <a:r>
              <a:rPr lang="en-ID" sz="2200" b="1" dirty="0"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latin typeface="Gill Sans Nova Cond XBd" panose="020B0A06020104020203" pitchFamily="34" charset="0"/>
              </a:rPr>
              <a:t>empat</a:t>
            </a:r>
            <a:r>
              <a:rPr lang="en-ID" sz="2200" b="1" dirty="0">
                <a:latin typeface="Gill Sans Nova Cond XBd" panose="020B0A06020104020203" pitchFamily="34" charset="0"/>
              </a:rPr>
              <a:t> kali </a:t>
            </a:r>
            <a:r>
              <a:rPr lang="en-ID" sz="2200" b="1" dirty="0" err="1">
                <a:latin typeface="Gill Sans Nova Cond XBd" panose="020B0A06020104020203" pitchFamily="34" charset="0"/>
              </a:rPr>
              <a:t>lipat</a:t>
            </a:r>
            <a:r>
              <a:rPr lang="en-ID" sz="2200" b="1" dirty="0">
                <a:latin typeface="Gill Sans Nova Cond XBd" panose="020B0A06020104020203" pitchFamily="34" charset="0"/>
              </a:rPr>
              <a:t>.</a:t>
            </a:r>
            <a:r>
              <a:rPr lang="en-ID" sz="2200" b="1" dirty="0">
                <a:latin typeface="Franklin Gothic Medium Cond" panose="020B0606030402020204" pitchFamily="34" charset="0"/>
              </a:rPr>
              <a:t>"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b="1" dirty="0" err="1">
                <a:latin typeface="Gill Sans Nova Cond Ultra Bold" panose="020B0B04020104020203" pitchFamily="34" charset="0"/>
              </a:rPr>
              <a:t>Zakheus</a:t>
            </a:r>
            <a:r>
              <a:rPr lang="en-ID" sz="2200" b="1" dirty="0"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2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lebih</a:t>
            </a:r>
            <a:r>
              <a:rPr lang="en-ID" sz="2200" b="1" dirty="0"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dahulu</a:t>
            </a:r>
            <a:r>
              <a:rPr lang="en-ID" sz="2200" b="1" dirty="0"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berbicara</a:t>
            </a:r>
            <a:r>
              <a:rPr lang="en-ID" sz="2200" b="1" dirty="0"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200" b="1" dirty="0"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memberikan</a:t>
            </a:r>
            <a:r>
              <a:rPr lang="en-ID" sz="2200" b="1" dirty="0">
                <a:latin typeface="Gill Sans Nova Cond Ultra Bold" panose="020B0B04020104020203" pitchFamily="34" charset="0"/>
              </a:rPr>
              <a:t> uang </a:t>
            </a:r>
            <a:r>
              <a:rPr lang="en-ID" sz="2200" b="1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200" b="1" dirty="0">
                <a:latin typeface="Gill Sans Nova Cond Ultra Bold" panose="020B0B04020104020203" pitchFamily="34" charset="0"/>
              </a:rPr>
              <a:t> orang miskin. </a:t>
            </a:r>
            <a:r>
              <a:rPr lang="en-ID" sz="2200" dirty="0" err="1">
                <a:latin typeface="Impact" panose="020B0806030902050204" pitchFamily="34" charset="0"/>
              </a:rPr>
              <a:t>Sebaliknya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tahu</a:t>
            </a:r>
            <a:r>
              <a:rPr lang="en-ID" sz="2200" dirty="0"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latin typeface="Impact" panose="020B0806030902050204" pitchFamily="34" charset="0"/>
              </a:rPr>
              <a:t>muda</a:t>
            </a:r>
            <a:r>
              <a:rPr lang="en-ID" sz="2200" dirty="0">
                <a:latin typeface="Impact" panose="020B0806030902050204" pitchFamily="34" charset="0"/>
              </a:rPr>
              <a:t> yang kaya </a:t>
            </a:r>
            <a:r>
              <a:rPr lang="en-ID" sz="2200" dirty="0" err="1">
                <a:latin typeface="Impact" panose="020B0806030902050204" pitchFamily="34" charset="0"/>
              </a:rPr>
              <a:t>secara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khusus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orang miskin.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b="1" dirty="0" err="1">
                <a:latin typeface="Franklin Gothic Medium Cond" panose="020B0606030402020204" pitchFamily="34" charset="0"/>
              </a:rPr>
              <a:t>Meskipun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Zakheus</a:t>
            </a:r>
            <a:r>
              <a:rPr lang="en-ID" sz="2200" b="1" dirty="0">
                <a:latin typeface="Franklin Gothic Medium Cond" panose="020B0606030402020204" pitchFamily="34" charset="0"/>
              </a:rPr>
              <a:t>,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halnya</a:t>
            </a:r>
            <a:r>
              <a:rPr lang="en-ID" sz="2200" b="1" dirty="0">
                <a:latin typeface="Franklin Gothic Medium Cond" panose="020B0606030402020204" pitchFamily="34" charset="0"/>
              </a:rPr>
              <a:t> orang kaya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200" b="1" dirty="0">
                <a:latin typeface="Franklin Gothic Medium Cond" panose="020B0606030402020204" pitchFamily="34" charset="0"/>
              </a:rPr>
              <a:t>,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perlu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berhati-hati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tentang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bahaya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kekayaan</a:t>
            </a:r>
            <a:r>
              <a:rPr lang="en-ID" sz="2200" b="1" dirty="0">
                <a:latin typeface="Franklin Gothic Medium Cond" panose="020B0606030402020204" pitchFamily="34" charset="0"/>
              </a:rPr>
              <a:t>,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namun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Zakheus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tampaknya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memiliki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kendali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daripada</a:t>
            </a:r>
            <a:r>
              <a:rPr lang="en-ID" sz="2200" b="1" dirty="0">
                <a:latin typeface="Franklin Gothic Medium Cond" panose="020B0606030402020204" pitchFamily="34" charset="0"/>
              </a:rPr>
              <a:t> orang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muda</a:t>
            </a:r>
            <a:r>
              <a:rPr lang="en-ID" sz="2200" b="1" dirty="0">
                <a:latin typeface="Franklin Gothic Medium Cond" panose="020B0606030402020204" pitchFamily="34" charset="0"/>
              </a:rPr>
              <a:t> yang kaya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200" b="1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986F1-862E-5E01-9C3F-C63037B7B639}"/>
              </a:ext>
            </a:extLst>
          </p:cNvPr>
          <p:cNvSpPr/>
          <p:nvPr/>
        </p:nvSpPr>
        <p:spPr>
          <a:xfrm>
            <a:off x="-3" y="107615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3F17B-AC12-7DA6-30A4-4CF43C60D353}"/>
              </a:ext>
            </a:extLst>
          </p:cNvPr>
          <p:cNvSpPr/>
          <p:nvPr/>
        </p:nvSpPr>
        <p:spPr>
          <a:xfrm>
            <a:off x="-3" y="2460839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0319F-826F-EABC-A98A-ACA26639DA06}"/>
              </a:ext>
            </a:extLst>
          </p:cNvPr>
          <p:cNvSpPr/>
          <p:nvPr/>
        </p:nvSpPr>
        <p:spPr>
          <a:xfrm>
            <a:off x="11682" y="3978873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</a:rPr>
              <a:t>3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F4807-07B3-90E9-0EE5-AFB1969A7B6A}"/>
              </a:ext>
            </a:extLst>
          </p:cNvPr>
          <p:cNvSpPr/>
          <p:nvPr/>
        </p:nvSpPr>
        <p:spPr>
          <a:xfrm>
            <a:off x="11684" y="5369660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</a:rPr>
              <a:t>4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3709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01AEE-18C9-1A52-C2D2-A3C29A3E7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7" y="346883"/>
            <a:ext cx="6359044" cy="6511117"/>
          </a:xfrm>
        </p:spPr>
        <p:txBody>
          <a:bodyPr>
            <a:noAutofit/>
          </a:bodyPr>
          <a:lstStyle/>
          <a:p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Mengapa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menerima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sikap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atau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keputusan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Zakheus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? 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Karena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sikap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Zakheus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adalah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sebuah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ekspresi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dari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pengalaman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Pertobatan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Sejati</a:t>
            </a:r>
            <a:r>
              <a:rPr lang="en-ID" sz="2500" b="1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</a:p>
          <a:p>
            <a:r>
              <a:rPr lang="en-ID" sz="2500" dirty="0">
                <a:latin typeface="Impact" panose="020B0806030902050204" pitchFamily="34" charset="0"/>
              </a:rPr>
              <a:t>Ellen G. White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menuliskan</a:t>
            </a:r>
            <a:r>
              <a:rPr lang="en-ID" sz="2500" b="1" dirty="0">
                <a:latin typeface="Franklin Gothic Medium Cond" panose="020B0606030402020204" pitchFamily="34" charset="0"/>
              </a:rPr>
              <a:t>: "Ketika penghulu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muda</a:t>
            </a:r>
            <a:r>
              <a:rPr lang="en-ID" sz="2500" b="1" dirty="0">
                <a:latin typeface="Franklin Gothic Medium Cond" panose="020B0606030402020204" pitchFamily="34" charset="0"/>
              </a:rPr>
              <a:t> yang kaya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berbalik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500" b="1" dirty="0">
                <a:latin typeface="Franklin Gothic Medium Cond" panose="020B0606030402020204" pitchFamily="34" charset="0"/>
              </a:rPr>
              <a:t>, murid-murid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keheran-heranan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mendengar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perkataan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500" b="1" dirty="0">
                <a:latin typeface="Franklin Gothic Medium Cond" panose="020B0606030402020204" pitchFamily="34" charset="0"/>
              </a:rPr>
              <a:t>, '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Alangkah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sukarnya</a:t>
            </a:r>
            <a:r>
              <a:rPr lang="en-ID" sz="2500" b="1" dirty="0">
                <a:latin typeface="Franklin Gothic Medium Cond" panose="020B0606030402020204" pitchFamily="34" charset="0"/>
              </a:rPr>
              <a:t> orang yang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beruang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masuk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500" b="1" dirty="0">
                <a:latin typeface="Franklin Gothic Medium Cond" panose="020B0606030402020204" pitchFamily="34" charset="0"/>
              </a:rPr>
              <a:t> Kerajaan Allah.'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berseru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satu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500" b="1" dirty="0">
                <a:latin typeface="Franklin Gothic Medium Cond" panose="020B0606030402020204" pitchFamily="34" charset="0"/>
              </a:rPr>
              <a:t> yang lain, 'Jika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demikian</a:t>
            </a:r>
            <a:r>
              <a:rPr lang="en-ID" sz="2500" b="1" dirty="0">
                <a:latin typeface="Franklin Gothic Medium Cond" panose="020B0606030402020204" pitchFamily="34" charset="0"/>
              </a:rPr>
              <a:t>,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siapakah</a:t>
            </a:r>
            <a:r>
              <a:rPr lang="en-ID" sz="2500" b="1" dirty="0">
                <a:latin typeface="Franklin Gothic Medium Cond" panose="020B0606030402020204" pitchFamily="34" charset="0"/>
              </a:rPr>
              <a:t> yang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diselamatkan</a:t>
            </a:r>
            <a:r>
              <a:rPr lang="en-ID" sz="2500" b="1" dirty="0">
                <a:latin typeface="Franklin Gothic Medium Cond" panose="020B0606030402020204" pitchFamily="34" charset="0"/>
              </a:rPr>
              <a:t>?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perkataan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ditunjukkan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500" b="1" dirty="0">
                <a:latin typeface="Franklin Gothic Medium Cond" panose="020B0606030402020204" pitchFamily="34" charset="0"/>
              </a:rPr>
              <a:t>,' '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500" b="1" dirty="0">
                <a:latin typeface="Franklin Gothic Medium Cond" panose="020B0606030402020204" pitchFamily="34" charset="0"/>
              </a:rPr>
              <a:t> yang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mungkin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500" b="1" dirty="0">
                <a:latin typeface="Franklin Gothic Medium Cond" panose="020B0606030402020204" pitchFamily="34" charset="0"/>
              </a:rPr>
              <a:t>,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mungkin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500" b="1" dirty="0">
                <a:latin typeface="Franklin Gothic Medium Cond" panose="020B0606030402020204" pitchFamily="34" charset="0"/>
              </a:rPr>
              <a:t> Allah.“’ Markus 10:24, 26; Lukas 18:27. </a:t>
            </a:r>
            <a:r>
              <a:rPr lang="en-ID" sz="2500" b="1" dirty="0" err="1">
                <a:latin typeface="Gill Sans Nova Cond XBd" panose="020B0A06020104020203" pitchFamily="34" charset="0"/>
              </a:rPr>
              <a:t>Mereka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melihat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bagaimana</a:t>
            </a:r>
            <a:r>
              <a:rPr lang="en-ID" sz="2500" b="1" dirty="0">
                <a:latin typeface="Gill Sans Nova Cond XBd" panose="020B0A06020104020203" pitchFamily="34" charset="0"/>
              </a:rPr>
              <a:t>, </a:t>
            </a:r>
            <a:r>
              <a:rPr lang="en-ID" sz="2500" b="1" dirty="0" err="1">
                <a:latin typeface="Gill Sans Nova Cond XBd" panose="020B0A06020104020203" pitchFamily="34" charset="0"/>
              </a:rPr>
              <a:t>dengan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rahmat</a:t>
            </a:r>
            <a:r>
              <a:rPr lang="en-ID" sz="2500" b="1" dirty="0">
                <a:latin typeface="Gill Sans Nova Cond XBd" panose="020B0A06020104020203" pitchFamily="34" charset="0"/>
              </a:rPr>
              <a:t> Allah, </a:t>
            </a:r>
            <a:r>
              <a:rPr lang="en-ID" sz="2500" b="1" dirty="0" err="1">
                <a:latin typeface="Gill Sans Nova Cond XBd" panose="020B0A06020104020203" pitchFamily="34" charset="0"/>
              </a:rPr>
              <a:t>seorang</a:t>
            </a:r>
            <a:r>
              <a:rPr lang="en-ID" sz="2500" b="1" dirty="0">
                <a:latin typeface="Gill Sans Nova Cond XBd" panose="020B0A06020104020203" pitchFamily="34" charset="0"/>
              </a:rPr>
              <a:t> kaya </a:t>
            </a:r>
            <a:r>
              <a:rPr lang="en-ID" sz="2500" b="1" dirty="0" err="1">
                <a:latin typeface="Gill Sans Nova Cond XBd" panose="020B0A06020104020203" pitchFamily="34" charset="0"/>
              </a:rPr>
              <a:t>dapat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masuk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ke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dalam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kerajaan</a:t>
            </a:r>
            <a:r>
              <a:rPr lang="en-ID" sz="2500" b="1" dirty="0">
                <a:latin typeface="Gill Sans Nova Cond XBd" panose="020B0A06020104020203" pitchFamily="34" charset="0"/>
              </a:rPr>
              <a:t> </a:t>
            </a:r>
            <a:r>
              <a:rPr lang="en-ID" sz="2500" b="1" dirty="0" err="1">
                <a:latin typeface="Gill Sans Nova Cond XBd" panose="020B0A06020104020203" pitchFamily="34" charset="0"/>
              </a:rPr>
              <a:t>itu</a:t>
            </a:r>
            <a:r>
              <a:rPr lang="en-ID" sz="2500" b="1" dirty="0">
                <a:latin typeface="Franklin Gothic Medium Cond" panose="020B0606030402020204" pitchFamily="34" charset="0"/>
              </a:rPr>
              <a:t>" [Alfa dan Omega,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jld</a:t>
            </a:r>
            <a:r>
              <a:rPr lang="en-ID" sz="2500" b="1" dirty="0">
                <a:latin typeface="Franklin Gothic Medium Cond" panose="020B0606030402020204" pitchFamily="34" charset="0"/>
              </a:rPr>
              <a:t>. 6,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hlm</a:t>
            </a:r>
            <a:r>
              <a:rPr lang="en-ID" sz="2500" b="1" dirty="0">
                <a:latin typeface="Franklin Gothic Medium Cond" panose="020B0606030402020204" pitchFamily="34" charset="0"/>
              </a:rPr>
              <a:t>. 172].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38F25-4FFC-8CAD-D6D9-596346D8E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r="3" b="3"/>
          <a:stretch/>
        </p:blipFill>
        <p:spPr>
          <a:xfrm>
            <a:off x="6413461" y="1841344"/>
            <a:ext cx="2545917" cy="339455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59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0852-A734-193D-0D18-2D22ED4D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PERHATIKAN AYUB</a:t>
            </a:r>
            <a:br>
              <a:rPr lang="fi-FI" dirty="0"/>
            </a:br>
            <a:r>
              <a:rPr lang="fi-FI" sz="32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Kamis</a:t>
            </a:r>
            <a:r>
              <a:rPr lang="fi-FI" sz="32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, 16 </a:t>
            </a:r>
            <a:r>
              <a:rPr lang="fi-FI" sz="3200" dirty="0" err="1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Februari</a:t>
            </a:r>
            <a:r>
              <a:rPr lang="fi-FI" sz="3200" dirty="0">
                <a:solidFill>
                  <a:srgbClr val="002060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2023</a:t>
            </a:r>
            <a:endParaRPr lang="en-ID" sz="3200" dirty="0">
              <a:solidFill>
                <a:srgbClr val="002060"/>
              </a:solidFill>
              <a:latin typeface="Gill Sans Nova Cond XBd" panose="020B0A06020104020203" pitchFamily="34" charset="0"/>
              <a:cs typeface="Aharoni" panose="02010803020104030203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B2CA2-7855-2786-9B1E-DABA6681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615" y="1695371"/>
            <a:ext cx="8129510" cy="507690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b="1" dirty="0" err="1">
                <a:latin typeface="Bernard MT Condensed" panose="02050806060905020404" pitchFamily="18" charset="0"/>
              </a:rPr>
              <a:t>Apa</a:t>
            </a:r>
            <a:r>
              <a:rPr lang="en-ID" sz="2400" b="1" dirty="0">
                <a:latin typeface="Bernard MT Condensed" panose="02050806060905020404" pitchFamily="18" charset="0"/>
              </a:rPr>
              <a:t> kata </a:t>
            </a:r>
            <a:r>
              <a:rPr lang="en-ID" sz="2400" b="1" dirty="0" err="1">
                <a:latin typeface="Bernard MT Condensed" panose="02050806060905020404" pitchFamily="18" charset="0"/>
              </a:rPr>
              <a:t>Alkitab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tentang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karakter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Ayub</a:t>
            </a:r>
            <a:r>
              <a:rPr lang="en-ID" sz="2400" b="1" dirty="0">
                <a:latin typeface="Bernard MT Condensed" panose="02050806060905020404" pitchFamily="18" charset="0"/>
              </a:rPr>
              <a:t>?   </a:t>
            </a:r>
          </a:p>
          <a:p>
            <a:pPr marL="457200" indent="-457200">
              <a:buAutoNum type="arabicPeriod"/>
            </a:pPr>
            <a:r>
              <a:rPr lang="en-ID" sz="2400" b="1" dirty="0" err="1">
                <a:latin typeface="Franklin Gothic Medium Cond" panose="020B0606030402020204" pitchFamily="34" charset="0"/>
              </a:rPr>
              <a:t>Ayub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saleh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jujur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takut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Allah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menjauhi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kejahatan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Ayub</a:t>
            </a:r>
            <a:r>
              <a:rPr lang="en-ID" sz="2400" b="1" dirty="0">
                <a:latin typeface="Franklin Gothic Medium Cond" panose="020B0606030402020204" pitchFamily="34" charset="0"/>
              </a:rPr>
              <a:t> 1:8].    </a:t>
            </a:r>
          </a:p>
          <a:p>
            <a:pPr marL="457200" indent="-457200">
              <a:buAutoNum type="arabicPeriod"/>
            </a:pPr>
            <a:r>
              <a:rPr lang="en-ID" sz="2400" dirty="0" err="1">
                <a:latin typeface="Impact" panose="020B0806030902050204" pitchFamily="34" charset="0"/>
              </a:rPr>
              <a:t>Setelah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bertubi-tubi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ditimpa</a:t>
            </a:r>
            <a:r>
              <a:rPr lang="en-ID" sz="2400" dirty="0"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latin typeface="Impact" panose="020B0806030902050204" pitchFamily="34" charset="0"/>
              </a:rPr>
              <a:t>malapetaka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karakter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Ayub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berubah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Ayub</a:t>
            </a:r>
            <a:r>
              <a:rPr lang="en-ID" sz="2400" b="1" dirty="0">
                <a:latin typeface="Franklin Gothic Medium Cond" panose="020B0606030402020204" pitchFamily="34" charset="0"/>
              </a:rPr>
              <a:t> 2:3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Firman</a:t>
            </a:r>
            <a:r>
              <a:rPr lang="en-ID" sz="2400" b="1" dirty="0">
                <a:latin typeface="Franklin Gothic Medium Cond" panose="020B0606030402020204" pitchFamily="34" charset="0"/>
              </a:rPr>
              <a:t> TUHAN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Iblis: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Apakah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memperhatikan</a:t>
            </a:r>
            <a:r>
              <a:rPr lang="en-ID" sz="2400" b="1" dirty="0">
                <a:latin typeface="Franklin Gothic Medium Cond" panose="020B0606030402020204" pitchFamily="34" charset="0"/>
              </a:rPr>
              <a:t> hamba-Ku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Ayub</a:t>
            </a:r>
            <a:r>
              <a:rPr lang="en-ID" sz="2400" b="1" dirty="0">
                <a:latin typeface="Franklin Gothic Medium Cond" panose="020B0606030402020204" pitchFamily="34" charset="0"/>
              </a:rPr>
              <a:t>?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pun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latin typeface="Franklin Gothic Medium Cond" panose="020B0606030402020204" pitchFamily="34" charset="0"/>
              </a:rPr>
              <a:t>,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demikian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saleh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jujur</a:t>
            </a:r>
            <a:r>
              <a:rPr lang="en-ID" sz="2400" b="1" dirty="0">
                <a:latin typeface="Franklin Gothic Medium Cond" panose="020B0606030402020204" pitchFamily="34" charset="0"/>
              </a:rPr>
              <a:t>,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takut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Allah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menjauhi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kejahatan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Gill Sans Nova Cond XBd" panose="020B0A06020104020203" pitchFamily="34" charset="0"/>
              </a:rPr>
              <a:t>Ia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tetap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tekun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dalam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kesalehannya</a:t>
            </a:r>
            <a:r>
              <a:rPr lang="en-ID" sz="2400" b="1" dirty="0">
                <a:latin typeface="Gill Sans Nova Cond XBd" panose="020B0A06020104020203" pitchFamily="34" charset="0"/>
              </a:rPr>
              <a:t>, </a:t>
            </a:r>
            <a:r>
              <a:rPr lang="en-ID" sz="2400" b="1" dirty="0" err="1">
                <a:latin typeface="Gill Sans Nova Cond XBd" panose="020B0A06020104020203" pitchFamily="34" charset="0"/>
              </a:rPr>
              <a:t>meskipun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engkau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telah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membujuk</a:t>
            </a:r>
            <a:r>
              <a:rPr lang="en-ID" sz="2400" b="1" dirty="0">
                <a:latin typeface="Gill Sans Nova Cond XBd" panose="020B0A06020104020203" pitchFamily="34" charset="0"/>
              </a:rPr>
              <a:t> Aku </a:t>
            </a:r>
            <a:r>
              <a:rPr lang="en-ID" sz="2400" b="1" dirty="0" err="1">
                <a:latin typeface="Gill Sans Nova Cond XBd" panose="020B0A06020104020203" pitchFamily="34" charset="0"/>
              </a:rPr>
              <a:t>melawan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dia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untuk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mencelakakannya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tanpa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alasan</a:t>
            </a:r>
            <a:r>
              <a:rPr lang="en-ID" sz="2400" b="1" dirty="0">
                <a:latin typeface="Franklin Gothic Medium Cond" panose="020B0606030402020204" pitchFamily="34" charset="0"/>
              </a:rPr>
              <a:t>."   </a:t>
            </a:r>
          </a:p>
          <a:p>
            <a:pPr marL="457200" indent="-457200">
              <a:buAutoNum type="arabicPeriod"/>
            </a:pPr>
            <a:r>
              <a:rPr lang="en-ID" sz="2400" b="1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Ayub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mendapat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ejekan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istrinya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b="1" dirty="0">
                <a:latin typeface="Franklin Gothic Medium Cond" panose="020B0606030402020204" pitchFamily="34" charset="0"/>
              </a:rPr>
              <a:t>: "Masih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bertekunkah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kesalehanmu</a:t>
            </a:r>
            <a:r>
              <a:rPr lang="en-ID" sz="2400" b="1" dirty="0">
                <a:latin typeface="Franklin Gothic Medium Cond" panose="020B0606030402020204" pitchFamily="34" charset="0"/>
              </a:rPr>
              <a:t>?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Kutukilah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Allahmu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matilah</a:t>
            </a:r>
            <a:r>
              <a:rPr lang="en-ID" sz="2400" b="1" dirty="0">
                <a:latin typeface="Franklin Gothic Medium Cond" panose="020B0606030402020204" pitchFamily="34" charset="0"/>
              </a:rPr>
              <a:t>!"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Ayub</a:t>
            </a:r>
            <a:r>
              <a:rPr lang="en-ID" sz="2400" b="1" dirty="0">
                <a:latin typeface="Franklin Gothic Medium Cond" panose="020B0606030402020204" pitchFamily="34" charset="0"/>
              </a:rPr>
              <a:t> 2:9], </a:t>
            </a:r>
            <a:r>
              <a:rPr lang="en-ID" sz="2400" dirty="0" err="1">
                <a:latin typeface="Gill Sans Nova Cond Ultra Bold" panose="020B0B04020104020203" pitchFamily="34" charset="0"/>
              </a:rPr>
              <a:t>Ayub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tetap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kesetiaannya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694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D475-3957-39B3-36FE-147DBBCC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ID" sz="2800">
                <a:latin typeface="Impact" panose="020B0806030902050204" pitchFamily="34" charset="0"/>
              </a:rPr>
              <a:t>Gambaran </a:t>
            </a:r>
            <a:r>
              <a:rPr lang="en-ID" sz="2800" err="1">
                <a:latin typeface="Impact" panose="020B0806030902050204" pitchFamily="34" charset="0"/>
              </a:rPr>
              <a:t>apakah</a:t>
            </a:r>
            <a:r>
              <a:rPr lang="en-ID" sz="2800">
                <a:latin typeface="Impact" panose="020B0806030902050204" pitchFamily="34" charset="0"/>
              </a:rPr>
              <a:t> yang </a:t>
            </a:r>
            <a:r>
              <a:rPr lang="en-ID" sz="2800" err="1">
                <a:latin typeface="Impact" panose="020B0806030902050204" pitchFamily="34" charset="0"/>
              </a:rPr>
              <a:t>dapat</a:t>
            </a:r>
            <a:r>
              <a:rPr lang="en-ID" sz="2800">
                <a:latin typeface="Impact" panose="020B0806030902050204" pitchFamily="34" charset="0"/>
              </a:rPr>
              <a:t> </a:t>
            </a:r>
            <a:r>
              <a:rPr lang="en-ID" sz="2800" err="1">
                <a:latin typeface="Impact" panose="020B0806030902050204" pitchFamily="34" charset="0"/>
              </a:rPr>
              <a:t>kita</a:t>
            </a:r>
            <a:r>
              <a:rPr lang="en-ID" sz="2800">
                <a:latin typeface="Impact" panose="020B0806030902050204" pitchFamily="34" charset="0"/>
              </a:rPr>
              <a:t> </a:t>
            </a:r>
            <a:r>
              <a:rPr lang="en-ID" sz="2800" err="1">
                <a:latin typeface="Impact" panose="020B0806030902050204" pitchFamily="34" charset="0"/>
              </a:rPr>
              <a:t>lihat</a:t>
            </a:r>
            <a:r>
              <a:rPr lang="en-ID" sz="2800">
                <a:latin typeface="Impact" panose="020B0806030902050204" pitchFamily="34" charset="0"/>
              </a:rPr>
              <a:t> yang </a:t>
            </a:r>
            <a:r>
              <a:rPr lang="en-ID" sz="2800" err="1">
                <a:latin typeface="Impact" panose="020B0806030902050204" pitchFamily="34" charset="0"/>
              </a:rPr>
              <a:t>menjadi</a:t>
            </a:r>
            <a:r>
              <a:rPr lang="en-ID" sz="2800">
                <a:latin typeface="Impact" panose="020B0806030902050204" pitchFamily="34" charset="0"/>
              </a:rPr>
              <a:t> </a:t>
            </a:r>
            <a:r>
              <a:rPr lang="en-ID" sz="2800" err="1">
                <a:latin typeface="Impact" panose="020B0806030902050204" pitchFamily="34" charset="0"/>
              </a:rPr>
              <a:t>rahasia</a:t>
            </a:r>
            <a:r>
              <a:rPr lang="en-ID" sz="2800">
                <a:latin typeface="Impact" panose="020B0806030902050204" pitchFamily="34" charset="0"/>
              </a:rPr>
              <a:t> </a:t>
            </a:r>
            <a:r>
              <a:rPr lang="en-ID" sz="2800" err="1">
                <a:latin typeface="Impact" panose="020B0806030902050204" pitchFamily="34" charset="0"/>
              </a:rPr>
              <a:t>kekuatan</a:t>
            </a:r>
            <a:r>
              <a:rPr lang="en-ID" sz="2800">
                <a:latin typeface="Impact" panose="020B0806030902050204" pitchFamily="34" charset="0"/>
              </a:rPr>
              <a:t> </a:t>
            </a:r>
            <a:r>
              <a:rPr lang="en-ID" sz="2800" err="1">
                <a:latin typeface="Impact" panose="020B0806030902050204" pitchFamily="34" charset="0"/>
              </a:rPr>
              <a:t>karakter</a:t>
            </a:r>
            <a:r>
              <a:rPr lang="en-ID" sz="2800">
                <a:latin typeface="Impact" panose="020B0806030902050204" pitchFamily="34" charset="0"/>
              </a:rPr>
              <a:t> </a:t>
            </a:r>
            <a:r>
              <a:rPr lang="en-ID" sz="2800" err="1">
                <a:latin typeface="Impact" panose="020B0806030902050204" pitchFamily="34" charset="0"/>
              </a:rPr>
              <a:t>Ayub</a:t>
            </a:r>
            <a:r>
              <a:rPr lang="en-ID" sz="2800"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5A0C1-388E-F76D-C3F7-C1B8A583B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5238952" cy="4419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Ayub</a:t>
            </a:r>
            <a:r>
              <a:rPr lang="en-ID" sz="2400" dirty="0">
                <a:latin typeface="Impact" panose="020B0806030902050204" pitchFamily="34" charset="0"/>
              </a:rPr>
              <a:t> 29:12-16 </a:t>
            </a:r>
          </a:p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“Karena </a:t>
            </a:r>
            <a:r>
              <a:rPr lang="en-ID" sz="2400" dirty="0" err="1">
                <a:latin typeface="Franklin Gothic Medium Cond" panose="020B0606030402020204" pitchFamily="34" charset="0"/>
              </a:rPr>
              <a:t>aku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sengsara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berteriak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minta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tolong</a:t>
            </a:r>
            <a:r>
              <a:rPr lang="en-ID" sz="2400" dirty="0">
                <a:latin typeface="Franklin Gothic Medium Cond" panose="020B0606030402020204" pitchFamily="34" charset="0"/>
              </a:rPr>
              <a:t>,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piatu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penolongnya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aku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ucapan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nyaris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binasa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janda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kubuat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bersukaria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aku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berpakaian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keadilan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menutupi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jubah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serban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aku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buta</a:t>
            </a:r>
            <a:r>
              <a:rPr lang="en-ID" sz="2400" dirty="0">
                <a:latin typeface="Franklin Gothic Medium Cond" panose="020B0606030402020204" pitchFamily="34" charset="0"/>
              </a:rPr>
              <a:t>, dan kaki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lumpuh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aku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bapa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orang miskin,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perkara</a:t>
            </a:r>
            <a:r>
              <a:rPr lang="en-ID" sz="2400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kukenal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kuselidiki</a:t>
            </a:r>
            <a:r>
              <a:rPr lang="en-ID" sz="2400" dirty="0">
                <a:latin typeface="Franklin Gothic Medium Cond" panose="020B06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FBC4D-82A2-DE8A-3325-4712BB94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65" r="31295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790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71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A17CF-18CA-1D43-B2DC-1E716BA6D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9" r="620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324923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BD1C-263C-CBF8-FC2F-653B521C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63" y="931760"/>
            <a:ext cx="3249230" cy="46755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2400" dirty="0" err="1">
                <a:latin typeface="Gill Sans Ultra Bold" panose="020B0A02020104020203" pitchFamily="34" charset="0"/>
              </a:rPr>
              <a:t>Ayub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tidak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menunggu</a:t>
            </a:r>
            <a:r>
              <a:rPr lang="en-ID" sz="2400" dirty="0">
                <a:latin typeface="Gill Sans Ultra Bold" panose="020B0A02020104020203" pitchFamily="34" charset="0"/>
              </a:rPr>
              <a:t> orang </a:t>
            </a:r>
            <a:r>
              <a:rPr lang="en-ID" sz="2400" dirty="0" err="1">
                <a:latin typeface="Gill Sans Ultra Bold" panose="020B0A02020104020203" pitchFamily="34" charset="0"/>
              </a:rPr>
              <a:t>datang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kepadanya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untuk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meminta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pertolongan</a:t>
            </a:r>
            <a:r>
              <a:rPr lang="en-ID" sz="2400" dirty="0">
                <a:latin typeface="Gill Sans Ultra Bold" panose="020B0A02020104020203" pitchFamily="34" charset="0"/>
              </a:rPr>
              <a:t>, </a:t>
            </a:r>
            <a:r>
              <a:rPr lang="en-ID" sz="4000" dirty="0" err="1">
                <a:latin typeface="Impact" panose="020B0806030902050204" pitchFamily="34" charset="0"/>
              </a:rPr>
              <a:t>tetapi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Ayub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7030A0"/>
                </a:solidFill>
                <a:latin typeface="Impact" panose="020B0806030902050204" pitchFamily="34" charset="0"/>
              </a:rPr>
              <a:t>proaktif</a:t>
            </a:r>
            <a:r>
              <a:rPr lang="en-ID" sz="4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mencari</a:t>
            </a:r>
            <a:r>
              <a:rPr lang="en-ID" sz="4000" dirty="0">
                <a:latin typeface="Impact" panose="020B0806030902050204" pitchFamily="34" charset="0"/>
              </a:rPr>
              <a:t> orang yang </a:t>
            </a:r>
            <a:r>
              <a:rPr lang="en-ID" sz="4000" dirty="0" err="1">
                <a:latin typeface="Impact" panose="020B0806030902050204" pitchFamily="34" charset="0"/>
              </a:rPr>
              <a:t>perlu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dibantu</a:t>
            </a:r>
            <a:r>
              <a:rPr lang="en-ID" sz="2400" dirty="0">
                <a:latin typeface="Gill Sans Ultra Bold" panose="020B0A02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59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4F63B-786E-9C59-0A71-49F6C0146F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F3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F2343-54B0-9546-1FBA-CC5B5F4D4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462340"/>
            <a:ext cx="5210175" cy="3194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sempurna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menikmati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kelimpahan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Ilahi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Ul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15: 4),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ketidaktaatan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orang miskin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selalu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konteks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dipanggil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membuka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tangan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membutuhkan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(UI. 15: 11).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7E7E-C258-439B-EE63-5F1128F21978}"/>
              </a:ext>
            </a:extLst>
          </p:cNvPr>
          <p:cNvSpPr txBox="1"/>
          <p:nvPr/>
        </p:nvSpPr>
        <p:spPr>
          <a:xfrm>
            <a:off x="3324225" y="4059401"/>
            <a:ext cx="5486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tujuan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konsep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kemiskinan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amal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Alkitab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cukup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luas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berusaha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memahami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maknanya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C9B3F-58CD-DE4A-11EC-CF14C9F8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65" y="696753"/>
            <a:ext cx="2826969" cy="2932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AACF1-0DCF-20B1-B831-B91CC535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4059401"/>
            <a:ext cx="2825094" cy="23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6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95FB3-ECAD-BDE1-8A9E-29BF5143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39" y="669926"/>
            <a:ext cx="4385311" cy="1130300"/>
          </a:xfrm>
        </p:spPr>
        <p:txBody>
          <a:bodyPr anchor="b">
            <a:normAutofit/>
          </a:bodyPr>
          <a:lstStyle/>
          <a:p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Ellen G. White, Testimonies for the Church,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jld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 5,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hlm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 151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289D3-15AA-15C9-9FF7-E2CD7B51B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923"/>
            <a:ext cx="4314826" cy="55141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7187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663440" y="2026340"/>
            <a:ext cx="44805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5B62-6747-3733-3C3B-3B200BCF7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4" y="2228852"/>
            <a:ext cx="4193369" cy="41624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Jangan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menunggu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[orang miskin]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menarik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perhatianmu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kebutuhan-kebutuhan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Bertindaklah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Ayub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Perkara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ketahui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diselidikinya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Pergilah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mencari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pelajari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apa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dibutuhkan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serta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bagaimana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cara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terbaik</a:t>
            </a:r>
            <a:r>
              <a:rPr lang="en-ID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" panose="020B0A02020104020203" pitchFamily="34" charset="0"/>
              </a:rPr>
              <a:t>menyediakannya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643166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D0F5A4-8730-CC86-6906-C3EE26FEA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77" r="8077"/>
          <a:stretch/>
        </p:blipFill>
        <p:spPr>
          <a:xfrm>
            <a:off x="2" y="1587"/>
            <a:ext cx="447675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47BE-692A-B757-8E8F-582EE8703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962026"/>
            <a:ext cx="4571999" cy="548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orang yang </a:t>
            </a:r>
            <a:r>
              <a:rPr lang="en-ID" sz="2400" dirty="0" err="1">
                <a:latin typeface="Impact" panose="020B0806030902050204" pitchFamily="34" charset="0"/>
              </a:rPr>
              <a:t>berkemurahan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terhadap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sesamanya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janji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dinyatakan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: </a:t>
            </a:r>
          </a:p>
          <a:p>
            <a:pPr marL="0" indent="0">
              <a:buNone/>
            </a:pPr>
            <a:endParaRPr lang="en-ID" sz="24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Yesaya</a:t>
            </a:r>
            <a:r>
              <a:rPr lang="en-ID" dirty="0">
                <a:latin typeface="Impact" panose="020B0806030902050204" pitchFamily="34" charset="0"/>
              </a:rPr>
              <a:t> 58:8 </a:t>
            </a:r>
          </a:p>
          <a:p>
            <a:pPr marL="0" indent="0">
              <a:buNone/>
            </a:pPr>
            <a:r>
              <a:rPr lang="en-ID" dirty="0"/>
              <a:t>“Pada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itulah</a:t>
            </a:r>
            <a:r>
              <a:rPr lang="en-ID" dirty="0"/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terangmu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fajar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/>
              <a:t>dan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lukamu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pulih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segera</a:t>
            </a:r>
            <a:r>
              <a:rPr lang="en-ID" dirty="0"/>
              <a:t>;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barisan</a:t>
            </a:r>
            <a:r>
              <a:rPr lang="en-ID" dirty="0"/>
              <a:t> </a:t>
            </a:r>
            <a:r>
              <a:rPr lang="en-ID" dirty="0" err="1"/>
              <a:t>depanmu</a:t>
            </a:r>
            <a:r>
              <a:rPr lang="en-ID" dirty="0"/>
              <a:t> dan </a:t>
            </a:r>
            <a:r>
              <a:rPr lang="en-ID" dirty="0" err="1"/>
              <a:t>kemuliaan</a:t>
            </a:r>
            <a:r>
              <a:rPr lang="en-ID" dirty="0"/>
              <a:t> TUHAN </a:t>
            </a:r>
            <a:r>
              <a:rPr lang="en-ID" dirty="0" err="1"/>
              <a:t>barisan</a:t>
            </a:r>
            <a:r>
              <a:rPr lang="en-ID" dirty="0"/>
              <a:t> </a:t>
            </a:r>
            <a:r>
              <a:rPr lang="en-ID" dirty="0" err="1"/>
              <a:t>belakangmu</a:t>
            </a:r>
            <a:r>
              <a:rPr lang="en-ID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67614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D82B-7B9A-525F-5AED-A71425A2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FDB6C-DBAC-3E0D-1BE1-D4AC63DF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409A9-2E1B-489F-6F3B-C1E5BD90FE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C23E3E-B6BF-090C-DC8D-77C08B1E84FC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DB17B2-C8D2-4273-6BD5-FC24B030DF1B}"/>
              </a:ext>
            </a:extLst>
          </p:cNvPr>
          <p:cNvSpPr/>
          <p:nvPr/>
        </p:nvSpPr>
        <p:spPr>
          <a:xfrm>
            <a:off x="341462" y="54081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D5193B-0C32-BE74-515F-5E2B5CE6745F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E4AB84-0F34-A935-92D5-6658F3B0FBC3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2995A-44D1-8DBD-339C-CDFEC40AF23C}"/>
              </a:ext>
            </a:extLst>
          </p:cNvPr>
          <p:cNvSpPr/>
          <p:nvPr/>
        </p:nvSpPr>
        <p:spPr>
          <a:xfrm>
            <a:off x="341736" y="31855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62908E-9D31-8E66-96E0-725061664B64}"/>
              </a:ext>
            </a:extLst>
          </p:cNvPr>
          <p:cNvSpPr/>
          <p:nvPr/>
        </p:nvSpPr>
        <p:spPr>
          <a:xfrm>
            <a:off x="341462" y="42717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BEAB3-AEC5-1972-1333-3191F70756F6}"/>
              </a:ext>
            </a:extLst>
          </p:cNvPr>
          <p:cNvSpPr txBox="1"/>
          <p:nvPr/>
        </p:nvSpPr>
        <p:spPr>
          <a:xfrm>
            <a:off x="1145322" y="1085851"/>
            <a:ext cx="7656942" cy="83099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Ultra Bold" panose="020B0B04020104020203" pitchFamily="34" charset="0"/>
              </a:rPr>
              <a:t>Mengasihi</a:t>
            </a:r>
            <a:r>
              <a:rPr lang="en-ID" sz="2400" dirty="0">
                <a:latin typeface="Gill Sans Nova Cond Ultra Bold" panose="020B0B04020104020203" pitchFamily="34" charset="0"/>
              </a:rPr>
              <a:t> orang lain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membantu</a:t>
            </a:r>
            <a:r>
              <a:rPr lang="en-ID" sz="2400" dirty="0">
                <a:latin typeface="Gill Sans Nova Cond Ultra Bold" panose="020B0B04020104020203" pitchFamily="34" charset="0"/>
              </a:rPr>
              <a:t> orang lain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membutuhkan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suatu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Ilahi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23E7E-6CCA-6944-972B-B74222C30345}"/>
              </a:ext>
            </a:extLst>
          </p:cNvPr>
          <p:cNvSpPr txBox="1"/>
          <p:nvPr/>
        </p:nvSpPr>
        <p:spPr>
          <a:xfrm>
            <a:off x="1145322" y="2233523"/>
            <a:ext cx="7656942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Misi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Juruselamat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mencakup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bantuan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rohani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jasmani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itu</a:t>
            </a:r>
            <a:r>
              <a:rPr lang="en-ID" sz="2000" dirty="0">
                <a:latin typeface="Impact" panose="020B0806030902050204" pitchFamily="34" charset="0"/>
              </a:rPr>
              <a:t> TUHAN </a:t>
            </a:r>
            <a:r>
              <a:rPr lang="en-ID" sz="2000" dirty="0" err="1">
                <a:latin typeface="Impact" panose="020B0806030902050204" pitchFamily="34" charset="0"/>
              </a:rPr>
              <a:t>mengajarkan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supaya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peduli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terhadap</a:t>
            </a:r>
            <a:r>
              <a:rPr lang="en-ID" sz="2000" dirty="0">
                <a:latin typeface="Impact" panose="020B0806030902050204" pitchFamily="34" charset="0"/>
              </a:rPr>
              <a:t> orang miskin.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F162D-9D57-66A9-435F-ED5AF07FA022}"/>
              </a:ext>
            </a:extLst>
          </p:cNvPr>
          <p:cNvSpPr txBox="1"/>
          <p:nvPr/>
        </p:nvSpPr>
        <p:spPr>
          <a:xfrm>
            <a:off x="1145322" y="3235683"/>
            <a:ext cx="7656942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Sesungguhnya</a:t>
            </a:r>
            <a:r>
              <a:rPr lang="en-ID" sz="2400" dirty="0">
                <a:latin typeface="Gill Sans Nova Cond XBd" panose="020B0A06020104020203" pitchFamily="34" charset="0"/>
              </a:rPr>
              <a:t> uang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membeli</a:t>
            </a:r>
            <a:r>
              <a:rPr lang="en-ID" sz="2400" dirty="0">
                <a:latin typeface="Gill Sans Nova Cond XBd" panose="020B0A06020104020203" pitchFamily="34" charset="0"/>
              </a:rPr>
              <a:t> KEDAMAIAN dan KEBAHAGIAAN.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F0C089-E4FB-EF99-3060-640AADCEE7C0}"/>
              </a:ext>
            </a:extLst>
          </p:cNvPr>
          <p:cNvSpPr txBox="1"/>
          <p:nvPr/>
        </p:nvSpPr>
        <p:spPr>
          <a:xfrm>
            <a:off x="1145048" y="4355494"/>
            <a:ext cx="7638164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400" b="1" dirty="0" err="1">
                <a:latin typeface="Gill Sans Nova Cond XBd" panose="020B0A06020104020203" pitchFamily="34" charset="0"/>
              </a:rPr>
              <a:t>Perubahan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sikap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Zakheus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adalah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sebuah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ekspresi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dari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pengalaman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Pertobatan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Sejati</a:t>
            </a:r>
            <a:r>
              <a:rPr lang="en-ID" sz="2400" b="1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DBEE11-C0E8-D0FC-1CD3-10505D687893}"/>
              </a:ext>
            </a:extLst>
          </p:cNvPr>
          <p:cNvSpPr txBox="1"/>
          <p:nvPr/>
        </p:nvSpPr>
        <p:spPr>
          <a:xfrm>
            <a:off x="1145047" y="5401155"/>
            <a:ext cx="7638164" cy="1015663"/>
          </a:xfrm>
          <a:prstGeom prst="rect">
            <a:avLst/>
          </a:prstGeom>
          <a:solidFill>
            <a:srgbClr val="FA996E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Marilah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secara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proaktif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pergi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mencari</a:t>
            </a:r>
            <a:r>
              <a:rPr lang="en-ID" sz="2000" dirty="0">
                <a:latin typeface="Impact" panose="020B0806030902050204" pitchFamily="34" charset="0"/>
              </a:rPr>
              <a:t> orang yang </a:t>
            </a:r>
            <a:r>
              <a:rPr lang="en-ID" sz="2000" dirty="0" err="1">
                <a:latin typeface="Impact" panose="020B0806030902050204" pitchFamily="34" charset="0"/>
              </a:rPr>
              <a:t>perlu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dibantu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mempelajari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apa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dibutuhkan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bagaimana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cara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terbaik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menyediakannya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  <a:endParaRPr lang="en-ID" sz="2000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9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51E5-BE92-9B71-6814-F847FA2B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365760"/>
            <a:ext cx="7723003" cy="1188720"/>
          </a:xfrm>
        </p:spPr>
        <p:txBody>
          <a:bodyPr>
            <a:normAutofit/>
          </a:bodyPr>
          <a:lstStyle/>
          <a:p>
            <a:pPr algn="ctr"/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HIDUP DAN PELAYANAN YESUS</a:t>
            </a:r>
            <a:br>
              <a:rPr lang="es-ES" sz="3700" dirty="0"/>
            </a:br>
            <a:r>
              <a:rPr lang="es-ES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Minggu</a:t>
            </a:r>
            <a:r>
              <a:rPr lang="es-ES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12 </a:t>
            </a:r>
            <a:r>
              <a:rPr lang="es-ES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Februari</a:t>
            </a:r>
            <a:r>
              <a:rPr lang="es-ES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2023</a:t>
            </a:r>
            <a:endParaRPr lang="en-ID" sz="3200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45B6A-ECE7-AA00-FB07-FFDB607C5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725" y="1920240"/>
            <a:ext cx="6591299" cy="439597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Yesaya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61:1-2 </a:t>
            </a:r>
          </a:p>
          <a:p>
            <a:pPr marL="0" indent="0" algn="ctr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padaku</a:t>
            </a:r>
            <a:r>
              <a:rPr lang="en-ID" sz="2400" dirty="0">
                <a:latin typeface="Gill Sans Nova Cond XBd" panose="020B0A06020104020203" pitchFamily="34" charset="0"/>
              </a:rPr>
              <a:t>, oleh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TUHAN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mengurapi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aku</a:t>
            </a:r>
            <a:r>
              <a:rPr lang="en-ID" sz="2400" dirty="0"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latin typeface="Impact" panose="020B0806030902050204" pitchFamily="34" charset="0"/>
              </a:rPr>
              <a:t>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mengutus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menyampaikan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kabar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baik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orang-orang </a:t>
            </a:r>
            <a:r>
              <a:rPr lang="en-ID" sz="2400" dirty="0" err="1">
                <a:latin typeface="Impact" panose="020B0806030902050204" pitchFamily="34" charset="0"/>
              </a:rPr>
              <a:t>sengsara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Ultra Bold" panose="020B0A02020104020203" pitchFamily="34" charset="0"/>
              </a:rPr>
              <a:t>merawat</a:t>
            </a:r>
            <a:r>
              <a:rPr lang="en-ID" sz="2400" dirty="0">
                <a:latin typeface="Gill Sans Ultra Bold" panose="020B0A02020104020203" pitchFamily="34" charset="0"/>
              </a:rPr>
              <a:t> orang-orang yang </a:t>
            </a:r>
            <a:r>
              <a:rPr lang="en-ID" sz="2400" dirty="0" err="1">
                <a:latin typeface="Gill Sans Ultra Bold" panose="020B0A02020104020203" pitchFamily="34" charset="0"/>
              </a:rPr>
              <a:t>remuk</a:t>
            </a:r>
            <a:r>
              <a:rPr lang="en-ID" sz="2400" dirty="0">
                <a:latin typeface="Gill Sans Ultra Bold" panose="020B0A02020104020203" pitchFamily="34" charset="0"/>
              </a:rPr>
              <a:t> </a:t>
            </a:r>
            <a:r>
              <a:rPr lang="en-ID" sz="2400" dirty="0" err="1">
                <a:latin typeface="Gill Sans Ultra Bold" panose="020B0A02020104020203" pitchFamily="34" charset="0"/>
              </a:rPr>
              <a:t>hati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memberitakan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pembebasan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kepada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orang-orang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tawanan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Amasis MT Pro Black" panose="02040A04050005020304" pitchFamily="18" charset="0"/>
              </a:rPr>
              <a:t>kepada</a:t>
            </a:r>
            <a:r>
              <a:rPr lang="en-ID" sz="2400" dirty="0">
                <a:latin typeface="Amasis MT Pro Black" panose="02040A04050005020304" pitchFamily="18" charset="0"/>
              </a:rPr>
              <a:t> orang-orang yang </a:t>
            </a:r>
            <a:r>
              <a:rPr lang="en-ID" sz="2400" dirty="0" err="1">
                <a:latin typeface="Amasis MT Pro Black" panose="02040A04050005020304" pitchFamily="18" charset="0"/>
              </a:rPr>
              <a:t>terkurung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kelepasan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dari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penjara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memberitakan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tahun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rahmat</a:t>
            </a:r>
            <a:r>
              <a:rPr lang="en-ID" sz="2400" dirty="0">
                <a:latin typeface="Bernard MT Condensed" panose="02050806060905020404" pitchFamily="18" charset="0"/>
              </a:rPr>
              <a:t> TUHAN </a:t>
            </a:r>
            <a:r>
              <a:rPr lang="en-ID" sz="2400" dirty="0">
                <a:latin typeface="Gill Sans Nova Cond XBd" panose="020B0A06020104020203" pitchFamily="34" charset="0"/>
              </a:rPr>
              <a:t>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pembalasan</a:t>
            </a:r>
            <a:r>
              <a:rPr lang="en-ID" sz="2400" dirty="0">
                <a:latin typeface="Gill Sans Nova Cond Ultra Bold" panose="020B0B04020104020203" pitchFamily="34" charset="0"/>
              </a:rPr>
              <a:t> Allah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menghibur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400" dirty="0">
                <a:latin typeface="Gill Sans Nova Cond Ultra Bold" panose="020B0B04020104020203" pitchFamily="34" charset="0"/>
              </a:rPr>
              <a:t> orang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berkabung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CC74D-B646-CA40-25C9-50253FA98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63"/>
          <a:stretch/>
        </p:blipFill>
        <p:spPr>
          <a:xfrm>
            <a:off x="375706" y="2981325"/>
            <a:ext cx="1728630" cy="261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153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56067-B5EE-F8E8-7381-C131A181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7675"/>
            <a:ext cx="5169987" cy="5948295"/>
          </a:xfrm>
        </p:spPr>
        <p:txBody>
          <a:bodyPr anchor="t">
            <a:noAutofit/>
          </a:bodyPr>
          <a:lstStyle/>
          <a:p>
            <a:r>
              <a:rPr lang="en-ID" sz="2700" dirty="0">
                <a:latin typeface="Gill Sans Nova Cond XBd" panose="020B0A06020104020203" pitchFamily="34" charset="0"/>
              </a:rPr>
              <a:t>Banyak orang di zaman </a:t>
            </a:r>
            <a:r>
              <a:rPr lang="en-ID" sz="2700" dirty="0" err="1">
                <a:latin typeface="Gill Sans Nova Cond XBd" panose="020B0A06020104020203" pitchFamily="34" charset="0"/>
              </a:rPr>
              <a:t>Yesus</a:t>
            </a:r>
            <a:r>
              <a:rPr lang="en-ID" sz="2700" dirty="0">
                <a:latin typeface="Gill Sans Nova Cond XBd" panose="020B0A06020104020203" pitchFamily="34" charset="0"/>
              </a:rPr>
              <a:t> salah </a:t>
            </a:r>
            <a:r>
              <a:rPr lang="en-ID" sz="2700" dirty="0" err="1">
                <a:latin typeface="Gill Sans Nova Cond XBd" panose="020B0A06020104020203" pitchFamily="34" charset="0"/>
              </a:rPr>
              <a:t>memahami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misi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Mesias</a:t>
            </a:r>
            <a:r>
              <a:rPr lang="en-ID" sz="2700" dirty="0">
                <a:latin typeface="Gill Sans Nova Cond XBd" panose="020B0A06020104020203" pitchFamily="34" charset="0"/>
              </a:rPr>
              <a:t> yang </a:t>
            </a:r>
            <a:r>
              <a:rPr lang="en-ID" sz="2700" dirty="0" err="1">
                <a:latin typeface="Gill Sans Nova Cond XBd" panose="020B0A06020104020203" pitchFamily="34" charset="0"/>
              </a:rPr>
              <a:t>mereka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nanti-nantikan</a:t>
            </a:r>
            <a:r>
              <a:rPr lang="en-ID" sz="2700" dirty="0">
                <a:latin typeface="Gill Sans Nova Cond XBd" panose="020B0A06020104020203" pitchFamily="34" charset="0"/>
              </a:rPr>
              <a:t>.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Mereka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beranggapan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bahwa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kedatangan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Mesias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adalah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untuk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membebaskan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orang Israel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penaklukan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dan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penindasan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7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bangsa</a:t>
            </a:r>
            <a:r>
              <a:rPr lang="en-ID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Roma</a:t>
            </a:r>
            <a:r>
              <a:rPr lang="en-ID" sz="2700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Tidaklah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heran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cukup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terkejut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pernyataan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ketika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selesai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membaca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kitab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Yesaya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61:1-2. </a:t>
            </a:r>
          </a:p>
          <a:p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mengatakan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 "Pada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hari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genaplah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nas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sewaktu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kamu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7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mendengarnya</a:t>
            </a:r>
            <a:r>
              <a:rPr lang="en-ID" sz="27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" [Lukas 4:21].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5" y="581159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4B9A7-0B69-D53A-EA64-CDA481D56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95" b="3"/>
          <a:stretch/>
        </p:blipFill>
        <p:spPr>
          <a:xfrm>
            <a:off x="5169987" y="760562"/>
            <a:ext cx="397401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1799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3458C-FB5F-0024-1091-BC91782E7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9" b="373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56DD-3673-2CD3-301C-CFE85692B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3706476"/>
            <a:ext cx="8610600" cy="30235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Kasih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orang miskin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salah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satu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bukti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terbesar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Kemesiasan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-Nya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b="1" dirty="0" err="1">
                <a:latin typeface="Gill Sans Nova Cond XBd" panose="020B0A06020104020203" pitchFamily="34" charset="0"/>
              </a:rPr>
              <a:t>hal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ini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nampak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jelas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ketika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Yesus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menjawab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pertanyaan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Yohanes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Pembaptis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mengenai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Dia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sebagai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Mesias</a:t>
            </a:r>
            <a:r>
              <a:rPr lang="en-ID" sz="2400" b="1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Matius</a:t>
            </a:r>
            <a:r>
              <a:rPr lang="en-ID" sz="2400" dirty="0">
                <a:latin typeface="Impact" panose="020B0806030902050204" pitchFamily="34" charset="0"/>
              </a:rPr>
              <a:t> 11:4-5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menjawab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: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Pergilah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katakanlah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Yohanes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dengar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lihat</a:t>
            </a:r>
            <a:r>
              <a:rPr lang="en-ID" sz="2400" b="1" dirty="0">
                <a:latin typeface="Franklin Gothic Medium Cond" panose="020B0606030402020204" pitchFamily="34" charset="0"/>
              </a:rPr>
              <a:t> :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melihat</a:t>
            </a:r>
            <a:r>
              <a:rPr lang="en-ID" sz="2400" b="1" dirty="0">
                <a:latin typeface="Franklin Gothic Medium Cond" panose="020B0606030402020204" pitchFamily="34" charset="0"/>
              </a:rPr>
              <a:t>,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lumpuh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berjalan</a:t>
            </a:r>
            <a:r>
              <a:rPr lang="en-ID" sz="2400" b="1" dirty="0">
                <a:latin typeface="Franklin Gothic Medium Cond" panose="020B0606030402020204" pitchFamily="34" charset="0"/>
              </a:rPr>
              <a:t>,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kusta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tahir</a:t>
            </a:r>
            <a:r>
              <a:rPr lang="en-ID" sz="2400" b="1" dirty="0">
                <a:latin typeface="Franklin Gothic Medium Cond" panose="020B0606030402020204" pitchFamily="34" charset="0"/>
              </a:rPr>
              <a:t>,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mendengar</a:t>
            </a:r>
            <a:r>
              <a:rPr lang="en-ID" sz="2400" b="1" dirty="0">
                <a:latin typeface="Franklin Gothic Medium Cond" panose="020B0606030402020204" pitchFamily="34" charset="0"/>
              </a:rPr>
              <a:t>,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dibangkitkan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orang miskin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diberitakan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kabar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254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AC005-7814-2229-0345-DFD5B8C3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2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A396DB-48A7-0A6E-6A6E-7E8DBC2F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90689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sedikit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orang pada zaman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yang </a:t>
            </a:r>
            <a:r>
              <a:rPr lang="en-ID" sz="4000" dirty="0" err="1">
                <a:solidFill>
                  <a:srgbClr val="FFFF00"/>
                </a:solidFill>
                <a:latin typeface="Impact" panose="020B0806030902050204" pitchFamily="34" charset="0"/>
              </a:rPr>
              <a:t>peduli</a:t>
            </a: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orang miskin dan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penderitaan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bernasib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buruk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D1D72-2329-CD53-5C80-B57C8E305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5" y="2200275"/>
            <a:ext cx="4895850" cy="436721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Karena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secara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umum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kemiskinan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dianggap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sebagai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kutukan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Allah.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Kondisi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mereka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malang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itu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dipandang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karena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kesalahan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mereka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sendiri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dan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mereka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harus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menanggungnya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sendiri</a:t>
            </a:r>
            <a:r>
              <a:rPr lang="en-ID" dirty="0">
                <a:latin typeface="Amasis MT Pro Black" panose="02040A04050005020304" pitchFamily="18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B1769-A436-6EC2-5C22-CC7FA7F7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7" y="2599133"/>
            <a:ext cx="4275536" cy="28503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2222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21C5A-53C4-737B-22FC-1687CEC5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4" r="1894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41433-5973-BF8C-F350-DE5A7FB7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373" y="409575"/>
            <a:ext cx="4570857" cy="6296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Misi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Juruselamat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mencakup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bantuan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rohani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jasmani</a:t>
            </a:r>
            <a:r>
              <a:rPr lang="en-ID" dirty="0">
                <a:latin typeface="Impact" panose="020B0806030902050204" pitchFamily="34" charset="0"/>
              </a:rPr>
              <a:t> [Lukas 4:18-19, Lukas 7:19-22].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lain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membantu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lain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membutuhkan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suatu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Ilahi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15:11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“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orang-orang miskin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hentinya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negeri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; </a:t>
            </a:r>
            <a:r>
              <a:rPr lang="en-ID" sz="2600" dirty="0" err="1">
                <a:latin typeface="Franklin Gothic Medium Cond" panose="020B0606030402020204" pitchFamily="34" charset="0"/>
              </a:rPr>
              <a:t>itulah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perintah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kepadamu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: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membuka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lebar-lebar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saudaramu</a:t>
            </a:r>
            <a:r>
              <a:rPr lang="en-ID" sz="2600" dirty="0">
                <a:latin typeface="Franklin Gothic Medium Cond" panose="020B0606030402020204" pitchFamily="34" charset="0"/>
              </a:rPr>
              <a:t>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tertindas</a:t>
            </a:r>
            <a:r>
              <a:rPr lang="en-ID" sz="2600" dirty="0">
                <a:latin typeface="Franklin Gothic Medium Cond" panose="020B0606030402020204" pitchFamily="34" charset="0"/>
              </a:rPr>
              <a:t> dan yang miskin di </a:t>
            </a:r>
            <a:r>
              <a:rPr lang="en-ID" sz="2600" dirty="0" err="1">
                <a:latin typeface="Franklin Gothic Medium Cond" panose="020B0606030402020204" pitchFamily="34" charset="0"/>
              </a:rPr>
              <a:t>negerimu</a:t>
            </a:r>
            <a:r>
              <a:rPr lang="en-ID" sz="2600" dirty="0"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7989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9B0C5-7FF4-4995-7A8C-9CB39973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26193"/>
            <a:ext cx="3552825" cy="1325563"/>
          </a:xfrm>
        </p:spPr>
        <p:txBody>
          <a:bodyPr>
            <a:normAutofit/>
          </a:bodyPr>
          <a:lstStyle/>
          <a:p>
            <a:pPr algn="ctr"/>
            <a:r>
              <a:rPr lang="en-ID" dirty="0" err="1">
                <a:latin typeface="Bernard MT Condensed" panose="02050806060905020404" pitchFamily="18" charset="0"/>
              </a:rPr>
              <a:t>Yakobus</a:t>
            </a:r>
            <a:r>
              <a:rPr lang="en-ID" dirty="0">
                <a:latin typeface="Bernard MT Condensed" panose="02050806060905020404" pitchFamily="18" charset="0"/>
              </a:rPr>
              <a:t> 1:27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1D27-C038-B609-2303-D77797E3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2032773"/>
            <a:ext cx="4772025" cy="4163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</a:t>
            </a:r>
            <a:r>
              <a:rPr lang="en-ID" sz="3200" dirty="0">
                <a:latin typeface="Gill Sans Nova Cond Ultra Bold" panose="020B0B04020104020203" pitchFamily="34" charset="0"/>
              </a:rPr>
              <a:t>Ibadah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murni</a:t>
            </a:r>
            <a:r>
              <a:rPr lang="en-ID" sz="3200" dirty="0">
                <a:latin typeface="Gill Sans Nova Cond Ultra Bold" panose="020B0B04020104020203" pitchFamily="34" charset="0"/>
              </a:rPr>
              <a:t> dan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bercacat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hadapan</a:t>
            </a:r>
            <a:r>
              <a:rPr lang="en-ID" sz="3200" dirty="0">
                <a:latin typeface="Gill Sans Nova Cond Ultra Bold" panose="020B0B04020104020203" pitchFamily="34" charset="0"/>
              </a:rPr>
              <a:t> Allah, Bapa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ialah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mengunjungi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yatim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piatu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janda-janda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kesusahan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latin typeface="Berlin Sans FB" panose="020E0602020502020306" pitchFamily="34" charset="0"/>
              </a:rPr>
              <a:t>menjaga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supaya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dirinya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dicemarkan</a:t>
            </a:r>
            <a:r>
              <a:rPr lang="en-ID" sz="3200" dirty="0">
                <a:latin typeface="Berlin Sans FB" panose="020E0602020502020306" pitchFamily="34" charset="0"/>
              </a:rPr>
              <a:t> oleh dunia.”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503E5-41AF-D179-CD28-8787563E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9" r="-1" b="-1"/>
          <a:stretch/>
        </p:blipFill>
        <p:spPr>
          <a:xfrm>
            <a:off x="4995103" y="1323779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0142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493</TotalTime>
  <Words>2107</Words>
  <Application>Microsoft Office PowerPoint</Application>
  <PresentationFormat>On-screen Show (4:3)</PresentationFormat>
  <Paragraphs>110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</vt:lpstr>
      <vt:lpstr>Impact</vt:lpstr>
      <vt:lpstr>Wingdings</vt:lpstr>
      <vt:lpstr>Office Theme</vt:lpstr>
      <vt:lpstr>YANG PALING HINA INI</vt:lpstr>
      <vt:lpstr>MATIUS 25 : 34</vt:lpstr>
      <vt:lpstr>PowerPoint Presentation</vt:lpstr>
      <vt:lpstr>HIDUP DAN PELAYANAN YESUS Minggu, 12 Februari 2023</vt:lpstr>
      <vt:lpstr>PowerPoint Presentation</vt:lpstr>
      <vt:lpstr>PowerPoint Presentation</vt:lpstr>
      <vt:lpstr>Mengapa hanya sedikit orang pada zaman Yesus yang peduli kepada orang miskin dan penderitaan bagi mereka yang bernasib buruk?</vt:lpstr>
      <vt:lpstr>PowerPoint Presentation</vt:lpstr>
      <vt:lpstr>Yakobus 1:27</vt:lpstr>
      <vt:lpstr>KETETAPAN TUHAN UNTUK ORANG MISKIN Senin, 13 Februari 2023</vt:lpstr>
      <vt:lpstr>PowerPoint Presentation</vt:lpstr>
      <vt:lpstr>Keluaran 23:10-11</vt:lpstr>
      <vt:lpstr>Imamat 23:22</vt:lpstr>
      <vt:lpstr>Ulangan 15:11</vt:lpstr>
      <vt:lpstr>Mazmur 82:3-4</vt:lpstr>
      <vt:lpstr>JANJI TUHAN terhadap mereka yang menolong orang yang berkekurangan adalah :</vt:lpstr>
      <vt:lpstr>Ellen G. White, Alfa dan Omega, jld. 2, hlm. 277</vt:lpstr>
      <vt:lpstr>ORANG MUDA YANG KAYA Selasa, 14 Februari 2023</vt:lpstr>
      <vt:lpstr>Apakah jawaban Yesus yang membuat orang muda ini begitu sedih dan meninggalkan Yesus?</vt:lpstr>
      <vt:lpstr>Mengapa Yesus memberi jawaban seperti ayat di atas kepada orang muda itu?</vt:lpstr>
      <vt:lpstr>Kita perlu renungkan bahwa :</vt:lpstr>
      <vt:lpstr>PowerPoint Presentation</vt:lpstr>
      <vt:lpstr>ZAKHEUS Rabu, 15 Februari 2023</vt:lpstr>
      <vt:lpstr>PowerPoint Presentation</vt:lpstr>
      <vt:lpstr>Apakah persamaan dan perbedaan antara Zakhues [Lukas 19:1-10] dan Orang Muda yang kaya [Matius 19:16-22]?</vt:lpstr>
      <vt:lpstr>PowerPoint Presentation</vt:lpstr>
      <vt:lpstr>PERHATIKAN AYUB Kamis, 16 Februari 2023</vt:lpstr>
      <vt:lpstr>Gambaran apakah yang dapat kita lihat yang menjadi rahasia kekuatan karakter Ayub? </vt:lpstr>
      <vt:lpstr>PowerPoint Presentation</vt:lpstr>
      <vt:lpstr>Ellen G. White, Testimonies for the Church, jld. 5, hlm. 151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YANG PALING HINA INI</dc:title>
  <dc:creator>daniel siswanto</dc:creator>
  <cp:lastModifiedBy>daniel siswanto</cp:lastModifiedBy>
  <cp:revision>32</cp:revision>
  <dcterms:created xsi:type="dcterms:W3CDTF">2023-02-14T06:36:46Z</dcterms:created>
  <dcterms:modified xsi:type="dcterms:W3CDTF">2023-02-16T04:36:50Z</dcterms:modified>
</cp:coreProperties>
</file>