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72" r:id="rId9"/>
    <p:sldId id="262" r:id="rId10"/>
    <p:sldId id="273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5" r:id="rId19"/>
    <p:sldId id="276" r:id="rId20"/>
    <p:sldId id="277" r:id="rId21"/>
    <p:sldId id="278" r:id="rId22"/>
    <p:sldId id="279" r:id="rId23"/>
    <p:sldId id="280" r:id="rId24"/>
    <p:sldId id="270" r:id="rId25"/>
    <p:sldId id="281" r:id="rId26"/>
    <p:sldId id="282" r:id="rId27"/>
    <p:sldId id="283" r:id="rId28"/>
    <p:sldId id="284" r:id="rId29"/>
    <p:sldId id="271" r:id="rId30"/>
    <p:sldId id="285" r:id="rId31"/>
    <p:sldId id="286" r:id="rId32"/>
    <p:sldId id="287" r:id="rId33"/>
    <p:sldId id="288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98C"/>
    <a:srgbClr val="FF99FF"/>
    <a:srgbClr val="FFCC99"/>
    <a:srgbClr val="66FF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13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449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236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465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380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790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493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257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254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87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329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33BE-F062-445E-B7A9-81E2E47603CE}" type="datetimeFigureOut">
              <a:rPr lang="en-ID" smtClean="0"/>
              <a:t>09/02/2023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7A19-1318-4FA7-872D-84E2D13126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7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A6BD2-C39B-CA54-18C2-3AB5DA0B8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" r="50923" b="132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001B3-D7EB-BB32-D276-537306109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4" y="1122363"/>
            <a:ext cx="4118265" cy="3192462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MENYIMPAN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HARTA DI SURGA</a:t>
            </a:r>
            <a:endParaRPr lang="en-ID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60B9-E718-3A34-D39D-8E7E61069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222915" cy="1208141"/>
          </a:xfrm>
        </p:spPr>
        <p:txBody>
          <a:bodyPr>
            <a:normAutofit/>
          </a:bodyPr>
          <a:lstStyle/>
          <a:p>
            <a:pPr algn="l"/>
            <a:r>
              <a:rPr lang="en-US" sz="1700" b="1" dirty="0">
                <a:latin typeface="Amasis MT Pro Black" panose="02040A04050005020304" pitchFamily="18" charset="0"/>
              </a:rPr>
              <a:t>Pelajaran </a:t>
            </a:r>
            <a:r>
              <a:rPr lang="en-US" sz="1700" b="1" dirty="0" err="1">
                <a:latin typeface="Amasis MT Pro Black" panose="02040A04050005020304" pitchFamily="18" charset="0"/>
              </a:rPr>
              <a:t>ke</a:t>
            </a:r>
            <a:r>
              <a:rPr lang="en-US" sz="1700" b="1" dirty="0">
                <a:latin typeface="Amasis MT Pro Black" panose="02040A04050005020304" pitchFamily="18" charset="0"/>
              </a:rPr>
              <a:t> 6, </a:t>
            </a:r>
            <a:r>
              <a:rPr lang="en-US" sz="1700" b="1" dirty="0" err="1">
                <a:latin typeface="Amasis MT Pro Black" panose="02040A04050005020304" pitchFamily="18" charset="0"/>
              </a:rPr>
              <a:t>Triwulan</a:t>
            </a:r>
            <a:r>
              <a:rPr lang="en-US" sz="1700" b="1" dirty="0">
                <a:latin typeface="Amasis MT Pro Black" panose="02040A04050005020304" pitchFamily="18" charset="0"/>
              </a:rPr>
              <a:t> I</a:t>
            </a:r>
          </a:p>
          <a:p>
            <a:pPr algn="l"/>
            <a:r>
              <a:rPr lang="en-US" sz="1700" b="1" dirty="0" err="1">
                <a:latin typeface="Amasis MT Pro Black" panose="02040A04050005020304" pitchFamily="18" charset="0"/>
              </a:rPr>
              <a:t>Tahun</a:t>
            </a:r>
            <a:r>
              <a:rPr lang="en-US" sz="1700" b="1" dirty="0">
                <a:latin typeface="Amasis MT Pro Black" panose="02040A04050005020304" pitchFamily="18" charset="0"/>
              </a:rPr>
              <a:t> 2023</a:t>
            </a:r>
            <a:endParaRPr lang="en-ID" sz="1700" b="1" dirty="0">
              <a:latin typeface="Amasis MT Pro Black" panose="02040A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7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AB6CC-B25E-DABF-8862-6311C247D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0" b="1319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F58F-F737-848D-A1D8-A04F686C6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8" y="3810000"/>
            <a:ext cx="8277223" cy="2857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Kita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tahu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kapan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Kristus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kembali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satu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pengertian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itu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masalah</a:t>
            </a:r>
            <a:r>
              <a:rPr lang="en-ID" sz="3000" dirty="0">
                <a:latin typeface="Berlin Sans FB" panose="020E0602020502020306" pitchFamily="34" charset="0"/>
              </a:rPr>
              <a:t>. Yang </a:t>
            </a:r>
            <a:r>
              <a:rPr lang="en-ID" sz="3000" dirty="0" err="1">
                <a:latin typeface="Berlin Sans FB" panose="020E0602020502020306" pitchFamily="34" charset="0"/>
              </a:rPr>
              <a:t>menjadi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masalah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adalah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i="1" dirty="0" err="1">
                <a:latin typeface="Gill Sans Nova Cond XBd" panose="020B0A06020104020203" pitchFamily="34" charset="0"/>
              </a:rPr>
              <a:t>apakah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sama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seperti</a:t>
            </a:r>
            <a:r>
              <a:rPr lang="en-ID" sz="3000" i="1" dirty="0">
                <a:latin typeface="Gill Sans Nova Cond XBd" panose="020B0A06020104020203" pitchFamily="34" charset="0"/>
              </a:rPr>
              <a:t> Nuh, </a:t>
            </a:r>
            <a:r>
              <a:rPr lang="en-ID" sz="3000" i="1" dirty="0" err="1">
                <a:latin typeface="Gill Sans Nova Cond XBd" panose="020B0A06020104020203" pitchFamily="34" charset="0"/>
              </a:rPr>
              <a:t>kita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mau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melakukan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apa</a:t>
            </a:r>
            <a:r>
              <a:rPr lang="en-ID" sz="3000" i="1" dirty="0">
                <a:latin typeface="Gill Sans Nova Cond XBd" panose="020B0A06020104020203" pitchFamily="34" charset="0"/>
              </a:rPr>
              <a:t> yang Allah </a:t>
            </a:r>
            <a:r>
              <a:rPr lang="en-ID" sz="3000" i="1" dirty="0" err="1">
                <a:latin typeface="Gill Sans Nova Cond XBd" panose="020B0A06020104020203" pitchFamily="34" charset="0"/>
              </a:rPr>
              <a:t>minta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dari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kita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bahkan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meskipun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itu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berarti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mengadakan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perubahan-perubahan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hidup</a:t>
            </a:r>
            <a:r>
              <a:rPr lang="en-ID" sz="3000" i="1" dirty="0">
                <a:latin typeface="Gill Sans Nova Cond XBd" panose="020B0A06020104020203" pitchFamily="34" charset="0"/>
              </a:rPr>
              <a:t> yang </a:t>
            </a:r>
            <a:r>
              <a:rPr lang="en-ID" sz="3000" i="1" dirty="0" err="1">
                <a:latin typeface="Gill Sans Nova Cond XBd" panose="020B0A06020104020203" pitchFamily="34" charset="0"/>
              </a:rPr>
              <a:t>radikal</a:t>
            </a:r>
            <a:r>
              <a:rPr lang="en-ID" sz="3000" i="1" dirty="0">
                <a:latin typeface="Gill Sans Nova Cond XBd" panose="020B0A06020104020203" pitchFamily="34" charset="0"/>
              </a:rPr>
              <a:t>? </a:t>
            </a:r>
            <a:r>
              <a:rPr lang="en-ID" sz="3000" i="1" dirty="0" err="1">
                <a:latin typeface="Gill Sans Nova Cond XBd" panose="020B0A06020104020203" pitchFamily="34" charset="0"/>
              </a:rPr>
              <a:t>Seberapa</a:t>
            </a:r>
            <a:r>
              <a:rPr lang="en-ID" sz="3000" i="1" dirty="0">
                <a:latin typeface="Gill Sans Nova Cond XBd" panose="020B0A06020104020203" pitchFamily="34" charset="0"/>
              </a:rPr>
              <a:t> </a:t>
            </a:r>
            <a:r>
              <a:rPr lang="en-ID" sz="3000" i="1" dirty="0" err="1">
                <a:latin typeface="Gill Sans Nova Cond XBd" panose="020B0A06020104020203" pitchFamily="34" charset="0"/>
              </a:rPr>
              <a:t>siapkah</a:t>
            </a:r>
            <a:r>
              <a:rPr lang="en-ID" sz="3000" i="1" dirty="0">
                <a:latin typeface="Gill Sans Nova Cond XBd" panose="020B0A06020104020203" pitchFamily="34" charset="0"/>
              </a:rPr>
              <a:t> Anda?</a:t>
            </a:r>
          </a:p>
        </p:txBody>
      </p:sp>
    </p:spTree>
    <p:extLst>
      <p:ext uri="{BB962C8B-B14F-4D97-AF65-F5344CB8AC3E}">
        <p14:creationId xmlns:p14="http://schemas.microsoft.com/office/powerpoint/2010/main" val="427375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1F17-6FF7-CB74-862A-FA8CBCED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723003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ABRAHAM, BAPA ORANG YANG SETIA</a:t>
            </a:r>
            <a:br>
              <a:rPr lang="en-ID" sz="3700" dirty="0"/>
            </a:b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Senin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6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Februari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587B4-56CA-A2B5-2E9E-EC7709075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920240"/>
            <a:ext cx="5534023" cy="47139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Kejadian</a:t>
            </a:r>
            <a:r>
              <a:rPr lang="en-ID" sz="4000" dirty="0">
                <a:latin typeface="Impact" panose="020B0806030902050204" pitchFamily="34" charset="0"/>
              </a:rPr>
              <a:t> 12:1-2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Berfirmanlah</a:t>
            </a:r>
            <a:r>
              <a:rPr lang="en-ID" dirty="0">
                <a:latin typeface="Gill Sans Nova Cond XBd" panose="020B0A06020104020203" pitchFamily="34" charset="0"/>
              </a:rPr>
              <a:t> TUHAN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Abram: "</a:t>
            </a:r>
            <a:r>
              <a:rPr lang="en-ID" dirty="0" err="1">
                <a:latin typeface="Eras Bold ITC" panose="020B0907030504020204" pitchFamily="34" charset="0"/>
              </a:rPr>
              <a:t>Pergilah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dari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negerimu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sanak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saudaramu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rumah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bapamu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negeri yang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Kutunjukkan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kepadamu</a:t>
            </a:r>
            <a:r>
              <a:rPr lang="en-ID" dirty="0">
                <a:latin typeface="Gill Sans Nova Cond XBd" panose="020B0A06020104020203" pitchFamily="34" charset="0"/>
              </a:rPr>
              <a:t>; Aku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bangsa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memberkati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namamu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masyhur</a:t>
            </a:r>
            <a:r>
              <a:rPr lang="en-ID" dirty="0">
                <a:latin typeface="Gill Sans Nova Cond XBd" panose="020B0A06020104020203" pitchFamily="34" charset="0"/>
              </a:rPr>
              <a:t>; dan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3EC11-1022-8271-63E3-E6F4FC8A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2443292"/>
            <a:ext cx="2957512" cy="2957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077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0BE5E-2C66-2E24-B806-616BB7F94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8" r="17012" b="-2"/>
          <a:stretch/>
        </p:blipFill>
        <p:spPr>
          <a:xfrm>
            <a:off x="-1" y="1587"/>
            <a:ext cx="438150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A9B3-73A4-845E-D999-86B1DD185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176" y="752475"/>
            <a:ext cx="4772024" cy="5815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panggilan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, Abraham </a:t>
            </a:r>
            <a:r>
              <a:rPr lang="en-ID" dirty="0" err="1">
                <a:latin typeface="Gill Sans Nova Cond XBd" panose="020B0A06020104020203" pitchFamily="34" charset="0"/>
              </a:rPr>
              <a:t>meninggalkan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kelahirannya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kaum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keluarganya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pergi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ditunjukkan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Pastilah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sebuah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keputusan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mudah</a:t>
            </a:r>
            <a:r>
              <a:rPr lang="en-ID" dirty="0"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diragukan</a:t>
            </a:r>
            <a:r>
              <a:rPr lang="en-ID" dirty="0">
                <a:latin typeface="Bernard MT Condensed" panose="02050806060905020404" pitchFamily="18" charset="0"/>
              </a:rPr>
              <a:t> Abraham </a:t>
            </a:r>
            <a:r>
              <a:rPr lang="en-ID" dirty="0" err="1">
                <a:latin typeface="Bernard MT Condensed" panose="02050806060905020404" pitchFamily="18" charset="0"/>
              </a:rPr>
              <a:t>meninggalkan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beberapa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kesenangan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kenyamanan</a:t>
            </a:r>
            <a:r>
              <a:rPr lang="en-ID" dirty="0">
                <a:latin typeface="Bernard MT Condensed" panose="02050806060905020404" pitchFamily="18" charset="0"/>
              </a:rPr>
              <a:t> dunia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melakukan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67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5C2A1-1F01-7354-FE9B-6C829366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387"/>
            <a:ext cx="5397293" cy="1404944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Ellen G. White, Alfa dan Omega,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jld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l,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hlm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137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9E722-1B04-0DF4-3C84-08F1C2DF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271718"/>
            <a:ext cx="4533899" cy="39957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latin typeface="Gill Sans Nova Cond XBd" panose="020B0A06020104020203" pitchFamily="34" charset="0"/>
              </a:rPr>
              <a:t>Penurutan</a:t>
            </a:r>
            <a:r>
              <a:rPr lang="en-ID" sz="3200" dirty="0">
                <a:latin typeface="Gill Sans Nova Cond XBd" panose="020B0A06020104020203" pitchFamily="34" charset="0"/>
              </a:rPr>
              <a:t> Abraham yang </a:t>
            </a:r>
            <a:r>
              <a:rPr lang="en-ID" sz="3200" dirty="0" err="1">
                <a:latin typeface="Gill Sans Nova Cond XBd" panose="020B0A06020104020203" pitchFamily="34" charset="0"/>
              </a:rPr>
              <a:t>dilaksanakan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bertanya-tanya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merupakan</a:t>
            </a:r>
            <a:r>
              <a:rPr lang="en-ID" sz="3200" dirty="0">
                <a:latin typeface="Gill Sans Nova Cond XBd" panose="020B0A06020104020203" pitchFamily="34" charset="0"/>
              </a:rPr>
              <a:t> salah </a:t>
            </a:r>
            <a:r>
              <a:rPr lang="en-ID" sz="3200" dirty="0" err="1">
                <a:latin typeface="Gill Sans Nova Cond XBd" panose="020B0A06020104020203" pitchFamily="34" charset="0"/>
              </a:rPr>
              <a:t>satu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bukti-bukti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menonjol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perihal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terdapat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seluruh</a:t>
            </a:r>
            <a:r>
              <a:rPr lang="en-ID" sz="3200" dirty="0">
                <a:latin typeface="Gill Sans Nova Cond XBd" panose="020B0A06020104020203" pitchFamily="34" charset="0"/>
              </a:rPr>
              <a:t> Kitab </a:t>
            </a:r>
            <a:r>
              <a:rPr lang="en-ID" sz="3200" dirty="0" err="1"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CD7F3-BD23-54C8-E9B5-458D7E639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1" r="14314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450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917E1-08E2-3A78-9137-25C41F7F1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1881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15EC6-0087-1C02-94E6-B7301EDF5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3552815"/>
            <a:ext cx="8782050" cy="3305175"/>
          </a:xfrm>
        </p:spPr>
        <p:txBody>
          <a:bodyPr anchor="ctr">
            <a:no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Abraham </a:t>
            </a:r>
            <a:r>
              <a:rPr lang="en-ID" sz="2600" dirty="0" err="1">
                <a:latin typeface="Impact" panose="020B0806030902050204" pitchFamily="34" charset="0"/>
              </a:rPr>
              <a:t>merasa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puas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berada</a:t>
            </a:r>
            <a:r>
              <a:rPr lang="en-ID" sz="2600" dirty="0">
                <a:latin typeface="Impact" panose="020B0806030902050204" pitchFamily="34" charset="0"/>
              </a:rPr>
              <a:t> di mana Allah </a:t>
            </a:r>
            <a:r>
              <a:rPr lang="en-ID" sz="2600" dirty="0" err="1">
                <a:latin typeface="Impact" panose="020B0806030902050204" pitchFamily="34" charset="0"/>
              </a:rPr>
              <a:t>menginginkannya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b="1" dirty="0">
                <a:latin typeface="Franklin Gothic Medium Cond" panose="020B0606030402020204" pitchFamily="34" charset="0"/>
              </a:rPr>
              <a:t>dan </a:t>
            </a:r>
            <a:r>
              <a:rPr lang="en-ID" sz="2600" b="1" dirty="0" err="1">
                <a:latin typeface="Gill Sans Nova Cond XBd" panose="020B0A06020104020203" pitchFamily="34" charset="0"/>
              </a:rPr>
              <a:t>mereka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tetap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setia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600" b="1" dirty="0">
                <a:latin typeface="Gill Sans Nova Cond XBd" panose="020B0A06020104020203" pitchFamily="34" charset="0"/>
              </a:rPr>
              <a:t> Allah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meskipun</a:t>
            </a:r>
            <a:r>
              <a:rPr lang="en-ID" sz="2600" b="1" dirty="0">
                <a:latin typeface="Franklin Gothic Medium Cond" panose="020B0606030402020204" pitchFamily="34" charset="0"/>
              </a:rPr>
              <a:t> Abraham, Ishak dan Yakub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semasa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hidupnya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pernah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mewarisi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dijanjikan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generasi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berikutnyalah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keturunan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Abraham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mendiami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warisan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tanah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perjanjian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b="1" dirty="0" err="1">
                <a:latin typeface="Franklin Gothic Medium Cond" panose="020B0606030402020204" pitchFamily="34" charset="0"/>
              </a:rPr>
              <a:t>Semasa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hidupnya</a:t>
            </a:r>
            <a:r>
              <a:rPr lang="en-ID" sz="2600" b="1" dirty="0">
                <a:latin typeface="Franklin Gothic Medium Cond" panose="020B0606030402020204" pitchFamily="34" charset="0"/>
              </a:rPr>
              <a:t>, Abraham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dikenal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pangeran</a:t>
            </a:r>
            <a:r>
              <a:rPr lang="en-ID" sz="2600" b="1" dirty="0">
                <a:latin typeface="Franklin Gothic Medium Cond" panose="020B0606030402020204" pitchFamily="34" charset="0"/>
              </a:rPr>
              <a:t> oleh orang-orang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sekitarnya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Gill Sans Nova Cond XBd" panose="020B0A06020104020203" pitchFamily="34" charset="0"/>
              </a:rPr>
              <a:t>Dia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dikenal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baik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hati</a:t>
            </a:r>
            <a:r>
              <a:rPr lang="en-ID" sz="2600" b="1" dirty="0">
                <a:latin typeface="Gill Sans Nova Cond XBd" panose="020B0A06020104020203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berani</a:t>
            </a:r>
            <a:r>
              <a:rPr lang="en-ID" sz="2600" b="1" dirty="0">
                <a:latin typeface="Gill Sans Nova Cond XBd" panose="020B0A06020104020203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ramah</a:t>
            </a:r>
            <a:r>
              <a:rPr lang="en-ID" sz="2600" b="1" dirty="0">
                <a:latin typeface="Gill Sans Nova Cond XBd" panose="020B0A06020104020203" pitchFamily="34" charset="0"/>
              </a:rPr>
              <a:t>, dan </a:t>
            </a:r>
            <a:r>
              <a:rPr lang="en-ID" sz="2600" b="1" dirty="0" err="1">
                <a:latin typeface="Gill Sans Nova Cond XBd" panose="020B0A06020104020203" pitchFamily="34" charset="0"/>
              </a:rPr>
              <a:t>seorang</a:t>
            </a:r>
            <a:r>
              <a:rPr lang="en-ID" sz="2600" b="1" dirty="0">
                <a:latin typeface="Gill Sans Nova Cond XBd" panose="020B0A06020104020203" pitchFamily="34" charset="0"/>
              </a:rPr>
              <a:t> hamba Allah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Maha</a:t>
            </a:r>
            <a:r>
              <a:rPr lang="en-ID" sz="2600" b="1" dirty="0">
                <a:latin typeface="Gill Sans Nova Cond XBd" panose="020B0A06020104020203" pitchFamily="34" charset="0"/>
              </a:rPr>
              <a:t> Tinggi. </a:t>
            </a:r>
          </a:p>
        </p:txBody>
      </p:sp>
    </p:spTree>
    <p:extLst>
      <p:ext uri="{BB962C8B-B14F-4D97-AF65-F5344CB8AC3E}">
        <p14:creationId xmlns:p14="http://schemas.microsoft.com/office/powerpoint/2010/main" val="262549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1C1D9-BD4D-E778-1602-35B26D32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9B673-530E-D8C0-1DA9-88A0E5D9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54794"/>
            <a:ext cx="9144000" cy="14001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menjadi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pewaris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janji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bersama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Abraham?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54FD-7128-4DEA-6445-4707D5AC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5" y="1909762"/>
            <a:ext cx="8391525" cy="4438650"/>
          </a:xfrm>
          <a:solidFill>
            <a:srgbClr val="66FFFF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3200" dirty="0">
                <a:latin typeface="Impact" panose="020B0806030902050204" pitchFamily="34" charset="0"/>
              </a:rPr>
              <a:t>Galatia 3:6-7 </a:t>
            </a: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latin typeface="Gill Sans Nova Cond XBd" panose="020B0A06020104020203" pitchFamily="34" charset="0"/>
              </a:rPr>
              <a:t>Secara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jugalah</a:t>
            </a:r>
            <a:r>
              <a:rPr lang="en-ID" sz="3200" dirty="0">
                <a:latin typeface="Gill Sans Nova Cond XBd" panose="020B0A06020104020203" pitchFamily="34" charset="0"/>
              </a:rPr>
              <a:t> Abraham </a:t>
            </a:r>
            <a:r>
              <a:rPr lang="en-ID" sz="3200" dirty="0" err="1"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Allah, </a:t>
            </a: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memperhitungkan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kebenaran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Jadi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lihat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bahwa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hidup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iman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itulah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anak-anak</a:t>
            </a:r>
            <a:r>
              <a:rPr lang="en-ID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 Abraham</a:t>
            </a:r>
            <a:r>
              <a:rPr lang="en-ID" sz="3200" dirty="0">
                <a:latin typeface="Gill Sans Nova Cond XBd" panose="020B0A06020104020203" pitchFamily="34" charset="0"/>
              </a:rPr>
              <a:t>".  </a:t>
            </a:r>
          </a:p>
          <a:p>
            <a:pPr marL="0" indent="0">
              <a:buNone/>
            </a:pPr>
            <a:endParaRPr lang="en-ID" sz="800" dirty="0">
              <a:latin typeface="Gill Sans Nova Cond XBd" panose="020B0A060201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D" sz="3200" dirty="0">
                <a:latin typeface="Impact" panose="020B0806030902050204" pitchFamily="34" charset="0"/>
              </a:rPr>
              <a:t>Galatia 3:29 </a:t>
            </a: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jikalau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milik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latin typeface="Gill Sans Nova Cond XBd" panose="020B0A06020104020203" pitchFamily="34" charset="0"/>
              </a:rPr>
              <a:t> juga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keturunan</a:t>
            </a:r>
            <a:r>
              <a:rPr lang="en-ID" sz="3200" dirty="0">
                <a:latin typeface="Gill Sans Nova Cond XBd" panose="020B0A06020104020203" pitchFamily="34" charset="0"/>
              </a:rPr>
              <a:t> Abraham dan </a:t>
            </a:r>
            <a:r>
              <a:rPr lang="en-ID" sz="3200" dirty="0" err="1">
                <a:latin typeface="Gill Sans Nova Cond XBd" panose="020B0A06020104020203" pitchFamily="34" charset="0"/>
              </a:rPr>
              <a:t>berhak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menerima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janji</a:t>
            </a:r>
            <a:r>
              <a:rPr lang="en-ID" sz="3200" dirty="0">
                <a:latin typeface="Gill Sans Nova Cond XBd" panose="020B0A06020104020203" pitchFamily="34" charset="0"/>
              </a:rPr>
              <a:t> Allah." </a:t>
            </a:r>
          </a:p>
        </p:txBody>
      </p:sp>
    </p:spTree>
    <p:extLst>
      <p:ext uri="{BB962C8B-B14F-4D97-AF65-F5344CB8AC3E}">
        <p14:creationId xmlns:p14="http://schemas.microsoft.com/office/powerpoint/2010/main" val="50132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84753-50DB-105D-96C0-ACFCD00C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2" b="13864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543EB5-4B50-CAAC-7CD6-BB23B8071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" b="2910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337BB-881B-C3B2-E274-BD0BC03AA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222" y="3232773"/>
            <a:ext cx="5161786" cy="32149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Nuh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maupun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Abraham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contoh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orang-orang yang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keputusan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mengubah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Gill Sans Nova Cond XBd" panose="020B0A06020104020203" pitchFamily="34" charset="0"/>
              </a:rPr>
              <a:t>hidupnya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Amasis MT Pro Black" panose="02040A04050005020304" pitchFamily="18" charset="0"/>
              </a:rPr>
              <a:t>karena</a:t>
            </a:r>
            <a:r>
              <a:rPr lang="en-ID" dirty="0">
                <a:solidFill>
                  <a:srgbClr val="8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800000"/>
                </a:solidFill>
                <a:latin typeface="Amasis MT Pro Black" panose="02040A04050005020304" pitchFamily="18" charset="0"/>
              </a:rPr>
              <a:t>menuruti</a:t>
            </a:r>
            <a:r>
              <a:rPr lang="en-ID" dirty="0">
                <a:solidFill>
                  <a:srgbClr val="800000"/>
                </a:solidFill>
                <a:latin typeface="Amasis MT Pro Black" panose="02040A04050005020304" pitchFamily="18" charset="0"/>
              </a:rPr>
              <a:t> Allah</a:t>
            </a:r>
            <a:r>
              <a:rPr lang="en-ID" dirty="0">
                <a:solidFill>
                  <a:srgbClr val="8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berinvestasi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misi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diberikan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kepadanya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Bagaimana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anda</a:t>
            </a:r>
            <a:r>
              <a:rPr lang="en-ID" dirty="0"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9061409E-C161-0402-3723-A243FEBAC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199" y="632668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9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32BC-3C75-B8A0-15CB-A6A1AF5DD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1347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KEPUTUSAN LOT YANG BURUK</a:t>
            </a:r>
            <a:br>
              <a:rPr lang="en-ID" dirty="0"/>
            </a:b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Selasa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7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Februari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97E07-54A1-38A8-8033-34D9D5692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588" y="1869757"/>
            <a:ext cx="7982137" cy="4988243"/>
          </a:xfrm>
        </p:spPr>
        <p:txBody>
          <a:bodyPr anchor="t">
            <a:noAutofit/>
          </a:bodyPr>
          <a:lstStyle/>
          <a:p>
            <a:r>
              <a:rPr lang="en-ID" sz="2500" dirty="0">
                <a:latin typeface="Gill Sans Nova Cond XBd" panose="020B0A06020104020203" pitchFamily="34" charset="0"/>
              </a:rPr>
              <a:t>Ketika Abraham </a:t>
            </a:r>
            <a:r>
              <a:rPr lang="en-ID" sz="2500" dirty="0" err="1">
                <a:latin typeface="Gill Sans Nova Cond XBd" panose="020B0A06020104020203" pitchFamily="34" charset="0"/>
              </a:rPr>
              <a:t>meninggalkan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negrinya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dalam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menyambut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panggilan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Tuhan</a:t>
            </a:r>
            <a:r>
              <a:rPr lang="en-ID" sz="2500" dirty="0">
                <a:latin typeface="Gill Sans Nova Cond XBd" panose="020B0A06020104020203" pitchFamily="34" charset="0"/>
              </a:rPr>
              <a:t>, Lot </a:t>
            </a:r>
            <a:r>
              <a:rPr lang="en-ID" sz="2500" dirty="0" err="1">
                <a:latin typeface="Gill Sans Nova Cond XBd" panose="020B0A06020104020203" pitchFamily="34" charset="0"/>
              </a:rPr>
              <a:t>keponakannya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memilih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pergi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bersama</a:t>
            </a:r>
            <a:r>
              <a:rPr lang="en-ID" sz="2500" dirty="0">
                <a:latin typeface="Gill Sans Nova Cond XBd" panose="020B0A06020104020203" pitchFamily="34" charset="0"/>
              </a:rPr>
              <a:t> Abraham. </a:t>
            </a:r>
            <a:r>
              <a:rPr lang="en-ID" sz="2500" dirty="0" err="1">
                <a:latin typeface="Impact" panose="020B0806030902050204" pitchFamily="34" charset="0"/>
              </a:rPr>
              <a:t>Tuhan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memberkati</a:t>
            </a:r>
            <a:r>
              <a:rPr lang="en-ID" sz="2500" dirty="0">
                <a:latin typeface="Impact" panose="020B0806030902050204" pitchFamily="34" charset="0"/>
              </a:rPr>
              <a:t> Abraham </a:t>
            </a:r>
            <a:r>
              <a:rPr lang="en-ID" sz="2500" dirty="0" err="1">
                <a:latin typeface="Impact" panose="020B0806030902050204" pitchFamily="34" charset="0"/>
              </a:rPr>
              <a:t>dengan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harta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kekayaan</a:t>
            </a:r>
            <a:r>
              <a:rPr lang="en-ID" sz="2500" dirty="0">
                <a:latin typeface="Impact" panose="020B0806030902050204" pitchFamily="34" charset="0"/>
              </a:rPr>
              <a:t> dan Lot pun </a:t>
            </a:r>
            <a:r>
              <a:rPr lang="en-ID" sz="2500" dirty="0" err="1">
                <a:latin typeface="Impact" panose="020B0806030902050204" pitchFamily="34" charset="0"/>
              </a:rPr>
              <a:t>diberkati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dengan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harta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kekayaan</a:t>
            </a:r>
            <a:r>
              <a:rPr lang="en-ID" sz="2500" dirty="0">
                <a:latin typeface="Impact" panose="020B0806030902050204" pitchFamily="34" charset="0"/>
              </a:rPr>
              <a:t>.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Keduanya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begitu</a:t>
            </a:r>
            <a:r>
              <a:rPr lang="en-ID" sz="2600" dirty="0">
                <a:latin typeface="Franklin Gothic Medium Cond" panose="020B0606030402020204" pitchFamily="34" charset="0"/>
              </a:rPr>
              <a:t> kaya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ternak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begitu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sambil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berdekatan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menghindari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perselisihan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antara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gembala-gembala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, Abraham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rendah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menawarkan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pilihan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Lot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memilih</a:t>
            </a:r>
            <a:r>
              <a:rPr lang="en-ID" sz="2600" dirty="0">
                <a:latin typeface="Franklin Gothic Medium Cond" panose="020B0606030402020204" pitchFamily="34" charset="0"/>
              </a:rPr>
              <a:t> di mana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menetap</a:t>
            </a:r>
            <a:r>
              <a:rPr lang="en-ID" sz="2600" dirty="0">
                <a:latin typeface="Amasis MT Pro Black" panose="02040A04050005020304" pitchFamily="18" charset="0"/>
              </a:rPr>
              <a:t>. Lot </a:t>
            </a:r>
            <a:r>
              <a:rPr lang="en-ID" sz="2600" dirty="0" err="1">
                <a:latin typeface="Amasis MT Pro Black" panose="02040A04050005020304" pitchFamily="18" charset="0"/>
              </a:rPr>
              <a:t>menjatuhkan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pilihannya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untuk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menetap</a:t>
            </a:r>
            <a:r>
              <a:rPr lang="en-ID" sz="2600" dirty="0">
                <a:latin typeface="Amasis MT Pro Black" panose="02040A04050005020304" pitchFamily="18" charset="0"/>
              </a:rPr>
              <a:t> di </a:t>
            </a:r>
            <a:r>
              <a:rPr lang="en-ID" sz="2600" dirty="0" err="1">
                <a:latin typeface="Amasis MT Pro Black" panose="02040A04050005020304" pitchFamily="18" charset="0"/>
              </a:rPr>
              <a:t>kota-kota</a:t>
            </a:r>
            <a:r>
              <a:rPr lang="en-ID" sz="2600" dirty="0">
                <a:latin typeface="Amasis MT Pro Black" panose="02040A04050005020304" pitchFamily="18" charset="0"/>
              </a:rPr>
              <a:t> Lembah </a:t>
            </a:r>
            <a:r>
              <a:rPr lang="en-ID" sz="2600" dirty="0" err="1">
                <a:latin typeface="Amasis MT Pro Black" panose="02040A04050005020304" pitchFamily="18" charset="0"/>
              </a:rPr>
              <a:t>Yordan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</a:t>
            </a: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13:10-12].</a:t>
            </a:r>
          </a:p>
        </p:txBody>
      </p:sp>
    </p:spTree>
    <p:extLst>
      <p:ext uri="{BB962C8B-B14F-4D97-AF65-F5344CB8AC3E}">
        <p14:creationId xmlns:p14="http://schemas.microsoft.com/office/powerpoint/2010/main" val="409837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E5F93-F790-E27A-48AB-0277E092C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9" r="6326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C3761-D246-5571-F206-65A5079D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200" y="581026"/>
            <a:ext cx="4407575" cy="4800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Adalah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rasional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bagi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Lot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memilih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Lembah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Yordan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yang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subur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dan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banyak</a:t>
            </a:r>
            <a:r>
              <a:rPr lang="en-ID" b="1" dirty="0">
                <a:solidFill>
                  <a:srgbClr val="7030A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7030A0"/>
                </a:solidFill>
                <a:latin typeface="Eras Bold ITC" panose="020B0907030504020204" pitchFamily="34" charset="0"/>
              </a:rPr>
              <a:t>airnya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sayangnya</a:t>
            </a:r>
            <a:r>
              <a:rPr lang="en-ID" dirty="0">
                <a:latin typeface="Impact" panose="020B0806030902050204" pitchFamily="34" charset="0"/>
              </a:rPr>
              <a:t> Lot </a:t>
            </a:r>
            <a:r>
              <a:rPr lang="en-ID" dirty="0" err="1">
                <a:latin typeface="Impact" panose="020B0806030902050204" pitchFamily="34" charset="0"/>
              </a:rPr>
              <a:t>semata-mata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memikirkan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keuntungan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lahiriah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tinggal</a:t>
            </a:r>
            <a:r>
              <a:rPr lang="en-ID" dirty="0">
                <a:latin typeface="Impact" panose="020B0806030902050204" pitchFamily="34" charset="0"/>
              </a:rPr>
              <a:t> di sana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gagal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memperhitungkan</a:t>
            </a:r>
            <a:r>
              <a:rPr lang="en-ID" b="1" dirty="0">
                <a:latin typeface="Franklin Gothic Medium Cond" panose="020B0606030402020204" pitchFamily="34" charset="0"/>
              </a:rPr>
              <a:t> orang-orang Sodom yang sangat </a:t>
            </a:r>
            <a:r>
              <a:rPr lang="en-ID" b="1" dirty="0" err="1">
                <a:latin typeface="Franklin Gothic Medium Cond" panose="020B0606030402020204" pitchFamily="34" charset="0"/>
              </a:rPr>
              <a:t>jahat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dosa </a:t>
            </a:r>
            <a:r>
              <a:rPr lang="en-ID" b="1" dirty="0" err="1">
                <a:latin typeface="Franklin Gothic Medium Cond" panose="020B0606030402020204" pitchFamily="34" charset="0"/>
              </a:rPr>
              <a:t>melawan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Kejadian</a:t>
            </a:r>
            <a:r>
              <a:rPr lang="en-ID" dirty="0">
                <a:latin typeface="Impact" panose="020B0806030902050204" pitchFamily="34" charset="0"/>
              </a:rPr>
              <a:t> 13:13].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85D5F-CD54-217B-9659-3834BA8F3680}"/>
              </a:ext>
            </a:extLst>
          </p:cNvPr>
          <p:cNvSpPr txBox="1"/>
          <p:nvPr/>
        </p:nvSpPr>
        <p:spPr>
          <a:xfrm>
            <a:off x="3657599" y="5720744"/>
            <a:ext cx="551497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9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Lingkungan</a:t>
            </a:r>
            <a:r>
              <a:rPr lang="en-ID" sz="29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Sodom </a:t>
            </a:r>
            <a:r>
              <a:rPr lang="en-ID" sz="29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berpotensi</a:t>
            </a:r>
            <a:r>
              <a:rPr lang="en-ID" sz="29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9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merusak</a:t>
            </a:r>
            <a:r>
              <a:rPr lang="en-ID" sz="29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9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iman</a:t>
            </a:r>
            <a:r>
              <a:rPr lang="en-ID" sz="29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Lot dan </a:t>
            </a:r>
            <a:r>
              <a:rPr lang="en-ID" sz="29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keluarganya</a:t>
            </a:r>
            <a:r>
              <a:rPr lang="en-ID" sz="29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63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38C23-AA60-E285-B76F-B473FE174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08" y="622325"/>
            <a:ext cx="5344667" cy="6073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Oleh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keprihatinan</a:t>
            </a:r>
            <a:r>
              <a:rPr lang="en-ID" dirty="0">
                <a:latin typeface="Gill Sans Nova Cond XBd" panose="020B0A06020104020203" pitchFamily="34" charset="0"/>
              </a:rPr>
              <a:t> Abraham </a:t>
            </a:r>
            <a:r>
              <a:rPr lang="en-ID" dirty="0" err="1"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latin typeface="Gill Sans Nova Cond XBd" panose="020B0A06020104020203" pitchFamily="34" charset="0"/>
              </a:rPr>
              <a:t> Lot dan </a:t>
            </a:r>
            <a:r>
              <a:rPr lang="en-ID" dirty="0" err="1">
                <a:latin typeface="Gill Sans Nova Cond XBd" panose="020B0A06020104020203" pitchFamily="34" charset="0"/>
              </a:rPr>
              <a:t>keluarganya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tawar-menawar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menyelamatkan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kota-kota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jika</a:t>
            </a:r>
            <a:r>
              <a:rPr lang="en-ID" dirty="0">
                <a:latin typeface="Gill Sans Nova Cond XBd" panose="020B0A06020104020203" pitchFamily="34" charset="0"/>
              </a:rPr>
              <a:t> orang-orang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ditemukan</a:t>
            </a:r>
            <a:r>
              <a:rPr lang="en-ID" dirty="0">
                <a:latin typeface="Gill Sans Nova Cond XBd" panose="020B0A06020104020203" pitchFamily="34" charset="0"/>
              </a:rPr>
              <a:t> di sana.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50 orang dan </a:t>
            </a:r>
            <a:r>
              <a:rPr lang="en-ID" dirty="0" err="1">
                <a:latin typeface="Gill Sans Nova Cond XBd" panose="020B0A06020104020203" pitchFamily="34" charset="0"/>
              </a:rPr>
              <a:t>turun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10 orang [</a:t>
            </a:r>
            <a:r>
              <a:rPr lang="en-ID" dirty="0" err="1"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latin typeface="Gill Sans Nova Cond XBd" panose="020B0A06020104020203" pitchFamily="34" charset="0"/>
              </a:rPr>
              <a:t> 18:20-33]. 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Sejalan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dengan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sifat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kasih</a:t>
            </a:r>
            <a:r>
              <a:rPr lang="en-ID" sz="3000" dirty="0">
                <a:latin typeface="Bernard MT Condensed" panose="02050806060905020404" pitchFamily="18" charset="0"/>
              </a:rPr>
              <a:t>-Nya, Allah </a:t>
            </a:r>
            <a:r>
              <a:rPr lang="en-ID" sz="3000" dirty="0" err="1">
                <a:latin typeface="Bernard MT Condensed" panose="02050806060905020404" pitchFamily="18" charset="0"/>
              </a:rPr>
              <a:t>tidak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pernah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berhenti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memberikan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belas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kasihan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sampai</a:t>
            </a:r>
            <a:r>
              <a:rPr lang="en-ID" sz="3000" dirty="0">
                <a:latin typeface="Bernard MT Condensed" panose="02050806060905020404" pitchFamily="18" charset="0"/>
              </a:rPr>
              <a:t> Abraham </a:t>
            </a:r>
            <a:r>
              <a:rPr lang="en-ID" sz="3000" dirty="0" err="1">
                <a:latin typeface="Bernard MT Condensed" panose="02050806060905020404" pitchFamily="18" charset="0"/>
              </a:rPr>
              <a:t>berhenti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bertanya</a:t>
            </a:r>
            <a:r>
              <a:rPr lang="en-ID" sz="3000" dirty="0">
                <a:latin typeface="Bernard MT Condensed" panose="020508060609050204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14E05-183E-A065-F5C7-2C300A4B0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3" r="25268" b="2"/>
          <a:stretch/>
        </p:blipFill>
        <p:spPr>
          <a:xfrm>
            <a:off x="5239304" y="1562100"/>
            <a:ext cx="3809446" cy="4047401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091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C62E-3D40-6C3C-A391-D41A230C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915" y="552450"/>
            <a:ext cx="473706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MARKUS 8 : 36,37</a:t>
            </a:r>
            <a:endParaRPr lang="en-ID" sz="4800" dirty="0">
              <a:solidFill>
                <a:srgbClr val="FFFF00"/>
              </a:solidFill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EA206-FB4A-B4C1-6B1F-9D998738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5" r="-1" b="-1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3ACC2-7036-B1B4-597F-C0E18739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539" y="2269492"/>
            <a:ext cx="4539436" cy="40360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Gill Sans Nova Cond XBd" panose="020B0A06020104020203" pitchFamily="34" charset="0"/>
              </a:rPr>
              <a:t>“</a:t>
            </a:r>
            <a:r>
              <a:rPr lang="en-ID" sz="3600" dirty="0" err="1">
                <a:latin typeface="Impact" panose="020B0806030902050204" pitchFamily="34" charset="0"/>
              </a:rPr>
              <a:t>Apa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gunanya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seorang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memperoleh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seluruh</a:t>
            </a:r>
            <a:r>
              <a:rPr lang="en-ID" sz="3600" dirty="0">
                <a:latin typeface="Impact" panose="020B0806030902050204" pitchFamily="34" charset="0"/>
              </a:rPr>
              <a:t> dunia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tetapi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kehilangan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nyawanya</a:t>
            </a:r>
            <a:r>
              <a:rPr lang="en-ID" sz="3600" dirty="0">
                <a:latin typeface="Gill Sans Nova Cond XBd" panose="020B0A06020104020203" pitchFamily="34" charset="0"/>
              </a:rPr>
              <a:t>. Karena </a:t>
            </a:r>
            <a:r>
              <a:rPr lang="en-ID" sz="3600" dirty="0" err="1">
                <a:latin typeface="Gill Sans Nova Cond XBd" panose="020B0A06020104020203" pitchFamily="34" charset="0"/>
              </a:rPr>
              <a:t>apakah</a:t>
            </a:r>
            <a:r>
              <a:rPr lang="en-ID" sz="3600" dirty="0"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latin typeface="Gill Sans Nova Cond XBd" panose="020B0A06020104020203" pitchFamily="34" charset="0"/>
              </a:rPr>
              <a:t>dapat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diberikannya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sebagai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ganti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nyawanya</a:t>
            </a:r>
            <a:r>
              <a:rPr lang="en-ID" sz="3600" dirty="0">
                <a:latin typeface="Gill Sans Nova Cond XBd" panose="020B0A06020104020203" pitchFamily="34" charset="0"/>
              </a:rPr>
              <a:t>?”</a:t>
            </a:r>
          </a:p>
          <a:p>
            <a:endParaRPr lang="en-ID" sz="3600" dirty="0">
              <a:latin typeface="Gill Sans Nova Cond XBd" panose="020B0A06020104020203" pitchFamily="34" charset="0"/>
            </a:endParaRPr>
          </a:p>
          <a:p>
            <a:endParaRPr lang="en-ID" sz="36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40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2535C6-337A-2B9A-01C8-9060C727E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33E7F-8F7B-66EB-F1BB-B63B3128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3829050"/>
            <a:ext cx="8648700" cy="28289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kasihan</a:t>
            </a:r>
            <a:r>
              <a:rPr lang="en-ID" dirty="0"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, Allah </a:t>
            </a:r>
            <a:r>
              <a:rPr lang="en-ID" dirty="0" err="1">
                <a:latin typeface="Gill Sans Nova Cond XBd" panose="020B0A06020104020203" pitchFamily="34" charset="0"/>
              </a:rPr>
              <a:t>mengirim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utusan-utusan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mengamarkan</a:t>
            </a:r>
            <a:r>
              <a:rPr lang="en-ID" dirty="0">
                <a:latin typeface="Gill Sans Nova Cond XBd" panose="020B0A06020104020203" pitchFamily="34" charset="0"/>
              </a:rPr>
              <a:t> Lot dan </a:t>
            </a:r>
            <a:r>
              <a:rPr lang="en-ID" dirty="0" err="1">
                <a:latin typeface="Gill Sans Nova Cond XBd" panose="020B0A06020104020203" pitchFamily="34" charset="0"/>
              </a:rPr>
              <a:t>keluarganya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memberi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kehancuran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tertunda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kota-kota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Menjelang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hukuman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turun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Sodom, dua </a:t>
            </a:r>
            <a:r>
              <a:rPr lang="en-ID" dirty="0" err="1">
                <a:latin typeface="Gill Sans Nova Cond XBd" panose="020B0A06020104020203" pitchFamily="34" charset="0"/>
              </a:rPr>
              <a:t>malaikat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pribadi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melepaskan</a:t>
            </a:r>
            <a:r>
              <a:rPr lang="en-ID" dirty="0">
                <a:latin typeface="Gill Sans Nova Cond XBd" panose="020B0A06020104020203" pitchFamily="34" charset="0"/>
              </a:rPr>
              <a:t> Lot, </a:t>
            </a:r>
            <a:r>
              <a:rPr lang="en-ID" dirty="0" err="1">
                <a:latin typeface="Gill Sans Nova Cond XBd" panose="020B0A06020104020203" pitchFamily="34" charset="0"/>
              </a:rPr>
              <a:t>istrinya</a:t>
            </a:r>
            <a:r>
              <a:rPr lang="en-ID" dirty="0">
                <a:latin typeface="Gill Sans Nova Cond XBd" panose="020B0A06020104020203" pitchFamily="34" charset="0"/>
              </a:rPr>
              <a:t> dan dua </a:t>
            </a:r>
            <a:r>
              <a:rPr lang="en-ID" dirty="0" err="1">
                <a:latin typeface="Gill Sans Nova Cond XBd" panose="020B0A06020104020203" pitchFamily="34" charset="0"/>
              </a:rPr>
              <a:t>anak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perempuannya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istrinya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menengok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belakang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tiang</a:t>
            </a:r>
            <a:r>
              <a:rPr lang="en-ID" dirty="0">
                <a:latin typeface="Gill Sans Nova Cond XBd" panose="020B0A06020104020203" pitchFamily="34" charset="0"/>
              </a:rPr>
              <a:t> garam.</a:t>
            </a:r>
          </a:p>
        </p:txBody>
      </p:sp>
    </p:spTree>
    <p:extLst>
      <p:ext uri="{BB962C8B-B14F-4D97-AF65-F5344CB8AC3E}">
        <p14:creationId xmlns:p14="http://schemas.microsoft.com/office/powerpoint/2010/main" val="253278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D355D-276C-2873-F2B2-546D0F65E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3" b="1162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E4371-FA61-0200-7217-6148275DE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7" y="3805863"/>
            <a:ext cx="8572496" cy="27527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Lot </a:t>
            </a:r>
            <a:r>
              <a:rPr lang="en-ID" sz="3200" dirty="0" err="1">
                <a:latin typeface="Berlin Sans FB" panose="020E0602020502020306" pitchFamily="34" charset="0"/>
              </a:rPr>
              <a:t>masuk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Sodom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seorang</a:t>
            </a:r>
            <a:r>
              <a:rPr lang="en-ID" sz="3200" dirty="0">
                <a:latin typeface="Berlin Sans FB" panose="020E0602020502020306" pitchFamily="34" charset="0"/>
              </a:rPr>
              <a:t> yang kaya dan </a:t>
            </a:r>
            <a:r>
              <a:rPr lang="en-ID" sz="3200" dirty="0" err="1">
                <a:latin typeface="Berlin Sans FB" panose="020E0602020502020306" pitchFamily="34" charset="0"/>
              </a:rPr>
              <a:t>keluar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hampir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punya </a:t>
            </a:r>
            <a:r>
              <a:rPr lang="en-ID" sz="3200" dirty="0" err="1">
                <a:latin typeface="Berlin Sans FB" panose="020E0602020502020306" pitchFamily="34" charset="0"/>
              </a:rPr>
              <a:t>apa-apa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ernard MT Condensed" panose="02050806060905020404" pitchFamily="18" charset="0"/>
              </a:rPr>
              <a:t>Betapa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latin typeface="Bernard MT Condensed" panose="02050806060905020404" pitchFamily="18" charset="0"/>
              </a:rPr>
              <a:t> sangat </a:t>
            </a:r>
            <a:r>
              <a:rPr lang="en-ID" sz="3200" dirty="0" err="1">
                <a:latin typeface="Bernard MT Condensed" panose="02050806060905020404" pitchFamily="18" charset="0"/>
              </a:rPr>
              <a:t>berhati-hati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berbagai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keputusan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buat, </a:t>
            </a:r>
            <a:r>
              <a:rPr lang="en-ID" sz="3200" dirty="0" err="1">
                <a:latin typeface="Bernard MT Condensed" panose="02050806060905020404" pitchFamily="18" charset="0"/>
              </a:rPr>
              <a:t>terutama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memikirkan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keuntungan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jangka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pendek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berbeda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gambaran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besarnya</a:t>
            </a:r>
            <a:r>
              <a:rPr lang="en-ID" sz="32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906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F5CAD-898E-35B1-21CC-7BDE1973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1058207"/>
            <a:ext cx="3987165" cy="1150259"/>
          </a:xfrm>
        </p:spPr>
        <p:txBody>
          <a:bodyPr anchor="b">
            <a:normAutofit/>
          </a:bodyPr>
          <a:lstStyle/>
          <a:p>
            <a:r>
              <a:rPr lang="en-ID" dirty="0">
                <a:latin typeface="Bernard MT Condensed" panose="02050806060905020404" pitchFamily="18" charset="0"/>
              </a:rPr>
              <a:t>Markus 8:36-37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5D301-C8FC-7C64-D378-CA3BF4CFD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2840673"/>
            <a:ext cx="3674023" cy="3671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b="1" dirty="0">
                <a:latin typeface="Franklin Gothic Medium Cond" panose="020B0606030402020204" pitchFamily="34" charset="0"/>
              </a:rPr>
              <a:t>“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gunanya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memperoleh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seluruh</a:t>
            </a:r>
            <a:r>
              <a:rPr lang="en-ID" sz="3200" b="1" dirty="0">
                <a:latin typeface="Franklin Gothic Medium Cond" panose="020B0606030402020204" pitchFamily="34" charset="0"/>
              </a:rPr>
              <a:t> dunia,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kehilangan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nyawanya</a:t>
            </a:r>
            <a:r>
              <a:rPr lang="en-ID" sz="3200" b="1" dirty="0">
                <a:latin typeface="Franklin Gothic Medium Cond" panose="020B0606030402020204" pitchFamily="34" charset="0"/>
              </a:rPr>
              <a:t>. Karena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apakah</a:t>
            </a:r>
            <a:r>
              <a:rPr lang="en-ID" sz="3200" b="1" dirty="0"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diberikannya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ganti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nyawanya</a:t>
            </a:r>
            <a:r>
              <a:rPr lang="en-ID" sz="3200" b="1" dirty="0">
                <a:latin typeface="Franklin Gothic Medium Cond" panose="020B0606030402020204" pitchFamily="34" charset="0"/>
              </a:rPr>
              <a:t>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B189F-AF13-B321-1A09-CA2678C3B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r="2193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37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B70C1-8708-D7C3-31DA-CDED2CF28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30" b="496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6A1AA-C9EC-624E-A96C-D417DED0D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3248025"/>
            <a:ext cx="8324850" cy="31540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Demi ITC" panose="020B0805030504020804" pitchFamily="34" charset="0"/>
              </a:rPr>
              <a:t>Sesungguhnya</a:t>
            </a:r>
            <a:r>
              <a:rPr lang="en-ID" sz="3600" dirty="0">
                <a:latin typeface="Eras Demi ITC" panose="020B0805030504020804" pitchFamily="34" charset="0"/>
              </a:rPr>
              <a:t>, </a:t>
            </a:r>
            <a:r>
              <a:rPr lang="en-ID" sz="3600" dirty="0" err="1">
                <a:latin typeface="Eras Demi ITC" panose="020B0805030504020804" pitchFamily="34" charset="0"/>
              </a:rPr>
              <a:t>kita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perlu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belajar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dari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pengalaman</a:t>
            </a:r>
            <a:r>
              <a:rPr lang="en-ID" sz="3600" dirty="0">
                <a:latin typeface="Eras Demi ITC" panose="020B0805030504020804" pitchFamily="34" charset="0"/>
              </a:rPr>
              <a:t> Lot dan </a:t>
            </a:r>
            <a:r>
              <a:rPr lang="en-ID" sz="3600" dirty="0" err="1">
                <a:latin typeface="Eras Demi ITC" panose="020B0805030504020804" pitchFamily="34" charset="0"/>
              </a:rPr>
              <a:t>pilihan-pilihan</a:t>
            </a:r>
            <a:r>
              <a:rPr lang="en-ID" sz="3600" dirty="0">
                <a:latin typeface="Eras Demi ITC" panose="020B0805030504020804" pitchFamily="34" charset="0"/>
              </a:rPr>
              <a:t> yang </a:t>
            </a:r>
            <a:r>
              <a:rPr lang="en-ID" sz="3600" dirty="0" err="1">
                <a:latin typeface="Eras Demi ITC" panose="020B0805030504020804" pitchFamily="34" charset="0"/>
              </a:rPr>
              <a:t>ia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telah</a:t>
            </a:r>
            <a:r>
              <a:rPr lang="en-ID" sz="3600" dirty="0">
                <a:latin typeface="Eras Demi ITC" panose="020B0805030504020804" pitchFamily="34" charset="0"/>
              </a:rPr>
              <a:t> buat agar </a:t>
            </a:r>
            <a:r>
              <a:rPr lang="en-ID" sz="3600" dirty="0" err="1">
                <a:latin typeface="Eras Demi ITC" panose="020B0805030504020804" pitchFamily="34" charset="0"/>
              </a:rPr>
              <a:t>kita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tidak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menyesalinya</a:t>
            </a:r>
            <a:r>
              <a:rPr lang="en-ID" sz="3600" dirty="0">
                <a:latin typeface="Eras Demi ITC" panose="020B0805030504020804" pitchFamily="34" charset="0"/>
              </a:rPr>
              <a:t> di </a:t>
            </a:r>
            <a:r>
              <a:rPr lang="en-ID" sz="3600" dirty="0" err="1">
                <a:latin typeface="Eras Demi ITC" panose="020B0805030504020804" pitchFamily="34" charset="0"/>
              </a:rPr>
              <a:t>kemudian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hari</a:t>
            </a:r>
            <a:r>
              <a:rPr lang="en-ID" sz="36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Eras Demi ITC" panose="020B0805030504020804" pitchFamily="34" charset="0"/>
              </a:rPr>
              <a:t>Lot </a:t>
            </a:r>
            <a:r>
              <a:rPr lang="en-ID" sz="3600" dirty="0" err="1">
                <a:latin typeface="Eras Demi ITC" panose="020B0805030504020804" pitchFamily="34" charset="0"/>
              </a:rPr>
              <a:t>memilih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berinvestasi</a:t>
            </a:r>
            <a:r>
              <a:rPr lang="en-ID" sz="3600" dirty="0">
                <a:latin typeface="Eras Demi ITC" panose="020B0805030504020804" pitchFamily="34" charset="0"/>
              </a:rPr>
              <a:t> di </a:t>
            </a:r>
            <a:r>
              <a:rPr lang="en-ID" sz="3600" dirty="0" err="1">
                <a:latin typeface="Eras Demi ITC" panose="020B0805030504020804" pitchFamily="34" charset="0"/>
              </a:rPr>
              <a:t>tempat</a:t>
            </a:r>
            <a:r>
              <a:rPr lang="en-ID" sz="3600" dirty="0">
                <a:latin typeface="Eras Demi ITC" panose="020B0805030504020804" pitchFamily="34" charset="0"/>
              </a:rPr>
              <a:t> yang salah!</a:t>
            </a:r>
          </a:p>
        </p:txBody>
      </p:sp>
    </p:spTree>
    <p:extLst>
      <p:ext uri="{BB962C8B-B14F-4D97-AF65-F5344CB8AC3E}">
        <p14:creationId xmlns:p14="http://schemas.microsoft.com/office/powerpoint/2010/main" val="1154193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A637-65E6-7A19-E9F1-33D44C0D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6563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DARI SEORANG PENIPU MENJADI PANGERAN</a:t>
            </a:r>
            <a:b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Rabu, 08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Februari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01F58-A6A5-6048-FBD0-B082FF3D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4207085"/>
            <a:ext cx="8562975" cy="2476501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latin typeface="Impact" panose="020B0806030902050204" pitchFamily="34" charset="0"/>
              </a:rPr>
              <a:t>Yakub </a:t>
            </a:r>
            <a:r>
              <a:rPr lang="en-ID" sz="3000" dirty="0" err="1">
                <a:latin typeface="Impact" panose="020B0806030902050204" pitchFamily="34" charset="0"/>
              </a:rPr>
              <a:t>membuat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keputusan</a:t>
            </a:r>
            <a:r>
              <a:rPr lang="en-ID" sz="3000" dirty="0">
                <a:latin typeface="Impact" panose="020B0806030902050204" pitchFamily="34" charset="0"/>
              </a:rPr>
              <a:t> yang salah </a:t>
            </a:r>
            <a:r>
              <a:rPr lang="en-ID" sz="3000" dirty="0" err="1">
                <a:latin typeface="Impact" panose="020B0806030902050204" pitchFamily="34" charset="0"/>
              </a:rPr>
              <a:t>ketika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berkonspirasi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ibunya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upaya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menipu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ayahnya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memperoleh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berkat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  <a:r>
              <a:rPr lang="en-ID" sz="3000" dirty="0" err="1">
                <a:latin typeface="Gill Sans Nova Cond XBd" panose="020B0A06020104020203" pitchFamily="34" charset="0"/>
              </a:rPr>
              <a:t>Akibatnya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harus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melarikan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rumah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menghindari</a:t>
            </a:r>
            <a:r>
              <a:rPr lang="en-ID" sz="3000" dirty="0">
                <a:latin typeface="Gill Sans Nova Cond XBd" panose="020B0A06020104020203" pitchFamily="34" charset="0"/>
              </a:rPr>
              <a:t> Esau yang </a:t>
            </a:r>
            <a:r>
              <a:rPr lang="en-ID" sz="3000" dirty="0" err="1">
                <a:latin typeface="Gill Sans Nova Cond XBd" panose="020B0A06020104020203" pitchFamily="34" charset="0"/>
              </a:rPr>
              <a:t>marah</a:t>
            </a:r>
            <a:r>
              <a:rPr lang="en-ID" sz="3000" dirty="0">
                <a:latin typeface="Gill Sans Nova Cond XBd" panose="020B0A06020104020203" pitchFamily="34" charset="0"/>
              </a:rPr>
              <a:t>, dan </a:t>
            </a:r>
            <a:r>
              <a:rPr lang="en-ID" sz="3000" dirty="0" err="1">
                <a:latin typeface="Gill Sans Nova Cond XBd" panose="020B0A06020104020203" pitchFamily="34" charset="0"/>
              </a:rPr>
              <a:t>sejak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saat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juga </a:t>
            </a:r>
            <a:r>
              <a:rPr lang="en-ID" sz="3000" dirty="0" err="1"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pernah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lagi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bertemu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atau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melihat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wajah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ibunya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8E134-EFF0-D71C-29E3-2A8F7E29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822872"/>
            <a:ext cx="4419600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296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C56B6-1EAD-91BC-58CB-63FFE01E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90601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  Ellen G. White, Alfa dan Omega,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l,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228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64939-2F5C-980C-7641-225748D10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200150"/>
            <a:ext cx="8922639" cy="5543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Namun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pertobatan</a:t>
            </a:r>
            <a:r>
              <a:rPr lang="en-ID" sz="2400" dirty="0">
                <a:latin typeface="Gill Sans Nova Cond XBd" panose="020B0A06020104020203" pitchFamily="34" charset="0"/>
              </a:rPr>
              <a:t> Yakub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mengubah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meninggalkannya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>
                <a:latin typeface="Impact" panose="020B0806030902050204" pitchFamily="34" charset="0"/>
              </a:rPr>
              <a:t>[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32:22-31].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</a:t>
            </a: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kerendahan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pertobatan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penyerahan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berdosa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terhadap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Pemerintah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surga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meneguhkan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pegangannya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terhadap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janji-janji</a:t>
            </a:r>
            <a:r>
              <a:rPr lang="en-ID" dirty="0">
                <a:latin typeface="Franklin Gothic Medium Cond" panose="020B0606030402020204" pitchFamily="34" charset="0"/>
              </a:rPr>
              <a:t> Allah, dan </a:t>
            </a:r>
            <a:r>
              <a:rPr lang="en-ID" dirty="0" err="1"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Bernard MT Condensed" panose="02050806060905020404" pitchFamily="18" charset="0"/>
              </a:rPr>
              <a:t>Kasih yang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terbatas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menolak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permohonan</a:t>
            </a:r>
            <a:r>
              <a:rPr lang="en-ID" dirty="0">
                <a:latin typeface="Bernard MT Condensed" panose="02050806060905020404" pitchFamily="18" charset="0"/>
              </a:rPr>
              <a:t> orang yang </a:t>
            </a:r>
            <a:r>
              <a:rPr lang="en-ID" dirty="0" err="1">
                <a:latin typeface="Bernard MT Condensed" panose="02050806060905020404" pitchFamily="18" charset="0"/>
              </a:rPr>
              <a:t>berdosa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Kesalahan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menuntun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dosa Yakub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memperoleh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kesulungan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tipu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dinyatakan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hadapannya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berharap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janji-janji</a:t>
            </a:r>
            <a:r>
              <a:rPr lang="en-ID" dirty="0">
                <a:latin typeface="Franklin Gothic Medium Cond" panose="020B0606030402020204" pitchFamily="34" charset="0"/>
              </a:rPr>
              <a:t> Allah,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mencoba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usaha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mewujudkan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dilaksanakan</a:t>
            </a:r>
            <a:r>
              <a:rPr lang="en-ID" dirty="0">
                <a:latin typeface="Franklin Gothic Medium Cond" panose="020B0606030402020204" pitchFamily="34" charset="0"/>
              </a:rPr>
              <a:t> Allah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.... Yakub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menerima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kerinduan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jiwanya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Dosanya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sebagai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seorang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penipu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diampun</a:t>
            </a:r>
            <a:r>
              <a:rPr lang="en-ID" dirty="0" err="1">
                <a:latin typeface="Franklin Gothic Medium Cond" panose="020B0606030402020204" pitchFamily="34" charset="0"/>
              </a:rPr>
              <a:t>i</a:t>
            </a:r>
            <a:r>
              <a:rPr lang="en-ID" dirty="0">
                <a:latin typeface="Franklin Gothic Medium Cond" panose="020B0606030402020204" pitchFamily="34" charset="0"/>
              </a:rPr>
              <a:t>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B4890-1C9E-8DDE-97EA-11933289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7" r="2" b="8159"/>
          <a:stretch/>
        </p:blipFill>
        <p:spPr>
          <a:xfrm>
            <a:off x="8076802" y="0"/>
            <a:ext cx="932362" cy="990601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530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73DAD-3892-CEA6-DFFD-7EFE4265A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08" y="572251"/>
            <a:ext cx="8239125" cy="2681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Menjelang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akhir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hidupnya</a:t>
            </a:r>
            <a:r>
              <a:rPr lang="en-ID" sz="3200" dirty="0">
                <a:latin typeface="Franklin Gothic Medium Cond" panose="020B0606030402020204" pitchFamily="34" charset="0"/>
              </a:rPr>
              <a:t> Yakub </a:t>
            </a:r>
            <a:r>
              <a:rPr lang="en-ID" sz="3200" dirty="0" err="1">
                <a:latin typeface="Franklin Gothic Medium Cond" panose="020B0606030402020204" pitchFamily="34" charset="0"/>
              </a:rPr>
              <a:t>menyampaikan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pesan</a:t>
            </a:r>
            <a:r>
              <a:rPr lang="en-ID" sz="3200" dirty="0">
                <a:latin typeface="Franklin Gothic Medium Cond" panose="020B0606030402020204" pitchFamily="34" charset="0"/>
              </a:rPr>
              <a:t> agar </a:t>
            </a:r>
            <a:r>
              <a:rPr lang="en-ID" sz="3200" dirty="0" err="1">
                <a:latin typeface="Franklin Gothic Medium Cond" panose="020B0606030402020204" pitchFamily="34" charset="0"/>
              </a:rPr>
              <a:t>jika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mati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ia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minta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dikuburkan</a:t>
            </a:r>
            <a:r>
              <a:rPr lang="en-ID" sz="3200" dirty="0">
                <a:latin typeface="Franklin Gothic Medium Cond" panose="020B0606030402020204" pitchFamily="34" charset="0"/>
              </a:rPr>
              <a:t> di </a:t>
            </a:r>
            <a:r>
              <a:rPr lang="en-ID" sz="3200" dirty="0" err="1">
                <a:latin typeface="Franklin Gothic Medium Cond" panose="020B0606030402020204" pitchFamily="34" charset="0"/>
              </a:rPr>
              <a:t>tanah</a:t>
            </a:r>
            <a:r>
              <a:rPr lang="en-ID" sz="3200" dirty="0">
                <a:latin typeface="Franklin Gothic Medium Cond" panose="020B0606030402020204" pitchFamily="34" charset="0"/>
              </a:rPr>
              <a:t> Kanaan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gua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sama</a:t>
            </a:r>
            <a:r>
              <a:rPr lang="en-ID" sz="3200" dirty="0">
                <a:latin typeface="Franklin Gothic Medium Cond" panose="020B0606030402020204" pitchFamily="34" charset="0"/>
              </a:rPr>
              <a:t> di mana Abraham dan Ishak </a:t>
            </a:r>
            <a:r>
              <a:rPr lang="en-ID" sz="3200" dirty="0" err="1">
                <a:latin typeface="Franklin Gothic Medium Cond" panose="020B0606030402020204" pitchFamily="34" charset="0"/>
              </a:rPr>
              <a:t>dikuburkan</a:t>
            </a:r>
            <a:r>
              <a:rPr lang="en-ID" sz="3200" dirty="0">
                <a:latin typeface="Franklin Gothic Medium Cond" panose="020B0606030402020204" pitchFamily="34" charset="0"/>
              </a:rPr>
              <a:t> [</a:t>
            </a:r>
            <a:r>
              <a:rPr lang="en-ID" sz="32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3200" dirty="0">
                <a:latin typeface="Franklin Gothic Medium Cond" panose="020B0606030402020204" pitchFamily="34" charset="0"/>
              </a:rPr>
              <a:t> 49:29-33].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Permintaan</a:t>
            </a:r>
            <a:r>
              <a:rPr lang="en-ID" sz="3200" dirty="0">
                <a:latin typeface="Gill Sans Nova Cond XBd" panose="020B0A06020104020203" pitchFamily="34" charset="0"/>
              </a:rPr>
              <a:t> Yakub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ekspresi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janji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kepemilikan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perjanjian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E97EB3-6B8F-6FBA-1D02-59177830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3604741"/>
            <a:ext cx="4864458" cy="2736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21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D507-8BAD-157C-11AC-2FE1FF651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714375"/>
            <a:ext cx="5457825" cy="59626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Yakub </a:t>
            </a:r>
            <a:r>
              <a:rPr lang="en-ID" sz="2600" dirty="0" err="1">
                <a:latin typeface="Impact" panose="020B0806030902050204" pitchFamily="34" charset="0"/>
              </a:rPr>
              <a:t>seorang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penipu</a:t>
            </a:r>
            <a:r>
              <a:rPr lang="en-ID" sz="2600" dirty="0">
                <a:latin typeface="Impact" panose="020B0806030902050204" pitchFamily="34" charset="0"/>
              </a:rPr>
              <a:t>, yang </a:t>
            </a:r>
            <a:r>
              <a:rPr lang="en-ID" sz="2600" dirty="0" err="1">
                <a:latin typeface="Impact" panose="020B0806030902050204" pitchFamily="34" charset="0"/>
              </a:rPr>
              <a:t>bertobat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diampuni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Meskipun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kesalahan-kesalahan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memiliki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apa-apa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Kanaan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b="1" dirty="0">
                <a:latin typeface="Franklin Gothic Medium Cond" panose="020B0606030402020204" pitchFamily="34" charset="0"/>
              </a:rPr>
              <a:t> yang kaya,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anugrah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32:10 </a:t>
            </a:r>
          </a:p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sekali</a:t>
            </a:r>
            <a:r>
              <a:rPr lang="en-ID" sz="2600" b="1" dirty="0">
                <a:latin typeface="Franklin Gothic Medium Cond" panose="020B0606030402020204" pitchFamily="34" charset="0"/>
              </a:rPr>
              <a:t>-kali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layak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menerima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segala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kasih</a:t>
            </a:r>
            <a:r>
              <a:rPr lang="en-ID" sz="2600" b="1" dirty="0">
                <a:latin typeface="Gill Sans Nova Cond XBd" panose="020B0A06020104020203" pitchFamily="34" charset="0"/>
              </a:rPr>
              <a:t> dan </a:t>
            </a:r>
            <a:r>
              <a:rPr lang="en-ID" sz="2600" b="1" dirty="0" err="1">
                <a:latin typeface="Gill Sans Nova Cond XBd" panose="020B0A06020104020203" pitchFamily="34" charset="0"/>
              </a:rPr>
              <a:t>kesetiaan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Engkau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tunjukkan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600" b="1" dirty="0">
                <a:latin typeface="Gill Sans Nova Cond XBd" panose="020B0A06020104020203" pitchFamily="34" charset="0"/>
              </a:rPr>
              <a:t> hamba-Mu </a:t>
            </a:r>
            <a:r>
              <a:rPr lang="en-ID" sz="2600" b="1" dirty="0" err="1">
                <a:latin typeface="Gill Sans Nova Cond XBd" panose="020B0A06020104020203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tongkatku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menyeberangi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sungai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Yordan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600" b="1" dirty="0">
                <a:latin typeface="Franklin Gothic Medium Cond" panose="020B0606030402020204" pitchFamily="34" charset="0"/>
              </a:rPr>
              <a:t> dua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pasukan</a:t>
            </a:r>
            <a:r>
              <a:rPr lang="en-ID" sz="2600" b="1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20291-A1E2-0CB8-D6F0-6BEF50CDC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7" r="19011" b="-3"/>
          <a:stretch/>
        </p:blipFill>
        <p:spPr>
          <a:xfrm>
            <a:off x="5599630" y="1846318"/>
            <a:ext cx="3277670" cy="348240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7366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852E-B085-7507-BD78-6069E442B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747837"/>
            <a:ext cx="4867275" cy="414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kesalahan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Allah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memberkati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Akan </a:t>
            </a:r>
            <a:r>
              <a:rPr lang="en-ID" sz="3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3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jauh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lebih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memulai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menghindari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800" dirty="0" err="1">
                <a:solidFill>
                  <a:srgbClr val="7030A0"/>
                </a:solidFill>
                <a:latin typeface="Bernard MT Condensed" panose="02050806060905020404" pitchFamily="18" charset="0"/>
              </a:rPr>
              <a:t>kesalahan</a:t>
            </a:r>
            <a:r>
              <a:rPr lang="en-ID" sz="38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28770-381D-6BBB-9465-4F2063C8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6" r="35546"/>
          <a:stretch/>
        </p:blipFill>
        <p:spPr>
          <a:xfrm>
            <a:off x="4772025" y="10"/>
            <a:ext cx="437197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92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5D65-98D2-9BB6-D175-833C7180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MUSA DI MESIR</a:t>
            </a:r>
            <a:br>
              <a:rPr lang="it-IT" dirty="0"/>
            </a:br>
            <a:r>
              <a:rPr lang="it-IT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Kamis, 9 Februari 2023</a:t>
            </a:r>
            <a:endParaRPr lang="en-ID" sz="32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0A76-8C97-AF3D-16C2-8A6EA003D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011" y="2194560"/>
            <a:ext cx="5181599" cy="429768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sv-SE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Ibrani</a:t>
            </a:r>
            <a:r>
              <a:rPr lang="sv-SE" sz="3200" dirty="0">
                <a:solidFill>
                  <a:srgbClr val="002060"/>
                </a:solidFill>
                <a:latin typeface="Impact" panose="020B0806030902050204" pitchFamily="34" charset="0"/>
              </a:rPr>
              <a:t> 11:24-25 </a:t>
            </a:r>
          </a:p>
          <a:p>
            <a:pPr marL="0" indent="0">
              <a:buNone/>
            </a:pPr>
            <a:r>
              <a:rPr lang="sv-SE" sz="3200" dirty="0" err="1">
                <a:latin typeface="Franklin Gothic Demi" panose="020B0703020102020204" pitchFamily="34" charset="0"/>
              </a:rPr>
              <a:t>Karena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iman</a:t>
            </a:r>
            <a:r>
              <a:rPr lang="sv-SE" sz="3200" dirty="0">
                <a:latin typeface="Franklin Gothic Demi" panose="020B0703020102020204" pitchFamily="34" charset="0"/>
              </a:rPr>
              <a:t> maka Musa, </a:t>
            </a:r>
            <a:r>
              <a:rPr lang="sv-SE" sz="3200" dirty="0" err="1">
                <a:latin typeface="Franklin Gothic Demi" panose="020B0703020102020204" pitchFamily="34" charset="0"/>
              </a:rPr>
              <a:t>setelah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dewasa</a:t>
            </a:r>
            <a:r>
              <a:rPr lang="sv-SE" sz="3200" dirty="0">
                <a:latin typeface="Franklin Gothic Demi" panose="020B0703020102020204" pitchFamily="34" charset="0"/>
              </a:rPr>
              <a:t>, </a:t>
            </a:r>
            <a:r>
              <a:rPr lang="sv-SE" sz="3200" dirty="0" err="1">
                <a:latin typeface="Franklin Gothic Demi" panose="020B0703020102020204" pitchFamily="34" charset="0"/>
              </a:rPr>
              <a:t>menolak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disebut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anak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puteri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Firaun</a:t>
            </a:r>
            <a:r>
              <a:rPr lang="sv-SE" sz="3200" dirty="0">
                <a:latin typeface="Franklin Gothic Demi" panose="020B0703020102020204" pitchFamily="34" charset="0"/>
              </a:rPr>
              <a:t>, </a:t>
            </a:r>
            <a:r>
              <a:rPr lang="sv-SE" sz="3200" dirty="0" err="1">
                <a:latin typeface="Franklin Gothic Demi" panose="020B0703020102020204" pitchFamily="34" charset="0"/>
              </a:rPr>
              <a:t>karena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ia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lebih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suka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menderita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sengsara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dengan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umat</a:t>
            </a:r>
            <a:r>
              <a:rPr lang="sv-SE" sz="3200" dirty="0">
                <a:latin typeface="Franklin Gothic Demi" panose="020B0703020102020204" pitchFamily="34" charset="0"/>
              </a:rPr>
              <a:t> Allah dari </a:t>
            </a:r>
            <a:r>
              <a:rPr lang="sv-SE" sz="3200" dirty="0" err="1">
                <a:latin typeface="Franklin Gothic Demi" panose="020B0703020102020204" pitchFamily="34" charset="0"/>
              </a:rPr>
              <a:t>pada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untuk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sementara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menikmati</a:t>
            </a:r>
            <a:r>
              <a:rPr lang="sv-SE" sz="3200" dirty="0">
                <a:latin typeface="Franklin Gothic Demi" panose="020B0703020102020204" pitchFamily="34" charset="0"/>
              </a:rPr>
              <a:t> </a:t>
            </a:r>
            <a:r>
              <a:rPr lang="sv-SE" sz="3200" dirty="0" err="1">
                <a:latin typeface="Franklin Gothic Demi" panose="020B0703020102020204" pitchFamily="34" charset="0"/>
              </a:rPr>
              <a:t>kesenangan</a:t>
            </a:r>
            <a:r>
              <a:rPr lang="sv-SE" sz="3200" dirty="0">
                <a:latin typeface="Franklin Gothic Demi" panose="020B0703020102020204" pitchFamily="34" charset="0"/>
              </a:rPr>
              <a:t> dari dosa.</a:t>
            </a:r>
            <a:endParaRPr lang="en-ID" sz="3200" dirty="0">
              <a:latin typeface="Franklin Gothic Demi" panose="020B07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38E06-62D4-6C66-AEC5-49A1BEA2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2867630"/>
            <a:ext cx="3244248" cy="24556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9480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DF640-BDDC-CE62-B052-27D14B16D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691F7-699D-BE1B-FCE2-0028F123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849" y="933450"/>
            <a:ext cx="4762501" cy="4895850"/>
          </a:xfrm>
          <a:solidFill>
            <a:srgbClr val="8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strategi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berinvestasi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terbaik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dunia </a:t>
            </a:r>
            <a:r>
              <a:rPr lang="en-ID" sz="2600" dirty="0" err="1">
                <a:solidFill>
                  <a:schemeClr val="bg1"/>
                </a:solidFill>
              </a:rPr>
              <a:t>manakala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Ia</a:t>
            </a:r>
            <a:r>
              <a:rPr lang="en-ID" sz="2600" dirty="0">
                <a:solidFill>
                  <a:schemeClr val="bg1"/>
                </a:solidFill>
              </a:rPr>
              <a:t> </a:t>
            </a:r>
            <a:r>
              <a:rPr lang="en-ID" sz="2600" dirty="0" err="1">
                <a:solidFill>
                  <a:schemeClr val="bg1"/>
                </a:solidFill>
              </a:rPr>
              <a:t>berkata</a:t>
            </a:r>
            <a:r>
              <a:rPr lang="en-ID" sz="2600" dirty="0">
                <a:solidFill>
                  <a:schemeClr val="bg1"/>
                </a:solidFill>
              </a:rPr>
              <a:t>: “</a:t>
            </a:r>
            <a:r>
              <a:rPr lang="en-ID" sz="2600" i="1" dirty="0" err="1">
                <a:solidFill>
                  <a:schemeClr val="bg1"/>
                </a:solidFill>
              </a:rPr>
              <a:t>Janganlah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kamu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mengumpulkan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harta</a:t>
            </a:r>
            <a:r>
              <a:rPr lang="en-ID" sz="2600" i="1" dirty="0">
                <a:solidFill>
                  <a:schemeClr val="bg1"/>
                </a:solidFill>
              </a:rPr>
              <a:t> di </a:t>
            </a:r>
            <a:r>
              <a:rPr lang="en-ID" sz="2600" i="1" dirty="0" err="1">
                <a:solidFill>
                  <a:schemeClr val="bg1"/>
                </a:solidFill>
              </a:rPr>
              <a:t>bumi</a:t>
            </a:r>
            <a:r>
              <a:rPr lang="en-ID" sz="2600" i="1" dirty="0">
                <a:solidFill>
                  <a:schemeClr val="bg1"/>
                </a:solidFill>
              </a:rPr>
              <a:t>; di </a:t>
            </a:r>
            <a:r>
              <a:rPr lang="en-ID" sz="2600" i="1" dirty="0" err="1">
                <a:solidFill>
                  <a:schemeClr val="bg1"/>
                </a:solidFill>
              </a:rPr>
              <a:t>bumi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ngengat</a:t>
            </a:r>
            <a:r>
              <a:rPr lang="en-ID" sz="2600" i="1" dirty="0">
                <a:solidFill>
                  <a:schemeClr val="bg1"/>
                </a:solidFill>
              </a:rPr>
              <a:t> dan karat </a:t>
            </a:r>
            <a:r>
              <a:rPr lang="en-ID" sz="2600" i="1" dirty="0" err="1">
                <a:solidFill>
                  <a:schemeClr val="bg1"/>
                </a:solidFill>
              </a:rPr>
              <a:t>merusakkannya</a:t>
            </a:r>
            <a:r>
              <a:rPr lang="en-ID" sz="2600" i="1" dirty="0">
                <a:solidFill>
                  <a:schemeClr val="bg1"/>
                </a:solidFill>
              </a:rPr>
              <a:t> dan </a:t>
            </a:r>
            <a:r>
              <a:rPr lang="en-ID" sz="2600" i="1" dirty="0" err="1">
                <a:solidFill>
                  <a:schemeClr val="bg1"/>
                </a:solidFill>
              </a:rPr>
              <a:t>pencuri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membongkar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serta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mencurinya</a:t>
            </a:r>
            <a:r>
              <a:rPr lang="en-ID" sz="2600" i="1" dirty="0">
                <a:solidFill>
                  <a:schemeClr val="bg1"/>
                </a:solidFill>
              </a:rPr>
              <a:t>. </a:t>
            </a:r>
            <a:r>
              <a:rPr lang="en-ID" sz="2600" i="1" dirty="0" err="1">
                <a:solidFill>
                  <a:schemeClr val="bg1"/>
                </a:solidFill>
              </a:rPr>
              <a:t>Tetapi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kumpulkanlah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bagimu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harta</a:t>
            </a:r>
            <a:r>
              <a:rPr lang="en-ID" sz="2600" i="1" dirty="0">
                <a:solidFill>
                  <a:schemeClr val="bg1"/>
                </a:solidFill>
              </a:rPr>
              <a:t> di </a:t>
            </a:r>
            <a:r>
              <a:rPr lang="en-ID" sz="2600" i="1" dirty="0" err="1">
                <a:solidFill>
                  <a:schemeClr val="bg1"/>
                </a:solidFill>
              </a:rPr>
              <a:t>sorga</a:t>
            </a:r>
            <a:r>
              <a:rPr lang="en-ID" sz="2600" i="1" dirty="0">
                <a:solidFill>
                  <a:schemeClr val="bg1"/>
                </a:solidFill>
              </a:rPr>
              <a:t>; di </a:t>
            </a:r>
            <a:r>
              <a:rPr lang="en-ID" sz="2600" i="1" dirty="0" err="1">
                <a:solidFill>
                  <a:schemeClr val="bg1"/>
                </a:solidFill>
              </a:rPr>
              <a:t>sorga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ngengat</a:t>
            </a:r>
            <a:r>
              <a:rPr lang="en-ID" sz="2600" i="1" dirty="0">
                <a:solidFill>
                  <a:schemeClr val="bg1"/>
                </a:solidFill>
              </a:rPr>
              <a:t> dan karat </a:t>
            </a:r>
            <a:r>
              <a:rPr lang="en-ID" sz="2600" i="1" dirty="0" err="1">
                <a:solidFill>
                  <a:schemeClr val="bg1"/>
                </a:solidFill>
              </a:rPr>
              <a:t>tidak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merusakkannya</a:t>
            </a:r>
            <a:r>
              <a:rPr lang="en-ID" sz="2600" i="1" dirty="0">
                <a:solidFill>
                  <a:schemeClr val="bg1"/>
                </a:solidFill>
              </a:rPr>
              <a:t> dan </a:t>
            </a:r>
            <a:r>
              <a:rPr lang="en-ID" sz="2600" i="1" dirty="0" err="1">
                <a:solidFill>
                  <a:schemeClr val="bg1"/>
                </a:solidFill>
              </a:rPr>
              <a:t>pencuri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tidak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membongkar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serta</a:t>
            </a:r>
            <a:r>
              <a:rPr lang="en-ID" sz="2600" i="1" dirty="0">
                <a:solidFill>
                  <a:schemeClr val="bg1"/>
                </a:solidFill>
              </a:rPr>
              <a:t> </a:t>
            </a:r>
            <a:r>
              <a:rPr lang="en-ID" sz="2600" i="1" dirty="0" err="1">
                <a:solidFill>
                  <a:schemeClr val="bg1"/>
                </a:solidFill>
              </a:rPr>
              <a:t>mencurinya</a:t>
            </a:r>
            <a:r>
              <a:rPr lang="en-ID" sz="2600" dirty="0">
                <a:solidFill>
                  <a:schemeClr val="bg1"/>
                </a:solidFill>
              </a:rPr>
              <a:t>” 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(Mat. 6: 19, 20).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55E62-942A-DBBE-BF19-E1098B2C0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00"/>
          <a:stretch/>
        </p:blipFill>
        <p:spPr>
          <a:xfrm>
            <a:off x="368008" y="1600199"/>
            <a:ext cx="3274010" cy="3248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4537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53DE-6FF9-7409-F70B-7A0383FA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476250"/>
            <a:ext cx="5600699" cy="6105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YOKEBED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12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mengajar</a:t>
            </a:r>
            <a:r>
              <a:rPr lang="en-ID" dirty="0">
                <a:latin typeface="Gill Sans Nova Cond XBd" panose="020B0A06020104020203" pitchFamily="34" charset="0"/>
              </a:rPr>
              <a:t> Musa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berdoa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menghormati</a:t>
            </a:r>
            <a:r>
              <a:rPr lang="en-ID" dirty="0">
                <a:latin typeface="Gill Sans Nova Cond XBd" panose="020B0A06020104020203" pitchFamily="34" charset="0"/>
              </a:rPr>
              <a:t> Allah, dan </a:t>
            </a:r>
            <a:r>
              <a:rPr lang="en-ID" dirty="0" err="1">
                <a:latin typeface="Gill Sans Nova Cond XBd" panose="020B0A06020104020203" pitchFamily="34" charset="0"/>
              </a:rPr>
              <a:t>membentuk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tabiatnya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melayani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Tahun-tahun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berikutnya</a:t>
            </a:r>
            <a:r>
              <a:rPr lang="en-ID" dirty="0">
                <a:latin typeface="Gill Sans Nova Cond XBd" panose="020B0A06020104020203" pitchFamily="34" charset="0"/>
              </a:rPr>
              <a:t> Musa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di Istana </a:t>
            </a:r>
            <a:r>
              <a:rPr lang="en-ID" dirty="0" err="1">
                <a:latin typeface="Gill Sans Nova Cond XBd" panose="020B0A06020104020203" pitchFamily="34" charset="0"/>
              </a:rPr>
              <a:t>Mesir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dilatih</a:t>
            </a:r>
            <a:r>
              <a:rPr lang="en-ID" dirty="0">
                <a:latin typeface="Gill Sans Nova Cond XBd" panose="020B0A06020104020203" pitchFamily="34" charset="0"/>
              </a:rPr>
              <a:t> di sana.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Kisah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7:22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menerangkan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"...Musa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dididik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hikmat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Mesir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berkuasa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perkataan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perbuatannya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Ketika Musa </a:t>
            </a:r>
            <a:r>
              <a:rPr lang="en-ID" dirty="0" err="1">
                <a:latin typeface="Bernard MT Condensed" panose="02050806060905020404" pitchFamily="18" charset="0"/>
              </a:rPr>
              <a:t>menjadi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seorang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pria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dewasa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dia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membuat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keputusan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sadar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Bernard MT Condensed" panose="02050806060905020404" pitchFamily="18" charset="0"/>
              </a:rPr>
              <a:t>yang </a:t>
            </a:r>
            <a:r>
              <a:rPr lang="en-ID" dirty="0" err="1">
                <a:latin typeface="Bernard MT Condensed" panose="02050806060905020404" pitchFamily="18" charset="0"/>
              </a:rPr>
              <a:t>mengubah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kehidupannya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cerita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sejarah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BA34E-4C44-893B-3B35-24ECF07AE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609" y="1670319"/>
            <a:ext cx="2802690" cy="3699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498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F223-FACA-77E1-46AB-C084A630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2114551"/>
            <a:ext cx="9020174" cy="44386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MESIR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kekuatan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terbesar</a:t>
            </a:r>
            <a:r>
              <a:rPr lang="en-ID" dirty="0">
                <a:latin typeface="Franklin Gothic Medium Cond" panose="020B0606030402020204" pitchFamily="34" charset="0"/>
              </a:rPr>
              <a:t> pada zaman dunia </a:t>
            </a:r>
            <a:r>
              <a:rPr lang="en-ID" dirty="0" err="1">
                <a:latin typeface="Franklin Gothic Medium Cond" panose="020B0606030402020204" pitchFamily="34" charset="0"/>
              </a:rPr>
              <a:t>kuno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Sungai Nil </a:t>
            </a:r>
            <a:r>
              <a:rPr lang="en-ID" dirty="0" err="1">
                <a:latin typeface="Franklin Gothic Medium Cond" panose="020B0606030402020204" pitchFamily="34" charset="0"/>
              </a:rPr>
              <a:t>membuat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begitu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subur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tanaman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Mesir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bangsa</a:t>
            </a:r>
            <a:r>
              <a:rPr lang="en-ID" dirty="0">
                <a:latin typeface="Franklin Gothic Medium Cond" panose="020B0606030402020204" pitchFamily="34" charset="0"/>
              </a:rPr>
              <a:t> yang kaya dan </a:t>
            </a:r>
            <a:r>
              <a:rPr lang="en-ID" dirty="0" err="1">
                <a:latin typeface="Franklin Gothic Medium Cond" panose="020B0606030402020204" pitchFamily="34" charset="0"/>
              </a:rPr>
              <a:t>berkuasa</a:t>
            </a:r>
            <a:r>
              <a:rPr lang="en-ID" dirty="0">
                <a:latin typeface="Franklin Gothic Medium Cond" panose="020B0606030402020204" pitchFamily="34" charset="0"/>
              </a:rPr>
              <a:t>, dan Musa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berada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puncak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kerajaan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sukar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membayangkan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betapa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menggodanya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penarikan</a:t>
            </a:r>
            <a:r>
              <a:rPr lang="en-ID" dirty="0">
                <a:latin typeface="Impact" panose="020B0806030902050204" pitchFamily="34" charset="0"/>
              </a:rPr>
              <a:t> dunia, di </a:t>
            </a:r>
            <a:r>
              <a:rPr lang="en-ID" dirty="0" err="1">
                <a:latin typeface="Impact" panose="020B0806030902050204" pitchFamily="34" charset="0"/>
              </a:rPr>
              <a:t>Mesir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hartanya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Jika Musa </a:t>
            </a:r>
            <a:r>
              <a:rPr lang="en-ID" b="1" dirty="0" err="1">
                <a:latin typeface="Franklin Gothic Medium Cond" panose="020B0606030402020204" pitchFamily="34" charset="0"/>
              </a:rPr>
              <a:t>memilih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tetap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menjadi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generasi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penerus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penguasa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Mesir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pastilah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mendapatkan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pemujaan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kesenangan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kekayaan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menggoda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Namun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memilih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"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lebih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suka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menderita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sengsara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umat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Allah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sementara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menikmati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kesenangan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dosa" [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Ibrani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11: 25].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A6405-599F-1E05-6F87-F085A31E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06"/>
          <a:stretch/>
        </p:blipFill>
        <p:spPr>
          <a:xfrm>
            <a:off x="0" y="0"/>
            <a:ext cx="914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4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34E217-02B8-9627-51C4-3D31E155D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701B1-42B8-CC49-74C7-996390104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7" y="3696951"/>
            <a:ext cx="8401046" cy="29527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" panose="020B0703020102020204" pitchFamily="34" charset="0"/>
              </a:rPr>
              <a:t>Sebagian </a:t>
            </a:r>
            <a:r>
              <a:rPr lang="en-ID" sz="2600" dirty="0" err="1">
                <a:latin typeface="Franklin Gothic Demi" panose="020B0703020102020204" pitchFamily="34" charset="0"/>
              </a:rPr>
              <a:t>besar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dari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buku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Keluaran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berkaitan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dengan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tantangan</a:t>
            </a:r>
            <a:r>
              <a:rPr lang="en-ID" sz="2600" dirty="0">
                <a:latin typeface="Franklin Gothic Demi" panose="020B0703020102020204" pitchFamily="34" charset="0"/>
              </a:rPr>
              <a:t> dan </a:t>
            </a:r>
            <a:r>
              <a:rPr lang="en-ID" sz="2600" dirty="0" err="1">
                <a:latin typeface="Franklin Gothic Demi" panose="020B0703020102020204" pitchFamily="34" charset="0"/>
              </a:rPr>
              <a:t>cobaan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dihadapi</a:t>
            </a:r>
            <a:r>
              <a:rPr lang="en-ID" sz="2600" dirty="0">
                <a:latin typeface="Franklin Gothic Demi" panose="020B0703020102020204" pitchFamily="34" charset="0"/>
              </a:rPr>
              <a:t> Musa, yang </a:t>
            </a:r>
            <a:r>
              <a:rPr lang="en-ID" sz="2600" dirty="0" err="1">
                <a:latin typeface="Franklin Gothic Demi" panose="020B0703020102020204" pitchFamily="34" charset="0"/>
              </a:rPr>
              <a:t>bahkan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setelah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semua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ia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lalui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tetap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saja</a:t>
            </a:r>
            <a:r>
              <a:rPr lang="en-ID" sz="2600" dirty="0">
                <a:latin typeface="Amasis MT Pro Black" panose="02040A04050005020304" pitchFamily="18" charset="0"/>
              </a:rPr>
              <a:t> Musa </a:t>
            </a:r>
            <a:r>
              <a:rPr lang="en-ID" sz="2600" dirty="0" err="1">
                <a:latin typeface="Amasis MT Pro Black" panose="02040A04050005020304" pitchFamily="18" charset="0"/>
              </a:rPr>
              <a:t>tidak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dapat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menyeberang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ke</a:t>
            </a:r>
            <a:r>
              <a:rPr lang="en-ID" sz="2600" dirty="0">
                <a:latin typeface="Amasis MT Pro Black" panose="02040A04050005020304" pitchFamily="18" charset="0"/>
              </a:rPr>
              <a:t> Tanah </a:t>
            </a:r>
            <a:r>
              <a:rPr lang="en-ID" sz="2600" dirty="0" err="1">
                <a:latin typeface="Amasis MT Pro Black" panose="02040A04050005020304" pitchFamily="18" charset="0"/>
              </a:rPr>
              <a:t>Perjanjian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</a:t>
            </a:r>
            <a:r>
              <a:rPr lang="en-ID" sz="2600" dirty="0" err="1">
                <a:latin typeface="Impact" panose="020B0806030902050204" pitchFamily="34" charset="0"/>
              </a:rPr>
              <a:t>Bilangan</a:t>
            </a:r>
            <a:r>
              <a:rPr lang="en-ID" sz="2600" dirty="0">
                <a:latin typeface="Impact" panose="020B0806030902050204" pitchFamily="34" charset="0"/>
              </a:rPr>
              <a:t> 20:12].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Tetapi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semua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tahu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bahwa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meskipun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banyak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kesusahan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ia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alami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pilihan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ia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buat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adalah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pilihan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800000"/>
                </a:solidFill>
                <a:latin typeface="Impact" panose="020B0806030902050204" pitchFamily="34" charset="0"/>
              </a:rPr>
              <a:t>benar</a:t>
            </a:r>
            <a:r>
              <a:rPr lang="en-ID" sz="2600" dirty="0">
                <a:solidFill>
                  <a:srgbClr val="8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591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93E5D-EE38-8156-9989-16872047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77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837FC0-847B-B82F-6925-2C740D18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025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Ellen G. White, Alfa dan Omega,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jld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1,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hlm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289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98A8-520C-B36D-7A16-0EFC9D796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033462"/>
            <a:ext cx="8543924" cy="5572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menjalani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terkadang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dicobai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kaya dan </a:t>
            </a:r>
            <a:r>
              <a:rPr lang="en-ID" sz="2400" dirty="0" err="1">
                <a:latin typeface="Gill Sans Nova Cond XBd" panose="020B0A06020104020203" pitchFamily="34" charset="0"/>
              </a:rPr>
              <a:t>bersenang-senang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Dibutuhkan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iman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kuat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mempraktikkan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menunda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kepuasan</a:t>
            </a:r>
            <a:r>
              <a:rPr lang="en-ID" sz="2400" dirty="0">
                <a:latin typeface="Franklin Gothic Medium Cond" panose="020B0606030402020204" pitchFamily="34" charset="0"/>
              </a:rPr>
              <a:t>. "Istana </a:t>
            </a:r>
            <a:r>
              <a:rPr lang="en-ID" sz="2400" dirty="0" err="1">
                <a:latin typeface="Franklin Gothic Medium Cond" panose="020B0606030402020204" pitchFamily="34" charset="0"/>
              </a:rPr>
              <a:t>Firaun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megah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takhta</a:t>
            </a:r>
            <a:r>
              <a:rPr lang="en-ID" sz="2400" dirty="0">
                <a:latin typeface="Franklin Gothic Medium Cond" panose="020B0606030402020204" pitchFamily="34" charset="0"/>
              </a:rPr>
              <a:t> raja </a:t>
            </a:r>
            <a:r>
              <a:rPr lang="en-ID" sz="2400" dirty="0" err="1">
                <a:latin typeface="Franklin Gothic Medium Cond" panose="020B0606030402020204" pitchFamily="34" charset="0"/>
              </a:rPr>
              <a:t>dihadapkan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Musa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alat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menggodanya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mengetahui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kepelesiran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penuh</a:t>
            </a:r>
            <a:r>
              <a:rPr lang="en-ID" sz="2400" dirty="0">
                <a:latin typeface="Franklin Gothic Medium Cond" panose="020B0606030402020204" pitchFamily="34" charset="0"/>
              </a:rPr>
              <a:t> dosa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lupa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Allah,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istana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jauh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seberang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istana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mewah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jauh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seberang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mahkota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raja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kemuliaan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tinggi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dianugerahkan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orang-orang kudus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milik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Mahatinggi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satu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kerajaan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bebas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800000"/>
                </a:solidFill>
                <a:latin typeface="Franklin Gothic Medium Cond" panose="020B0606030402020204" pitchFamily="34" charset="0"/>
              </a:rPr>
              <a:t>noda</a:t>
            </a:r>
            <a:r>
              <a:rPr lang="en-ID" sz="2400" dirty="0">
                <a:solidFill>
                  <a:srgbClr val="800000"/>
                </a:solidFill>
                <a:latin typeface="Franklin Gothic Medium Cond" panose="020B0606030402020204" pitchFamily="34" charset="0"/>
              </a:rPr>
              <a:t> dosa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>
                <a:latin typeface="Franklin Gothic Medium Cond" panose="020B0606030402020204" pitchFamily="34" charset="0"/>
              </a:rPr>
              <a:t>Oleh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iman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memandang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mahkota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binasa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Raja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letakkan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kepala</a:t>
            </a:r>
            <a:r>
              <a:rPr lang="en-ID" sz="2400" b="1" dirty="0">
                <a:latin typeface="Franklin Gothic Medium Cond" panose="020B0606030402020204" pitchFamily="34" charset="0"/>
              </a:rPr>
              <a:t> orang-orang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menang</a:t>
            </a:r>
            <a:r>
              <a:rPr lang="en-ID" sz="2400" b="1" dirty="0">
                <a:latin typeface="Franklin Gothic Medium Cond" panose="020B0606030402020204" pitchFamily="34" charset="0"/>
              </a:rPr>
              <a:t>. Iman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menuntun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memalingkan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mahkota-mahkota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kerajaan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duniawi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menggabungkan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hina</a:t>
            </a:r>
            <a:r>
              <a:rPr lang="en-ID" sz="2400" b="1" dirty="0">
                <a:latin typeface="Franklin Gothic Medium Cond" panose="020B0606030402020204" pitchFamily="34" charset="0"/>
              </a:rPr>
              <a:t>, miskin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rendah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memilih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menurut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Allah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gantinya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melayani</a:t>
            </a:r>
            <a:r>
              <a:rPr lang="en-ID" sz="2400" b="1" dirty="0">
                <a:latin typeface="Franklin Gothic Medium Cond" panose="020B0606030402020204" pitchFamily="34" charset="0"/>
              </a:rPr>
              <a:t> dosa"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772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0BD9-11FB-599B-852E-19090392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6A2A4-B3B8-0421-E9AC-D33096D9F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151AB-983C-CA19-1F99-2112538D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2EA691-5E00-7054-7959-EE95FECF0D0A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02A67A-1C08-4AC8-2BDB-59AB3EFA51B2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0915D-B02F-F5D3-BBBA-8A279AC53FE2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21AEF-9CD3-207E-B985-165524DDE5E6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037C3-F8C3-113E-DF51-D0E2186FC19D}"/>
              </a:ext>
            </a:extLst>
          </p:cNvPr>
          <p:cNvSpPr/>
          <p:nvPr/>
        </p:nvSpPr>
        <p:spPr>
          <a:xfrm>
            <a:off x="341736" y="33188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E59AE-3048-3BBA-1CE3-5CD2AD845DCC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36E68-0094-DF12-C36F-4B09063BB3B6}"/>
              </a:ext>
            </a:extLst>
          </p:cNvPr>
          <p:cNvSpPr txBox="1"/>
          <p:nvPr/>
        </p:nvSpPr>
        <p:spPr>
          <a:xfrm>
            <a:off x="1066800" y="922919"/>
            <a:ext cx="7735464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Di 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 zaman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banyak</a:t>
            </a:r>
            <a:r>
              <a:rPr lang="en-ID" sz="2000" dirty="0"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latin typeface="Impact" panose="020B0806030902050204" pitchFamily="34" charset="0"/>
              </a:rPr>
              <a:t>bersikap</a:t>
            </a:r>
            <a:r>
              <a:rPr lang="en-ID" sz="2000" dirty="0">
                <a:latin typeface="Impact" panose="020B0806030902050204" pitchFamily="34" charset="0"/>
              </a:rPr>
              <a:t> ragu-ragu </a:t>
            </a:r>
            <a:r>
              <a:rPr lang="en-ID" sz="2000" dirty="0" err="1">
                <a:latin typeface="Impact" panose="020B0806030902050204" pitchFamily="34" charset="0"/>
              </a:rPr>
              <a:t>terhadap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petunjuk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mengenai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peristiwa-peristiwa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 zaman </a:t>
            </a:r>
            <a:r>
              <a:rPr lang="en-ID" sz="2000" dirty="0" err="1">
                <a:latin typeface="Impact" panose="020B0806030902050204" pitchFamily="34" charset="0"/>
              </a:rPr>
              <a:t>menuju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kedatangan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 </a:t>
            </a:r>
            <a:r>
              <a:rPr lang="en-ID" sz="2000" dirty="0" err="1">
                <a:latin typeface="Impact" panose="020B0806030902050204" pitchFamily="34" charset="0"/>
              </a:rPr>
              <a:t>atau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kebinasaan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6DC3A-8262-7ECD-4568-342ABA17DDC8}"/>
              </a:ext>
            </a:extLst>
          </p:cNvPr>
          <p:cNvSpPr txBox="1"/>
          <p:nvPr/>
        </p:nvSpPr>
        <p:spPr>
          <a:xfrm>
            <a:off x="1085851" y="2140428"/>
            <a:ext cx="7716412" cy="1015663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Penurutan</a:t>
            </a:r>
            <a:r>
              <a:rPr lang="en-ID" sz="2000" dirty="0">
                <a:latin typeface="Impact" panose="020B0806030902050204" pitchFamily="34" charset="0"/>
              </a:rPr>
              <a:t> Abraham yang </a:t>
            </a:r>
            <a:r>
              <a:rPr lang="en-ID" sz="2000" dirty="0" err="1">
                <a:latin typeface="Impact" panose="020B0806030902050204" pitchFamily="34" charset="0"/>
              </a:rPr>
              <a:t>dilaksanakan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tanpa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bertanya-tanya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merupakan</a:t>
            </a:r>
            <a:r>
              <a:rPr lang="en-ID" sz="2000" dirty="0">
                <a:latin typeface="Impact" panose="020B0806030902050204" pitchFamily="34" charset="0"/>
              </a:rPr>
              <a:t> salah </a:t>
            </a:r>
            <a:r>
              <a:rPr lang="en-ID" sz="2000" dirty="0" err="1">
                <a:latin typeface="Impact" panose="020B0806030902050204" pitchFamily="34" charset="0"/>
              </a:rPr>
              <a:t>satu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bukti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menonjol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perihal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iman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terdapat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seluruh</a:t>
            </a:r>
            <a:r>
              <a:rPr lang="en-ID" sz="2000" dirty="0">
                <a:latin typeface="Impact" panose="020B0806030902050204" pitchFamily="34" charset="0"/>
              </a:rPr>
              <a:t> Kitab </a:t>
            </a:r>
            <a:r>
              <a:rPr lang="en-ID" sz="2000" dirty="0" err="1">
                <a:latin typeface="Impact" panose="020B0806030902050204" pitchFamily="34" charset="0"/>
              </a:rPr>
              <a:t>Suci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E89B0-C81B-AB67-C0CA-8F48E265F04F}"/>
              </a:ext>
            </a:extLst>
          </p:cNvPr>
          <p:cNvSpPr txBox="1"/>
          <p:nvPr/>
        </p:nvSpPr>
        <p:spPr>
          <a:xfrm>
            <a:off x="1085851" y="3414507"/>
            <a:ext cx="7716412" cy="830997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Berhati-hati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berbagai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pilihan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keputusan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buat, agar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menyesalinya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kemudian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239FA-145E-BBC7-5C60-410400D0C291}"/>
              </a:ext>
            </a:extLst>
          </p:cNvPr>
          <p:cNvSpPr txBox="1"/>
          <p:nvPr/>
        </p:nvSpPr>
        <p:spPr>
          <a:xfrm>
            <a:off x="1066798" y="4538077"/>
            <a:ext cx="7716413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Meskipun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kesalahan</a:t>
            </a:r>
            <a:r>
              <a:rPr lang="en-ID" sz="2000" dirty="0">
                <a:latin typeface="Impact" panose="020B0806030902050204" pitchFamily="34" charset="0"/>
              </a:rPr>
              <a:t>, Allah </a:t>
            </a:r>
            <a:r>
              <a:rPr lang="en-ID" sz="2000" dirty="0" err="1">
                <a:latin typeface="Impact" panose="020B0806030902050204" pitchFamily="34" charset="0"/>
              </a:rPr>
              <a:t>tetap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memberkati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jauh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lebih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jika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menghindari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kesalahan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itu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266B54-0E84-AE9E-B9B1-DC6519BFB4D3}"/>
              </a:ext>
            </a:extLst>
          </p:cNvPr>
          <p:cNvSpPr txBox="1"/>
          <p:nvPr/>
        </p:nvSpPr>
        <p:spPr>
          <a:xfrm>
            <a:off x="1066798" y="5524606"/>
            <a:ext cx="7735464" cy="830997"/>
          </a:xfrm>
          <a:prstGeom prst="rect">
            <a:avLst/>
          </a:prstGeom>
          <a:solidFill>
            <a:srgbClr val="FC998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Meskipun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banyak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kesusahan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alami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membuat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pilihan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benar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dimana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disana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34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6953-D233-E18C-0B9E-BF2D446F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90500"/>
            <a:ext cx="7903978" cy="136398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NUH MENEMUKAN KASIH KARUNIA</a:t>
            </a:r>
            <a:br>
              <a:rPr lang="fi-FI" sz="3700" dirty="0"/>
            </a:br>
            <a:r>
              <a:rPr lang="fi-FI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Minggu</a:t>
            </a:r>
            <a:r>
              <a:rPr lang="fi-FI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5 </a:t>
            </a:r>
            <a:r>
              <a:rPr lang="fi-FI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Februari</a:t>
            </a:r>
            <a:r>
              <a:rPr lang="fi-FI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2023</a:t>
            </a:r>
            <a:endParaRPr lang="en-ID" sz="32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61B1D-7149-4D97-21A7-067F2BEC2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7" y="2957882"/>
            <a:ext cx="5934074" cy="36823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6:13-14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Berfirmanlah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Nuh: "Aku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memutuskan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mengakhiri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kekerasan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jadi</a:t>
            </a:r>
            <a:r>
              <a:rPr lang="en-ID" sz="2600" dirty="0">
                <a:latin typeface="Franklin Gothic Medium Cond" panose="020B0606030402020204" pitchFamily="34" charset="0"/>
              </a:rPr>
              <a:t> Aku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memusnahkan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Buatlah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sebuah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bahtera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kayu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gofir</a:t>
            </a:r>
            <a:r>
              <a:rPr lang="en-ID" sz="2600" dirty="0"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latin typeface="Franklin Gothic Medium Cond" panose="020B0606030402020204" pitchFamily="34" charset="0"/>
              </a:rPr>
              <a:t>bahtera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kaubuat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berpetak-petak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kau </a:t>
            </a:r>
            <a:r>
              <a:rPr lang="en-ID" sz="2600" dirty="0" err="1">
                <a:latin typeface="Franklin Gothic Medium Cond" panose="020B0606030402020204" pitchFamily="34" charset="0"/>
              </a:rPr>
              <a:t>tutup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pakal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luar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987C9-C680-F366-17E6-07B43E998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6"/>
          <a:stretch/>
        </p:blipFill>
        <p:spPr>
          <a:xfrm>
            <a:off x="642487" y="3922048"/>
            <a:ext cx="1797805" cy="2372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5B74D-BE3B-A365-DABF-9801CFD6FD74}"/>
              </a:ext>
            </a:extLst>
          </p:cNvPr>
          <p:cNvSpPr txBox="1"/>
          <p:nvPr/>
        </p:nvSpPr>
        <p:spPr>
          <a:xfrm>
            <a:off x="914401" y="1847578"/>
            <a:ext cx="76771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6:8 </a:t>
            </a:r>
          </a:p>
          <a:p>
            <a:pPr marL="0" indent="0">
              <a:buNone/>
            </a:pPr>
            <a:r>
              <a:rPr lang="en-ID" sz="2600" b="1" dirty="0" err="1">
                <a:latin typeface="Gill Sans Nova Cond XBd" panose="020B0A06020104020203" pitchFamily="34" charset="0"/>
              </a:rPr>
              <a:t>Tetapi</a:t>
            </a:r>
            <a:r>
              <a:rPr lang="en-ID" sz="2600" b="1" dirty="0">
                <a:latin typeface="Gill Sans Nova Cond XBd" panose="020B0A06020104020203" pitchFamily="34" charset="0"/>
              </a:rPr>
              <a:t> Nuh </a:t>
            </a:r>
            <a:r>
              <a:rPr lang="en-ID" sz="2600" b="1" dirty="0" err="1">
                <a:latin typeface="Gill Sans Nova Cond XBd" panose="020B0A06020104020203" pitchFamily="34" charset="0"/>
              </a:rPr>
              <a:t>mendapat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kasih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karunia</a:t>
            </a:r>
            <a:r>
              <a:rPr lang="en-ID" sz="2600" b="1" dirty="0">
                <a:latin typeface="Gill Sans Nova Cond XBd" panose="020B0A06020104020203" pitchFamily="34" charset="0"/>
              </a:rPr>
              <a:t> di </a:t>
            </a:r>
            <a:r>
              <a:rPr lang="en-ID" sz="2600" b="1" dirty="0" err="1">
                <a:latin typeface="Gill Sans Nova Cond XBd" panose="020B0A06020104020203" pitchFamily="34" charset="0"/>
              </a:rPr>
              <a:t>mata</a:t>
            </a:r>
            <a:r>
              <a:rPr lang="en-ID" sz="2600" b="1" dirty="0">
                <a:latin typeface="Gill Sans Nova Cond XBd" panose="020B0A06020104020203" pitchFamily="34" charset="0"/>
              </a:rPr>
              <a:t> TUHAN.</a:t>
            </a:r>
          </a:p>
        </p:txBody>
      </p:sp>
    </p:spTree>
    <p:extLst>
      <p:ext uri="{BB962C8B-B14F-4D97-AF65-F5344CB8AC3E}">
        <p14:creationId xmlns:p14="http://schemas.microsoft.com/office/powerpoint/2010/main" val="97615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BAB09A-88E8-B2FC-F4F5-2F4C05A64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1213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B304D-3BD2-07E0-766D-827364D0B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37" y="523875"/>
            <a:ext cx="5055363" cy="5532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Medium Cond" panose="020B0606030402020204" pitchFamily="34" charset="0"/>
              </a:rPr>
              <a:t>Setelah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petunjuk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Tuhan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kebinasaan</a:t>
            </a:r>
            <a:r>
              <a:rPr lang="en-ID" sz="3600" dirty="0">
                <a:latin typeface="Franklin Gothic Medium Cond" panose="020B0606030402020204" pitchFamily="34" charset="0"/>
              </a:rPr>
              <a:t> dunia pada </a:t>
            </a:r>
            <a:r>
              <a:rPr lang="en-ID" sz="3600" dirty="0" err="1">
                <a:latin typeface="Franklin Gothic Medium Cond" panose="020B0606030402020204" pitchFamily="34" charset="0"/>
              </a:rPr>
              <a:t>zamannya</a:t>
            </a:r>
            <a:r>
              <a:rPr lang="en-ID" sz="3600" dirty="0">
                <a:latin typeface="Franklin Gothic Medium Cond" panose="020B0606030402020204" pitchFamily="34" charset="0"/>
              </a:rPr>
              <a:t>, </a:t>
            </a:r>
            <a:r>
              <a:rPr lang="en-ID" sz="3600" dirty="0">
                <a:latin typeface="Eras Bold ITC" panose="020B0907030504020204" pitchFamily="34" charset="0"/>
              </a:rPr>
              <a:t>Nuh </a:t>
            </a:r>
            <a:r>
              <a:rPr lang="en-ID" sz="3600" dirty="0" err="1">
                <a:latin typeface="Eras Bold ITC" panose="020B0907030504020204" pitchFamily="34" charset="0"/>
              </a:rPr>
              <a:t>membuat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perubahan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drastis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dalam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hidupnya</a:t>
            </a:r>
            <a:r>
              <a:rPr lang="en-ID" sz="36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Bernard MT Condensed" panose="02050806060905020404" pitchFamily="18" charset="0"/>
              </a:rPr>
              <a:t>Ia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menghabiskan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waktu</a:t>
            </a:r>
            <a:r>
              <a:rPr lang="en-ID" sz="3600" dirty="0">
                <a:latin typeface="Bernard MT Condensed" panose="02050806060905020404" pitchFamily="18" charset="0"/>
              </a:rPr>
              <a:t> 120 </a:t>
            </a:r>
            <a:r>
              <a:rPr lang="en-ID" sz="3600" dirty="0" err="1">
                <a:latin typeface="Bernard MT Condensed" panose="02050806060905020404" pitchFamily="18" charset="0"/>
              </a:rPr>
              <a:t>tahun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berikutnya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dari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kehidupannya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untuk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menuruti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panggilan</a:t>
            </a:r>
            <a:r>
              <a:rPr lang="en-ID" sz="3600" dirty="0">
                <a:latin typeface="Bernard MT Condensed" panose="02050806060905020404" pitchFamily="18" charset="0"/>
              </a:rPr>
              <a:t> Allah </a:t>
            </a:r>
            <a:r>
              <a:rPr lang="en-ID" sz="3600" dirty="0" err="1">
                <a:latin typeface="Bernard MT Condensed" panose="02050806060905020404" pitchFamily="18" charset="0"/>
              </a:rPr>
              <a:t>membangun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bahtera</a:t>
            </a:r>
            <a:r>
              <a:rPr lang="en-ID" sz="36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97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EC8B2A-4AAE-DF11-3718-E9F80EA5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259A8A-A0EC-6242-F3EF-1202AA3A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819274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zaman Nuh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menolak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pekabaran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Nuh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kebinasaan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dunia oleh Air Bah?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21B83-A44A-CB68-5898-12981AF2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90" y="2076448"/>
            <a:ext cx="8482015" cy="469582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600" dirty="0">
                <a:latin typeface="Eras Bold ITC" panose="020B0907030504020204" pitchFamily="34" charset="0"/>
              </a:rPr>
              <a:t>Ellen G. White </a:t>
            </a:r>
            <a:r>
              <a:rPr lang="en-ID" sz="2600" dirty="0" err="1">
                <a:latin typeface="Franklin Gothic Medium Cond" panose="020B0606030402020204" pitchFamily="34" charset="0"/>
              </a:rPr>
              <a:t>menuliskan</a:t>
            </a:r>
            <a:r>
              <a:rPr lang="en-ID" sz="2600" dirty="0">
                <a:latin typeface="Franklin Gothic Medium Cond" panose="020B0606030402020204" pitchFamily="34" charset="0"/>
              </a:rPr>
              <a:t>: "Dunia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sebelum</a:t>
            </a:r>
            <a:r>
              <a:rPr lang="en-ID" sz="2600" dirty="0">
                <a:latin typeface="Franklin Gothic Medium Cond" panose="020B0606030402020204" pitchFamily="34" charset="0"/>
              </a:rPr>
              <a:t> Air Bah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berpendapat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berabad-abad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lamanya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hukum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ditetapkan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Musim-musim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silih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berganti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menurut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gilirannya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teratur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Hingga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belum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pernah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turun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hujan</a:t>
            </a:r>
            <a:r>
              <a:rPr lang="en-ID" sz="2600" dirty="0"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latin typeface="Gill Sans Nova Cond XBd" panose="020B0A06020104020203" pitchFamily="34" charset="0"/>
              </a:rPr>
              <a:t>bumi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dibasahi</a:t>
            </a:r>
            <a:r>
              <a:rPr lang="en-ID" sz="2600" dirty="0">
                <a:latin typeface="Gill Sans Nova Cond XBd" panose="020B0A06020104020203" pitchFamily="34" charset="0"/>
              </a:rPr>
              <a:t> oleh </a:t>
            </a:r>
            <a:r>
              <a:rPr lang="en-ID" sz="2600" dirty="0" err="1">
                <a:latin typeface="Gill Sans Nova Cond XBd" panose="020B0A06020104020203" pitchFamily="34" charset="0"/>
              </a:rPr>
              <a:t>embun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Franklin Gothic Demi" panose="020B0703020102020204" pitchFamily="34" charset="0"/>
              </a:rPr>
              <a:t>Air </a:t>
            </a:r>
            <a:r>
              <a:rPr lang="en-ID" sz="2600" dirty="0" err="1">
                <a:latin typeface="Franklin Gothic Demi" panose="020B0703020102020204" pitchFamily="34" charset="0"/>
              </a:rPr>
              <a:t>sungai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tidak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pernah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meluap-luap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tetapi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mengalir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dengan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tenangnya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menuju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lautan</a:t>
            </a:r>
            <a:r>
              <a:rPr lang="en-ID" sz="2600" dirty="0">
                <a:latin typeface="Franklin Gothic Medium Cond" panose="020B0606030402020204" pitchFamily="34" charset="0"/>
              </a:rPr>
              <a:t>. Hukum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mengaturnya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air </a:t>
            </a:r>
            <a:r>
              <a:rPr lang="en-ID" sz="2600" dirty="0" err="1">
                <a:latin typeface="Franklin Gothic Medium Cond" panose="020B0606030402020204" pitchFamily="34" charset="0"/>
              </a:rPr>
              <a:t>sungai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meluap-luap</a:t>
            </a:r>
            <a:r>
              <a:rPr lang="en-ID" sz="2600" dirty="0">
                <a:latin typeface="Franklin Gothic Medium Cond" panose="020B0606030402020204" pitchFamily="34" charset="0"/>
              </a:rPr>
              <a:t>" [Alfa dan Omega, </a:t>
            </a:r>
            <a:r>
              <a:rPr lang="en-ID" sz="2600" dirty="0" err="1">
                <a:latin typeface="Franklin Gothic Medium Cond" panose="020B0606030402020204" pitchFamily="34" charset="0"/>
              </a:rPr>
              <a:t>jld</a:t>
            </a:r>
            <a:r>
              <a:rPr lang="en-ID" sz="2600" dirty="0">
                <a:latin typeface="Franklin Gothic Medium Cond" panose="020B0606030402020204" pitchFamily="34" charset="0"/>
              </a:rPr>
              <a:t>. 1, </a:t>
            </a:r>
            <a:r>
              <a:rPr lang="en-ID" sz="2600" dirty="0" err="1">
                <a:latin typeface="Franklin Gothic Medium Cond" panose="020B0606030402020204" pitchFamily="34" charset="0"/>
              </a:rPr>
              <a:t>hlm</a:t>
            </a:r>
            <a:r>
              <a:rPr lang="en-ID" sz="2600" dirty="0">
                <a:latin typeface="Franklin Gothic Medium Cond" panose="020B0606030402020204" pitchFamily="34" charset="0"/>
              </a:rPr>
              <a:t>. 101].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>
                <a:latin typeface="Franklin Gothic Medium Cond" panose="020B0606030402020204" pitchFamily="34" charset="0"/>
              </a:rPr>
              <a:t>Karena </a:t>
            </a:r>
            <a:r>
              <a:rPr lang="en-ID" sz="2600" dirty="0" err="1">
                <a:latin typeface="Franklin Gothic Medium Cond" panose="020B0606030402020204" pitchFamily="34" charset="0"/>
              </a:rPr>
              <a:t>pengertian</a:t>
            </a:r>
            <a:r>
              <a:rPr lang="en-ID" sz="2600" dirty="0">
                <a:latin typeface="Franklin Gothic Medium Cond" panose="020B0606030402020204" pitchFamily="34" charset="0"/>
              </a:rPr>
              <a:t> yang salah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realitas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mendominasi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pendapat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manusia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>
                <a:latin typeface="Franklin Gothic Medium Cond" panose="020B0606030402020204" pitchFamily="34" charset="0"/>
              </a:rPr>
              <a:t>zaman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gantinya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mempercayai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berargumentasi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banjir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81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253CBC-10E0-DC99-054E-7F57DA6D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7" r="1" b="25300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23B4E-C434-E781-2D68-2DA88C341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33" y="4006394"/>
            <a:ext cx="8261647" cy="2653053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hal-nya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pada zaman Nuh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Kitab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menegaskan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zaman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ada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banyak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bersikap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ragu-ragu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petunjuk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mengenai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peristiwa-peristiwa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zaman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menuju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kedatangan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kebinasaan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258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68ED-2656-96EE-8FFD-25B9EC51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33" y="3524249"/>
            <a:ext cx="6611541" cy="676276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latin typeface="Impact" panose="020B0806030902050204" pitchFamily="34" charset="0"/>
              </a:rPr>
              <a:t>2 Petrus 3:3-4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CD43-3391-9557-3AC9-955DDCB89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79" b="159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6DF62-70F5-9535-D4B6-481BA867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4133850"/>
            <a:ext cx="8639173" cy="26288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b="1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Yang </a:t>
            </a:r>
            <a:r>
              <a:rPr lang="en-ID" b="1" dirty="0" err="1">
                <a:latin typeface="Franklin Gothic Medium Cond" panose="020B0606030402020204" pitchFamily="34" charset="0"/>
              </a:rPr>
              <a:t>terutama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ketahui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ialah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pada </a:t>
            </a:r>
            <a:r>
              <a:rPr lang="en-ID" b="1" dirty="0" err="1">
                <a:latin typeface="Franklin Gothic Medium Cond" panose="020B0606030402020204" pitchFamily="34" charset="0"/>
              </a:rPr>
              <a:t>hari-hari</a:t>
            </a:r>
            <a:r>
              <a:rPr lang="en-ID" b="1" dirty="0">
                <a:latin typeface="Franklin Gothic Medium Cond" panose="020B0606030402020204" pitchFamily="34" charset="0"/>
              </a:rPr>
              <a:t> zaman </a:t>
            </a:r>
            <a:r>
              <a:rPr lang="en-ID" b="1" dirty="0" err="1">
                <a:latin typeface="Franklin Gothic Medium Cond" panose="020B0606030402020204" pitchFamily="34" charset="0"/>
              </a:rPr>
              <a:t>akhir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tampil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pengejek-pengejek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ejekan-ejekannya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yaitu</a:t>
            </a:r>
            <a:r>
              <a:rPr lang="en-ID" b="1" dirty="0">
                <a:latin typeface="Franklin Gothic Medium Cond" panose="020B0606030402020204" pitchFamily="34" charset="0"/>
              </a:rPr>
              <a:t> orang-orang yang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menuruti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nafsunya</a:t>
            </a:r>
            <a:r>
              <a:rPr lang="en-ID" b="1" dirty="0">
                <a:latin typeface="Franklin Gothic Medium Cond" panose="020B0606030402020204" pitchFamily="34" charset="0"/>
              </a:rPr>
              <a:t>. Kata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: "Di </a:t>
            </a:r>
            <a:r>
              <a:rPr lang="en-ID" b="1" dirty="0" err="1">
                <a:latin typeface="Franklin Gothic Medium Cond" panose="020B0606030402020204" pitchFamily="34" charset="0"/>
              </a:rPr>
              <a:t>manakah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janji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kedatangan</a:t>
            </a:r>
            <a:r>
              <a:rPr lang="en-ID" b="1" dirty="0"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? </a:t>
            </a:r>
            <a:r>
              <a:rPr lang="en-ID" b="1" dirty="0" err="1"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sejak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bapa-bapa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leluhur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meninggal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sesuatu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tetap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seperti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semula</a:t>
            </a:r>
            <a:r>
              <a:rPr lang="en-ID" b="1" dirty="0">
                <a:latin typeface="Franklin Gothic Medium Cond" panose="020B0606030402020204" pitchFamily="34" charset="0"/>
              </a:rPr>
              <a:t>, pada </a:t>
            </a:r>
            <a:r>
              <a:rPr lang="en-ID" b="1" dirty="0" err="1">
                <a:latin typeface="Franklin Gothic Medium Cond" panose="020B0606030402020204" pitchFamily="34" charset="0"/>
              </a:rPr>
              <a:t>waktu</a:t>
            </a:r>
            <a:r>
              <a:rPr lang="en-ID" b="1" dirty="0">
                <a:latin typeface="Franklin Gothic Medium Cond" panose="020B0606030402020204" pitchFamily="34" charset="0"/>
              </a:rPr>
              <a:t> dunia </a:t>
            </a:r>
            <a:r>
              <a:rPr lang="en-ID" b="1" dirty="0" err="1">
                <a:latin typeface="Franklin Gothic Medium Cond" panose="020B0606030402020204" pitchFamily="34" charset="0"/>
              </a:rPr>
              <a:t>diciptakan</a:t>
            </a:r>
            <a:r>
              <a:rPr lang="en-ID" b="1" dirty="0">
                <a:latin typeface="Franklin Gothic Medium Cond" panose="020B0606030402020204" pitchFamily="34" charset="0"/>
              </a:rPr>
              <a:t>."</a:t>
            </a:r>
          </a:p>
          <a:p>
            <a:pPr algn="ctr"/>
            <a:endParaRPr lang="en-ID" b="1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8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E825E-B17E-2FB8-7064-BBD1AFC4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3" r="35518"/>
          <a:stretch/>
        </p:blipFill>
        <p:spPr>
          <a:xfrm>
            <a:off x="20" y="10"/>
            <a:ext cx="443275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9262-9C92-759A-E445-771E9EC1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770" y="681027"/>
            <a:ext cx="4539780" cy="5976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Bagaimanakah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dapat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bersedia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kehancuran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datang</a:t>
            </a:r>
            <a:r>
              <a:rPr lang="en-ID" sz="3000" dirty="0">
                <a:latin typeface="Impact" panose="020B080603090205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000" b="1" dirty="0">
                <a:latin typeface="Franklin Gothic Medium Cond" panose="020B0606030402020204" pitchFamily="34" charset="0"/>
              </a:rPr>
              <a:t>Ada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keputusan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sadar</a:t>
            </a:r>
            <a:r>
              <a:rPr lang="en-ID" sz="3000" b="1" dirty="0">
                <a:latin typeface="Franklin Gothic Medium Cond" panose="020B0606030402020204" pitchFamily="34" charset="0"/>
              </a:rPr>
              <a:t> yang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disebut</a:t>
            </a:r>
            <a:r>
              <a:rPr lang="en-ID" sz="3000" b="1" dirty="0">
                <a:latin typeface="Franklin Gothic Medium Cond" panose="020B0606030402020204" pitchFamily="34" charset="0"/>
              </a:rPr>
              <a:t> "</a:t>
            </a:r>
            <a:r>
              <a:rPr lang="en-ID" sz="3000" b="1" dirty="0" err="1">
                <a:latin typeface="Gill Sans Nova Cond XBd" panose="020B0A06020104020203" pitchFamily="34" charset="0"/>
              </a:rPr>
              <a:t>kepuasan</a:t>
            </a:r>
            <a:r>
              <a:rPr lang="en-ID" sz="3000" b="1" dirty="0">
                <a:latin typeface="Gill Sans Nova Cond XBd" panose="020B0A06020104020203" pitchFamily="34" charset="0"/>
              </a:rPr>
              <a:t> yang </a:t>
            </a:r>
            <a:r>
              <a:rPr lang="en-ID" sz="3000" b="1" dirty="0" err="1">
                <a:latin typeface="Gill Sans Nova Cond XBd" panose="020B0A06020104020203" pitchFamily="34" charset="0"/>
              </a:rPr>
              <a:t>tertunda</a:t>
            </a:r>
            <a:r>
              <a:rPr lang="en-ID" sz="3000" b="1" dirty="0"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30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mendasar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hal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berarti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sabar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melakukan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pekerjaan</a:t>
            </a:r>
            <a:r>
              <a:rPr lang="en-ID" sz="3000" b="1" dirty="0">
                <a:latin typeface="Eras Demi ITC" panose="020B0805030504020804" pitchFamily="34" charset="0"/>
              </a:rPr>
              <a:t> yang Allah </a:t>
            </a:r>
            <a:r>
              <a:rPr lang="en-ID" sz="3000" b="1" dirty="0" err="1">
                <a:latin typeface="Eras Demi ITC" panose="020B0805030504020804" pitchFamily="34" charset="0"/>
              </a:rPr>
              <a:t>minta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kita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lakukan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bagi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pengharapan</a:t>
            </a:r>
            <a:r>
              <a:rPr lang="en-ID" sz="3000" b="1" dirty="0">
                <a:latin typeface="Eras Demi ITC" panose="020B0805030504020804" pitchFamily="34" charset="0"/>
              </a:rPr>
              <a:t> pada </a:t>
            </a:r>
            <a:r>
              <a:rPr lang="en-ID" sz="3000" b="1" dirty="0" err="1">
                <a:latin typeface="Eras Demi ITC" panose="020B0805030504020804" pitchFamily="34" charset="0"/>
              </a:rPr>
              <a:t>upah</a:t>
            </a:r>
            <a:r>
              <a:rPr lang="en-ID" sz="3000" b="1" dirty="0">
                <a:latin typeface="Eras Demi ITC" panose="020B0805030504020804" pitchFamily="34" charset="0"/>
              </a:rPr>
              <a:t> yang </a:t>
            </a:r>
            <a:r>
              <a:rPr lang="en-ID" sz="3000" b="1" dirty="0" err="1">
                <a:latin typeface="Eras Demi ITC" panose="020B0805030504020804" pitchFamily="34" charset="0"/>
              </a:rPr>
              <a:t>lebih</a:t>
            </a:r>
            <a:r>
              <a:rPr lang="en-ID" sz="3000" b="1" dirty="0"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latin typeface="Eras Demi ITC" panose="020B0805030504020804" pitchFamily="34" charset="0"/>
              </a:rPr>
              <a:t>mulia</a:t>
            </a:r>
            <a:r>
              <a:rPr lang="en-ID" sz="3000" b="1" dirty="0">
                <a:latin typeface="Eras Demi ITC" panose="020B0805030504020804" pitchFamily="34" charset="0"/>
              </a:rPr>
              <a:t> di masa </a:t>
            </a:r>
            <a:r>
              <a:rPr lang="en-ID" sz="3000" b="1" dirty="0" err="1">
                <a:latin typeface="Eras Demi ITC" panose="020B0805030504020804" pitchFamily="34" charset="0"/>
              </a:rPr>
              <a:t>depan</a:t>
            </a:r>
            <a:r>
              <a:rPr lang="en-ID" sz="3000" b="1" dirty="0">
                <a:latin typeface="Eras Demi ITC" panose="020B08050305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0319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277</TotalTime>
  <Words>2109</Words>
  <Application>Microsoft Office PowerPoint</Application>
  <PresentationFormat>On-screen Show (4:3)</PresentationFormat>
  <Paragraphs>97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</vt:lpstr>
      <vt:lpstr>Franklin Gothic Medium Cond</vt:lpstr>
      <vt:lpstr>Gill Sans Nova Cond XBd</vt:lpstr>
      <vt:lpstr>Impact</vt:lpstr>
      <vt:lpstr>Wingdings</vt:lpstr>
      <vt:lpstr>Office Theme</vt:lpstr>
      <vt:lpstr>MENYIMPAN HARTA DI SURGA</vt:lpstr>
      <vt:lpstr>MARKUS 8 : 36,37</vt:lpstr>
      <vt:lpstr>PowerPoint Presentation</vt:lpstr>
      <vt:lpstr>NUH MENEMUKAN KASIH KARUNIA Minggu, 5 Februari 2023</vt:lpstr>
      <vt:lpstr>PowerPoint Presentation</vt:lpstr>
      <vt:lpstr>Mengapa orang banyak pada zaman Nuh menolak pekabaran Nuh tentang kebinasaan dunia oleh Air Bah?</vt:lpstr>
      <vt:lpstr>PowerPoint Presentation</vt:lpstr>
      <vt:lpstr>2 Petrus 3:3-4</vt:lpstr>
      <vt:lpstr>PowerPoint Presentation</vt:lpstr>
      <vt:lpstr>PowerPoint Presentation</vt:lpstr>
      <vt:lpstr>ABRAHAM, BAPA ORANG YANG SETIA Senin, 6 Februari 2023</vt:lpstr>
      <vt:lpstr>PowerPoint Presentation</vt:lpstr>
      <vt:lpstr>Ellen G. White, Alfa dan Omega, jld. l, hlm. 137</vt:lpstr>
      <vt:lpstr>PowerPoint Presentation</vt:lpstr>
      <vt:lpstr>Bagaimana kita dapat menjadi pewaris dari  janji Allah bersama Abraham?</vt:lpstr>
      <vt:lpstr>PowerPoint Presentation</vt:lpstr>
      <vt:lpstr>KEPUTUSAN LOT YANG BURUK Selasa, 7 Februari 2023</vt:lpstr>
      <vt:lpstr>PowerPoint Presentation</vt:lpstr>
      <vt:lpstr>PowerPoint Presentation</vt:lpstr>
      <vt:lpstr>PowerPoint Presentation</vt:lpstr>
      <vt:lpstr>PowerPoint Presentation</vt:lpstr>
      <vt:lpstr>Markus 8:36-37</vt:lpstr>
      <vt:lpstr>PowerPoint Presentation</vt:lpstr>
      <vt:lpstr>DARI SEORANG PENIPU MENJADI PANGERAN Rabu, 08 Februari 2023</vt:lpstr>
      <vt:lpstr>   Ellen G. White, Alfa dan Omega, jld. l, hlm. 228</vt:lpstr>
      <vt:lpstr>PowerPoint Presentation</vt:lpstr>
      <vt:lpstr>PowerPoint Presentation</vt:lpstr>
      <vt:lpstr>PowerPoint Presentation</vt:lpstr>
      <vt:lpstr>MUSA DI MESIR Kamis, 9 Februari 2023</vt:lpstr>
      <vt:lpstr>PowerPoint Presentation</vt:lpstr>
      <vt:lpstr>PowerPoint Presentation</vt:lpstr>
      <vt:lpstr>PowerPoint Presentation</vt:lpstr>
      <vt:lpstr>Ellen G. White, Alfa dan Omega, jld. 1, hlm. 289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MENYIMPAN HARTA DI SURGA</dc:title>
  <dc:creator>daniel siswanto</dc:creator>
  <cp:lastModifiedBy>daniel siswanto</cp:lastModifiedBy>
  <cp:revision>25</cp:revision>
  <dcterms:created xsi:type="dcterms:W3CDTF">2023-02-06T05:33:30Z</dcterms:created>
  <dcterms:modified xsi:type="dcterms:W3CDTF">2023-02-09T01:22:53Z</dcterms:modified>
</cp:coreProperties>
</file>