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2" r:id="rId15"/>
    <p:sldId id="274" r:id="rId16"/>
    <p:sldId id="273" r:id="rId17"/>
    <p:sldId id="269" r:id="rId18"/>
    <p:sldId id="275" r:id="rId19"/>
    <p:sldId id="276" r:id="rId20"/>
    <p:sldId id="278" r:id="rId21"/>
    <p:sldId id="277" r:id="rId22"/>
    <p:sldId id="270" r:id="rId23"/>
    <p:sldId id="27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513"/>
    <a:srgbClr val="220022"/>
    <a:srgbClr val="FF99FF"/>
    <a:srgbClr val="421600"/>
    <a:srgbClr val="66FFFF"/>
    <a:srgbClr val="2A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50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104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196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919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798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650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483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501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198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569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90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93499-632F-474D-B5AC-735B1EE7D37B}" type="datetimeFigureOut">
              <a:rPr lang="en-ID" smtClean="0"/>
              <a:t>03/02/2023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2809C-4519-445B-958B-85033595C4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538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93A7E-9C6A-1888-6A9E-0292D16A9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/>
          <a:stretch/>
        </p:blipFill>
        <p:spPr>
          <a:xfrm>
            <a:off x="20" y="10"/>
            <a:ext cx="9143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8762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8" y="3296010"/>
            <a:ext cx="9143592" cy="2849976"/>
            <a:chOff x="476" y="-3923157"/>
            <a:chExt cx="10667524" cy="249372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C5966D-D325-989F-937F-9535F68FC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120676"/>
            <a:ext cx="5772151" cy="2308324"/>
          </a:xfrm>
        </p:spPr>
        <p:txBody>
          <a:bodyPr>
            <a:normAutofit/>
          </a:bodyPr>
          <a:lstStyle/>
          <a:p>
            <a:pPr algn="l"/>
            <a:r>
              <a:rPr lang="en-US" sz="6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MENANGANI </a:t>
            </a:r>
            <a:r>
              <a:rPr lang="en-US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UTANG</a:t>
            </a:r>
            <a:endParaRPr lang="en-ID" sz="9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785D7-0FD5-E7BC-FFF8-49295CEE9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268" y="3809999"/>
            <a:ext cx="5269314" cy="1012778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algn="l"/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24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07F43-F42A-7058-E7DC-830E84D08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39" b="2188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29F6-01BE-24BA-0E1B-886D031D2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1" y="3239749"/>
            <a:ext cx="8524875" cy="3322975"/>
          </a:xfrm>
        </p:spPr>
        <p:txBody>
          <a:bodyPr anchor="ctr">
            <a:normAutofit/>
          </a:bodyPr>
          <a:lstStyle/>
          <a:p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Matius</a:t>
            </a:r>
            <a:r>
              <a:rPr lang="en-ID" sz="3200" dirty="0">
                <a:latin typeface="Gill Sans Nova Cond XBd" panose="020B0A06020104020203" pitchFamily="34" charset="0"/>
              </a:rPr>
              <a:t> 6:24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dinasihati</a:t>
            </a:r>
            <a:r>
              <a:rPr lang="en-ID" sz="3200" dirty="0">
                <a:latin typeface="Gill Sans Nova Cond XBd" panose="020B0A06020104020203" pitchFamily="34" charset="0"/>
              </a:rPr>
              <a:t> agar </a:t>
            </a:r>
            <a:r>
              <a:rPr lang="en-ID" sz="3200" dirty="0" err="1">
                <a:latin typeface="Gill Sans Nova Cond XBd" panose="020B0A06020104020203" pitchFamily="34" charset="0"/>
              </a:rPr>
              <a:t>menunjukkan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kesetiaan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terutama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Allah. </a:t>
            </a:r>
          </a:p>
          <a:p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1 </a:t>
            </a:r>
            <a:r>
              <a:rPr lang="en-ID" sz="3200" dirty="0" err="1">
                <a:latin typeface="Gill Sans Nova Cond XBd" panose="020B0A06020104020203" pitchFamily="34" charset="0"/>
              </a:rPr>
              <a:t>Yohanes</a:t>
            </a:r>
            <a:r>
              <a:rPr lang="en-ID" sz="3200" dirty="0">
                <a:latin typeface="Gill Sans Nova Cond XBd" panose="020B0A06020104020203" pitchFamily="34" charset="0"/>
              </a:rPr>
              <a:t> 2:15 "</a:t>
            </a:r>
            <a:r>
              <a:rPr lang="en-ID" sz="3200" dirty="0" err="1">
                <a:latin typeface="Gill Sans Nova Cond XBd" panose="020B0A06020104020203" pitchFamily="34" charset="0"/>
              </a:rPr>
              <a:t>Janganlah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mengasihi</a:t>
            </a:r>
            <a:r>
              <a:rPr lang="en-ID" sz="3200" dirty="0">
                <a:latin typeface="Gill Sans Nova Cond XBd" panose="020B0A06020104020203" pitchFamily="34" charset="0"/>
              </a:rPr>
              <a:t> dunia dan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dalamnya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Gill Sans Nova Cond XBd" panose="020B0A06020104020203" pitchFamily="34" charset="0"/>
              </a:rPr>
              <a:t>Jikalau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mengasihi</a:t>
            </a:r>
            <a:r>
              <a:rPr lang="en-ID" sz="3200" dirty="0">
                <a:latin typeface="Gill Sans Nova Cond XBd" panose="020B0A06020104020203" pitchFamily="34" charset="0"/>
              </a:rPr>
              <a:t> dunia, </a:t>
            </a: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06700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BB64B-C597-10E3-A003-B1E018851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52" b="15756"/>
          <a:stretch/>
        </p:blipFill>
        <p:spPr>
          <a:xfrm>
            <a:off x="20" y="11"/>
            <a:ext cx="9143980" cy="29146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9E125-BE1B-6115-2386-43762048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56" y="2914651"/>
            <a:ext cx="9001124" cy="374332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menyimpang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rencana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Ilahi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memperbaharui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perjanjian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-Nya.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mempersembahkan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syukur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setia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membayar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nazar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50:14-15; </a:t>
            </a:r>
            <a:r>
              <a:rPr lang="en-ID" dirty="0" err="1">
                <a:latin typeface="Franklin Gothic Medium Cond" panose="020B0606030402020204" pitchFamily="34" charset="0"/>
              </a:rPr>
              <a:t>Maleakhi</a:t>
            </a:r>
            <a:r>
              <a:rPr lang="en-ID" dirty="0">
                <a:latin typeface="Franklin Gothic Medium Cond" panose="020B0606030402020204" pitchFamily="34" charset="0"/>
              </a:rPr>
              <a:t> 3:7-12].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Allah </a:t>
            </a:r>
            <a:r>
              <a:rPr lang="en-ID" dirty="0" err="1">
                <a:latin typeface="Franklin Gothic Medium Cond" panose="020B0606030402020204" pitchFamily="34" charset="0"/>
              </a:rPr>
              <a:t>menjanjikan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kelepasan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berkat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Hasrat yang </a:t>
            </a:r>
            <a:r>
              <a:rPr lang="en-ID" dirty="0" err="1">
                <a:latin typeface="Bernard MT Condensed" panose="02050806060905020404" pitchFamily="18" charset="0"/>
              </a:rPr>
              <a:t>tulus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melakukan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apa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benar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merupakan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indikasi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anugrah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bekerja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karena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kemurahan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selalu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menuntun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pertobatan</a:t>
            </a:r>
            <a:r>
              <a:rPr lang="en-ID" dirty="0">
                <a:latin typeface="Bernard MT Condensed" panose="02050806060905020404" pitchFamily="18" charset="0"/>
              </a:rPr>
              <a:t> [Roma 2:4].</a:t>
            </a:r>
          </a:p>
        </p:txBody>
      </p:sp>
    </p:spTree>
    <p:extLst>
      <p:ext uri="{BB962C8B-B14F-4D97-AF65-F5344CB8AC3E}">
        <p14:creationId xmlns:p14="http://schemas.microsoft.com/office/powerpoint/2010/main" val="86526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A31F8-D463-9211-12C3-F74FCD59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74676"/>
            <a:ext cx="4667250" cy="1206500"/>
          </a:xfrm>
        </p:spPr>
        <p:txBody>
          <a:bodyPr>
            <a:normAutofit/>
          </a:bodyPr>
          <a:lstStyle/>
          <a:p>
            <a:r>
              <a:rPr lang="en-ID" dirty="0" err="1">
                <a:latin typeface="Bernard MT Condensed" panose="02050806060905020404" pitchFamily="18" charset="0"/>
              </a:rPr>
              <a:t>Mazmur</a:t>
            </a:r>
            <a:r>
              <a:rPr lang="en-ID" dirty="0">
                <a:latin typeface="Bernard MT Condensed" panose="02050806060905020404" pitchFamily="18" charset="0"/>
              </a:rPr>
              <a:t> 50:14-15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D55E-FE39-7E37-EE49-6FA610C85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68" y="1952466"/>
            <a:ext cx="4391025" cy="4524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latin typeface="Gill Sans Nova Cond XBd" panose="020B0A06020104020203" pitchFamily="34" charset="0"/>
              </a:rPr>
              <a:t>Persembahkanlah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syukur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korban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Allah dan </a:t>
            </a:r>
            <a:r>
              <a:rPr lang="en-ID" sz="3200" dirty="0" err="1">
                <a:latin typeface="Gill Sans Nova Cond XBd" panose="020B0A06020104020203" pitchFamily="34" charset="0"/>
              </a:rPr>
              <a:t>bayarlah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nazarmu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Mahatinggi</a:t>
            </a:r>
            <a:r>
              <a:rPr lang="en-ID" sz="3200" dirty="0">
                <a:latin typeface="Gill Sans Nova Cond XBd" panose="020B0A06020104020203" pitchFamily="34" charset="0"/>
              </a:rPr>
              <a:t>! </a:t>
            </a:r>
            <a:r>
              <a:rPr lang="en-ID" sz="3200" dirty="0" err="1">
                <a:latin typeface="Gill Sans Nova Cond XBd" panose="020B0A06020104020203" pitchFamily="34" charset="0"/>
              </a:rPr>
              <a:t>Berserulah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-Ku pada </a:t>
            </a:r>
            <a:r>
              <a:rPr lang="en-ID" sz="3200" dirty="0" err="1">
                <a:latin typeface="Gill Sans Nova Cond XBd" panose="020B0A06020104020203" pitchFamily="34" charset="0"/>
              </a:rPr>
              <a:t>waktu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kesesakan</a:t>
            </a:r>
            <a:r>
              <a:rPr lang="en-ID" sz="3200" dirty="0">
                <a:latin typeface="Gill Sans Nova Cond XBd" panose="020B0A06020104020203" pitchFamily="34" charset="0"/>
              </a:rPr>
              <a:t>, Aku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meluputkan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engkau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engkau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memuliakan</a:t>
            </a:r>
            <a:r>
              <a:rPr lang="en-ID" sz="3200" dirty="0">
                <a:latin typeface="Gill Sans Nova Cond XBd" panose="020B0A06020104020203" pitchFamily="34" charset="0"/>
              </a:rPr>
              <a:t> Aku."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3A6AE-46A6-1BB4-7038-CD25DC05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4" r="13856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295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B564-C0ED-44FD-7159-5439E497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98100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0070C0"/>
                </a:solidFill>
                <a:latin typeface="Bernard MT Condensed" panose="02050806060905020404" pitchFamily="18" charset="0"/>
              </a:rPr>
              <a:t>BAGAIMANAKAH KELUAR DARI UTANG?</a:t>
            </a:r>
            <a:br>
              <a:rPr lang="sv-SE" dirty="0"/>
            </a:br>
            <a:r>
              <a:rPr lang="sv-SE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Selasa</a:t>
            </a:r>
            <a:r>
              <a:rPr lang="sv-SE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31 Januari 2023</a:t>
            </a:r>
            <a:endParaRPr lang="en-ID" sz="31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145D-3E28-E9F5-1560-4932785E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08" y="3835667"/>
            <a:ext cx="8287352" cy="2656573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Amsal</a:t>
            </a:r>
            <a:r>
              <a:rPr lang="en-ID" sz="4800" dirty="0">
                <a:latin typeface="Aharoni" panose="02010803020104030203" pitchFamily="2" charset="-79"/>
                <a:cs typeface="Aharoni" panose="02010803020104030203" pitchFamily="2" charset="-79"/>
              </a:rPr>
              <a:t> 22:7</a:t>
            </a:r>
          </a:p>
          <a:p>
            <a:pPr marL="0" indent="0" algn="ctr">
              <a:buNone/>
            </a:pPr>
            <a:r>
              <a:rPr lang="en-ID" sz="3600" dirty="0">
                <a:latin typeface="Berlin Sans FB" panose="020E0602020502020306" pitchFamily="34" charset="0"/>
              </a:rPr>
              <a:t>"Orang kaya </a:t>
            </a:r>
            <a:r>
              <a:rPr lang="en-ID" sz="3600" dirty="0" err="1">
                <a:latin typeface="Berlin Sans FB" panose="020E0602020502020306" pitchFamily="34" charset="0"/>
              </a:rPr>
              <a:t>menguasai</a:t>
            </a:r>
            <a:r>
              <a:rPr lang="en-ID" sz="3600" dirty="0">
                <a:latin typeface="Berlin Sans FB" panose="020E0602020502020306" pitchFamily="34" charset="0"/>
              </a:rPr>
              <a:t> orang miskin, </a:t>
            </a:r>
          </a:p>
          <a:p>
            <a:pPr marL="0" indent="0" algn="ctr">
              <a:buNone/>
            </a:pPr>
            <a:r>
              <a:rPr lang="en-ID" sz="3600" dirty="0">
                <a:latin typeface="Berlin Sans FB" panose="020E0602020502020306" pitchFamily="34" charset="0"/>
              </a:rPr>
              <a:t>yang </a:t>
            </a:r>
            <a:r>
              <a:rPr lang="en-ID" sz="3600" dirty="0" err="1">
                <a:latin typeface="Berlin Sans FB" panose="020E0602020502020306" pitchFamily="34" charset="0"/>
              </a:rPr>
              <a:t>berhutang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menjadi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budak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dari</a:t>
            </a:r>
            <a:r>
              <a:rPr lang="en-ID" sz="3600" dirty="0"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latin typeface="Berlin Sans FB" panose="020E0602020502020306" pitchFamily="34" charset="0"/>
              </a:rPr>
              <a:t>menghutangi</a:t>
            </a:r>
            <a:r>
              <a:rPr lang="en-ID" sz="3600" dirty="0">
                <a:latin typeface="Berlin Sans FB" panose="020E0602020502020306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13E05-871D-ED40-896C-CE5870562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9" b="17760"/>
          <a:stretch/>
        </p:blipFill>
        <p:spPr>
          <a:xfrm>
            <a:off x="1323075" y="1554480"/>
            <a:ext cx="6708549" cy="23065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75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BFD68-4982-9094-7B19-232C368F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5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AF63D-76F2-6C27-CAC5-8B9751677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TIGA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langkah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berikut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menolong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anda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memulai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proses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penghapusan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utang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3CDDC-ABEB-3408-A6E2-07C67A0809A1}"/>
              </a:ext>
            </a:extLst>
          </p:cNvPr>
          <p:cNvSpPr txBox="1"/>
          <p:nvPr/>
        </p:nvSpPr>
        <p:spPr>
          <a:xfrm>
            <a:off x="1039528" y="1272214"/>
            <a:ext cx="7893917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DEKLARASI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penangguhan</a:t>
            </a:r>
            <a:r>
              <a:rPr lang="en-ID" sz="2400" dirty="0">
                <a:latin typeface="Gill Sans Nova Cond XBd" panose="020B0A06020104020203" pitchFamily="34" charset="0"/>
              </a:rPr>
              <a:t> utang </a:t>
            </a:r>
            <a:r>
              <a:rPr lang="en-ID" sz="2400" dirty="0" err="1">
                <a:latin typeface="Gill Sans Nova Cond XBd" panose="020B0A06020104020203" pitchFamily="34" charset="0"/>
              </a:rPr>
              <a:t>tambahan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latin typeface="Gill Sans Nova Cond XBd" panose="020B0A06020104020203" pitchFamily="34" charset="0"/>
              </a:rPr>
              <a:t> :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pengeluaran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kredit</a:t>
            </a:r>
            <a:r>
              <a:rPr lang="en-ID" sz="2400" dirty="0">
                <a:latin typeface="Gill Sans Nova Cond XBd" panose="020B0A06020104020203" pitchFamily="34" charset="0"/>
              </a:rPr>
              <a:t>. Jika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meminjam</a:t>
            </a:r>
            <a:r>
              <a:rPr lang="en-ID" sz="2400" dirty="0">
                <a:latin typeface="Gill Sans Nova Cond XBd" panose="020B0A06020104020203" pitchFamily="34" charset="0"/>
              </a:rPr>
              <a:t> uang,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berutang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meminjam</a:t>
            </a:r>
            <a:r>
              <a:rPr lang="en-ID" sz="2400" dirty="0">
                <a:latin typeface="Gill Sans Nova Cond XBd" panose="020B0A06020104020203" pitchFamily="34" charset="0"/>
              </a:rPr>
              <a:t> uang,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utang.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83FBB-35AF-9081-DC1F-0B76B40D4C8A}"/>
              </a:ext>
            </a:extLst>
          </p:cNvPr>
          <p:cNvSpPr txBox="1"/>
          <p:nvPr/>
        </p:nvSpPr>
        <p:spPr>
          <a:xfrm>
            <a:off x="1039528" y="3288420"/>
            <a:ext cx="7893917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PERJANJIAN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detik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selanjutnya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memberkati</a:t>
            </a:r>
            <a:r>
              <a:rPr lang="en-ID" sz="2400" dirty="0">
                <a:latin typeface="Gill Sans Nova Cond XBd" panose="020B0A06020104020203" pitchFamily="34" charset="0"/>
              </a:rPr>
              <a:t>, Anda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membayar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utang </a:t>
            </a:r>
            <a:r>
              <a:rPr lang="en-ID" sz="2400" dirty="0" err="1">
                <a:latin typeface="Gill Sans Nova Cond XBd" panose="020B0A06020104020203" pitchFamily="34" charset="0"/>
              </a:rPr>
              <a:t>secepat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. Ketika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memberkati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secara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finansial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gunakan</a:t>
            </a:r>
            <a:r>
              <a:rPr lang="en-ID" sz="2400" dirty="0">
                <a:latin typeface="Gill Sans Nova Cond XBd" panose="020B0A06020104020203" pitchFamily="34" charset="0"/>
              </a:rPr>
              <a:t> uang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mengurangi</a:t>
            </a:r>
            <a:r>
              <a:rPr lang="en-ID" sz="2400" dirty="0">
                <a:latin typeface="Gill Sans Nova Cond XBd" panose="020B0A06020104020203" pitchFamily="34" charset="0"/>
              </a:rPr>
              <a:t> utang dan </a:t>
            </a:r>
            <a:r>
              <a:rPr lang="en-ID" sz="2400" dirty="0" err="1">
                <a:latin typeface="Gill Sans Nova Cond XBd" panose="020B0A06020104020203" pitchFamily="34" charset="0"/>
              </a:rPr>
              <a:t>bukan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barang</a:t>
            </a:r>
            <a:r>
              <a:rPr lang="en-ID" sz="2400" dirty="0">
                <a:latin typeface="Gill Sans Nova Cond XBd" panose="020B0A06020104020203" pitchFamily="34" charset="0"/>
              </a:rPr>
              <a:t>. Langkah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barangkali</a:t>
            </a:r>
            <a:r>
              <a:rPr lang="en-ID" sz="2400" dirty="0">
                <a:latin typeface="Gill Sans Nova Cond XBd" panose="020B0A06020104020203" pitchFamily="34" charset="0"/>
              </a:rPr>
              <a:t> yang paling </a:t>
            </a:r>
            <a:r>
              <a:rPr lang="en-ID" sz="2400" dirty="0" err="1">
                <a:latin typeface="Gill Sans Nova Cond XBd" panose="020B0A06020104020203" pitchFamily="34" charset="0"/>
              </a:rPr>
              <a:t>penting</a:t>
            </a:r>
            <a:r>
              <a:rPr lang="en-ID" sz="2400" dirty="0">
                <a:latin typeface="Gill Sans Nova Cond XBd" panose="020B0A06020104020203" pitchFamily="34" charset="0"/>
              </a:rPr>
              <a:t>. Ada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menerima</a:t>
            </a:r>
            <a:r>
              <a:rPr lang="en-ID" sz="2400" dirty="0">
                <a:latin typeface="Gill Sans Nova Cond XBd" panose="020B0A06020104020203" pitchFamily="34" charset="0"/>
              </a:rPr>
              <a:t> uang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diharapkan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membelanjakannya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Jangan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lakukan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!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gunakan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rencana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pengurangan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utangmu</a:t>
            </a:r>
            <a:r>
              <a:rPr lang="en-ID" sz="2400" dirty="0">
                <a:latin typeface="Gill Sans Nova Cond XBd" panose="020B0A06020104020203" pitchFamily="34" charset="0"/>
              </a:rPr>
              <a:t>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03387-75FF-708B-CE58-0EF7078120E1}"/>
              </a:ext>
            </a:extLst>
          </p:cNvPr>
          <p:cNvSpPr/>
          <p:nvPr/>
        </p:nvSpPr>
        <p:spPr>
          <a:xfrm>
            <a:off x="82750" y="1400896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B628B-952F-19E8-A578-6703E15F1CBA}"/>
              </a:ext>
            </a:extLst>
          </p:cNvPr>
          <p:cNvSpPr/>
          <p:nvPr/>
        </p:nvSpPr>
        <p:spPr>
          <a:xfrm>
            <a:off x="82750" y="3954570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531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8D431A-AA30-BCE5-9C1E-963E7F19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FFE67B-840C-0293-9555-7CD9D7E52432}"/>
              </a:ext>
            </a:extLst>
          </p:cNvPr>
          <p:cNvSpPr txBox="1"/>
          <p:nvPr/>
        </p:nvSpPr>
        <p:spPr>
          <a:xfrm>
            <a:off x="1039529" y="611057"/>
            <a:ext cx="7815714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Franklin Gothic Medium Cond" panose="020B0606030402020204" pitchFamily="34" charset="0"/>
              </a:rPr>
              <a:t>Buatlah</a:t>
            </a:r>
            <a:r>
              <a:rPr lang="en-ID" sz="2400" b="1" dirty="0">
                <a:latin typeface="Franklin Gothic Medium Cond" panose="020B0606030402020204" pitchFamily="34" charset="0"/>
              </a:rPr>
              <a:t> DAFTAR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b="1" dirty="0">
                <a:latin typeface="Franklin Gothic Medium Cond" panose="020B0606030402020204" pitchFamily="34" charset="0"/>
              </a:rPr>
              <a:t> utang Anda,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terbesar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hingga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terkecil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urutan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menurun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cicilan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latin typeface="Franklin Gothic Medium Cond" panose="020B0606030402020204" pitchFamily="34" charset="0"/>
              </a:rPr>
              <a:t> di daftar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kredit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utang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pribadi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berada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bawah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Mulailah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setidaknya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pembayaran</a:t>
            </a:r>
            <a:r>
              <a:rPr lang="en-ID" sz="2400" b="1" dirty="0">
                <a:latin typeface="Franklin Gothic Medium Cond" panose="020B0606030402020204" pitchFamily="34" charset="0"/>
              </a:rPr>
              <a:t> minimum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jatuh</a:t>
            </a:r>
            <a:r>
              <a:rPr lang="en-ID" sz="2400" b="1" dirty="0">
                <a:latin typeface="Franklin Gothic Medium Cond" panose="020B0606030402020204" pitchFamily="34" charset="0"/>
              </a:rPr>
              <a:t> tempo pada masing-masing utang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setiap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bulan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Selanjutnya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gandakan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tingkatkan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pembayaran</a:t>
            </a:r>
            <a:r>
              <a:rPr lang="en-ID" sz="2400" b="1" dirty="0">
                <a:latin typeface="Franklin Gothic Medium Cond" panose="020B0606030402020204" pitchFamily="34" charset="0"/>
              </a:rPr>
              <a:t>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latin typeface="Franklin Gothic Medium Cond" panose="020B0606030402020204" pitchFamily="34" charset="0"/>
              </a:rPr>
              <a:t> pun yang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bisa</a:t>
            </a:r>
            <a:r>
              <a:rPr lang="en-ID" sz="2400" b="1" dirty="0">
                <a:latin typeface="Franklin Gothic Medium Cond" panose="020B0606030402020204" pitchFamily="34" charset="0"/>
              </a:rPr>
              <a:t> pada utang di daftar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bawah</a:t>
            </a:r>
            <a:r>
              <a:rPr lang="en-ID" sz="2400" b="1" dirty="0">
                <a:latin typeface="Franklin Gothic Medium Cond" panose="020B0606030402020204" pitchFamily="34" charset="0"/>
              </a:rPr>
              <a:t>.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senang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terkejut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betapa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cepatnya</a:t>
            </a:r>
            <a:r>
              <a:rPr lang="en-ID" sz="2400" b="1" dirty="0">
                <a:latin typeface="Franklin Gothic Medium Cond" panose="020B0606030402020204" pitchFamily="34" charset="0"/>
              </a:rPr>
              <a:t>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menghilangkan</a:t>
            </a:r>
            <a:r>
              <a:rPr lang="en-ID" sz="2400" b="1" dirty="0">
                <a:latin typeface="Franklin Gothic Medium Cond" panose="020B0606030402020204" pitchFamily="34" charset="0"/>
              </a:rPr>
              <a:t> utang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terkecil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gunakan</a:t>
            </a:r>
            <a:r>
              <a:rPr lang="en-ID" sz="2400" b="1" dirty="0">
                <a:latin typeface="Franklin Gothic Medium Cond" panose="020B0606030402020204" pitchFamily="34" charset="0"/>
              </a:rPr>
              <a:t> uang yang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biasa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bayarkan</a:t>
            </a:r>
            <a:r>
              <a:rPr lang="en-ID" sz="2400" b="1" dirty="0">
                <a:latin typeface="Franklin Gothic Medium Cond" panose="020B0606030402020204" pitchFamily="34" charset="0"/>
              </a:rPr>
              <a:t> pada daftar utang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bawah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menambah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pembayaran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dasar</a:t>
            </a:r>
            <a:r>
              <a:rPr lang="en-ID" sz="2400" b="1" dirty="0">
                <a:latin typeface="Franklin Gothic Medium Cond" panose="020B0606030402020204" pitchFamily="34" charset="0"/>
              </a:rPr>
              <a:t> pada utang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berikutnya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b="1" dirty="0">
                <a:latin typeface="Franklin Gothic Medium Cond" panose="020B0606030402020204" pitchFamily="34" charset="0"/>
              </a:rPr>
              <a:t>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berusaha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cara</a:t>
            </a:r>
            <a:r>
              <a:rPr lang="en-ID" sz="2400" b="1" dirty="0">
                <a:latin typeface="Franklin Gothic Medium Cond" panose="020B0606030402020204" pitchFamily="34" charset="0"/>
              </a:rPr>
              <a:t>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daftar yang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atasnya</a:t>
            </a:r>
            <a:r>
              <a:rPr lang="en-ID" sz="2400" b="1" dirty="0">
                <a:latin typeface="Franklin Gothic Medium Cond" panose="020B0606030402020204" pitchFamily="34" charset="0"/>
              </a:rPr>
              <a:t>. Ketika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menghilangkan</a:t>
            </a:r>
            <a:r>
              <a:rPr lang="en-ID" sz="2400" b="1" dirty="0">
                <a:latin typeface="Franklin Gothic Medium Cond" panose="020B0606030402020204" pitchFamily="34" charset="0"/>
              </a:rPr>
              <a:t> utang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berbunga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tinggi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kecil</a:t>
            </a:r>
            <a:r>
              <a:rPr lang="en-ID" sz="2400" b="1" dirty="0">
                <a:latin typeface="Franklin Gothic Medium Cond" panose="020B0606030402020204" pitchFamily="34" charset="0"/>
              </a:rPr>
              <a:t>, Anda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membebaskan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sejumlah</a:t>
            </a:r>
            <a:r>
              <a:rPr lang="en-ID" sz="2400" b="1" dirty="0">
                <a:latin typeface="Franklin Gothic Medium Cond" panose="020B0606030402020204" pitchFamily="34" charset="0"/>
              </a:rPr>
              <a:t> uang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mengejutkan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tempatkan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pembayaran</a:t>
            </a:r>
            <a:r>
              <a:rPr lang="en-ID" sz="2400" b="1" dirty="0">
                <a:latin typeface="Franklin Gothic Medium Cond" panose="020B0606030402020204" pitchFamily="34" charset="0"/>
              </a:rPr>
              <a:t> utang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berikutnya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tinggi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CACFE2-14B8-FF3C-7C52-D9F77350A3B8}"/>
              </a:ext>
            </a:extLst>
          </p:cNvPr>
          <p:cNvSpPr/>
          <p:nvPr/>
        </p:nvSpPr>
        <p:spPr>
          <a:xfrm>
            <a:off x="0" y="246238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899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631BA9-BDF7-2DD8-161C-1DFA702A1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7" r="24692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A2F11-2F6F-5281-8B6E-A57F7FCD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747" y="407487"/>
            <a:ext cx="4668252" cy="6448926"/>
          </a:xfrm>
        </p:spPr>
        <p:txBody>
          <a:bodyPr>
            <a:noAutofit/>
          </a:bodyPr>
          <a:lstStyle/>
          <a:p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mengikuti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langkah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sederhana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keluarga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bebas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utang.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menjadikan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pertama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Anda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menerima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hikmat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mengatur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dipercayakan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Anda.</a:t>
            </a:r>
          </a:p>
          <a:p>
            <a:r>
              <a:rPr lang="en-ID" dirty="0" err="1">
                <a:latin typeface="Franklin Gothic Medium Cond" panose="020B0606030402020204" pitchFamily="34" charset="0"/>
              </a:rPr>
              <a:t>Ibrani</a:t>
            </a:r>
            <a:r>
              <a:rPr lang="en-ID" dirty="0">
                <a:latin typeface="Franklin Gothic Medium Cond" panose="020B0606030402020204" pitchFamily="34" charset="0"/>
              </a:rPr>
              <a:t> 13:5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Janganlah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hamba uang dan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cukupkanlah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dirimu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padamu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>
                <a:latin typeface="Franklin Gothic Medium Cond" panose="020B0606030402020204" pitchFamily="34" charset="0"/>
              </a:rPr>
              <a:t>Karena Allah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berfirman</a:t>
            </a:r>
            <a:r>
              <a:rPr lang="en-ID" dirty="0">
                <a:latin typeface="Franklin Gothic Medium Cond" panose="020B0606030402020204" pitchFamily="34" charset="0"/>
              </a:rPr>
              <a:t>: "Aku </a:t>
            </a:r>
            <a:r>
              <a:rPr lang="en-ID" dirty="0" err="1"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latin typeface="Franklin Gothic Medium Cond" panose="020B0606030402020204" pitchFamily="34" charset="0"/>
              </a:rPr>
              <a:t>-kali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membiarkan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dan Aku </a:t>
            </a:r>
            <a:r>
              <a:rPr lang="en-ID" dirty="0" err="1"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latin typeface="Franklin Gothic Medium Cond" panose="020B0606030402020204" pitchFamily="34" charset="0"/>
              </a:rPr>
              <a:t>-kali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meninggalkan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44570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CA0B-D339-FA1F-AB95-B4B8C1C6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761103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SKEMA JAMINAN DAN CEPAT MENJADI KAYA</a:t>
            </a:r>
            <a:br>
              <a:rPr lang="en-ID" sz="4000" dirty="0"/>
            </a:b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Rabu, 01 </a:t>
            </a:r>
            <a:r>
              <a:rPr lang="en-ID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Februari</a:t>
            </a: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C76B-3322-83B7-7213-57A2FF9D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072" y="1800225"/>
            <a:ext cx="5881903" cy="4800599"/>
          </a:xfrm>
        </p:spPr>
        <p:txBody>
          <a:bodyPr anchor="t">
            <a:noAutofit/>
          </a:bodyPr>
          <a:lstStyle/>
          <a:p>
            <a:r>
              <a:rPr lang="en-ID" b="1" dirty="0">
                <a:latin typeface="Franklin Gothic Medium Cond" panose="020B0606030402020204" pitchFamily="34" charset="0"/>
              </a:rPr>
              <a:t>Kitab </a:t>
            </a:r>
            <a:r>
              <a:rPr lang="en-ID" b="1" dirty="0" err="1">
                <a:latin typeface="Franklin Gothic Medium Cond" panose="020B0606030402020204" pitchFamily="34" charset="0"/>
              </a:rPr>
              <a:t>Suci</a:t>
            </a:r>
            <a:r>
              <a:rPr lang="en-ID" b="1" dirty="0">
                <a:latin typeface="Franklin Gothic Medium Cond" panose="020B0606030402020204" pitchFamily="34" charset="0"/>
              </a:rPr>
              <a:t> sangat </a:t>
            </a:r>
            <a:r>
              <a:rPr lang="en-ID" b="1" dirty="0" err="1">
                <a:latin typeface="Franklin Gothic Medium Cond" panose="020B0606030402020204" pitchFamily="34" charset="0"/>
              </a:rPr>
              <a:t>jelas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menyatakan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Allah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menginginkan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anak</a:t>
            </a:r>
            <a:r>
              <a:rPr lang="en-ID" b="1" dirty="0">
                <a:latin typeface="Franklin Gothic Medium Cond" panose="020B0606030402020204" pitchFamily="34" charset="0"/>
              </a:rPr>
              <a:t>-</a:t>
            </a:r>
            <a:r>
              <a:rPr lang="en-ID" b="1" dirty="0" err="1">
                <a:latin typeface="Franklin Gothic Medium Cond" panose="020B0606030402020204" pitchFamily="34" charset="0"/>
              </a:rPr>
              <a:t>anak</a:t>
            </a:r>
            <a:r>
              <a:rPr lang="en-ID" b="1" dirty="0"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latin typeface="Franklin Gothic Medium Cond" panose="020B0606030402020204" pitchFamily="34" charset="0"/>
              </a:rPr>
              <a:t>bertanggung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jawab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kewajiban-kewajiban</a:t>
            </a:r>
            <a:r>
              <a:rPr lang="en-ID" b="1" dirty="0">
                <a:latin typeface="Franklin Gothic Medium Cond" panose="020B0606030402020204" pitchFamily="34" charset="0"/>
              </a:rPr>
              <a:t> utang orang lain [</a:t>
            </a:r>
            <a:r>
              <a:rPr lang="en-ID" b="1" dirty="0" err="1">
                <a:latin typeface="Franklin Gothic Medium Cond" panose="020B0606030402020204" pitchFamily="34" charset="0"/>
              </a:rPr>
              <a:t>Amsal</a:t>
            </a:r>
            <a:r>
              <a:rPr lang="en-ID" b="1" dirty="0">
                <a:latin typeface="Franklin Gothic Medium Cond" panose="020B0606030402020204" pitchFamily="34" charset="0"/>
              </a:rPr>
              <a:t> 6:1-5, 17:18, 22:26].</a:t>
            </a:r>
          </a:p>
          <a:p>
            <a:r>
              <a:rPr lang="en-ID" dirty="0" err="1">
                <a:latin typeface="Franklin Gothic Medium Cond" panose="020B0606030402020204" pitchFamily="34" charset="0"/>
              </a:rPr>
              <a:t>Bilamana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anggota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siapapun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Anda dan </a:t>
            </a:r>
            <a:r>
              <a:rPr lang="en-ID" dirty="0" err="1">
                <a:latin typeface="Franklin Gothic Medium Cond" panose="020B0606030402020204" pitchFamily="34" charset="0"/>
              </a:rPr>
              <a:t>meminta</a:t>
            </a:r>
            <a:r>
              <a:rPr lang="en-ID" dirty="0">
                <a:latin typeface="Franklin Gothic Medium Cond" panose="020B0606030402020204" pitchFamily="34" charset="0"/>
              </a:rPr>
              <a:t> Anda </a:t>
            </a:r>
            <a:r>
              <a:rPr lang="en-ID" dirty="0" err="1">
                <a:latin typeface="Franklin Gothic Medium Cond" panose="020B0606030402020204" pitchFamily="34" charset="0"/>
              </a:rPr>
              <a:t>tanda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menjamin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pembayaran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pinjamannya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jawaban</a:t>
            </a:r>
            <a:r>
              <a:rPr lang="en-ID" dirty="0">
                <a:latin typeface="Bernard MT Condensed" panose="02050806060905020404" pitchFamily="18" charset="0"/>
              </a:rPr>
              <a:t> Kitab </a:t>
            </a:r>
            <a:r>
              <a:rPr lang="en-ID" dirty="0" err="1">
                <a:latin typeface="Bernard MT Condensed" panose="02050806060905020404" pitchFamily="18" charset="0"/>
              </a:rPr>
              <a:t>Suci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sudah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jelas</a:t>
            </a:r>
            <a:r>
              <a:rPr lang="en-ID" dirty="0">
                <a:latin typeface="Bernard MT Condensed" panose="02050806060905020404" pitchFamily="18" charset="0"/>
              </a:rPr>
              <a:t>.... </a:t>
            </a:r>
            <a:r>
              <a:rPr lang="en-ID" dirty="0" err="1">
                <a:latin typeface="Bernard MT Condensed" panose="02050806060905020404" pitchFamily="18" charset="0"/>
              </a:rPr>
              <a:t>anda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haruslah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melakukannya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1CD06-1695-B8F3-F64D-E6DEAA870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2" r="22944"/>
          <a:stretch/>
        </p:blipFill>
        <p:spPr>
          <a:xfrm>
            <a:off x="288024" y="2334454"/>
            <a:ext cx="2398025" cy="3015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03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C2F4E-FEA5-0375-5B4E-CDA10F95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FD203-2159-6B73-E78D-D3406D90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4800" dirty="0" err="1">
                <a:solidFill>
                  <a:srgbClr val="FFFF00"/>
                </a:solidFill>
                <a:latin typeface="Impact" panose="020B0806030902050204" pitchFamily="34" charset="0"/>
              </a:rPr>
              <a:t>Pahami</a:t>
            </a:r>
            <a:r>
              <a:rPr lang="en-ID" sz="4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rgbClr val="FFFF00"/>
                </a:solidFill>
                <a:latin typeface="Impact" panose="020B0806030902050204" pitchFamily="34" charset="0"/>
              </a:rPr>
              <a:t>pernyataan</a:t>
            </a:r>
            <a:r>
              <a:rPr lang="en-ID" sz="4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rgbClr val="FFFF00"/>
                </a:solidFill>
                <a:latin typeface="Impact" panose="020B0806030902050204" pitchFamily="34" charset="0"/>
              </a:rPr>
              <a:t>berikut</a:t>
            </a:r>
            <a:r>
              <a:rPr lang="en-ID" sz="4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48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4800" dirty="0">
                <a:solidFill>
                  <a:srgbClr val="FFFF00"/>
                </a:solidFill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64A48-B81C-4C9B-E6CE-A5FCB1A3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9724"/>
            <a:ext cx="8191500" cy="49244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3200" dirty="0">
                <a:latin typeface="Berlin Sans FB" panose="020E0602020502020306" pitchFamily="34" charset="0"/>
              </a:rPr>
              <a:t>Kitab </a:t>
            </a:r>
            <a:r>
              <a:rPr lang="en-ID" sz="3200" dirty="0" err="1">
                <a:latin typeface="Berlin Sans FB" panose="020E0602020502020306" pitchFamily="34" charset="0"/>
              </a:rPr>
              <a:t>Suci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mendorong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berjiwa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menolong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membutuhkan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tetapi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bertanggung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jawab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atas</a:t>
            </a:r>
            <a:r>
              <a:rPr lang="en-ID" sz="3200" dirty="0">
                <a:latin typeface="Bernard MT Condensed" panose="02050806060905020404" pitchFamily="18" charset="0"/>
              </a:rPr>
              <a:t> utang-utang </a:t>
            </a:r>
            <a:r>
              <a:rPr lang="en-ID" sz="3200" dirty="0" err="1">
                <a:latin typeface="Bernard MT Condensed" panose="02050806060905020404" pitchFamily="18" charset="0"/>
              </a:rPr>
              <a:t>mereka</a:t>
            </a:r>
            <a:r>
              <a:rPr lang="en-ID" sz="3200" dirty="0">
                <a:latin typeface="Bernard MT Condensed" panose="02050806060905020404" pitchFamily="18" charset="0"/>
              </a:rPr>
              <a:t>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pantas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menolong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orang lain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jika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kebutuhan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nyata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jangan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menjadi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jaminan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utang orang lain. </a:t>
            </a:r>
            <a:r>
              <a:rPr lang="en-ID" sz="3200" dirty="0" err="1">
                <a:latin typeface="Berlin Sans FB" panose="020E0602020502020306" pitchFamily="34" charset="0"/>
              </a:rPr>
              <a:t>Penelitian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menunjukkan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75 </a:t>
            </a:r>
            <a:r>
              <a:rPr lang="en-ID" sz="3200" dirty="0" err="1">
                <a:latin typeface="Berlin Sans FB" panose="020E0602020502020306" pitchFamily="34" charset="0"/>
              </a:rPr>
              <a:t>persen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menjamin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berakhir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membayar</a:t>
            </a:r>
            <a:r>
              <a:rPr lang="en-ID" sz="3200" dirty="0">
                <a:latin typeface="Berlin Sans FB" panose="020E0602020502020306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8591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F74A7-C021-0FAC-2925-0337F04AC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8" b="2368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73AF-D23E-DE2D-1038-CD29851D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3867150"/>
            <a:ext cx="8458196" cy="27241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INGIN CEPAT KAYA!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Keinginan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cepat</a:t>
            </a:r>
            <a:r>
              <a:rPr lang="en-ID" sz="3200" dirty="0">
                <a:latin typeface="Impact" panose="020B0806030902050204" pitchFamily="34" charset="0"/>
              </a:rPr>
              <a:t> kaya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jenis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perangkap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keuangan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lainnya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Hampir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pasti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kehancuran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keuangan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terperangkap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dalamnya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694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0E10-C05A-03E2-0F33-EA99B447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59" y="3710613"/>
            <a:ext cx="8087916" cy="819151"/>
          </a:xfrm>
        </p:spPr>
        <p:txBody>
          <a:bodyPr anchor="ctr">
            <a:no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AMSAL 22 : 7</a:t>
            </a:r>
            <a:endParaRPr lang="en-ID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443D1-B867-B294-0A9A-51D87421D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9" b="118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356C0-A999-F6BA-9BA9-A173C467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4924423"/>
            <a:ext cx="8753475" cy="184785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4000" dirty="0">
              <a:latin typeface="Berlin Sans FB" panose="020E0602020502020306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“Orang kaya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menguasai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 orang miskin, yang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berhutang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menjadi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budak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dari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menghutangi</a:t>
            </a:r>
            <a:r>
              <a:rPr lang="en-ID" sz="4000" dirty="0">
                <a:latin typeface="Berlin Sans FB" panose="020E0602020502020306" pitchFamily="34" charset="0"/>
                <a:cs typeface="Aharoni" panose="02010803020104030203" pitchFamily="2" charset="-79"/>
              </a:rPr>
              <a:t>.”</a:t>
            </a:r>
          </a:p>
          <a:p>
            <a:pPr algn="ctr"/>
            <a:endParaRPr lang="en-ID" sz="4000" dirty="0">
              <a:latin typeface="Berlin Sans FB" panose="020E0602020502020306" pitchFamily="34" charset="0"/>
              <a:cs typeface="Aharoni" panose="02010803020104030203" pitchFamily="2" charset="-79"/>
            </a:endParaRPr>
          </a:p>
          <a:p>
            <a:pPr algn="ctr"/>
            <a:endParaRPr lang="en-ID" sz="4000" dirty="0"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456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D5FD6-476E-AE63-A9FB-02BF66424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75" t="-1" r="18766" b="-1"/>
          <a:stretch/>
        </p:blipFill>
        <p:spPr>
          <a:xfrm>
            <a:off x="0" y="1587"/>
            <a:ext cx="402907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3650-EB56-BCD0-824C-70C080E9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1" y="561976"/>
            <a:ext cx="4848224" cy="6143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Banyak </a:t>
            </a:r>
            <a:r>
              <a:rPr lang="en-ID" dirty="0" err="1">
                <a:latin typeface="Bernard MT Condensed" panose="02050806060905020404" pitchFamily="18" charset="0"/>
              </a:rPr>
              <a:t>kehidupan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keluarga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dihancurkan</a:t>
            </a:r>
            <a:r>
              <a:rPr lang="en-ID" dirty="0">
                <a:latin typeface="Bernard MT Condensed" panose="02050806060905020404" pitchFamily="18" charset="0"/>
              </a:rPr>
              <a:t> oleh </a:t>
            </a:r>
            <a:r>
              <a:rPr lang="en-ID" dirty="0" err="1">
                <a:latin typeface="Bernard MT Condensed" panose="02050806060905020404" pitchFamily="18" charset="0"/>
              </a:rPr>
              <a:t>skema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cepat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menjadi</a:t>
            </a:r>
            <a:r>
              <a:rPr lang="en-ID" dirty="0">
                <a:latin typeface="Bernard MT Condensed" panose="02050806060905020404" pitchFamily="18" charset="0"/>
              </a:rPr>
              <a:t> kaya yang </a:t>
            </a:r>
            <a:r>
              <a:rPr lang="en-ID" dirty="0" err="1">
                <a:latin typeface="Bernard MT Condensed" panose="02050806060905020404" pitchFamily="18" charset="0"/>
              </a:rPr>
              <a:t>berakhir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memperkaya</a:t>
            </a:r>
            <a:r>
              <a:rPr lang="en-ID" dirty="0">
                <a:latin typeface="Bernard MT Condensed" panose="02050806060905020404" pitchFamily="18" charset="0"/>
              </a:rPr>
              <a:t> para </a:t>
            </a:r>
            <a:r>
              <a:rPr lang="en-ID" dirty="0" err="1">
                <a:latin typeface="Bernard MT Condensed" panose="02050806060905020404" pitchFamily="18" charset="0"/>
              </a:rPr>
              <a:t>penipu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merancang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mengorbankan</a:t>
            </a:r>
            <a:r>
              <a:rPr lang="en-ID" dirty="0">
                <a:latin typeface="Bernard MT Condensed" panose="02050806060905020404" pitchFamily="18" charset="0"/>
              </a:rPr>
              <a:t> orang-orang yang </a:t>
            </a:r>
            <a:r>
              <a:rPr lang="en-ID" dirty="0" err="1">
                <a:latin typeface="Bernard MT Condensed" panose="02050806060905020404" pitchFamily="18" charset="0"/>
              </a:rPr>
              <a:t>jatuh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perangkap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Ketika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sahabat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kekasih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mencoba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menarikmu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skema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pilihan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larilah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secepat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tinggalkan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hindarkan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jerat</a:t>
            </a:r>
            <a:r>
              <a:rPr lang="en-ID" dirty="0">
                <a:latin typeface="Franklin Gothic Medium Cond" panose="020B0606030402020204" pitchFamily="34" charset="0"/>
              </a:rPr>
              <a:t>  </a:t>
            </a:r>
            <a:r>
              <a:rPr lang="en-ID" dirty="0" err="1">
                <a:latin typeface="Franklin Gothic Medium Cond" panose="020B0606030402020204" pitchFamily="34" charset="0"/>
              </a:rPr>
              <a:t>hukuman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Amsal</a:t>
            </a:r>
            <a:r>
              <a:rPr lang="en-ID" dirty="0">
                <a:latin typeface="Franklin Gothic Medium Cond" panose="020B0606030402020204" pitchFamily="34" charset="0"/>
              </a:rPr>
              <a:t> 28:20].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2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5E7EA-71DB-3205-E1D7-00DDF92A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88926"/>
            <a:ext cx="4472089" cy="85407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Bernard MT Condensed" panose="02050806060905020404" pitchFamily="18" charset="0"/>
              </a:rPr>
              <a:t>1 </a:t>
            </a:r>
            <a:r>
              <a:rPr lang="en-ID" sz="4000" dirty="0" err="1">
                <a:latin typeface="Bernard MT Condensed" panose="02050806060905020404" pitchFamily="18" charset="0"/>
              </a:rPr>
              <a:t>Timotius</a:t>
            </a:r>
            <a:r>
              <a:rPr lang="en-ID" sz="4000" dirty="0">
                <a:latin typeface="Bernard MT Condensed" panose="02050806060905020404" pitchFamily="18" charset="0"/>
              </a:rPr>
              <a:t> 6:9-10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5D408-532C-75B3-2605-13848EB2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143000"/>
            <a:ext cx="4610100" cy="5426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Tetapi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ingin</a:t>
            </a:r>
            <a:r>
              <a:rPr lang="en-ID" b="1" dirty="0">
                <a:latin typeface="Franklin Gothic Medium Cond" panose="020B0606030402020204" pitchFamily="34" charset="0"/>
              </a:rPr>
              <a:t> kaya </a:t>
            </a:r>
            <a:r>
              <a:rPr lang="en-ID" b="1" dirty="0" err="1">
                <a:latin typeface="Franklin Gothic Medium Cond" panose="020B0606030402020204" pitchFamily="34" charset="0"/>
              </a:rPr>
              <a:t>terjatuh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pencobaan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jerat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berbagai-bagai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nafsu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hampa</a:t>
            </a:r>
            <a:r>
              <a:rPr lang="en-ID" b="1" dirty="0">
                <a:latin typeface="Franklin Gothic Medium Cond" panose="020B0606030402020204" pitchFamily="34" charset="0"/>
              </a:rPr>
              <a:t> dan yang </a:t>
            </a:r>
            <a:r>
              <a:rPr lang="en-ID" b="1" dirty="0" err="1">
                <a:latin typeface="Franklin Gothic Medium Cond" panose="020B0606030402020204" pitchFamily="34" charset="0"/>
              </a:rPr>
              <a:t>mencelakakan</a:t>
            </a:r>
            <a:r>
              <a:rPr lang="en-ID" b="1" dirty="0"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latin typeface="Franklin Gothic Medium Cond" panose="020B0606030402020204" pitchFamily="34" charset="0"/>
              </a:rPr>
              <a:t>menenggelamkan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manusia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keruntuhan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kebinasaan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Karena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akar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kejahatan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ialah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cinta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uang. </a:t>
            </a:r>
            <a:r>
              <a:rPr lang="en-ID" b="1" dirty="0" err="1"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latin typeface="Franklin Gothic Medium Cond" panose="020B0606030402020204" pitchFamily="34" charset="0"/>
              </a:rPr>
              <a:t> oleh </a:t>
            </a:r>
            <a:r>
              <a:rPr lang="en-ID" b="1" dirty="0" err="1">
                <a:latin typeface="Franklin Gothic Medium Cond" panose="020B0606030402020204" pitchFamily="34" charset="0"/>
              </a:rPr>
              <a:t>memburu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uanglah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beberapa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menyimpang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iman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menyiksa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dirinya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berbagai-bagai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duka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A479D-D572-8014-BB07-F870DC660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582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0526-829C-FB2F-3F5A-9C71F1CE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365760"/>
            <a:ext cx="8058150" cy="1192452"/>
          </a:xfrm>
        </p:spPr>
        <p:txBody>
          <a:bodyPr>
            <a:noAutofit/>
          </a:bodyPr>
          <a:lstStyle/>
          <a:p>
            <a:pPr algn="ctr"/>
            <a:r>
              <a:rPr lang="es-ES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BATAS WAKTU DAN PERSENTASI PINJAMAN</a:t>
            </a:r>
            <a:br>
              <a:rPr lang="es-ES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s-ES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Kamis</a:t>
            </a:r>
            <a:r>
              <a:rPr lang="es-ES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2 </a:t>
            </a:r>
            <a:r>
              <a:rPr lang="es-ES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Februari</a:t>
            </a:r>
            <a:r>
              <a:rPr lang="es-ES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  <a:endParaRPr lang="en-ID" sz="28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B4F97-797E-4376-E875-0B47D749B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629" y="1943480"/>
            <a:ext cx="5589403" cy="46626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Ulangan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15:1-2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tujuh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tahun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mengadakan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penghapusan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hutang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penghapusan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berpiutang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menghapuskan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dipinjamkannya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sesamanya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janganlah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menagih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sesamanya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saudaranya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dimaklumkan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penghapusan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hutang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demi TUHAN.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8495A-EF39-A94A-A13B-E638D956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87" y="3047999"/>
            <a:ext cx="2314575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609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EA942-A504-299F-BBE0-6D8656A5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yang kitab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Ulangan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15:1-5, dan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Keluaran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21:2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katakan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hutang</a:t>
            </a:r>
            <a:r>
              <a:rPr lang="en-ID" sz="3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5F78-79EE-69BE-0F0B-889ECF83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478" y="2333737"/>
            <a:ext cx="7281746" cy="4165599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memperhatikan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masalah-masalah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keuangan</a:t>
            </a:r>
            <a:r>
              <a:rPr lang="en-ID" sz="3200" b="1" dirty="0"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dihadapi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3200" b="1" dirty="0">
                <a:latin typeface="Franklin Gothic Medium Cond" panose="020B0606030402020204" pitchFamily="34" charset="0"/>
              </a:rPr>
              <a:t>-Nya Israel dan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solusinya</a:t>
            </a:r>
            <a:r>
              <a:rPr lang="en-ID" sz="3200" b="1" dirty="0">
                <a:latin typeface="Franklin Gothic Medium Cond" panose="020B0606030402020204" pitchFamily="34" charset="0"/>
              </a:rPr>
              <a:t>: Ada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penghapusan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hutang</a:t>
            </a:r>
            <a:r>
              <a:rPr lang="en-ID" sz="3200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mengakui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adanya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hutang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situasi-situasi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tertentu</a:t>
            </a:r>
            <a:r>
              <a:rPr lang="en-ID" sz="3200" b="1" dirty="0">
                <a:latin typeface="Franklin Gothic Medium Cond" panose="020B0606030402020204" pitchFamily="34" charset="0"/>
              </a:rPr>
              <a:t>,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peduli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seberapa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buruk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hal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umum</a:t>
            </a:r>
            <a:r>
              <a:rPr lang="en-ID" sz="3200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3200" b="1" dirty="0">
                <a:latin typeface="Franklin Gothic Medium Cond" panose="020B0606030402020204" pitchFamily="34" charset="0"/>
              </a:rPr>
              <a:t> juga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menekankan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sedapat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3200" b="1" dirty="0">
                <a:latin typeface="Franklin Gothic Medium Cond" panose="020B0606030402020204" pitchFamily="34" charset="0"/>
              </a:rPr>
              <a:t> agar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hutang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dihindari</a:t>
            </a:r>
            <a:r>
              <a:rPr lang="en-ID" sz="32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182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1" cy="6858000"/>
            <a:chOff x="-2848" y="0"/>
            <a:chExt cx="12188949" cy="6858000"/>
          </a:xfrm>
        </p:grpSpPr>
        <p:sp>
          <p:nvSpPr>
            <p:cNvPr id="18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8459" y="598259"/>
            <a:ext cx="8167081" cy="5680742"/>
            <a:chOff x="651279" y="598259"/>
            <a:chExt cx="10889442" cy="5680742"/>
          </a:xfrm>
        </p:grpSpPr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39E121-2025-46F7-1190-91544012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73" y="19260"/>
            <a:ext cx="9141711" cy="1657139"/>
          </a:xfrm>
          <a:solidFill>
            <a:srgbClr val="002060"/>
          </a:solidFill>
        </p:spPr>
        <p:txBody>
          <a:bodyPr anchor="ctr">
            <a:no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Contoh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: Ada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meminjam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uang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membiayai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pendidikan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faktor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diperhatikan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75F6C-D4A8-EF6B-D74F-36BEA2FD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61" y="1798011"/>
            <a:ext cx="8224477" cy="446173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berusaha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membayarnya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bunganya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Berusahalah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mendapatkan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tunjangan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beasiswa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Anda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layak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Bekerjalah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menabunglah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sebisamu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pendidikan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Ambillah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jurusan-jurusan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Anda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Mintalah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pertolongan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orangtua</a:t>
            </a:r>
            <a:r>
              <a:rPr lang="en-ID" sz="3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386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DA0A01-994D-ACFA-2EBF-32E61B6AC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35" b="1103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AA04-1BFF-A3C3-A4B8-142F2F577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629025"/>
            <a:ext cx="8420096" cy="30575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Pada zaman Kitab </a:t>
            </a:r>
            <a:r>
              <a:rPr lang="en-ID" sz="3200" dirty="0" err="1">
                <a:latin typeface="Gill Sans Nova Cond XBd" panose="020B0A06020104020203" pitchFamily="34" charset="0"/>
              </a:rPr>
              <a:t>Suci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orangtua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memberikan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anak-anak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kebun</a:t>
            </a:r>
            <a:r>
              <a:rPr lang="en-ID" sz="3200" dirty="0">
                <a:latin typeface="Gill Sans Nova Cond XBd" panose="020B0A06020104020203" pitchFamily="34" charset="0"/>
              </a:rPr>
              <a:t> agar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hidup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mencari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nafkah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Sekarang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 "</a:t>
            </a:r>
            <a:r>
              <a:rPr lang="en-ID" sz="3200" dirty="0" err="1">
                <a:latin typeface="Gill Sans Nova Cond XBd" panose="020B0A06020104020203" pitchFamily="34" charset="0"/>
              </a:rPr>
              <a:t>warisan</a:t>
            </a:r>
            <a:r>
              <a:rPr lang="en-ID" sz="3200" dirty="0">
                <a:latin typeface="Gill Sans Nova Cond XBd" panose="020B0A06020104020203" pitchFamily="34" charset="0"/>
              </a:rPr>
              <a:t>"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pendidikan</a:t>
            </a:r>
            <a:r>
              <a:rPr lang="en-ID" sz="3200" dirty="0">
                <a:latin typeface="Gill Sans Nova Cond XBd" panose="020B0A06020104020203" pitchFamily="34" charset="0"/>
              </a:rPr>
              <a:t> agar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menjadi</a:t>
            </a:r>
            <a:r>
              <a:rPr lang="en-ID" sz="3200" dirty="0"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latin typeface="Gill Sans Nova Cond XBd" panose="020B0A06020104020203" pitchFamily="34" charset="0"/>
              </a:rPr>
              <a:t>dewasa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berdiri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474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8F45-FCBC-33D7-F236-C289911C9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B6C27-F93A-6CD0-464E-978C35CD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035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Mengingat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dunia yang ideal, </a:t>
            </a:r>
            <a:b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ketika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meminjam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</a:t>
            </a:r>
            <a:b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petunjuk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diperhatikan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5B1DF-8A88-5FA4-F0A1-7B9D1581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825625"/>
            <a:ext cx="8705850" cy="47371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Pastikanlah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Anda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kesepakatan</a:t>
            </a:r>
            <a:r>
              <a:rPr lang="en-ID" dirty="0">
                <a:latin typeface="Gill Sans Nova Cond XBd" panose="020B0A06020104020203" pitchFamily="34" charset="0"/>
              </a:rPr>
              <a:t> yang ideal, dan </a:t>
            </a:r>
            <a:r>
              <a:rPr lang="en-ID" dirty="0" err="1">
                <a:latin typeface="Gill Sans Nova Cond XBd" panose="020B0A06020104020203" pitchFamily="34" charset="0"/>
              </a:rPr>
              <a:t>tingkat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bunga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terbaik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tersedia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Pinjamlah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terendah</a:t>
            </a:r>
            <a:r>
              <a:rPr lang="en-ID" dirty="0">
                <a:latin typeface="Gill Sans Nova Cond XBd" panose="020B0A06020104020203" pitchFamily="34" charset="0"/>
              </a:rPr>
              <a:t> yang Anda </a:t>
            </a:r>
            <a:r>
              <a:rPr lang="en-ID" dirty="0" err="1">
                <a:latin typeface="Gill Sans Nova Cond XBd" panose="020B0A06020104020203" pitchFamily="34" charset="0"/>
              </a:rPr>
              <a:t>butuhkan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lunasi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secepat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menghemat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bunga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latin typeface="Gill Sans Nova Cond XBd" panose="020B0A06020104020203" pitchFamily="34" charset="0"/>
              </a:rPr>
              <a:t>prinsipnya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tingkatan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berusaha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menghindari</a:t>
            </a:r>
            <a:r>
              <a:rPr lang="en-ID" dirty="0">
                <a:latin typeface="Gill Sans Nova Cond XBd" panose="020B0A06020104020203" pitchFamily="34" charset="0"/>
              </a:rPr>
              <a:t> utang, dan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mengikuti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prinsip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keuangan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Alkitabiah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sehari-hari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menghindari</a:t>
            </a:r>
            <a:r>
              <a:rPr lang="en-ID" dirty="0">
                <a:latin typeface="Gill Sans Nova Cond XBd" panose="020B0A06020104020203" pitchFamily="34" charset="0"/>
              </a:rPr>
              <a:t> utang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perlu</a:t>
            </a:r>
            <a:r>
              <a:rPr lang="en-ID" dirty="0">
                <a:latin typeface="Gill Sans Nova Cond XBd" panose="020B0A06020104020203" pitchFamily="34" charset="0"/>
              </a:rPr>
              <a:t>, juga </a:t>
            </a:r>
            <a:r>
              <a:rPr lang="en-ID" dirty="0" err="1">
                <a:latin typeface="Gill Sans Nova Cond XBd" panose="020B0A06020104020203" pitchFamily="34" charset="0"/>
              </a:rPr>
              <a:t>ketegangan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mengerikan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ditempatkan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594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EA0B1-70CB-C061-5F5E-63C6EA007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8" r="19091" b="350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E2227-DDB2-992D-5E49-9DC47D423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485775"/>
            <a:ext cx="4965379" cy="5619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Britannic Bold" panose="020B0903060703020204" pitchFamily="34" charset="0"/>
              </a:rPr>
              <a:t>Orang Kristen </a:t>
            </a:r>
            <a:r>
              <a:rPr lang="en-ID" sz="3200" dirty="0" err="1">
                <a:latin typeface="Britannic Bold" panose="020B0903060703020204" pitchFamily="34" charset="0"/>
              </a:rPr>
              <a:t>tidak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boleh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mengeksploitasi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mereka</a:t>
            </a:r>
            <a:r>
              <a:rPr lang="en-ID" sz="3200" dirty="0">
                <a:latin typeface="Britannic Bold" panose="020B0903060703020204" pitchFamily="34" charset="0"/>
              </a:rPr>
              <a:t> yang </a:t>
            </a:r>
            <a:r>
              <a:rPr lang="en-ID" sz="3200" dirty="0" err="1">
                <a:latin typeface="Britannic Bold" panose="020B0903060703020204" pitchFamily="34" charset="0"/>
              </a:rPr>
              <a:t>membutuhkan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bantuan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keuangan</a:t>
            </a:r>
            <a:r>
              <a:rPr lang="en-ID" sz="3200" dirty="0">
                <a:latin typeface="Britannic Bold" panose="020B0903060703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ritannic Bold" panose="020B0903060703020204" pitchFamily="34" charset="0"/>
              </a:rPr>
              <a:t>Ajaran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Alkitab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mengundang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kita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untuk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bermurah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hati</a:t>
            </a:r>
            <a:r>
              <a:rPr lang="en-ID" sz="3200" dirty="0">
                <a:latin typeface="Britannic Bold" panose="020B0903060703020204" pitchFamily="34" charset="0"/>
              </a:rPr>
              <a:t> dan </a:t>
            </a:r>
            <a:r>
              <a:rPr lang="en-ID" sz="3200" dirty="0" err="1">
                <a:latin typeface="Britannic Bold" panose="020B0903060703020204" pitchFamily="34" charset="0"/>
              </a:rPr>
              <a:t>jika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memungkinkan</a:t>
            </a:r>
            <a:r>
              <a:rPr lang="en-ID" sz="3200" dirty="0">
                <a:latin typeface="Britannic Bold" panose="020B0903060703020204" pitchFamily="34" charset="0"/>
              </a:rPr>
              <a:t>, </a:t>
            </a:r>
            <a:r>
              <a:rPr lang="en-ID" sz="3200" dirty="0" err="1">
                <a:latin typeface="Britannic Bold" panose="020B0903060703020204" pitchFamily="34" charset="0"/>
              </a:rPr>
              <a:t>untuk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mengampuni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saudara-saudara</a:t>
            </a:r>
            <a:r>
              <a:rPr lang="en-ID" sz="3200" dirty="0">
                <a:latin typeface="Britannic Bold" panose="020B0903060703020204" pitchFamily="34" charset="0"/>
              </a:rPr>
              <a:t> yang </a:t>
            </a:r>
            <a:r>
              <a:rPr lang="en-ID" sz="3200" dirty="0" err="1">
                <a:latin typeface="Britannic Bold" panose="020B0903060703020204" pitchFamily="34" charset="0"/>
              </a:rPr>
              <a:t>tidak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mampu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untuk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melunasi</a:t>
            </a:r>
            <a:r>
              <a:rPr lang="en-ID" sz="3200" dirty="0">
                <a:latin typeface="Britannic Bold" panose="020B0903060703020204" pitchFamily="34" charset="0"/>
              </a:rPr>
              <a:t> utang </a:t>
            </a:r>
            <a:r>
              <a:rPr lang="en-ID" sz="3200" dirty="0" err="1">
                <a:latin typeface="Britannic Bold" panose="020B0903060703020204" pitchFamily="34" charset="0"/>
              </a:rPr>
              <a:t>mereka</a:t>
            </a:r>
            <a:r>
              <a:rPr lang="en-ID" sz="3200" dirty="0">
                <a:latin typeface="Britannic Bold" panose="020B09030607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8245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DF60-F8A1-5041-E257-EC72EB05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6FA56-B2C2-71B4-4E2C-5C3BA6BAC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B1752-6703-0605-FB5B-49C939CB6B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4F3DA7-BFAA-370D-D508-56930684D474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C5555F-9249-4605-117D-B2374A1F8B0B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9475F8-BFC4-4901-D3E3-4A6DFF670E50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54F06-1284-CC91-1ADE-88793FC1C22C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7633BD-D0FD-61E0-E9D6-C31227929FFE}"/>
              </a:ext>
            </a:extLst>
          </p:cNvPr>
          <p:cNvSpPr/>
          <p:nvPr/>
        </p:nvSpPr>
        <p:spPr>
          <a:xfrm>
            <a:off x="341736" y="33188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E2CE4-C9A9-BD55-31C9-CCE10F1D2D99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37766-ABBA-5E46-5006-3E65AB52FB40}"/>
              </a:ext>
            </a:extLst>
          </p:cNvPr>
          <p:cNvSpPr txBox="1"/>
          <p:nvPr/>
        </p:nvSpPr>
        <p:spPr>
          <a:xfrm>
            <a:off x="1164374" y="1163509"/>
            <a:ext cx="7751026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memiliki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roh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kepuasan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atas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berkat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bersyukur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atasnya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maka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terhindar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dari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masalah</a:t>
            </a:r>
            <a:r>
              <a:rPr lang="en-ID" sz="2200" dirty="0">
                <a:latin typeface="Gill Sans Nova Cond XBd" panose="020B0A06020104020203" pitchFamily="34" charset="0"/>
              </a:rPr>
              <a:t> utang.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C7B97-7219-94A5-4CDB-E8DA5A1FF00D}"/>
              </a:ext>
            </a:extLst>
          </p:cNvPr>
          <p:cNvSpPr txBox="1"/>
          <p:nvPr/>
        </p:nvSpPr>
        <p:spPr>
          <a:xfrm>
            <a:off x="1164374" y="2197849"/>
            <a:ext cx="7751026" cy="95410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Pencobaan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kekayaan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harta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benda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membawa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banyak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jiwa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kebinasaan</a:t>
            </a:r>
            <a:r>
              <a:rPr lang="en-ID" sz="28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48749-AA9C-D58E-9D0B-365CE4DFFC2A}"/>
              </a:ext>
            </a:extLst>
          </p:cNvPr>
          <p:cNvSpPr txBox="1"/>
          <p:nvPr/>
        </p:nvSpPr>
        <p:spPr>
          <a:xfrm>
            <a:off x="1164100" y="3330780"/>
            <a:ext cx="7820025" cy="1107996"/>
          </a:xfrm>
          <a:prstGeom prst="rect">
            <a:avLst/>
          </a:prstGeom>
          <a:solidFill>
            <a:srgbClr val="421600"/>
          </a:solidFill>
        </p:spPr>
        <p:txBody>
          <a:bodyPr wrap="square">
            <a:spAutoFit/>
          </a:bodyPr>
          <a:lstStyle/>
          <a:p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Jadikan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pertama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agar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boleh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hikmat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mengatur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dipercayakan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AEFAF-FC57-43E9-2617-E383017075DA}"/>
              </a:ext>
            </a:extLst>
          </p:cNvPr>
          <p:cNvSpPr txBox="1"/>
          <p:nvPr/>
        </p:nvSpPr>
        <p:spPr>
          <a:xfrm>
            <a:off x="1133475" y="4550925"/>
            <a:ext cx="7820024" cy="830997"/>
          </a:xfrm>
          <a:prstGeom prst="rect">
            <a:avLst/>
          </a:prstGeom>
          <a:solidFill>
            <a:srgbClr val="220022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cepat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kaya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jenis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perangkap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kehancuran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CD7A79-F6CC-EFE4-AA69-B6A5B4C2F112}"/>
              </a:ext>
            </a:extLst>
          </p:cNvPr>
          <p:cNvSpPr txBox="1"/>
          <p:nvPr/>
        </p:nvSpPr>
        <p:spPr>
          <a:xfrm>
            <a:off x="1114423" y="5558729"/>
            <a:ext cx="7820024" cy="1015663"/>
          </a:xfrm>
          <a:prstGeom prst="rect">
            <a:avLst/>
          </a:prstGeom>
          <a:solidFill>
            <a:srgbClr val="790513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Alkitab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mengundang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bermurah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memungkinkan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mengampuni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saudara-saudara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mampu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melunasi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utang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97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6310A4AE-F4BA-9491-4EAB-C2FD566B5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6256"/>
          <a:stretch/>
        </p:blipFill>
        <p:spPr>
          <a:xfrm>
            <a:off x="0" y="0"/>
            <a:ext cx="9144000" cy="69002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792B8-3679-88F4-AE01-1C358086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454025"/>
            <a:ext cx="6362700" cy="1660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/>
              <a:t>Fakta </a:t>
            </a:r>
            <a:r>
              <a:rPr lang="en-ID" dirty="0" err="1"/>
              <a:t>bahwa</a:t>
            </a:r>
            <a:r>
              <a:rPr lang="en-ID" dirty="0"/>
              <a:t> Allah </a:t>
            </a:r>
            <a:r>
              <a:rPr lang="en-ID" dirty="0" err="1"/>
              <a:t>mengamarkan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utang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utang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implikasi</a:t>
            </a:r>
            <a:r>
              <a:rPr lang="en-ID" dirty="0"/>
              <a:t> </a:t>
            </a:r>
            <a:r>
              <a:rPr lang="en-ID" dirty="0" err="1"/>
              <a:t>rohani</a:t>
            </a:r>
            <a:r>
              <a:rPr lang="en-ID" dirty="0"/>
              <a:t> (</a:t>
            </a:r>
            <a:r>
              <a:rPr lang="en-ID" dirty="0" err="1"/>
              <a:t>Ams</a:t>
            </a:r>
            <a:r>
              <a:rPr lang="en-ID" dirty="0"/>
              <a:t>. 6: 1–5; 22: 7).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B2CD6-A804-5BAE-79F9-8F12CFB15580}"/>
              </a:ext>
            </a:extLst>
          </p:cNvPr>
          <p:cNvSpPr txBox="1"/>
          <p:nvPr/>
        </p:nvSpPr>
        <p:spPr>
          <a:xfrm>
            <a:off x="4410075" y="2526179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Pembebasan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utang </a:t>
            </a:r>
            <a:r>
              <a:rPr lang="en-ID" sz="2400" dirty="0" err="1">
                <a:latin typeface="Gill Sans Nova Cond XBd" panose="020B0A06020104020203" pitchFamily="34" charset="0"/>
              </a:rPr>
              <a:t>terdiri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mendahulukan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kerajaan</a:t>
            </a:r>
            <a:r>
              <a:rPr lang="en-ID" sz="2400" dirty="0">
                <a:latin typeface="Gill Sans Nova Cond XBd" panose="020B0A06020104020203" pitchFamily="34" charset="0"/>
              </a:rPr>
              <a:t> Allah,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demikian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membebaskan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keinginan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terhadap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hal-hal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materi</a:t>
            </a:r>
            <a:r>
              <a:rPr lang="en-ID" sz="2400" dirty="0">
                <a:latin typeface="Gill Sans Nova Cond XBd" panose="020B0A06020104020203" pitchFamily="34" charset="0"/>
              </a:rPr>
              <a:t> (Mat. 6: 33).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perjanjian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Ilahi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kemakmuran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utang (</a:t>
            </a:r>
            <a:r>
              <a:rPr lang="en-ID" sz="2400" dirty="0" err="1">
                <a:latin typeface="Gill Sans Nova Cond XBd" panose="020B0A06020104020203" pitchFamily="34" charset="0"/>
              </a:rPr>
              <a:t>Ul</a:t>
            </a:r>
            <a:r>
              <a:rPr lang="en-ID" sz="2400" dirty="0">
                <a:latin typeface="Gill Sans Nova Cond XBd" panose="020B0A06020104020203" pitchFamily="34" charset="0"/>
              </a:rPr>
              <a:t>. 28: 1-2).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4F7C8-7D39-2863-AB30-58F87013FFAC}"/>
              </a:ext>
            </a:extLst>
          </p:cNvPr>
          <p:cNvSpPr txBox="1"/>
          <p:nvPr/>
        </p:nvSpPr>
        <p:spPr>
          <a:xfrm>
            <a:off x="890587" y="5479936"/>
            <a:ext cx="7210426" cy="1200329"/>
          </a:xfrm>
          <a:prstGeom prst="rect">
            <a:avLst/>
          </a:prstGeom>
          <a:solidFill>
            <a:srgbClr val="2A5042"/>
          </a:solidFill>
        </p:spPr>
        <p:txBody>
          <a:bodyPr wrap="square">
            <a:spAutoFit/>
          </a:bodyPr>
          <a:lstStyle/>
          <a:p>
            <a:pPr algn="ctr"/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Allah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merindukan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agar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bercita-cita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sebuah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kehidupan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disertai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rasa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cukup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(1 Tim. 6: 6),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bebas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utang (Rm. 13: 8).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E516B-D787-3F3C-46F4-C38106EF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526179"/>
            <a:ext cx="3938357" cy="2542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71C1C-C271-1F89-4CBA-8A14DD155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0" y="175089"/>
            <a:ext cx="154851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EA33-51FF-EA5F-F0A7-7212BE15D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8277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MASALAH-MASALAH UTANG</a:t>
            </a:r>
            <a:br>
              <a:rPr lang="en-ID" sz="3700" dirty="0"/>
            </a:br>
            <a:r>
              <a:rPr lang="en-ID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29 </a:t>
            </a:r>
            <a:r>
              <a:rPr lang="en-ID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Januari</a:t>
            </a:r>
            <a:r>
              <a:rPr lang="en-ID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8B6B6-0F8D-107B-3EF6-F1E4F4EF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025" y="1789176"/>
            <a:ext cx="6427100" cy="49712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Ulangan</a:t>
            </a:r>
            <a:r>
              <a:rPr lang="en-ID" dirty="0">
                <a:latin typeface="Bernard MT Condensed" panose="02050806060905020404" pitchFamily="18" charset="0"/>
              </a:rPr>
              <a:t> 28:1-2, 12 </a:t>
            </a:r>
          </a:p>
          <a:p>
            <a:pPr marL="0" indent="0">
              <a:buNone/>
            </a:pPr>
            <a:r>
              <a:rPr lang="en-ID" sz="2400" b="1" dirty="0">
                <a:latin typeface="Franklin Gothic Medium Cond" panose="020B0606030402020204" pitchFamily="34" charset="0"/>
              </a:rPr>
              <a:t>"Jika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baik-baik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mendengarkan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suara</a:t>
            </a:r>
            <a:r>
              <a:rPr lang="en-ID" sz="2400" b="1" dirty="0">
                <a:latin typeface="Franklin Gothic Medium Cond" panose="020B0606030402020204" pitchFamily="34" charset="0"/>
              </a:rPr>
              <a:t> TUHAN,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Allahmu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setia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perintah</a:t>
            </a:r>
            <a:r>
              <a:rPr lang="en-ID" sz="2400" b="1" dirty="0">
                <a:latin typeface="Franklin Gothic Medium Cond" panose="020B0606030402020204" pitchFamily="34" charset="0"/>
              </a:rPr>
              <a:t>-Nya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kusampaikan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kepadamu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latin typeface="Franklin Gothic Medium Cond" panose="020B0606030402020204" pitchFamily="34" charset="0"/>
              </a:rPr>
              <a:t> TUHAN,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Allahmu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mengangkat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kepadamu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bagianmu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jika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mendengarkan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suara</a:t>
            </a:r>
            <a:r>
              <a:rPr lang="en-ID" sz="2400" b="1" dirty="0">
                <a:latin typeface="Franklin Gothic Medium Cond" panose="020B0606030402020204" pitchFamily="34" charset="0"/>
              </a:rPr>
              <a:t> TUHAN,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Allahmu</a:t>
            </a:r>
            <a:r>
              <a:rPr lang="en-ID" sz="2400" b="1" dirty="0">
                <a:latin typeface="Franklin Gothic Medium Cond" panose="020B0606030402020204" pitchFamily="34" charset="0"/>
              </a:rPr>
              <a:t> :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membuka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bagimu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perbendaharaan</a:t>
            </a:r>
            <a:r>
              <a:rPr lang="en-ID" sz="2400" b="1" dirty="0">
                <a:latin typeface="Franklin Gothic Medium Cond" panose="020B0606030402020204" pitchFamily="34" charset="0"/>
              </a:rPr>
              <a:t>-Nya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melimpah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yakni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hujan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tanahmu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masanya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memberkati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pekerjaanmu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sehingga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pinjaman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sendiri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meminta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pinjaman</a:t>
            </a:r>
            <a:r>
              <a:rPr lang="en-ID" sz="2400" b="1" dirty="0">
                <a:latin typeface="Franklin Gothic Medium Cond" panose="020B0606030402020204" pitchFamily="34" charset="0"/>
              </a:rPr>
              <a:t>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23094-43FC-7872-9D6A-41F80A6D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7" y="3171617"/>
            <a:ext cx="2206405" cy="2206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112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EA7C4E-27B3-C8DC-A838-6F9DF6FC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76F60-96A0-E995-1693-FEE4D54A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0012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Ada tiga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alasan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utama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membawa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manusia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kesulitan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sv-SE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keuangan</a:t>
            </a:r>
            <a:r>
              <a:rPr lang="sv-SE" sz="3200" dirty="0">
                <a:solidFill>
                  <a:srgbClr val="FFFF00"/>
                </a:solidFill>
                <a:latin typeface="Impact" panose="020B0806030902050204" pitchFamily="34" charset="0"/>
              </a:rPr>
              <a:t> :</a:t>
            </a:r>
            <a:endParaRPr lang="en-ID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65A91-9899-B78C-877E-9E02149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43000"/>
            <a:ext cx="8591550" cy="55721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>
                <a:latin typeface="Impact" panose="020B0806030902050204" pitchFamily="34" charset="0"/>
              </a:rPr>
              <a:t>KELALAIAN</a:t>
            </a:r>
            <a:r>
              <a:rPr lang="en-ID" sz="2400" dirty="0">
                <a:latin typeface="Franklin Gothic Medium Cond" panose="020B0606030402020204" pitchFamily="34" charset="0"/>
              </a:rPr>
              <a:t> :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Penyebabnya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b="1" dirty="0">
                <a:latin typeface="Franklin Gothic Medium Cond" panose="020B0606030402020204" pitchFamily="34" charset="0"/>
              </a:rPr>
              <a:t> orang,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terpelajar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huruf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keuangan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pernah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terekspos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prinsip-prinsip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pengaturan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keuangan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Alkitabiah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sekuler</a:t>
            </a:r>
            <a:r>
              <a:rPr lang="en-ID" sz="2400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>
                <a:latin typeface="Impact" panose="020B0806030902050204" pitchFamily="34" charset="0"/>
              </a:rPr>
              <a:t>KETAMAKAN </a:t>
            </a:r>
            <a:r>
              <a:rPr lang="en-ID" sz="2400" dirty="0" err="1">
                <a:latin typeface="Impact" panose="020B0806030902050204" pitchFamily="34" charset="0"/>
              </a:rPr>
              <a:t>atau</a:t>
            </a:r>
            <a:r>
              <a:rPr lang="en-ID" sz="2400" dirty="0">
                <a:latin typeface="Impact" panose="020B0806030902050204" pitchFamily="34" charset="0"/>
              </a:rPr>
              <a:t> CINTA DIRI</a:t>
            </a:r>
            <a:r>
              <a:rPr lang="en-ID" sz="2400" dirty="0">
                <a:latin typeface="Franklin Gothic Medium Cond" panose="020B0606030402020204" pitchFamily="34" charset="0"/>
              </a:rPr>
              <a:t> :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respons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terhadap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iklan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keinginan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pribadi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luar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kebutuhan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rela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benar-benar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mampu</a:t>
            </a:r>
            <a:r>
              <a:rPr lang="en-ID" sz="2400" b="1" dirty="0">
                <a:latin typeface="Franklin Gothic Medium Cond" panose="020B0606030402020204" pitchFamily="34" charset="0"/>
              </a:rPr>
              <a:t>. Banyak orang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merasa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terlalu</a:t>
            </a:r>
            <a:r>
              <a:rPr lang="en-ID" sz="2400" b="1" dirty="0">
                <a:latin typeface="Franklin Gothic Medium Cond" panose="020B0606030402020204" pitchFamily="34" charset="0"/>
              </a:rPr>
              <a:t> miskin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persepuluhan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akibatnya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menjalani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hikmat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2400" b="1" dirty="0">
                <a:latin typeface="Franklin Gothic Medium Cond" panose="020B0606030402020204" pitchFamily="34" charset="0"/>
              </a:rPr>
              <a:t> Allah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Maleakhi</a:t>
            </a:r>
            <a:r>
              <a:rPr lang="en-ID" sz="2400" b="1" dirty="0">
                <a:latin typeface="Franklin Gothic Medium Cond" panose="020B0606030402020204" pitchFamily="34" charset="0"/>
              </a:rPr>
              <a:t> 3:10-11;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b="1" dirty="0">
                <a:latin typeface="Franklin Gothic Medium Cond" panose="020B0606030402020204" pitchFamily="34" charset="0"/>
              </a:rPr>
              <a:t> 6:33].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>
                <a:latin typeface="Impact" panose="020B0806030902050204" pitchFamily="34" charset="0"/>
              </a:rPr>
              <a:t>KEMALANGAN</a:t>
            </a:r>
            <a:r>
              <a:rPr lang="en-ID" sz="2400" dirty="0">
                <a:latin typeface="Franklin Gothic Medium Cond" panose="020B0606030402020204" pitchFamily="34" charset="0"/>
              </a:rPr>
              <a:t> :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mengalami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sakit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serius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asuransi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kesehatan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memadai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ditinggalkan</a:t>
            </a:r>
            <a:r>
              <a:rPr lang="en-ID" sz="2400" b="1" dirty="0"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suami</a:t>
            </a:r>
            <a:r>
              <a:rPr lang="en-ID" sz="2400" b="1" dirty="0">
                <a:latin typeface="Franklin Gothic Medium Cond" panose="020B0606030402020204" pitchFamily="34" charset="0"/>
              </a:rPr>
              <a:t>/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istri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boros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Bencana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menyapu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bersih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kepemilikan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lahir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dibesarkan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kemiskinan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78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0B15DA-1E0C-B9AB-6576-D48288AC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2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A5CB8-959A-2725-14B0-D59F5702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7635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Apapun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persoalannya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selalu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solusi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mengikuti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petunjuk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diberikan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di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antaranya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FFC85-6A50-E78A-4DDE-DEFBC652A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28800"/>
            <a:ext cx="8458199" cy="4686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Pelajari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prinsip-prinsip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manajemen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keuangan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sehat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kepuasan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bersyukur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atasnya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membutuhkan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perubahan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keadaan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tertentu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sokongan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sahabat-sahabat</a:t>
            </a:r>
            <a:r>
              <a:rPr lang="en-ID" dirty="0">
                <a:latin typeface="Gill Sans Nova Cond XBd" panose="020B0A06020104020203" pitchFamily="34" charset="0"/>
              </a:rPr>
              <a:t> Kristen </a:t>
            </a:r>
            <a:r>
              <a:rPr lang="en-ID" dirty="0" err="1">
                <a:latin typeface="Gill Sans Nova Cond XBd" panose="020B0A06020104020203" pitchFamily="34" charset="0"/>
              </a:rPr>
              <a:t>diperlukan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nasihat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saleh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kerja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dipadukan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pendidikan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pemeliharaan</a:t>
            </a:r>
            <a:r>
              <a:rPr lang="en-ID" dirty="0">
                <a:latin typeface="Gill Sans Nova Cond XBd" panose="020B0A06020104020203" pitchFamily="34" charset="0"/>
              </a:rPr>
              <a:t> Allah.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perubahan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pengeluaran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prioritas-prioritas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keuangan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06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3040D-81B2-1F83-B837-2FDA4D90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04" y="3562350"/>
            <a:ext cx="8059342" cy="638176"/>
          </a:xfrm>
        </p:spPr>
        <p:txBody>
          <a:bodyPr anchor="ctr">
            <a:normAutofit/>
          </a:bodyPr>
          <a:lstStyle/>
          <a:p>
            <a:r>
              <a:rPr lang="en-ID" sz="3100" dirty="0" err="1">
                <a:latin typeface="Gill Sans Nova Cond XBd" panose="020B0A06020104020203" pitchFamily="34" charset="0"/>
              </a:rPr>
              <a:t>Nasihat</a:t>
            </a:r>
            <a:r>
              <a:rPr lang="en-ID" sz="3100" dirty="0">
                <a:latin typeface="Gill Sans Nova Cond XBd" panose="020B0A06020104020203" pitchFamily="34" charset="0"/>
              </a:rPr>
              <a:t> Rasul Paulus </a:t>
            </a:r>
            <a:r>
              <a:rPr lang="en-ID" sz="3100" dirty="0" err="1">
                <a:latin typeface="Gill Sans Nova Cond XBd" panose="020B0A06020104020203" pitchFamily="34" charset="0"/>
              </a:rPr>
              <a:t>dalam</a:t>
            </a:r>
            <a:r>
              <a:rPr lang="en-ID" sz="3100" dirty="0">
                <a:latin typeface="Gill Sans Nova Cond XBd" panose="020B0A06020104020203" pitchFamily="34" charset="0"/>
              </a:rPr>
              <a:t> 1 </a:t>
            </a:r>
            <a:r>
              <a:rPr lang="en-ID" sz="3100" dirty="0" err="1">
                <a:latin typeface="Gill Sans Nova Cond XBd" panose="020B0A06020104020203" pitchFamily="34" charset="0"/>
              </a:rPr>
              <a:t>Timotius</a:t>
            </a:r>
            <a:r>
              <a:rPr lang="en-ID" sz="3100" dirty="0">
                <a:latin typeface="Gill Sans Nova Cond XBd" panose="020B0A06020104020203" pitchFamily="34" charset="0"/>
              </a:rPr>
              <a:t> 6:6-9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9B0FF-6E02-58DA-C29C-B19D2A5F7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CE387-98C5-0221-66D5-546FD5C4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124325"/>
            <a:ext cx="8534396" cy="25622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Memang</a:t>
            </a:r>
            <a:r>
              <a:rPr lang="en-ID" sz="2600" b="1" dirty="0">
                <a:latin typeface="Franklin Gothic Medium Cond" panose="020B0606030402020204" pitchFamily="34" charset="0"/>
              </a:rPr>
              <a:t> ibadah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kalau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disertai</a:t>
            </a:r>
            <a:r>
              <a:rPr lang="en-ID" sz="2600" b="1" dirty="0">
                <a:latin typeface="Franklin Gothic Medium Cond" panose="020B0606030402020204" pitchFamily="34" charset="0"/>
              </a:rPr>
              <a:t> rasa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cukup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keuntungan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dunia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pun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apa-apa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luar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Asal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makanan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pakaian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cukuplah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ingin</a:t>
            </a:r>
            <a:r>
              <a:rPr lang="en-ID" sz="2600" b="1" dirty="0">
                <a:latin typeface="Franklin Gothic Medium Cond" panose="020B0606030402020204" pitchFamily="34" charset="0"/>
              </a:rPr>
              <a:t> kaya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terjatuh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pencobaan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jerat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berbagai-bagai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nafsu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hampa</a:t>
            </a:r>
            <a:r>
              <a:rPr lang="en-ID" sz="2600" b="1" dirty="0">
                <a:latin typeface="Franklin Gothic Medium Cond" panose="020B0606030402020204" pitchFamily="34" charset="0"/>
              </a:rPr>
              <a:t> dan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mencelakakan</a:t>
            </a:r>
            <a:r>
              <a:rPr lang="en-ID" sz="2600" b="1" dirty="0">
                <a:latin typeface="Franklin Gothic Medium Cond" panose="020B0606030402020204" pitchFamily="34" charset="0"/>
              </a:rPr>
              <a:t>,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menenggelamkan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keruntuhan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kebinasaan</a:t>
            </a:r>
            <a:r>
              <a:rPr lang="en-ID" sz="2600" b="1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84755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FA5F-3B51-849F-5F11-46919F7F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MENGIKUTI NASIHAT YANG SALEH</a:t>
            </a:r>
            <a:br>
              <a:rPr lang="fi-FI" sz="3700" dirty="0"/>
            </a:br>
            <a:r>
              <a:rPr lang="fi-FI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Senin</a:t>
            </a:r>
            <a:r>
              <a:rPr lang="fi-FI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30 </a:t>
            </a:r>
            <a:r>
              <a:rPr lang="fi-FI" sz="28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Januari</a:t>
            </a:r>
            <a:r>
              <a:rPr lang="fi-FI" sz="2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  <a:endParaRPr lang="en-ID" sz="28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574CD-9D07-18C5-999D-1FA1BAFB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149" y="1855470"/>
            <a:ext cx="6419849" cy="4838700"/>
          </a:xfrm>
        </p:spPr>
        <p:txBody>
          <a:bodyPr anchor="t">
            <a:noAutofit/>
          </a:bodyPr>
          <a:lstStyle/>
          <a:p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bersifat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materi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materi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dirty="0">
                <a:latin typeface="Franklin Gothic Medium Cond" panose="020B0606030402020204" pitchFamily="34" charset="0"/>
              </a:rPr>
              <a:t> dunia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terkadang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sangat </a:t>
            </a:r>
            <a:r>
              <a:rPr lang="en-ID" sz="2600" dirty="0" err="1">
                <a:latin typeface="Franklin Gothic Medium Cond" panose="020B0606030402020204" pitchFamily="34" charset="0"/>
              </a:rPr>
              <a:t>memikat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yang salah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bekerja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keras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mencari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nafkah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600" dirty="0">
                <a:latin typeface="Franklin Gothic Medium Cond" panose="020B0606030402020204" pitchFamily="34" charset="0"/>
              </a:rPr>
              <a:t> kaya.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seorang</a:t>
            </a:r>
            <a:r>
              <a:rPr lang="en-ID" sz="2600" dirty="0">
                <a:latin typeface="Gill Sans Nova Cond XBd" panose="020B0A06020104020203" pitchFamily="34" charset="0"/>
              </a:rPr>
              <a:t> pun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menyerah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perangkap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berhala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uang, </a:t>
            </a:r>
            <a:r>
              <a:rPr lang="en-ID" sz="2600" dirty="0" err="1">
                <a:latin typeface="Gill Sans Nova Cond XBd" panose="020B0A06020104020203" pitchFamily="34" charset="0"/>
              </a:rPr>
              <a:t>kekayaan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harta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benda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Ilahi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setia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tahu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benar</a:t>
            </a:r>
            <a:r>
              <a:rPr lang="en-ID" sz="2600" dirty="0">
                <a:latin typeface="Franklin Gothic Medium Cond" panose="020B0606030402020204" pitchFamily="34" charset="0"/>
              </a:rPr>
              <a:t>. Hal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penting</a:t>
            </a:r>
            <a:r>
              <a:rPr lang="en-ID" sz="2600" dirty="0">
                <a:latin typeface="Franklin Gothic Medium Cond" panose="020B0606030402020204" pitchFamily="34" charset="0"/>
              </a:rPr>
              <a:t>,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pencobaan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kekayaan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harta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benda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telah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membawa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banyak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jiwa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kebinasaan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E6601-1223-6587-3DA5-3FEB6C430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11" y="3642150"/>
            <a:ext cx="2441513" cy="1524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580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48550-EE1F-5CB6-08A0-75F3D2CCE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26" b="20873"/>
          <a:stretch/>
        </p:blipFill>
        <p:spPr>
          <a:xfrm>
            <a:off x="0" y="0"/>
            <a:ext cx="9143980" cy="31432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14407-AB6F-3181-291B-7070E145B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7" y="3143250"/>
            <a:ext cx="8162925" cy="3524250"/>
          </a:xfrm>
        </p:spPr>
        <p:txBody>
          <a:bodyPr anchor="ctr">
            <a:no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Cinta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dunia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begitu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kuat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sehingga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terkadang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berhutang</a:t>
            </a:r>
            <a:r>
              <a:rPr lang="en-ID" sz="2600" dirty="0">
                <a:latin typeface="Gill Sans Nova Cond XBd" panose="020B0A06020104020203" pitchFamily="34" charset="0"/>
              </a:rPr>
              <a:t> demi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memuaskan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cinta-nya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600" dirty="0">
                <a:latin typeface="Impact" panose="020B0806030902050204" pitchFamily="34" charset="0"/>
              </a:rPr>
              <a:t>Utang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satu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jerat</a:t>
            </a:r>
            <a:r>
              <a:rPr lang="en-ID" sz="2600" dirty="0">
                <a:latin typeface="Impact" panose="020B0806030902050204" pitchFamily="34" charset="0"/>
              </a:rPr>
              <a:t> Iblis yang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letakkan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jiwa-jiwa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,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ingin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</a:t>
            </a:r>
            <a:r>
              <a:rPr lang="en-ID" sz="2600" dirty="0">
                <a:latin typeface="Franklin Gothic Medium Cond" panose="020B0606030402020204" pitchFamily="34" charset="0"/>
              </a:rPr>
              <a:t>-</a:t>
            </a:r>
            <a:r>
              <a:rPr lang="en-ID" sz="2600" dirty="0" err="1">
                <a:latin typeface="Franklin Gothic Medium Cond" panose="020B0606030402020204" pitchFamily="34" charset="0"/>
              </a:rPr>
              <a:t>anak</a:t>
            </a:r>
            <a:r>
              <a:rPr lang="en-ID" sz="2600" dirty="0">
                <a:latin typeface="Franklin Gothic Medium Cond" panose="020B0606030402020204" pitchFamily="34" charset="0"/>
              </a:rPr>
              <a:t>-Nya </a:t>
            </a:r>
            <a:r>
              <a:rPr lang="en-ID" sz="2600" dirty="0" err="1">
                <a:latin typeface="Franklin Gothic Medium Cond" panose="020B0606030402020204" pitchFamily="34" charset="0"/>
              </a:rPr>
              <a:t>bebas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utang,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heran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nasihat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Kitab </a:t>
            </a:r>
            <a:r>
              <a:rPr lang="en-ID" sz="2600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dirty="0">
                <a:latin typeface="Franklin Gothic Medium Cond" panose="020B0606030402020204" pitchFamily="34" charset="0"/>
              </a:rPr>
              <a:t> demi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kemerdekaan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keuangan</a:t>
            </a:r>
            <a:r>
              <a:rPr lang="en-ID" sz="2600" dirty="0">
                <a:latin typeface="Franklin Gothic Medium Cond" panose="020B0606030402020204" pitchFamily="34" charset="0"/>
              </a:rPr>
              <a:t>. Hal </a:t>
            </a:r>
            <a:r>
              <a:rPr lang="en-ID" sz="2600" dirty="0" err="1">
                <a:latin typeface="Franklin Gothic Medium Cond" panose="020B0606030402020204" pitchFamily="34" charset="0"/>
              </a:rPr>
              <a:t>terbaik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memperhatikan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mengikuti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nasihat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tersebut</a:t>
            </a:r>
            <a:r>
              <a:rPr lang="en-ID" sz="2600" dirty="0">
                <a:latin typeface="Franklin Gothic Medium Cond" panose="020B0606030402020204" pitchFamily="34" charset="0"/>
              </a:rPr>
              <a:t> agar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terjerat</a:t>
            </a:r>
            <a:r>
              <a:rPr lang="en-ID" sz="2600" dirty="0">
                <a:latin typeface="Franklin Gothic Medium Cond" panose="020B0606030402020204" pitchFamily="34" charset="0"/>
              </a:rPr>
              <a:t> oleh Iblis.</a:t>
            </a:r>
          </a:p>
        </p:txBody>
      </p:sp>
    </p:spTree>
    <p:extLst>
      <p:ext uri="{BB962C8B-B14F-4D97-AF65-F5344CB8AC3E}">
        <p14:creationId xmlns:p14="http://schemas.microsoft.com/office/powerpoint/2010/main" val="410380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225</TotalTime>
  <Words>1999</Words>
  <Application>Microsoft Office PowerPoint</Application>
  <PresentationFormat>On-screen Show (4:3)</PresentationFormat>
  <Paragraphs>93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Berlin Sans FB Demi</vt:lpstr>
      <vt:lpstr>Bernard MT Condensed</vt:lpstr>
      <vt:lpstr>Britannic Bold</vt:lpstr>
      <vt:lpstr>Calibri</vt:lpstr>
      <vt:lpstr>Calibri Light</vt:lpstr>
      <vt:lpstr>Eras Demi ITC</vt:lpstr>
      <vt:lpstr>Franklin Gothic Demi</vt:lpstr>
      <vt:lpstr>Franklin Gothic Medium Cond</vt:lpstr>
      <vt:lpstr>Gill Sans Nova Cond XBd</vt:lpstr>
      <vt:lpstr>Impact</vt:lpstr>
      <vt:lpstr>Wingdings</vt:lpstr>
      <vt:lpstr>Office Theme</vt:lpstr>
      <vt:lpstr>MENANGANI UTANG</vt:lpstr>
      <vt:lpstr>AMSAL 22 : 7</vt:lpstr>
      <vt:lpstr>PowerPoint Presentation</vt:lpstr>
      <vt:lpstr>MASALAH-MASALAH UTANG Minggu, 29 Januari 2023</vt:lpstr>
      <vt:lpstr>Ada tiga alasan utama yang membawa manusia ke dalam kesulitan keuangan :</vt:lpstr>
      <vt:lpstr>Apapun persoalannya selalu ada solusi, namun mereka harus mengikuti petunjuk yang diberikan, di antaranya:</vt:lpstr>
      <vt:lpstr>Nasihat Rasul Paulus dalam 1 Timotius 6:6-9</vt:lpstr>
      <vt:lpstr>MENGIKUTI NASIHAT YANG SALEH Senin, 30 Januari 2023</vt:lpstr>
      <vt:lpstr>PowerPoint Presentation</vt:lpstr>
      <vt:lpstr>PowerPoint Presentation</vt:lpstr>
      <vt:lpstr>PowerPoint Presentation</vt:lpstr>
      <vt:lpstr>Mazmur 50:14-15</vt:lpstr>
      <vt:lpstr>BAGAIMANAKAH KELUAR DARI UTANG? Selasa, 31 Januari 2023</vt:lpstr>
      <vt:lpstr>TIGA langkah berikut akan menolong anda memulai proses penghapusan utang :</vt:lpstr>
      <vt:lpstr>PowerPoint Presentation</vt:lpstr>
      <vt:lpstr>PowerPoint Presentation</vt:lpstr>
      <vt:lpstr>SKEMA JAMINAN DAN CEPAT MENJADI KAYA Rabu, 01 Februari 2023</vt:lpstr>
      <vt:lpstr>Pahami pernyataan berikut ini :</vt:lpstr>
      <vt:lpstr>PowerPoint Presentation</vt:lpstr>
      <vt:lpstr>PowerPoint Presentation</vt:lpstr>
      <vt:lpstr>1 Timotius 6:9-10</vt:lpstr>
      <vt:lpstr>BATAS WAKTU DAN PERSENTASI PINJAMAN Kamis, 2 Februari 2023</vt:lpstr>
      <vt:lpstr>Apa yang kitab Ulangan 15:1-5, dan Keluaran 21:2 katakan tentang hutang?</vt:lpstr>
      <vt:lpstr>Contoh : Ada beberapa orang meminjam uang untuk membiayai pendidikan mereka, dalam hal ini ada beberapa faktor yang perlu diperhatikan: </vt:lpstr>
      <vt:lpstr>PowerPoint Presentation</vt:lpstr>
      <vt:lpstr>Mengingat bahwa kita tidak hidup dalam dunia yang ideal,  akan ada saat ketika meminjam itu perlu.  Namun, ada beberapa petunjuk yang harus diperhatikan: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MENANGANI UTANG</dc:title>
  <dc:creator>daniel siswanto</dc:creator>
  <cp:lastModifiedBy>daniel siswanto</cp:lastModifiedBy>
  <cp:revision>25</cp:revision>
  <dcterms:created xsi:type="dcterms:W3CDTF">2023-01-30T07:51:07Z</dcterms:created>
  <dcterms:modified xsi:type="dcterms:W3CDTF">2023-02-03T00:17:20Z</dcterms:modified>
</cp:coreProperties>
</file>