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84" r:id="rId4"/>
    <p:sldId id="257" r:id="rId5"/>
    <p:sldId id="258" r:id="rId6"/>
    <p:sldId id="270" r:id="rId7"/>
    <p:sldId id="271" r:id="rId8"/>
    <p:sldId id="259" r:id="rId9"/>
    <p:sldId id="260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74" r:id="rId18"/>
    <p:sldId id="268" r:id="rId19"/>
    <p:sldId id="276" r:id="rId20"/>
    <p:sldId id="277" r:id="rId21"/>
    <p:sldId id="278" r:id="rId22"/>
    <p:sldId id="279" r:id="rId23"/>
    <p:sldId id="269" r:id="rId24"/>
    <p:sldId id="280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FF"/>
    <a:srgbClr val="FFCC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8F2524-9AE4-4B8A-9BB6-D311395B332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7E6A01-35A4-49F9-B481-EC7E1C0A3C39}">
      <dgm:prSet/>
      <dgm:spPr/>
      <dgm:t>
        <a:bodyPr/>
        <a:lstStyle/>
        <a:p>
          <a:r>
            <a:rPr lang="en-ID" dirty="0">
              <a:latin typeface="Gill Sans Nova Cond XBd" panose="020B0A06020104020203" pitchFamily="34" charset="0"/>
            </a:rPr>
            <a:t>Kita </a:t>
          </a:r>
          <a:r>
            <a:rPr lang="en-ID" dirty="0" err="1">
              <a:latin typeface="Gill Sans Nova Cond XBd" panose="020B0A06020104020203" pitchFamily="34" charset="0"/>
            </a:rPr>
            <a:t>membawa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persembahan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sebagai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sambutan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terhadap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apa</a:t>
          </a:r>
          <a:r>
            <a:rPr lang="en-ID" dirty="0">
              <a:latin typeface="Gill Sans Nova Cond XBd" panose="020B0A06020104020203" pitchFamily="34" charset="0"/>
            </a:rPr>
            <a:t> yang </a:t>
          </a:r>
          <a:r>
            <a:rPr lang="en-ID" dirty="0" err="1">
              <a:latin typeface="Gill Sans Nova Cond XBd" panose="020B0A06020104020203" pitchFamily="34" charset="0"/>
            </a:rPr>
            <a:t>telah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dilakukan</a:t>
          </a:r>
          <a:r>
            <a:rPr lang="en-ID" dirty="0">
              <a:latin typeface="Gill Sans Nova Cond XBd" panose="020B0A06020104020203" pitchFamily="34" charset="0"/>
            </a:rPr>
            <a:t> oleh Allah </a:t>
          </a:r>
          <a:r>
            <a:rPr lang="en-ID" dirty="0" err="1">
              <a:latin typeface="Gill Sans Nova Cond XBd" panose="020B0A06020104020203" pitchFamily="34" charset="0"/>
            </a:rPr>
            <a:t>kepada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kita</a:t>
          </a:r>
          <a:r>
            <a:rPr lang="en-ID" dirty="0">
              <a:latin typeface="Gill Sans Nova Cond XBd" panose="020B0A06020104020203" pitchFamily="34" charset="0"/>
            </a:rPr>
            <a:t>, </a:t>
          </a:r>
          <a:r>
            <a:rPr lang="en-ID" dirty="0" err="1">
              <a:latin typeface="Gill Sans Nova Cond XBd" panose="020B0A06020104020203" pitchFamily="34" charset="0"/>
            </a:rPr>
            <a:t>terutama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pengorbanan</a:t>
          </a:r>
          <a:r>
            <a:rPr lang="en-ID" dirty="0">
              <a:latin typeface="Gill Sans Nova Cond XBd" panose="020B0A06020104020203" pitchFamily="34" charset="0"/>
            </a:rPr>
            <a:t> </a:t>
          </a:r>
          <a:r>
            <a:rPr lang="en-ID" dirty="0" err="1">
              <a:latin typeface="Gill Sans Nova Cond XBd" panose="020B0A06020104020203" pitchFamily="34" charset="0"/>
            </a:rPr>
            <a:t>Yesus</a:t>
          </a:r>
          <a:r>
            <a:rPr lang="en-ID" dirty="0">
              <a:latin typeface="Gill Sans Nova Cond XBd" panose="020B0A06020104020203" pitchFamily="34" charset="0"/>
            </a:rPr>
            <a:t>. </a:t>
          </a:r>
          <a:endParaRPr lang="en-US" dirty="0">
            <a:latin typeface="Gill Sans Nova Cond XBd" panose="020B0A06020104020203" pitchFamily="34" charset="0"/>
          </a:endParaRPr>
        </a:p>
      </dgm:t>
    </dgm:pt>
    <dgm:pt modelId="{6F24688D-C54D-4EFB-9575-504AD15BA12A}" type="parTrans" cxnId="{38D5B89B-1057-4C43-9771-DBF225EF9F8F}">
      <dgm:prSet/>
      <dgm:spPr/>
      <dgm:t>
        <a:bodyPr/>
        <a:lstStyle/>
        <a:p>
          <a:endParaRPr lang="en-US"/>
        </a:p>
      </dgm:t>
    </dgm:pt>
    <dgm:pt modelId="{A1957F96-DFB3-4453-AE64-A31D0176A459}" type="sibTrans" cxnId="{38D5B89B-1057-4C43-9771-DBF225EF9F8F}">
      <dgm:prSet/>
      <dgm:spPr/>
      <dgm:t>
        <a:bodyPr/>
        <a:lstStyle/>
        <a:p>
          <a:endParaRPr lang="en-US"/>
        </a:p>
      </dgm:t>
    </dgm:pt>
    <dgm:pt modelId="{CDE612A0-3119-4C36-AD36-1F1C25FC6400}">
      <dgm:prSet custT="1"/>
      <dgm:spPr/>
      <dgm:t>
        <a:bodyPr/>
        <a:lstStyle/>
        <a:p>
          <a:endParaRPr lang="en-ID" sz="1200" i="0" dirty="0">
            <a:latin typeface="Franklin Gothic Medium Cond" panose="020B0606030402020204" pitchFamily="34" charset="0"/>
          </a:endParaRPr>
        </a:p>
        <a:p>
          <a:r>
            <a:rPr lang="en-ID" sz="2400" i="0" dirty="0">
              <a:latin typeface="Franklin Gothic Medium Cond" panose="020B0606030402020204" pitchFamily="34" charset="0"/>
            </a:rPr>
            <a:t>"Kita </a:t>
          </a:r>
          <a:r>
            <a:rPr lang="en-ID" sz="2400" i="0" dirty="0" err="1">
              <a:latin typeface="Franklin Gothic Medium Cond" panose="020B0606030402020204" pitchFamily="34" charset="0"/>
            </a:rPr>
            <a:t>mengasihi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Dia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karena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Dia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telah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lebih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dahulu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mengasihi</a:t>
          </a:r>
          <a:r>
            <a:rPr lang="en-ID" sz="2400" i="0" dirty="0">
              <a:latin typeface="Franklin Gothic Medium Cond" panose="020B0606030402020204" pitchFamily="34" charset="0"/>
            </a:rPr>
            <a:t> </a:t>
          </a:r>
          <a:r>
            <a:rPr lang="en-ID" sz="2400" i="0" dirty="0" err="1">
              <a:latin typeface="Franklin Gothic Medium Cond" panose="020B0606030402020204" pitchFamily="34" charset="0"/>
            </a:rPr>
            <a:t>kita</a:t>
          </a:r>
          <a:r>
            <a:rPr lang="en-ID" sz="2400" i="0" dirty="0">
              <a:latin typeface="Franklin Gothic Medium Cond" panose="020B0606030402020204" pitchFamily="34" charset="0"/>
            </a:rPr>
            <a:t>" (1 Yoh. 4: 19). </a:t>
          </a:r>
          <a:endParaRPr lang="en-US" sz="2400" i="0" dirty="0">
            <a:latin typeface="Franklin Gothic Medium Cond" panose="020B0606030402020204" pitchFamily="34" charset="0"/>
          </a:endParaRPr>
        </a:p>
      </dgm:t>
    </dgm:pt>
    <dgm:pt modelId="{050767FF-AC91-428B-A198-90FA78920253}" type="parTrans" cxnId="{B87881CB-93BF-4D6D-AF7D-FB72CC247AAA}">
      <dgm:prSet/>
      <dgm:spPr/>
      <dgm:t>
        <a:bodyPr/>
        <a:lstStyle/>
        <a:p>
          <a:endParaRPr lang="en-US"/>
        </a:p>
      </dgm:t>
    </dgm:pt>
    <dgm:pt modelId="{998C86A8-E785-42B1-9EFC-34DCEF532766}" type="sibTrans" cxnId="{B87881CB-93BF-4D6D-AF7D-FB72CC247AAA}">
      <dgm:prSet/>
      <dgm:spPr/>
      <dgm:t>
        <a:bodyPr/>
        <a:lstStyle/>
        <a:p>
          <a:endParaRPr lang="en-US"/>
        </a:p>
      </dgm:t>
    </dgm:pt>
    <dgm:pt modelId="{C4AF23F4-68EC-4897-AC60-422EBED6BC34}" type="pres">
      <dgm:prSet presAssocID="{558F2524-9AE4-4B8A-9BB6-D311395B3322}" presName="vert0" presStyleCnt="0">
        <dgm:presLayoutVars>
          <dgm:dir/>
          <dgm:animOne val="branch"/>
          <dgm:animLvl val="lvl"/>
        </dgm:presLayoutVars>
      </dgm:prSet>
      <dgm:spPr/>
    </dgm:pt>
    <dgm:pt modelId="{027FDDA5-9A42-47FD-B3BC-617EDE3C88F5}" type="pres">
      <dgm:prSet presAssocID="{237E6A01-35A4-49F9-B481-EC7E1C0A3C39}" presName="thickLine" presStyleLbl="alignNode1" presStyleIdx="0" presStyleCnt="2"/>
      <dgm:spPr/>
    </dgm:pt>
    <dgm:pt modelId="{2E656AAF-B4EF-473C-8757-52329A72D5D3}" type="pres">
      <dgm:prSet presAssocID="{237E6A01-35A4-49F9-B481-EC7E1C0A3C39}" presName="horz1" presStyleCnt="0"/>
      <dgm:spPr/>
    </dgm:pt>
    <dgm:pt modelId="{28E8720D-37D8-41B3-B36C-6D66F25E43EE}" type="pres">
      <dgm:prSet presAssocID="{237E6A01-35A4-49F9-B481-EC7E1C0A3C39}" presName="tx1" presStyleLbl="revTx" presStyleIdx="0" presStyleCnt="2"/>
      <dgm:spPr/>
    </dgm:pt>
    <dgm:pt modelId="{DF69E122-4504-4703-B308-83376BBA3AC7}" type="pres">
      <dgm:prSet presAssocID="{237E6A01-35A4-49F9-B481-EC7E1C0A3C39}" presName="vert1" presStyleCnt="0"/>
      <dgm:spPr/>
    </dgm:pt>
    <dgm:pt modelId="{02EC152C-6B12-4C9F-8BC9-5E04CEEF32CE}" type="pres">
      <dgm:prSet presAssocID="{CDE612A0-3119-4C36-AD36-1F1C25FC6400}" presName="thickLine" presStyleLbl="alignNode1" presStyleIdx="1" presStyleCnt="2"/>
      <dgm:spPr/>
    </dgm:pt>
    <dgm:pt modelId="{AE8D7D7E-A0F6-4710-947C-3D2A01480064}" type="pres">
      <dgm:prSet presAssocID="{CDE612A0-3119-4C36-AD36-1F1C25FC6400}" presName="horz1" presStyleCnt="0"/>
      <dgm:spPr/>
    </dgm:pt>
    <dgm:pt modelId="{85D1EB50-DC94-42FB-8C0D-30F6DF557671}" type="pres">
      <dgm:prSet presAssocID="{CDE612A0-3119-4C36-AD36-1F1C25FC6400}" presName="tx1" presStyleLbl="revTx" presStyleIdx="1" presStyleCnt="2"/>
      <dgm:spPr/>
    </dgm:pt>
    <dgm:pt modelId="{6CE63899-332D-4AA9-A42F-CD68ED200856}" type="pres">
      <dgm:prSet presAssocID="{CDE612A0-3119-4C36-AD36-1F1C25FC6400}" presName="vert1" presStyleCnt="0"/>
      <dgm:spPr/>
    </dgm:pt>
  </dgm:ptLst>
  <dgm:cxnLst>
    <dgm:cxn modelId="{FD3D1879-06F1-49DB-A2C2-73F2D5B4163C}" type="presOf" srcId="{558F2524-9AE4-4B8A-9BB6-D311395B3322}" destId="{C4AF23F4-68EC-4897-AC60-422EBED6BC34}" srcOrd="0" destOrd="0" presId="urn:microsoft.com/office/officeart/2008/layout/LinedList"/>
    <dgm:cxn modelId="{38D5B89B-1057-4C43-9771-DBF225EF9F8F}" srcId="{558F2524-9AE4-4B8A-9BB6-D311395B3322}" destId="{237E6A01-35A4-49F9-B481-EC7E1C0A3C39}" srcOrd="0" destOrd="0" parTransId="{6F24688D-C54D-4EFB-9575-504AD15BA12A}" sibTransId="{A1957F96-DFB3-4453-AE64-A31D0176A459}"/>
    <dgm:cxn modelId="{B87881CB-93BF-4D6D-AF7D-FB72CC247AAA}" srcId="{558F2524-9AE4-4B8A-9BB6-D311395B3322}" destId="{CDE612A0-3119-4C36-AD36-1F1C25FC6400}" srcOrd="1" destOrd="0" parTransId="{050767FF-AC91-428B-A198-90FA78920253}" sibTransId="{998C86A8-E785-42B1-9EFC-34DCEF532766}"/>
    <dgm:cxn modelId="{A109F8E9-CB14-4C5A-84EF-7DDD6F1CC5FA}" type="presOf" srcId="{237E6A01-35A4-49F9-B481-EC7E1C0A3C39}" destId="{28E8720D-37D8-41B3-B36C-6D66F25E43EE}" srcOrd="0" destOrd="0" presId="urn:microsoft.com/office/officeart/2008/layout/LinedList"/>
    <dgm:cxn modelId="{B3FB29F2-2600-4D92-8B58-C3807470134E}" type="presOf" srcId="{CDE612A0-3119-4C36-AD36-1F1C25FC6400}" destId="{85D1EB50-DC94-42FB-8C0D-30F6DF557671}" srcOrd="0" destOrd="0" presId="urn:microsoft.com/office/officeart/2008/layout/LinedList"/>
    <dgm:cxn modelId="{737C0F39-0BD4-40B7-BD6F-607C2C4EA893}" type="presParOf" srcId="{C4AF23F4-68EC-4897-AC60-422EBED6BC34}" destId="{027FDDA5-9A42-47FD-B3BC-617EDE3C88F5}" srcOrd="0" destOrd="0" presId="urn:microsoft.com/office/officeart/2008/layout/LinedList"/>
    <dgm:cxn modelId="{9601928C-F507-49D1-83CB-922C534D5414}" type="presParOf" srcId="{C4AF23F4-68EC-4897-AC60-422EBED6BC34}" destId="{2E656AAF-B4EF-473C-8757-52329A72D5D3}" srcOrd="1" destOrd="0" presId="urn:microsoft.com/office/officeart/2008/layout/LinedList"/>
    <dgm:cxn modelId="{635E6F72-037B-4E3B-8FE5-94D7821C2760}" type="presParOf" srcId="{2E656AAF-B4EF-473C-8757-52329A72D5D3}" destId="{28E8720D-37D8-41B3-B36C-6D66F25E43EE}" srcOrd="0" destOrd="0" presId="urn:microsoft.com/office/officeart/2008/layout/LinedList"/>
    <dgm:cxn modelId="{0EAC1A37-9C82-4B70-AB4F-2E3CAC86E6B5}" type="presParOf" srcId="{2E656AAF-B4EF-473C-8757-52329A72D5D3}" destId="{DF69E122-4504-4703-B308-83376BBA3AC7}" srcOrd="1" destOrd="0" presId="urn:microsoft.com/office/officeart/2008/layout/LinedList"/>
    <dgm:cxn modelId="{8B0C7994-4CB2-4B47-93C4-ABA768746761}" type="presParOf" srcId="{C4AF23F4-68EC-4897-AC60-422EBED6BC34}" destId="{02EC152C-6B12-4C9F-8BC9-5E04CEEF32CE}" srcOrd="2" destOrd="0" presId="urn:microsoft.com/office/officeart/2008/layout/LinedList"/>
    <dgm:cxn modelId="{07CF407D-968C-42B0-B3DD-32555E4A1C36}" type="presParOf" srcId="{C4AF23F4-68EC-4897-AC60-422EBED6BC34}" destId="{AE8D7D7E-A0F6-4710-947C-3D2A01480064}" srcOrd="3" destOrd="0" presId="urn:microsoft.com/office/officeart/2008/layout/LinedList"/>
    <dgm:cxn modelId="{1115BFF3-38FB-4930-92CF-FBEBBB86E32C}" type="presParOf" srcId="{AE8D7D7E-A0F6-4710-947C-3D2A01480064}" destId="{85D1EB50-DC94-42FB-8C0D-30F6DF557671}" srcOrd="0" destOrd="0" presId="urn:microsoft.com/office/officeart/2008/layout/LinedList"/>
    <dgm:cxn modelId="{898A3E50-CDC8-4EE7-A38D-48E8A76B0D94}" type="presParOf" srcId="{AE8D7D7E-A0F6-4710-947C-3D2A01480064}" destId="{6CE63899-332D-4AA9-A42F-CD68ED2008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FDDA5-9A42-47FD-B3BC-617EDE3C88F5}">
      <dsp:nvSpPr>
        <dsp:cNvPr id="0" name=""/>
        <dsp:cNvSpPr/>
      </dsp:nvSpPr>
      <dsp:spPr>
        <a:xfrm>
          <a:off x="0" y="0"/>
          <a:ext cx="4937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8720D-37D8-41B3-B36C-6D66F25E43EE}">
      <dsp:nvSpPr>
        <dsp:cNvPr id="0" name=""/>
        <dsp:cNvSpPr/>
      </dsp:nvSpPr>
      <dsp:spPr>
        <a:xfrm>
          <a:off x="0" y="0"/>
          <a:ext cx="4937374" cy="1790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>
              <a:latin typeface="Gill Sans Nova Cond XBd" panose="020B0A06020104020203" pitchFamily="34" charset="0"/>
            </a:rPr>
            <a:t>Kita </a:t>
          </a:r>
          <a:r>
            <a:rPr lang="en-ID" sz="2400" kern="1200" dirty="0" err="1">
              <a:latin typeface="Gill Sans Nova Cond XBd" panose="020B0A06020104020203" pitchFamily="34" charset="0"/>
            </a:rPr>
            <a:t>membawa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persembahan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sebagai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sambutan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terhadap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apa</a:t>
          </a:r>
          <a:r>
            <a:rPr lang="en-ID" sz="2400" kern="1200" dirty="0">
              <a:latin typeface="Gill Sans Nova Cond XBd" panose="020B0A06020104020203" pitchFamily="34" charset="0"/>
            </a:rPr>
            <a:t> yang </a:t>
          </a:r>
          <a:r>
            <a:rPr lang="en-ID" sz="2400" kern="1200" dirty="0" err="1">
              <a:latin typeface="Gill Sans Nova Cond XBd" panose="020B0A06020104020203" pitchFamily="34" charset="0"/>
            </a:rPr>
            <a:t>telah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dilakukan</a:t>
          </a:r>
          <a:r>
            <a:rPr lang="en-ID" sz="2400" kern="1200" dirty="0">
              <a:latin typeface="Gill Sans Nova Cond XBd" panose="020B0A06020104020203" pitchFamily="34" charset="0"/>
            </a:rPr>
            <a:t> oleh Allah </a:t>
          </a:r>
          <a:r>
            <a:rPr lang="en-ID" sz="2400" kern="1200" dirty="0" err="1">
              <a:latin typeface="Gill Sans Nova Cond XBd" panose="020B0A06020104020203" pitchFamily="34" charset="0"/>
            </a:rPr>
            <a:t>kepada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kita</a:t>
          </a:r>
          <a:r>
            <a:rPr lang="en-ID" sz="2400" kern="1200" dirty="0">
              <a:latin typeface="Gill Sans Nova Cond XBd" panose="020B0A06020104020203" pitchFamily="34" charset="0"/>
            </a:rPr>
            <a:t>, </a:t>
          </a:r>
          <a:r>
            <a:rPr lang="en-ID" sz="2400" kern="1200" dirty="0" err="1">
              <a:latin typeface="Gill Sans Nova Cond XBd" panose="020B0A06020104020203" pitchFamily="34" charset="0"/>
            </a:rPr>
            <a:t>terutama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pengorbanan</a:t>
          </a:r>
          <a:r>
            <a:rPr lang="en-ID" sz="2400" kern="1200" dirty="0">
              <a:latin typeface="Gill Sans Nova Cond XBd" panose="020B0A06020104020203" pitchFamily="34" charset="0"/>
            </a:rPr>
            <a:t> </a:t>
          </a:r>
          <a:r>
            <a:rPr lang="en-ID" sz="2400" kern="1200" dirty="0" err="1">
              <a:latin typeface="Gill Sans Nova Cond XBd" panose="020B0A06020104020203" pitchFamily="34" charset="0"/>
            </a:rPr>
            <a:t>Yesus</a:t>
          </a:r>
          <a:r>
            <a:rPr lang="en-ID" sz="2400" kern="1200" dirty="0">
              <a:latin typeface="Gill Sans Nova Cond XBd" panose="020B0A06020104020203" pitchFamily="34" charset="0"/>
            </a:rPr>
            <a:t>. </a:t>
          </a:r>
          <a:endParaRPr lang="en-US" sz="2400" kern="1200" dirty="0">
            <a:latin typeface="Gill Sans Nova Cond XBd" panose="020B0A06020104020203" pitchFamily="34" charset="0"/>
          </a:endParaRPr>
        </a:p>
      </dsp:txBody>
      <dsp:txXfrm>
        <a:off x="0" y="0"/>
        <a:ext cx="4937374" cy="1790700"/>
      </dsp:txXfrm>
    </dsp:sp>
    <dsp:sp modelId="{02EC152C-6B12-4C9F-8BC9-5E04CEEF32CE}">
      <dsp:nvSpPr>
        <dsp:cNvPr id="0" name=""/>
        <dsp:cNvSpPr/>
      </dsp:nvSpPr>
      <dsp:spPr>
        <a:xfrm>
          <a:off x="0" y="1790700"/>
          <a:ext cx="49373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1EB50-DC94-42FB-8C0D-30F6DF557671}">
      <dsp:nvSpPr>
        <dsp:cNvPr id="0" name=""/>
        <dsp:cNvSpPr/>
      </dsp:nvSpPr>
      <dsp:spPr>
        <a:xfrm>
          <a:off x="0" y="1790700"/>
          <a:ext cx="4937374" cy="1790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200" i="0" kern="1200" dirty="0">
            <a:latin typeface="Franklin Gothic Medium Cond" panose="020B0606030402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i="0" kern="1200" dirty="0">
              <a:latin typeface="Franklin Gothic Medium Cond" panose="020B0606030402020204" pitchFamily="34" charset="0"/>
            </a:rPr>
            <a:t>"Kita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mengasihi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Dia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karena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Dia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telah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lebih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dahulu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mengasihi</a:t>
          </a:r>
          <a:r>
            <a:rPr lang="en-ID" sz="2400" i="0" kern="1200" dirty="0">
              <a:latin typeface="Franklin Gothic Medium Cond" panose="020B0606030402020204" pitchFamily="34" charset="0"/>
            </a:rPr>
            <a:t> </a:t>
          </a:r>
          <a:r>
            <a:rPr lang="en-ID" sz="2400" i="0" kern="1200" dirty="0" err="1">
              <a:latin typeface="Franklin Gothic Medium Cond" panose="020B0606030402020204" pitchFamily="34" charset="0"/>
            </a:rPr>
            <a:t>kita</a:t>
          </a:r>
          <a:r>
            <a:rPr lang="en-ID" sz="2400" i="0" kern="1200" dirty="0">
              <a:latin typeface="Franklin Gothic Medium Cond" panose="020B0606030402020204" pitchFamily="34" charset="0"/>
            </a:rPr>
            <a:t>" (1 Yoh. 4: 19). </a:t>
          </a:r>
          <a:endParaRPr lang="en-US" sz="2400" i="0" kern="1200" dirty="0">
            <a:latin typeface="Franklin Gothic Medium Cond" panose="020B0606030402020204" pitchFamily="34" charset="0"/>
          </a:endParaRPr>
        </a:p>
      </dsp:txBody>
      <dsp:txXfrm>
        <a:off x="0" y="1790700"/>
        <a:ext cx="4937374" cy="1790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375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7341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559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339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200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035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819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60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681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07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420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2E890-C143-4F34-A852-F77B8E572720}" type="datetimeFigureOut">
              <a:rPr lang="en-ID" smtClean="0"/>
              <a:t>27/01/2023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3AFB3-6AA3-464D-A53A-9EA14859A40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196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11A70-46D6-7070-04A6-E14676D54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05" r="-2" b="17687"/>
          <a:stretch/>
        </p:blipFill>
        <p:spPr>
          <a:xfrm>
            <a:off x="20" y="655"/>
            <a:ext cx="6086455" cy="4468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45152-CD91-2F4E-97B9-06856AE97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1" r="27769" b="-2"/>
          <a:stretch/>
        </p:blipFill>
        <p:spPr>
          <a:xfrm>
            <a:off x="6086473" y="-6"/>
            <a:ext cx="3057527" cy="44688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143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086474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951" y="4466372"/>
            <a:ext cx="915094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3" y="4466372"/>
            <a:ext cx="3061002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76" y="4486258"/>
            <a:ext cx="9145912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4671871" y="2834156"/>
            <a:ext cx="3118759" cy="3479948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6BEA1-1F39-AD6F-2E57-8FFCBF3B4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677" y="4803943"/>
            <a:ext cx="7449519" cy="858742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PERSEMBAHAN UNTUK YESUS</a:t>
            </a:r>
            <a:endParaRPr lang="en-ID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70425-0181-F676-11AF-E38724F10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77" y="5764694"/>
            <a:ext cx="7449518" cy="705793"/>
          </a:xfrm>
        </p:spPr>
        <p:txBody>
          <a:bodyPr anchor="t">
            <a:noAutofit/>
          </a:bodyPr>
          <a:lstStyle/>
          <a:p>
            <a:pPr algn="l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4, 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</a:p>
          <a:p>
            <a:pPr algn="l"/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050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294D-FA9F-815C-C7E3-60DCF40F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71474"/>
            <a:ext cx="7903978" cy="118300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BERAPA PORSI UNTUK PERSEMBAHAN</a:t>
            </a:r>
            <a:br>
              <a:rPr lang="en-ID" sz="3400" dirty="0"/>
            </a:br>
            <a:r>
              <a:rPr lang="en-ID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Senin</a:t>
            </a:r>
            <a:r>
              <a:rPr lang="en-ID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, 23 </a:t>
            </a:r>
            <a:r>
              <a:rPr lang="en-ID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Januari</a:t>
            </a:r>
            <a:r>
              <a:rPr lang="en-ID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911ED-D927-52AE-DBB1-3170FF6D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987" y="2068828"/>
            <a:ext cx="6046314" cy="4560573"/>
          </a:xfrm>
        </p:spPr>
        <p:txBody>
          <a:bodyPr anchor="t">
            <a:normAutofit/>
          </a:bodyPr>
          <a:lstStyle/>
          <a:p>
            <a:r>
              <a:rPr lang="en-ID" b="1" dirty="0" err="1">
                <a:latin typeface="Franklin Gothic Medium Cond" panose="020B0606030402020204" pitchFamily="34" charset="0"/>
              </a:rPr>
              <a:t>Ulangan</a:t>
            </a:r>
            <a:r>
              <a:rPr lang="en-ID" b="1" dirty="0">
                <a:latin typeface="Franklin Gothic Medium Cond" panose="020B0606030402020204" pitchFamily="34" charset="0"/>
              </a:rPr>
              <a:t> 16:17 "</a:t>
            </a:r>
            <a:r>
              <a:rPr lang="en-ID" b="1" dirty="0" err="1">
                <a:latin typeface="Franklin Gothic Medium Cond" panose="020B0606030402020204" pitchFamily="34" charset="0"/>
              </a:rPr>
              <a:t>tetapi</a:t>
            </a:r>
            <a:r>
              <a:rPr lang="en-ID" b="1" dirty="0">
                <a:latin typeface="Franklin Gothic Medium Cond" panose="020B0606030402020204" pitchFamily="34" charset="0"/>
              </a:rPr>
              <a:t> masing-masing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sekedar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persembahan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sesuai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berkat</a:t>
            </a:r>
            <a:r>
              <a:rPr lang="en-ID" b="1" dirty="0"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latin typeface="Franklin Gothic Medium Cond" panose="020B0606030402020204" pitchFamily="34" charset="0"/>
              </a:rPr>
              <a:t>diberikan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kepadamu</a:t>
            </a:r>
            <a:r>
              <a:rPr lang="en-ID" b="1" dirty="0">
                <a:latin typeface="Franklin Gothic Medium Cond" panose="020B0606030402020204" pitchFamily="34" charset="0"/>
              </a:rPr>
              <a:t> oleh TUHAN, </a:t>
            </a:r>
            <a:r>
              <a:rPr lang="en-ID" b="1" dirty="0" err="1">
                <a:latin typeface="Franklin Gothic Medium Cond" panose="020B0606030402020204" pitchFamily="34" charset="0"/>
              </a:rPr>
              <a:t>Allahmu</a:t>
            </a:r>
            <a:r>
              <a:rPr lang="en-ID" b="1" dirty="0">
                <a:latin typeface="Franklin Gothic Medium Cond" panose="020B0606030402020204" pitchFamily="34" charset="0"/>
              </a:rPr>
              <a:t>.“</a:t>
            </a:r>
          </a:p>
          <a:p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Persembahan-persembahan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pengakuan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ekspresi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rasa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syukur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berlimpah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penebusan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nafkah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berkesinambungan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berbagai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bentuk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2BB83-09EA-E8B0-6200-C91A0575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70" y="2822257"/>
            <a:ext cx="2466616" cy="2905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08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5FCD1-4602-1115-F821-7490730B5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64" t="-1" r="23318" b="-1"/>
          <a:stretch/>
        </p:blipFill>
        <p:spPr>
          <a:xfrm>
            <a:off x="0" y="1587"/>
            <a:ext cx="3514725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8D42-2383-6E21-23F6-47D43314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9" y="311944"/>
            <a:ext cx="5181601" cy="6412706"/>
          </a:xfrm>
        </p:spPr>
        <p:txBody>
          <a:bodyPr>
            <a:no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Kita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dapat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membalas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atas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semua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berkat</a:t>
            </a:r>
            <a:r>
              <a:rPr lang="en-ID" sz="2600" dirty="0">
                <a:latin typeface="Impact" panose="020B0806030902050204" pitchFamily="34" charset="0"/>
              </a:rPr>
              <a:t>-Nya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[</a:t>
            </a:r>
            <a:r>
              <a:rPr lang="en-ID" sz="2600" dirty="0" err="1">
                <a:latin typeface="Impact" panose="020B0806030902050204" pitchFamily="34" charset="0"/>
              </a:rPr>
              <a:t>Mazmur</a:t>
            </a:r>
            <a:r>
              <a:rPr lang="en-ID" sz="2600" dirty="0">
                <a:latin typeface="Impact" panose="020B0806030902050204" pitchFamily="34" charset="0"/>
              </a:rPr>
              <a:t> 116:12-14].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Tampaknya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terbaik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lakukan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berbuat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latin typeface="Franklin Gothic Medium Cond" panose="020B0606030402020204" pitchFamily="34" charset="0"/>
              </a:rPr>
              <a:t> pada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pekerjaan</a:t>
            </a:r>
            <a:r>
              <a:rPr lang="en-ID" sz="2600" b="1" dirty="0">
                <a:latin typeface="Franklin Gothic Medium Cond" panose="020B0606030402020204" pitchFamily="34" charset="0"/>
              </a:rPr>
              <a:t> Allah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menolong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sesama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b="1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dirty="0" err="1">
                <a:latin typeface="Gill Sans Nova Cond XBd" panose="020B0A06020104020203" pitchFamily="34" charset="0"/>
              </a:rPr>
              <a:t>Persembahan-persembahan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berkontribusi</a:t>
            </a:r>
            <a:r>
              <a:rPr lang="en-ID" sz="2600" dirty="0"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latin typeface="Gill Sans Nova Cond XBd" panose="020B0A06020104020203" pitchFamily="34" charset="0"/>
              </a:rPr>
              <a:t>perkembangan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karakter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seperti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600" dirty="0">
                <a:latin typeface="Eras Bold ITC" panose="020B0907030504020204" pitchFamily="34" charset="0"/>
              </a:rPr>
              <a:t>Kita </a:t>
            </a:r>
            <a:r>
              <a:rPr lang="en-ID" sz="2600" dirty="0" err="1">
                <a:latin typeface="Eras Bold ITC" panose="020B0907030504020204" pitchFamily="34" charset="0"/>
              </a:rPr>
              <a:t>diubahkan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dari</a:t>
            </a:r>
            <a:r>
              <a:rPr lang="en-ID" sz="2600" dirty="0">
                <a:latin typeface="Eras Bold ITC" panose="020B0907030504020204" pitchFamily="34" charset="0"/>
              </a:rPr>
              <a:t> rasa </a:t>
            </a:r>
            <a:r>
              <a:rPr lang="en-ID" sz="2600" dirty="0" err="1">
                <a:latin typeface="Eras Bold ITC" panose="020B0907030504020204" pitchFamily="34" charset="0"/>
              </a:rPr>
              <a:t>cinta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diri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kepada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saling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mengasihi</a:t>
            </a:r>
            <a:r>
              <a:rPr lang="en-ID" sz="2600" dirty="0">
                <a:latin typeface="Eras Bold ITC" panose="020B0907030504020204" pitchFamily="34" charset="0"/>
              </a:rPr>
              <a:t>;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menjadi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peduli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kepada</a:t>
            </a:r>
            <a:r>
              <a:rPr lang="en-ID" sz="2600" dirty="0">
                <a:latin typeface="Eras Bold ITC" panose="020B0907030504020204" pitchFamily="34" charset="0"/>
              </a:rPr>
              <a:t> orang lain dan </a:t>
            </a:r>
            <a:r>
              <a:rPr lang="en-ID" sz="2600" dirty="0" err="1">
                <a:latin typeface="Eras Bold ITC" panose="020B0907030504020204" pitchFamily="34" charset="0"/>
              </a:rPr>
              <a:t>pekerjaan</a:t>
            </a:r>
            <a:r>
              <a:rPr lang="en-ID" sz="2600" dirty="0">
                <a:latin typeface="Eras Bold ITC" panose="020B0907030504020204" pitchFamily="34" charset="0"/>
              </a:rPr>
              <a:t> Allah </a:t>
            </a:r>
            <a:r>
              <a:rPr lang="en-ID" sz="2600" dirty="0" err="1">
                <a:latin typeface="Eras Bold ITC" panose="020B0907030504020204" pitchFamily="34" charset="0"/>
              </a:rPr>
              <a:t>sama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seperti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Kristus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peduli</a:t>
            </a:r>
            <a:r>
              <a:rPr lang="en-ID" sz="26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59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D273905-4440-69E9-715D-B96997A96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A6D8C8-3082-48CC-154C-72424256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62074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Kriteria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Allah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berikan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dasar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jumlah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persembahan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50648-D6D3-EAB6-A9CA-61DB002D1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647824"/>
            <a:ext cx="8382000" cy="50768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Jumlah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persembahan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didasarkan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pada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berkat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telah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terima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"....</a:t>
            </a:r>
            <a:r>
              <a:rPr lang="en-ID" dirty="0" err="1">
                <a:latin typeface="Gill Sans Nova Cond XBd" panose="020B0A06020104020203" pitchFamily="34" charset="0"/>
              </a:rPr>
              <a:t>Setiap</a:t>
            </a:r>
            <a:r>
              <a:rPr lang="en-ID" dirty="0"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latin typeface="Gill Sans Nova Cond XBd" panose="020B0A06020104020203" pitchFamily="34" charset="0"/>
              </a:rPr>
              <a:t>kepadanya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diberi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padanya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dituntut</a:t>
            </a:r>
            <a:r>
              <a:rPr lang="en-ID" dirty="0">
                <a:latin typeface="Gill Sans Nova Cond XBd" panose="020B0A06020104020203" pitchFamily="34" charset="0"/>
              </a:rPr>
              <a:t>" [Lukas 12:48].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Impact" panose="020B0806030902050204" pitchFamily="34" charset="0"/>
              </a:rPr>
              <a:t>Terserah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menentukan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jumlah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berikan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pemberian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Eras Demi ITC" panose="020B0805030504020804" pitchFamily="34" charset="0"/>
              </a:rPr>
              <a:t>Akan </a:t>
            </a:r>
            <a:r>
              <a:rPr lang="en-ID" dirty="0" err="1">
                <a:latin typeface="Eras Demi ITC" panose="020B0805030504020804" pitchFamily="34" charset="0"/>
              </a:rPr>
              <a:t>tetapi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membawa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persembahan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kepada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Tuhan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adalah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satu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tugas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Kristiani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implikasi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 moral dan </a:t>
            </a:r>
            <a:r>
              <a:rPr lang="en-ID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rohani</a:t>
            </a:r>
            <a:r>
              <a:rPr lang="en-ID" b="1" dirty="0">
                <a:solidFill>
                  <a:srgbClr val="C00000"/>
                </a:solidFill>
                <a:latin typeface="Eras Demi ITC" panose="020B0805030504020804" pitchFamily="34" charset="0"/>
              </a:rPr>
              <a:t>. </a:t>
            </a:r>
            <a:r>
              <a:rPr lang="en-ID" dirty="0" err="1">
                <a:latin typeface="Eras Demi ITC" panose="020B0805030504020804" pitchFamily="34" charset="0"/>
              </a:rPr>
              <a:t>Mengabaikan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hal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ini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berhubungan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kehancuran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rohani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sendiri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bahkan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mungkin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lebih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dari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kita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sadari</a:t>
            </a:r>
            <a:r>
              <a:rPr lang="en-ID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573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A3397-8DBA-F9DE-7ECD-57A248CA2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6" r="16410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AE3D4-D392-6A3F-E9E9-0EF84E02E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024" y="666751"/>
            <a:ext cx="4562476" cy="60102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Marilah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selalu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ingat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pemberian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terbesar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Tuhan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manusia</a:t>
            </a:r>
            <a:r>
              <a:rPr lang="en-ID" sz="3200" dirty="0">
                <a:latin typeface="Gill Sans Nova Cond XBd" panose="020B0A06020104020203" pitchFamily="34" charset="0"/>
              </a:rPr>
              <a:t>: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3:16 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"Karena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begitu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dunia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mengaruniakan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Anak-Nya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tunggal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binasa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melainkan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beroleh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41087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2725-2AFE-3E51-B423-0008E503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90397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PERSEMBAHAN-PERSEMBAHAN DAN IBADAH</a:t>
            </a:r>
            <a:br>
              <a:rPr lang="es-ES" dirty="0"/>
            </a:br>
            <a:r>
              <a:rPr lang="es-ES" sz="31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Selasa</a:t>
            </a:r>
            <a:r>
              <a:rPr lang="es-ES" sz="3100" dirty="0">
                <a:solidFill>
                  <a:srgbClr val="0070C0"/>
                </a:solidFill>
                <a:latin typeface="Berlin Sans FB Demi" panose="020E0802020502020306" pitchFamily="34" charset="0"/>
              </a:rPr>
              <a:t>, 24 </a:t>
            </a:r>
            <a:r>
              <a:rPr lang="es-ES" sz="31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Januari</a:t>
            </a:r>
            <a:r>
              <a:rPr lang="es-ES" sz="31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2023</a:t>
            </a:r>
            <a:endParaRPr lang="en-ID" sz="31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DB503-2D6C-CB85-1A97-4279338A6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92" y="4017220"/>
            <a:ext cx="8679657" cy="276911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Tiga</a:t>
            </a:r>
            <a:r>
              <a:rPr lang="en-ID" sz="2600" dirty="0">
                <a:latin typeface="Impact" panose="020B0806030902050204" pitchFamily="34" charset="0"/>
              </a:rPr>
              <a:t> kali </a:t>
            </a:r>
            <a:r>
              <a:rPr lang="en-ID" sz="2600" dirty="0" err="1">
                <a:latin typeface="Impact" panose="020B0806030902050204" pitchFamily="34" charset="0"/>
              </a:rPr>
              <a:t>setahun</a:t>
            </a:r>
            <a:r>
              <a:rPr lang="en-ID" sz="2600" dirty="0">
                <a:latin typeface="Impact" panose="020B0806030902050204" pitchFamily="34" charset="0"/>
              </a:rPr>
              <a:t> para </a:t>
            </a:r>
            <a:r>
              <a:rPr lang="en-ID" sz="2600" dirty="0" err="1">
                <a:latin typeface="Impact" panose="020B0806030902050204" pitchFamily="34" charset="0"/>
              </a:rPr>
              <a:t>pria</a:t>
            </a:r>
            <a:r>
              <a:rPr lang="en-ID" sz="2600" dirty="0">
                <a:latin typeface="Impact" panose="020B0806030902050204" pitchFamily="34" charset="0"/>
              </a:rPr>
              <a:t> (dan </a:t>
            </a:r>
            <a:r>
              <a:rPr lang="en-ID" sz="2600" dirty="0" err="1">
                <a:latin typeface="Impact" panose="020B0806030902050204" pitchFamily="34" charset="0"/>
              </a:rPr>
              <a:t>keluarga</a:t>
            </a:r>
            <a:r>
              <a:rPr lang="en-ID" sz="2600" dirty="0">
                <a:latin typeface="Impact" panose="020B0806030902050204" pitchFamily="34" charset="0"/>
              </a:rPr>
              <a:t>) </a:t>
            </a:r>
            <a:r>
              <a:rPr lang="en-ID" sz="2600" dirty="0" err="1">
                <a:latin typeface="Impact" panose="020B0806030902050204" pitchFamily="34" charset="0"/>
              </a:rPr>
              <a:t>bangsa</a:t>
            </a:r>
            <a:r>
              <a:rPr lang="en-ID" sz="2600" dirty="0">
                <a:latin typeface="Impact" panose="020B0806030902050204" pitchFamily="34" charset="0"/>
              </a:rPr>
              <a:t> Israel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datang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hadapan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Tuhan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Yerusalem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>
                <a:latin typeface="Franklin Gothic Medium Cond" panose="020B0606030402020204" pitchFamily="34" charset="0"/>
              </a:rPr>
              <a:t>Dan "</a:t>
            </a:r>
            <a:r>
              <a:rPr lang="en-ID" sz="2600" dirty="0" err="1">
                <a:latin typeface="Franklin Gothic Medium Cond" panose="020B0606030402020204" pitchFamily="34" charset="0"/>
              </a:rPr>
              <a:t>Janganlah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menghadap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hadirat</a:t>
            </a:r>
            <a:r>
              <a:rPr lang="en-ID" sz="2600" dirty="0">
                <a:latin typeface="Franklin Gothic Medium Cond" panose="020B0606030402020204" pitchFamily="34" charset="0"/>
              </a:rPr>
              <a:t> TUHAN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hampa</a:t>
            </a:r>
            <a:r>
              <a:rPr lang="en-ID" sz="2600" dirty="0">
                <a:latin typeface="Franklin Gothic Medium Cond" panose="020B0606030402020204" pitchFamily="34" charset="0"/>
              </a:rPr>
              <a:t>" [</a:t>
            </a:r>
            <a:r>
              <a:rPr lang="en-ID" sz="2600" dirty="0" err="1">
                <a:latin typeface="Franklin Gothic Medium Cond" panose="020B0606030402020204" pitchFamily="34" charset="0"/>
              </a:rPr>
              <a:t>Ulangan</a:t>
            </a:r>
            <a:r>
              <a:rPr lang="en-ID" sz="2600" dirty="0">
                <a:latin typeface="Franklin Gothic Medium Cond" panose="020B0606030402020204" pitchFamily="34" charset="0"/>
              </a:rPr>
              <a:t> 16:16]. </a:t>
            </a:r>
          </a:p>
          <a:p>
            <a:pPr marL="0" indent="0">
              <a:buNone/>
            </a:pP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kata lain,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pengalaman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beribadah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mengembalikan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persepuluhan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persembahan-persembahan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Gill Sans Nova Cond XBd" panose="020B0A06020104020203" pitchFamily="34" charset="0"/>
              </a:rPr>
              <a:t>Sukar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untuk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membayangkan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seorang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datang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menghadiri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hari-hari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raya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itu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dengan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tangan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kosong</a:t>
            </a:r>
            <a:r>
              <a:rPr lang="en-ID" sz="2600" b="1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B9191-45D9-424D-C5FE-2968BBF1B0FD}"/>
              </a:ext>
            </a:extLst>
          </p:cNvPr>
          <p:cNvSpPr txBox="1"/>
          <p:nvPr/>
        </p:nvSpPr>
        <p:spPr>
          <a:xfrm>
            <a:off x="4021321" y="2049720"/>
            <a:ext cx="51226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Memberikan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persembahan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persepuluhan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bagian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pelayanan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ibadah.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20E6D-9213-1630-F647-E870F450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37" y="2130424"/>
            <a:ext cx="3036705" cy="15183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9985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28CCA-3816-7F5C-4F33-D60FE24F4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34" b="8608"/>
          <a:stretch/>
        </p:blipFill>
        <p:spPr>
          <a:xfrm>
            <a:off x="0" y="1"/>
            <a:ext cx="9143980" cy="32766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17BB-79AF-4892-3F43-598D5AFE5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04" y="3276601"/>
            <a:ext cx="8539172" cy="34658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orang Israel </a:t>
            </a:r>
            <a:r>
              <a:rPr lang="en-ID" dirty="0" err="1">
                <a:latin typeface="Impact" panose="020B0806030902050204" pitchFamily="34" charset="0"/>
              </a:rPr>
              <a:t>kuno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memberikan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persembahan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persepuluhan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bagian</a:t>
            </a:r>
            <a:r>
              <a:rPr lang="en-ID" sz="4000" dirty="0">
                <a:latin typeface="Impact" panose="020B0806030902050204" pitchFamily="34" charset="0"/>
              </a:rPr>
              <a:t> inti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pengalaman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beribadah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Ibadah, </a:t>
            </a:r>
            <a:r>
              <a:rPr lang="en-ID" sz="2600" dirty="0" err="1">
                <a:latin typeface="Gill Sans Nova Cond XBd" panose="020B0A06020104020203" pitchFamily="34" charset="0"/>
              </a:rPr>
              <a:t>peribadatan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benar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bukan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sekadar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menyatakan</a:t>
            </a:r>
            <a:r>
              <a:rPr lang="en-ID" sz="2600" dirty="0">
                <a:latin typeface="Gill Sans Nova Cond XBd" panose="020B0A06020104020203" pitchFamily="34" charset="0"/>
              </a:rPr>
              <a:t> rasa </a:t>
            </a:r>
            <a:r>
              <a:rPr lang="en-ID" sz="2600" dirty="0" err="1">
                <a:latin typeface="Gill Sans Nova Cond XBd" panose="020B0A06020104020203" pitchFamily="34" charset="0"/>
              </a:rPr>
              <a:t>syukur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terima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kasih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kata-kata dan </a:t>
            </a:r>
            <a:r>
              <a:rPr lang="en-ID" sz="2600" dirty="0" err="1">
                <a:latin typeface="Gill Sans Nova Cond XBd" panose="020B0A06020104020203" pitchFamily="34" charset="0"/>
              </a:rPr>
              <a:t>pujian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doa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Allah, </a:t>
            </a:r>
            <a:r>
              <a:rPr lang="en-ID" sz="2600" dirty="0" err="1">
                <a:latin typeface="Bernard MT Condensed" panose="02050806060905020404" pitchFamily="18" charset="0"/>
              </a:rPr>
              <a:t>tetapi</a:t>
            </a:r>
            <a:r>
              <a:rPr lang="en-ID" sz="2600" dirty="0">
                <a:latin typeface="Bernard MT Condensed" panose="02050806060905020404" pitchFamily="18" charset="0"/>
              </a:rPr>
              <a:t> juga </a:t>
            </a:r>
            <a:r>
              <a:rPr lang="en-ID" sz="2600" dirty="0" err="1">
                <a:latin typeface="Bernard MT Condensed" panose="02050806060905020404" pitchFamily="18" charset="0"/>
              </a:rPr>
              <a:t>menyatakan</a:t>
            </a:r>
            <a:r>
              <a:rPr lang="en-ID" sz="2600" dirty="0">
                <a:latin typeface="Bernard MT Condensed" panose="02050806060905020404" pitchFamily="18" charset="0"/>
              </a:rPr>
              <a:t> rasa </a:t>
            </a:r>
            <a:r>
              <a:rPr lang="en-ID" sz="2600" dirty="0" err="1">
                <a:latin typeface="Bernard MT Condensed" panose="02050806060905020404" pitchFamily="18" charset="0"/>
              </a:rPr>
              <a:t>syukur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terima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kasih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Tuhan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dengan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membawa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persembahan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rumah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Tuhan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330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272FC-9920-843D-FCD4-9D70B01C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6B3F9-474E-1EAC-5A02-B0B57626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memahami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menerapkan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prinsip-prinsip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diajarkan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Alkitab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tentang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pengalaman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beribadah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persembahan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? [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Mazmur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96:8-9, 116:16-18].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1CD0-3B8B-D8E4-FBA7-AC4A1F3F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987549"/>
            <a:ext cx="8096250" cy="44513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anak-anak</a:t>
            </a:r>
            <a:r>
              <a:rPr lang="en-ID" dirty="0">
                <a:latin typeface="Gill Sans Nova Cond XBd" panose="020B0A06020104020203" pitchFamily="34" charset="0"/>
              </a:rPr>
              <a:t> Allah, yang </a:t>
            </a:r>
            <a:r>
              <a:rPr lang="en-ID" dirty="0" err="1">
                <a:latin typeface="Gill Sans Nova Cond XBd" panose="020B0A06020104020203" pitchFamily="34" charset="0"/>
              </a:rPr>
              <a:t>ditugaskan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tanggungjawab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mengatur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usaha</a:t>
            </a:r>
            <a:r>
              <a:rPr lang="en-ID" dirty="0">
                <a:latin typeface="Gill Sans Nova Cond XBd" panose="020B0A06020104020203" pitchFamily="34" charset="0"/>
              </a:rPr>
              <a:t>-Nya di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dunia,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kesempatan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istimewa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Impact" panose="020B0806030902050204" pitchFamily="34" charset="0"/>
              </a:rPr>
              <a:t>tanggungjawab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persembahan-persembahan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menjalankan</a:t>
            </a:r>
            <a:r>
              <a:rPr lang="en-ID" dirty="0">
                <a:latin typeface="Gill Sans Nova Cond XBd" panose="020B0A06020104020203" pitchFamily="34" charset="0"/>
              </a:rPr>
              <a:t> ibadah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Jika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anak-anak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dibesarkan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cita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persepuluhan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persembahan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Sekolah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Sabat</a:t>
            </a:r>
            <a:r>
              <a:rPr lang="en-ID" dirty="0">
                <a:latin typeface="Gill Sans Nova Cond XBd" panose="020B0A06020104020203" pitchFamily="34" charset="0"/>
              </a:rPr>
              <a:t> dan ibadah </a:t>
            </a:r>
            <a:r>
              <a:rPr lang="en-ID" dirty="0" err="1">
                <a:latin typeface="Gill Sans Nova Cond XBd" panose="020B0A06020104020203" pitchFamily="34" charset="0"/>
              </a:rPr>
              <a:t>gereja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571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0C1345-61EE-8115-C562-FFF28B3DE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5758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539832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61B69-FD68-03D9-278D-E36DCA911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4964858" cy="1344975"/>
          </a:xfrm>
        </p:spPr>
        <p:txBody>
          <a:bodyPr>
            <a:normAutofit/>
          </a:bodyPr>
          <a:lstStyle/>
          <a:p>
            <a:pPr algn="ctr"/>
            <a:r>
              <a:rPr lang="en-ID" sz="4800" dirty="0">
                <a:latin typeface="Bernard MT Condensed" panose="02050806060905020404" pitchFamily="18" charset="0"/>
              </a:rPr>
              <a:t>1 </a:t>
            </a:r>
            <a:r>
              <a:rPr lang="en-ID" sz="4800" dirty="0" err="1">
                <a:latin typeface="Bernard MT Condensed" panose="02050806060905020404" pitchFamily="18" charset="0"/>
              </a:rPr>
              <a:t>Tawarikh</a:t>
            </a:r>
            <a:r>
              <a:rPr lang="en-ID" sz="4800" dirty="0">
                <a:latin typeface="Bernard MT Condensed" panose="02050806060905020404" pitchFamily="18" charset="0"/>
              </a:rPr>
              <a:t> 16:29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709E-7ADF-A3B3-473A-4C8787578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1" y="2121763"/>
            <a:ext cx="5117019" cy="37730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latin typeface="Franklin Gothic Medium Cond" panose="020B0606030402020204" pitchFamily="34" charset="0"/>
              </a:rPr>
              <a:t>"</a:t>
            </a:r>
            <a:r>
              <a:rPr lang="en-ID" sz="3600" dirty="0" err="1">
                <a:latin typeface="Franklin Gothic Medium Cond" panose="020B0606030402020204" pitchFamily="34" charset="0"/>
              </a:rPr>
              <a:t>Berilah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kepada</a:t>
            </a:r>
            <a:r>
              <a:rPr lang="en-ID" sz="3600" dirty="0">
                <a:latin typeface="Franklin Gothic Medium Cond" panose="020B0606030402020204" pitchFamily="34" charset="0"/>
              </a:rPr>
              <a:t> TUHAN </a:t>
            </a:r>
            <a:r>
              <a:rPr lang="en-ID" sz="3600" dirty="0" err="1">
                <a:latin typeface="Franklin Gothic Medium Cond" panose="020B0606030402020204" pitchFamily="34" charset="0"/>
              </a:rPr>
              <a:t>kemuliaan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nama</a:t>
            </a:r>
            <a:r>
              <a:rPr lang="en-ID" sz="3600" dirty="0">
                <a:latin typeface="Franklin Gothic Medium Cond" panose="020B0606030402020204" pitchFamily="34" charset="0"/>
              </a:rPr>
              <a:t>-Nya, </a:t>
            </a:r>
            <a:r>
              <a:rPr lang="en-ID" sz="3600" dirty="0" err="1">
                <a:latin typeface="Gill Sans Nova Cond XBd" panose="020B0A06020104020203" pitchFamily="34" charset="0"/>
              </a:rPr>
              <a:t>bawalah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persembahan</a:t>
            </a:r>
            <a:r>
              <a:rPr lang="en-ID" sz="3600" dirty="0">
                <a:latin typeface="Gill Sans Nova Cond XBd" panose="020B0A06020104020203" pitchFamily="34" charset="0"/>
              </a:rPr>
              <a:t> dan </a:t>
            </a:r>
            <a:r>
              <a:rPr lang="en-ID" sz="3600" dirty="0" err="1">
                <a:latin typeface="Gill Sans Nova Cond XBd" panose="020B0A06020104020203" pitchFamily="34" charset="0"/>
              </a:rPr>
              <a:t>masuklah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menghadap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Dia</a:t>
            </a:r>
            <a:r>
              <a:rPr lang="en-ID" sz="3600" dirty="0">
                <a:latin typeface="Franklin Gothic Medium Cond" panose="020B0606030402020204" pitchFamily="34" charset="0"/>
              </a:rPr>
              <a:t>! </a:t>
            </a:r>
            <a:r>
              <a:rPr lang="en-ID" sz="3600" dirty="0" err="1">
                <a:latin typeface="Franklin Gothic Medium Cond" panose="020B0606030402020204" pitchFamily="34" charset="0"/>
              </a:rPr>
              <a:t>Sujudlah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menyembah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kepada</a:t>
            </a:r>
            <a:r>
              <a:rPr lang="en-ID" sz="3600" dirty="0">
                <a:latin typeface="Franklin Gothic Medium Cond" panose="020B0606030402020204" pitchFamily="34" charset="0"/>
              </a:rPr>
              <a:t> TUHAN </a:t>
            </a:r>
            <a:r>
              <a:rPr lang="en-ID" sz="3600" dirty="0" err="1">
                <a:latin typeface="Franklin Gothic Medium Cond" panose="020B0606030402020204" pitchFamily="34" charset="0"/>
              </a:rPr>
              <a:t>dengan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berhiaskan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kekudusan</a:t>
            </a:r>
            <a:r>
              <a:rPr lang="en-ID" sz="3600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575422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5974-ACAA-DFEE-37BF-AAD23E17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65760"/>
            <a:ext cx="7827778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ALLAH MEMPERHATIKAN PERSEMBAHAN KITA</a:t>
            </a:r>
            <a:br>
              <a:rPr lang="fi-FI" dirty="0"/>
            </a:br>
            <a:r>
              <a:rPr lang="fi-FI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Rabu</a:t>
            </a:r>
            <a:r>
              <a:rPr lang="fi-FI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, 25 </a:t>
            </a:r>
            <a:r>
              <a:rPr lang="fi-FI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Januari</a:t>
            </a:r>
            <a:r>
              <a:rPr lang="fi-FI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  <a:endParaRPr lang="en-ID" sz="31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EAF99-FDEB-C918-7D8B-182A54167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661" y="1918374"/>
            <a:ext cx="5724525" cy="471289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Amasis MT Pro Black" panose="02040A04050005020304" pitchFamily="18" charset="0"/>
              </a:rPr>
              <a:t>Markus 12:42-44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Lalu </a:t>
            </a:r>
            <a:r>
              <a:rPr lang="en-ID" sz="2600" dirty="0" err="1">
                <a:latin typeface="Franklin Gothic Medium Cond" panose="020B0606030402020204" pitchFamily="34" charset="0"/>
              </a:rPr>
              <a:t>datanglah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janda</a:t>
            </a:r>
            <a:r>
              <a:rPr lang="en-ID" sz="2600" dirty="0">
                <a:latin typeface="Franklin Gothic Medium Cond" panose="020B0606030402020204" pitchFamily="34" charset="0"/>
              </a:rPr>
              <a:t> yang miskin dan </a:t>
            </a:r>
            <a:r>
              <a:rPr lang="en-ID" sz="2600" dirty="0" err="1">
                <a:latin typeface="Franklin Gothic Medium Cond" panose="020B0606030402020204" pitchFamily="34" charset="0"/>
              </a:rPr>
              <a:t>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memasukkan</a:t>
            </a:r>
            <a:r>
              <a:rPr lang="en-ID" sz="2600" dirty="0">
                <a:latin typeface="Franklin Gothic Medium Cond" panose="020B0606030402020204" pitchFamily="34" charset="0"/>
              </a:rPr>
              <a:t> dua </a:t>
            </a:r>
            <a:r>
              <a:rPr lang="en-ID" sz="2600" dirty="0" err="1">
                <a:latin typeface="Franklin Gothic Medium Cond" panose="020B0606030402020204" pitchFamily="34" charset="0"/>
              </a:rPr>
              <a:t>peser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yaitu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duit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Maka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dipanggil</a:t>
            </a:r>
            <a:r>
              <a:rPr lang="en-ID" sz="2600" dirty="0">
                <a:latin typeface="Franklin Gothic Medium Cond" panose="020B0606030402020204" pitchFamily="34" charset="0"/>
              </a:rPr>
              <a:t>-Nya murid-murid-Nya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: "Aku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kepadamu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sesungguhnya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janda</a:t>
            </a:r>
            <a:r>
              <a:rPr lang="en-ID" sz="2600" dirty="0">
                <a:latin typeface="Franklin Gothic Medium Cond" panose="020B0606030402020204" pitchFamily="34" charset="0"/>
              </a:rPr>
              <a:t> miskin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lebih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banyak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dirty="0">
                <a:latin typeface="Franklin Gothic Medium Cond" panose="020B0606030402020204" pitchFamily="34" charset="0"/>
              </a:rPr>
              <a:t> orang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memasukkan</a:t>
            </a:r>
            <a:r>
              <a:rPr lang="en-ID" sz="2600" dirty="0">
                <a:latin typeface="Franklin Gothic Medium Cond" panose="020B0606030402020204" pitchFamily="34" charset="0"/>
              </a:rPr>
              <a:t> uang </a:t>
            </a:r>
            <a:r>
              <a:rPr lang="en-ID" sz="2600" dirty="0" err="1">
                <a:latin typeface="Franklin Gothic Medium Cond" panose="020B0606030402020204" pitchFamily="34" charset="0"/>
              </a:rPr>
              <a:t>ke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persembahan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kelimpahannya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janda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kekurangannya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semua</a:t>
            </a:r>
            <a:r>
              <a:rPr lang="en-ID" sz="2600" b="1" dirty="0">
                <a:latin typeface="Franklin Gothic Medium Cond" panose="020B0606030402020204" pitchFamily="34" charset="0"/>
              </a:rPr>
              <a:t>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ada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padanya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seluruh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nafkahnya</a:t>
            </a:r>
            <a:r>
              <a:rPr lang="en-ID" sz="2600" dirty="0">
                <a:latin typeface="Franklin Gothic Medium Cond" panose="020B06060304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C7FF0-4965-FA89-8DE6-EA7894BB8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28" y="2886127"/>
            <a:ext cx="2586319" cy="1938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1814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0014FF-A10E-8A90-2026-AC661437A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E910FD-20AC-9A2F-BA20-5824050B2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192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Bagaimana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membaca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mengerti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motif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janda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miskin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1B048-3AEB-502E-61EC-A778FB25B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600200"/>
            <a:ext cx="8924925" cy="5029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latin typeface="Impact" panose="020B0806030902050204" pitchFamily="34" charset="0"/>
              </a:rPr>
              <a:t>Janda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percaya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pelayanan</a:t>
            </a:r>
            <a:r>
              <a:rPr lang="en-ID" sz="3000" dirty="0">
                <a:latin typeface="Impact" panose="020B0806030902050204" pitchFamily="34" charset="0"/>
              </a:rPr>
              <a:t> di </a:t>
            </a:r>
            <a:r>
              <a:rPr lang="en-ID" sz="3000" dirty="0" err="1">
                <a:latin typeface="Impact" panose="020B0806030902050204" pitchFamily="34" charset="0"/>
              </a:rPr>
              <a:t>kaabah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adalah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petunjuk</a:t>
            </a:r>
            <a:r>
              <a:rPr lang="en-ID" sz="3000" dirty="0">
                <a:latin typeface="Impact" panose="020B0806030902050204" pitchFamily="34" charset="0"/>
              </a:rPr>
              <a:t> Allah</a:t>
            </a:r>
            <a:r>
              <a:rPr lang="en-ID" sz="3000" dirty="0">
                <a:latin typeface="Berlin Sans FB" panose="020E0602020502020306" pitchFamily="34" charset="0"/>
              </a:rPr>
              <a:t>, dan </a:t>
            </a:r>
            <a:r>
              <a:rPr lang="en-ID" sz="3000" dirty="0" err="1">
                <a:latin typeface="Gill Sans Nova Cond XBd" panose="020B0A06020104020203" pitchFamily="34" charset="0"/>
              </a:rPr>
              <a:t>dia</a:t>
            </a:r>
            <a:r>
              <a:rPr lang="en-ID" sz="3000" dirty="0">
                <a:latin typeface="Gill Sans Nova Cond XBd" panose="020B0A06020104020203" pitchFamily="34" charset="0"/>
              </a:rPr>
              <a:t> sangat </a:t>
            </a:r>
            <a:r>
              <a:rPr lang="en-ID" sz="3000" dirty="0" err="1">
                <a:latin typeface="Gill Sans Nova Cond XBd" panose="020B0A06020104020203" pitchFamily="34" charset="0"/>
              </a:rPr>
              <a:t>ingin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melakukan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terbaik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mempertahankannya</a:t>
            </a:r>
            <a:r>
              <a:rPr lang="en-ID" sz="3000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latin typeface="Congenial Black" panose="02000503040000020004" pitchFamily="2" charset="0"/>
              </a:rPr>
              <a:t>Janda</a:t>
            </a:r>
            <a:r>
              <a:rPr lang="en-ID" sz="3000" dirty="0">
                <a:latin typeface="Congenial Black" panose="02000503040000020004" pitchFamily="2" charset="0"/>
              </a:rPr>
              <a:t> </a:t>
            </a:r>
            <a:r>
              <a:rPr lang="en-ID" sz="3000" dirty="0" err="1">
                <a:latin typeface="Congenial Black" panose="02000503040000020004" pitchFamily="2" charset="0"/>
              </a:rPr>
              <a:t>ini</a:t>
            </a:r>
            <a:r>
              <a:rPr lang="en-ID" sz="3000" dirty="0">
                <a:latin typeface="Congenial Black" panose="02000503040000020004" pitchFamily="2" charset="0"/>
              </a:rPr>
              <a:t> </a:t>
            </a:r>
            <a:r>
              <a:rPr lang="en-ID" sz="3000" dirty="0" err="1">
                <a:latin typeface="Congenial Black" panose="02000503040000020004" pitchFamily="2" charset="0"/>
              </a:rPr>
              <a:t>melakukan</a:t>
            </a:r>
            <a:r>
              <a:rPr lang="en-ID" sz="3000" dirty="0">
                <a:latin typeface="Congenial Black" panose="02000503040000020004" pitchFamily="2" charset="0"/>
              </a:rPr>
              <a:t> </a:t>
            </a:r>
            <a:r>
              <a:rPr lang="en-ID" sz="3000" dirty="0" err="1">
                <a:latin typeface="Congenial Black" panose="02000503040000020004" pitchFamily="2" charset="0"/>
              </a:rPr>
              <a:t>apa</a:t>
            </a:r>
            <a:r>
              <a:rPr lang="en-ID" sz="3000" dirty="0">
                <a:latin typeface="Congenial Black" panose="02000503040000020004" pitchFamily="2" charset="0"/>
              </a:rPr>
              <a:t> yang </a:t>
            </a:r>
            <a:r>
              <a:rPr lang="en-ID" sz="3000" dirty="0" err="1">
                <a:latin typeface="Congenial Black" panose="02000503040000020004" pitchFamily="2" charset="0"/>
              </a:rPr>
              <a:t>mampu</a:t>
            </a:r>
            <a:r>
              <a:rPr lang="en-ID" sz="3000" dirty="0">
                <a:latin typeface="Congenial Black" panose="02000503040000020004" pitchFamily="2" charset="0"/>
              </a:rPr>
              <a:t> </a:t>
            </a:r>
            <a:r>
              <a:rPr lang="en-ID" sz="3000" dirty="0" err="1">
                <a:latin typeface="Congenial Black" panose="02000503040000020004" pitchFamily="2" charset="0"/>
              </a:rPr>
              <a:t>dia</a:t>
            </a:r>
            <a:r>
              <a:rPr lang="en-ID" sz="3000" dirty="0">
                <a:latin typeface="Congenial Black" panose="02000503040000020004" pitchFamily="2" charset="0"/>
              </a:rPr>
              <a:t> buat</a:t>
            </a:r>
            <a:r>
              <a:rPr lang="en-ID" sz="3000" dirty="0">
                <a:latin typeface="Berlin Sans FB" panose="020E0602020502020306" pitchFamily="34" charset="0"/>
              </a:rPr>
              <a:t>, dan </a:t>
            </a:r>
            <a:r>
              <a:rPr lang="en-ID" sz="3000" dirty="0" err="1">
                <a:latin typeface="Berlin Sans FB" panose="020E0602020502020306" pitchFamily="34" charset="0"/>
              </a:rPr>
              <a:t>tindakannya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menjadi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monumen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dalam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ingatannya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selamanya</a:t>
            </a:r>
            <a:r>
              <a:rPr lang="en-ID" sz="3000" dirty="0">
                <a:latin typeface="Berlin Sans FB" panose="020E0602020502020306" pitchFamily="34" charset="0"/>
              </a:rPr>
              <a:t>, dan </a:t>
            </a:r>
            <a:r>
              <a:rPr lang="en-ID" sz="3000" dirty="0" err="1">
                <a:latin typeface="Berlin Sans FB" panose="020E0602020502020306" pitchFamily="34" charset="0"/>
              </a:rPr>
              <a:t>sukacitanya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kekal</a:t>
            </a:r>
            <a:r>
              <a:rPr lang="en-ID" sz="3000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latin typeface="Impact" panose="020B0806030902050204" pitchFamily="34" charset="0"/>
              </a:rPr>
              <a:t>Hatinya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pergi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bersama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persembahannya</a:t>
            </a:r>
            <a:r>
              <a:rPr lang="en-ID" sz="3000" dirty="0">
                <a:latin typeface="Berlin Sans FB" panose="020E0602020502020306" pitchFamily="34" charset="0"/>
              </a:rPr>
              <a:t>; </a:t>
            </a:r>
            <a:r>
              <a:rPr lang="en-ID" sz="3000" dirty="0" err="1">
                <a:latin typeface="Franklin Gothic Medium Cond" panose="020B0606030402020204" pitchFamily="34" charset="0"/>
              </a:rPr>
              <a:t>nilainya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dihitung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bukan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berdasarkan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harga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dari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mata</a:t>
            </a:r>
            <a:r>
              <a:rPr lang="en-ID" sz="3000" dirty="0">
                <a:latin typeface="Franklin Gothic Medium Cond" panose="020B0606030402020204" pitchFamily="34" charset="0"/>
              </a:rPr>
              <a:t> uang, </a:t>
            </a:r>
            <a:r>
              <a:rPr lang="en-ID" sz="3000" dirty="0" err="1">
                <a:latin typeface="Franklin Gothic Medium Cond" panose="020B0606030402020204" pitchFamily="34" charset="0"/>
              </a:rPr>
              <a:t>tetapi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melalui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kasih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kepada</a:t>
            </a:r>
            <a:r>
              <a:rPr lang="en-ID" sz="3000" dirty="0">
                <a:latin typeface="Franklin Gothic Medium Cond" panose="020B0606030402020204" pitchFamily="34" charset="0"/>
              </a:rPr>
              <a:t> Allah dan </a:t>
            </a:r>
            <a:r>
              <a:rPr lang="en-ID" sz="3000" dirty="0" err="1">
                <a:latin typeface="Franklin Gothic Medium Cond" panose="020B0606030402020204" pitchFamily="34" charset="0"/>
              </a:rPr>
              <a:t>ketertarikannya</a:t>
            </a:r>
            <a:r>
              <a:rPr lang="en-ID" sz="3000" dirty="0">
                <a:latin typeface="Franklin Gothic Medium Cond" panose="020B0606030402020204" pitchFamily="34" charset="0"/>
              </a:rPr>
              <a:t> pada </a:t>
            </a:r>
            <a:r>
              <a:rPr lang="en-ID" sz="3000" dirty="0" err="1">
                <a:latin typeface="Franklin Gothic Medium Cond" panose="020B0606030402020204" pitchFamily="34" charset="0"/>
              </a:rPr>
              <a:t>pekerjaan</a:t>
            </a:r>
            <a:r>
              <a:rPr lang="en-ID" sz="3000" dirty="0">
                <a:latin typeface="Franklin Gothic Medium Cond" panose="020B0606030402020204" pitchFamily="34" charset="0"/>
              </a:rPr>
              <a:t>-Nya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telah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mendorong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perbuatan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itu</a:t>
            </a:r>
            <a:r>
              <a:rPr lang="en-ID" sz="30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37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CC684-1470-1C40-D17C-524B0942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233" y="3533775"/>
            <a:ext cx="5811441" cy="88582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MAZMUR 116 : 12-14</a:t>
            </a:r>
            <a:endParaRPr lang="en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91C06-A05D-0827-8894-7D43764C3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9" b="1732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9CC5-5338-947C-2C42-B9713D849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4171951"/>
            <a:ext cx="7972425" cy="258126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en-ID" sz="32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Franklin Gothic Medium Cond" panose="020B0606030402020204" pitchFamily="34" charset="0"/>
              </a:rPr>
              <a:t>“</a:t>
            </a:r>
            <a:r>
              <a:rPr lang="en-ID" sz="32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kubalas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kepada</a:t>
            </a:r>
            <a:r>
              <a:rPr lang="en-ID" sz="3200" dirty="0">
                <a:latin typeface="Franklin Gothic Medium Cond" panose="020B0606030402020204" pitchFamily="34" charset="0"/>
              </a:rPr>
              <a:t> TUHAN </a:t>
            </a:r>
            <a:r>
              <a:rPr lang="en-ID" sz="3200" dirty="0" err="1">
                <a:latin typeface="Franklin Gothic Medium Cond" panose="020B0606030402020204" pitchFamily="34" charset="0"/>
              </a:rPr>
              <a:t>segala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kebajikan</a:t>
            </a:r>
            <a:r>
              <a:rPr lang="en-ID" sz="3200" dirty="0">
                <a:latin typeface="Franklin Gothic Medium Cond" panose="020B0606030402020204" pitchFamily="34" charset="0"/>
              </a:rPr>
              <a:t>-Nya </a:t>
            </a:r>
            <a:r>
              <a:rPr lang="en-ID" sz="3200" dirty="0" err="1">
                <a:latin typeface="Franklin Gothic Medium Cond" panose="020B0606030402020204" pitchFamily="34" charset="0"/>
              </a:rPr>
              <a:t>kepadaku</a:t>
            </a:r>
            <a:r>
              <a:rPr lang="en-ID" sz="3200" dirty="0">
                <a:latin typeface="Franklin Gothic Medium Cond" panose="020B0606030402020204" pitchFamily="34" charset="0"/>
              </a:rPr>
              <a:t>? Aku </a:t>
            </a:r>
            <a:r>
              <a:rPr lang="en-ID" sz="3200" dirty="0" err="1">
                <a:latin typeface="Franklin Gothic Medium Cond" panose="020B0606030402020204" pitchFamily="34" charset="0"/>
              </a:rPr>
              <a:t>akan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mengangkat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piala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3200" dirty="0">
                <a:latin typeface="Franklin Gothic Medium Cond" panose="020B0606030402020204" pitchFamily="34" charset="0"/>
              </a:rPr>
              <a:t>, dan </a:t>
            </a:r>
            <a:r>
              <a:rPr lang="en-ID" sz="3200" dirty="0" err="1">
                <a:latin typeface="Franklin Gothic Medium Cond" panose="020B0606030402020204" pitchFamily="34" charset="0"/>
              </a:rPr>
              <a:t>akan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menyerukan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nama</a:t>
            </a:r>
            <a:r>
              <a:rPr lang="en-ID" sz="3200" dirty="0">
                <a:latin typeface="Franklin Gothic Medium Cond" panose="020B0606030402020204" pitchFamily="34" charset="0"/>
              </a:rPr>
              <a:t> TUHAN,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membayar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nazarku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TUHAN di </a:t>
            </a:r>
            <a:r>
              <a:rPr lang="en-ID" sz="3200" dirty="0" err="1">
                <a:latin typeface="Impact" panose="020B0806030902050204" pitchFamily="34" charset="0"/>
              </a:rPr>
              <a:t>depan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seluruh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-Nya</a:t>
            </a:r>
            <a:r>
              <a:rPr lang="en-ID" sz="3200" dirty="0">
                <a:latin typeface="Franklin Gothic Medium Cond" panose="020B0606030402020204" pitchFamily="34" charset="0"/>
              </a:rPr>
              <a:t>.”</a:t>
            </a:r>
          </a:p>
          <a:p>
            <a:endParaRPr lang="en-ID" sz="3200" dirty="0">
              <a:latin typeface="Franklin Gothic Medium Cond" panose="020B0606030402020204" pitchFamily="34" charset="0"/>
            </a:endParaRPr>
          </a:p>
          <a:p>
            <a:endParaRPr lang="en-ID" sz="3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24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01003-C133-22CE-97DB-DC0F36469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" r="28438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8495-142A-91F8-1DCC-A5969DC3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522" y="234198"/>
            <a:ext cx="5915025" cy="63817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700" dirty="0" err="1">
                <a:latin typeface="Franklin Gothic Medium Cond" panose="020B0606030402020204" pitchFamily="34" charset="0"/>
              </a:rPr>
              <a:t>Cerita</a:t>
            </a:r>
            <a:r>
              <a:rPr lang="en-ID" sz="2700" dirty="0">
                <a:latin typeface="Franklin Gothic Medium Cond" panose="020B0606030402020204" pitchFamily="34" charset="0"/>
              </a:rPr>
              <a:t> yang lain </a:t>
            </a:r>
            <a:r>
              <a:rPr lang="en-ID" sz="2700" dirty="0" err="1">
                <a:latin typeface="Franklin Gothic Medium Cond" panose="020B0606030402020204" pitchFamily="34" charset="0"/>
              </a:rPr>
              <a:t>dalam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Kisah</a:t>
            </a:r>
            <a:r>
              <a:rPr lang="en-ID" sz="2700" dirty="0">
                <a:latin typeface="Impact" panose="020B0806030902050204" pitchFamily="34" charset="0"/>
              </a:rPr>
              <a:t> Para Rasul 10:1-4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mencatat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iman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Kornelius</a:t>
            </a:r>
            <a:r>
              <a:rPr lang="en-ID" sz="2700" b="1" dirty="0">
                <a:latin typeface="Franklin Gothic Medium Cond" panose="020B0606030402020204" pitchFamily="34" charset="0"/>
              </a:rPr>
              <a:t> yang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700" b="1" dirty="0">
                <a:latin typeface="Franklin Gothic Medium Cond" panose="020B0606030402020204" pitchFamily="34" charset="0"/>
              </a:rPr>
              <a:t> </a:t>
            </a:r>
            <a:r>
              <a:rPr lang="en-ID" sz="2700" b="1" dirty="0" err="1">
                <a:latin typeface="Franklin Gothic Medium Cond" panose="020B0606030402020204" pitchFamily="34" charset="0"/>
              </a:rPr>
              <a:t>perwira</a:t>
            </a:r>
            <a:r>
              <a:rPr lang="en-ID" sz="2700" b="1" dirty="0">
                <a:latin typeface="Franklin Gothic Medium Cond" panose="020B0606030402020204" pitchFamily="34" charset="0"/>
              </a:rPr>
              <a:t> Roma</a:t>
            </a:r>
            <a:r>
              <a:rPr lang="en-ID" sz="27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700" dirty="0">
                <a:latin typeface="Franklin Gothic Medium Cond" panose="020B0606030402020204" pitchFamily="34" charset="0"/>
              </a:rPr>
              <a:t>Di </a:t>
            </a:r>
            <a:r>
              <a:rPr lang="en-ID" sz="2700" dirty="0" err="1">
                <a:latin typeface="Franklin Gothic Medium Cond" panose="020B0606030402020204" pitchFamily="34" charset="0"/>
              </a:rPr>
              <a:t>Kaisarea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ada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700" dirty="0">
                <a:latin typeface="Franklin Gothic Medium Cond" panose="020B0606030402020204" pitchFamily="34" charset="0"/>
              </a:rPr>
              <a:t> yang </a:t>
            </a:r>
            <a:r>
              <a:rPr lang="en-ID" sz="2700" dirty="0" err="1">
                <a:latin typeface="Franklin Gothic Medium Cond" panose="020B0606030402020204" pitchFamily="34" charset="0"/>
              </a:rPr>
              <a:t>bernama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Kornelius</a:t>
            </a:r>
            <a:r>
              <a:rPr lang="en-ID" sz="2700" dirty="0"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perwira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pasukan</a:t>
            </a:r>
            <a:r>
              <a:rPr lang="en-ID" sz="2700" dirty="0">
                <a:latin typeface="Franklin Gothic Medium Cond" panose="020B0606030402020204" pitchFamily="34" charset="0"/>
              </a:rPr>
              <a:t> yang </a:t>
            </a:r>
            <a:r>
              <a:rPr lang="en-ID" sz="2700" dirty="0" err="1">
                <a:latin typeface="Franklin Gothic Medium Cond" panose="020B0606030402020204" pitchFamily="34" charset="0"/>
              </a:rPr>
              <a:t>disebut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pasukan</a:t>
            </a:r>
            <a:r>
              <a:rPr lang="en-ID" sz="2700" dirty="0">
                <a:latin typeface="Franklin Gothic Medium Cond" panose="020B0606030402020204" pitchFamily="34" charset="0"/>
              </a:rPr>
              <a:t> Italia. </a:t>
            </a:r>
            <a:r>
              <a:rPr lang="en-ID" sz="2700" dirty="0" err="1">
                <a:latin typeface="Franklin Gothic Medium Cond" panose="020B0606030402020204" pitchFamily="34" charset="0"/>
              </a:rPr>
              <a:t>Ia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saleh</a:t>
            </a:r>
            <a:r>
              <a:rPr lang="en-ID" sz="2700" dirty="0"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latin typeface="Franklin Gothic Medium Cond" panose="020B0606030402020204" pitchFamily="34" charset="0"/>
              </a:rPr>
              <a:t>ia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serta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seisi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takut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akan</a:t>
            </a:r>
            <a:r>
              <a:rPr lang="en-ID" sz="2700" dirty="0">
                <a:latin typeface="Franklin Gothic Medium Cond" panose="020B0606030402020204" pitchFamily="34" charset="0"/>
              </a:rPr>
              <a:t> Allah dan </a:t>
            </a:r>
            <a:r>
              <a:rPr lang="en-ID" sz="2700" dirty="0" err="1">
                <a:latin typeface="Franklin Gothic Medium Cond" panose="020B0606030402020204" pitchFamily="34" charset="0"/>
              </a:rPr>
              <a:t>ia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memberi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banyak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sedekah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kepada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umat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Yahudi</a:t>
            </a:r>
            <a:r>
              <a:rPr lang="en-ID" sz="2700" dirty="0">
                <a:latin typeface="Franklin Gothic Medium Cond" panose="020B0606030402020204" pitchFamily="34" charset="0"/>
              </a:rPr>
              <a:t> dan </a:t>
            </a:r>
            <a:r>
              <a:rPr lang="en-ID" sz="2700" dirty="0" err="1">
                <a:latin typeface="Franklin Gothic Medium Cond" panose="020B0606030402020204" pitchFamily="34" charset="0"/>
              </a:rPr>
              <a:t>senantiasa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berdoa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kepada</a:t>
            </a:r>
            <a:r>
              <a:rPr lang="en-ID" sz="2700" dirty="0">
                <a:latin typeface="Franklin Gothic Medium Cond" panose="020B0606030402020204" pitchFamily="34" charset="0"/>
              </a:rPr>
              <a:t> Allah. </a:t>
            </a:r>
            <a:r>
              <a:rPr lang="en-ID" sz="2700" dirty="0" err="1">
                <a:latin typeface="Franklin Gothic Medium Cond" panose="020B0606030402020204" pitchFamily="34" charset="0"/>
              </a:rPr>
              <a:t>Dalam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suatu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penglihatan</a:t>
            </a:r>
            <a:r>
              <a:rPr lang="en-ID" sz="2700" dirty="0"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latin typeface="Franklin Gothic Medium Cond" panose="020B0606030402020204" pitchFamily="34" charset="0"/>
              </a:rPr>
              <a:t>kira-kira</a:t>
            </a:r>
            <a:r>
              <a:rPr lang="en-ID" sz="2700" dirty="0">
                <a:latin typeface="Franklin Gothic Medium Cond" panose="020B0606030402020204" pitchFamily="34" charset="0"/>
              </a:rPr>
              <a:t> jam </a:t>
            </a:r>
            <a:r>
              <a:rPr lang="en-ID" sz="2700" dirty="0" err="1">
                <a:latin typeface="Franklin Gothic Medium Cond" panose="020B0606030402020204" pitchFamily="34" charset="0"/>
              </a:rPr>
              <a:t>tiga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petang</a:t>
            </a:r>
            <a:r>
              <a:rPr lang="en-ID" sz="2700" dirty="0"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latin typeface="Franklin Gothic Medium Cond" panose="020B0606030402020204" pitchFamily="34" charset="0"/>
              </a:rPr>
              <a:t>jelas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tampak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700" dirty="0">
                <a:latin typeface="Franklin Gothic Medium Cond" panose="020B0606030402020204" pitchFamily="34" charset="0"/>
              </a:rPr>
              <a:t> Allah </a:t>
            </a:r>
            <a:r>
              <a:rPr lang="en-ID" sz="2700" dirty="0" err="1">
                <a:latin typeface="Franklin Gothic Medium Cond" panose="020B0606030402020204" pitchFamily="34" charset="0"/>
              </a:rPr>
              <a:t>masuk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ke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rumahnya</a:t>
            </a:r>
            <a:r>
              <a:rPr lang="en-ID" sz="2700" dirty="0">
                <a:latin typeface="Franklin Gothic Medium Cond" panose="020B0606030402020204" pitchFamily="34" charset="0"/>
              </a:rPr>
              <a:t> dan </a:t>
            </a:r>
            <a:r>
              <a:rPr lang="en-ID" sz="27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kepadanya</a:t>
            </a:r>
            <a:r>
              <a:rPr lang="en-ID" sz="2700" dirty="0">
                <a:latin typeface="Franklin Gothic Medium Cond" panose="020B0606030402020204" pitchFamily="34" charset="0"/>
              </a:rPr>
              <a:t>: "</a:t>
            </a:r>
            <a:r>
              <a:rPr lang="en-ID" sz="2700" dirty="0" err="1">
                <a:latin typeface="Franklin Gothic Medium Cond" panose="020B0606030402020204" pitchFamily="34" charset="0"/>
              </a:rPr>
              <a:t>Kornelius</a:t>
            </a:r>
            <a:r>
              <a:rPr lang="en-ID" sz="2700" dirty="0">
                <a:latin typeface="Franklin Gothic Medium Cond" panose="020B0606030402020204" pitchFamily="34" charset="0"/>
              </a:rPr>
              <a:t>!" </a:t>
            </a:r>
            <a:r>
              <a:rPr lang="en-ID" sz="2700" dirty="0" err="1">
                <a:latin typeface="Franklin Gothic Medium Cond" panose="020B0606030402020204" pitchFamily="34" charset="0"/>
              </a:rPr>
              <a:t>Ia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menatap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itu</a:t>
            </a:r>
            <a:r>
              <a:rPr lang="en-ID" sz="2700" dirty="0">
                <a:latin typeface="Franklin Gothic Medium Cond" panose="020B0606030402020204" pitchFamily="34" charset="0"/>
              </a:rPr>
              <a:t> dan </a:t>
            </a:r>
            <a:r>
              <a:rPr lang="en-ID" sz="2700" dirty="0" err="1">
                <a:latin typeface="Franklin Gothic Medium Cond" panose="020B0606030402020204" pitchFamily="34" charset="0"/>
              </a:rPr>
              <a:t>dengan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takut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ia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700" dirty="0">
                <a:latin typeface="Franklin Gothic Medium Cond" panose="020B0606030402020204" pitchFamily="34" charset="0"/>
              </a:rPr>
              <a:t>: "Ada </a:t>
            </a:r>
            <a:r>
              <a:rPr lang="en-ID" sz="2700" dirty="0" err="1">
                <a:latin typeface="Franklin Gothic Medium Cond" panose="020B0606030402020204" pitchFamily="34" charset="0"/>
              </a:rPr>
              <a:t>apa</a:t>
            </a:r>
            <a:r>
              <a:rPr lang="en-ID" sz="2700" dirty="0">
                <a:latin typeface="Franklin Gothic Medium Cond" panose="020B0606030402020204" pitchFamily="34" charset="0"/>
              </a:rPr>
              <a:t>, </a:t>
            </a:r>
            <a:r>
              <a:rPr lang="en-ID" sz="2700" dirty="0" err="1">
                <a:latin typeface="Franklin Gothic Medium Cond" panose="020B0606030402020204" pitchFamily="34" charset="0"/>
              </a:rPr>
              <a:t>Tuhan</a:t>
            </a:r>
            <a:r>
              <a:rPr lang="en-ID" sz="2700" dirty="0">
                <a:latin typeface="Franklin Gothic Medium Cond" panose="020B0606030402020204" pitchFamily="34" charset="0"/>
              </a:rPr>
              <a:t>?" Jawab </a:t>
            </a:r>
            <a:r>
              <a:rPr lang="en-ID" sz="27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itu</a:t>
            </a:r>
            <a:r>
              <a:rPr lang="en-ID" sz="2700" dirty="0">
                <a:latin typeface="Franklin Gothic Medium Cond" panose="020B0606030402020204" pitchFamily="34" charset="0"/>
              </a:rPr>
              <a:t>: "</a:t>
            </a:r>
            <a:r>
              <a:rPr lang="en-ID" sz="2700" dirty="0" err="1">
                <a:latin typeface="Franklin Gothic Medium Cond" panose="020B0606030402020204" pitchFamily="34" charset="0"/>
              </a:rPr>
              <a:t>Semua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doamu</a:t>
            </a:r>
            <a:r>
              <a:rPr lang="en-ID" sz="2700" dirty="0">
                <a:latin typeface="Franklin Gothic Medium Cond" panose="020B0606030402020204" pitchFamily="34" charset="0"/>
              </a:rPr>
              <a:t> dan </a:t>
            </a:r>
            <a:r>
              <a:rPr lang="en-ID" sz="2700" dirty="0" err="1">
                <a:latin typeface="Franklin Gothic Medium Cond" panose="020B0606030402020204" pitchFamily="34" charset="0"/>
              </a:rPr>
              <a:t>sedekahmu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telah</a:t>
            </a:r>
            <a:r>
              <a:rPr lang="en-ID" sz="2700" dirty="0">
                <a:latin typeface="Franklin Gothic Medium Cond" panose="020B0606030402020204" pitchFamily="34" charset="0"/>
              </a:rPr>
              <a:t> naik </a:t>
            </a:r>
            <a:r>
              <a:rPr lang="en-ID" sz="2700" dirty="0" err="1">
                <a:latin typeface="Franklin Gothic Medium Cond" panose="020B0606030402020204" pitchFamily="34" charset="0"/>
              </a:rPr>
              <a:t>ke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hadirat</a:t>
            </a:r>
            <a:r>
              <a:rPr lang="en-ID" sz="2700" dirty="0">
                <a:latin typeface="Franklin Gothic Medium Cond" panose="020B0606030402020204" pitchFamily="34" charset="0"/>
              </a:rPr>
              <a:t> Allah dan Allah </a:t>
            </a:r>
            <a:r>
              <a:rPr lang="en-ID" sz="2700" dirty="0" err="1">
                <a:latin typeface="Franklin Gothic Medium Cond" panose="020B0606030402020204" pitchFamily="34" charset="0"/>
              </a:rPr>
              <a:t>mengingat</a:t>
            </a:r>
            <a:r>
              <a:rPr lang="en-ID" sz="2700" dirty="0">
                <a:latin typeface="Franklin Gothic Medium Cond" panose="020B0606030402020204" pitchFamily="34" charset="0"/>
              </a:rPr>
              <a:t> </a:t>
            </a:r>
            <a:r>
              <a:rPr lang="en-ID" sz="2700" dirty="0" err="1">
                <a:latin typeface="Franklin Gothic Medium Cond" panose="020B0606030402020204" pitchFamily="34" charset="0"/>
              </a:rPr>
              <a:t>engkau</a:t>
            </a:r>
            <a:r>
              <a:rPr lang="en-ID" sz="27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6772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2B198BE-F6DF-4465-B329-28C9E71EB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9144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9A0AD-D3DC-DC12-C751-2D3F0644F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4" r="19986" b="4"/>
          <a:stretch/>
        </p:blipFill>
        <p:spPr>
          <a:xfrm>
            <a:off x="20" y="10"/>
            <a:ext cx="3028930" cy="3224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87E30-05E9-6CD7-FBED-A2E88AFA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1" r="1" b="1"/>
          <a:stretch/>
        </p:blipFill>
        <p:spPr>
          <a:xfrm>
            <a:off x="20" y="3218008"/>
            <a:ext cx="3028930" cy="31823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3D2FB-1B11-CC78-E383-D7C92F319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275" y="428626"/>
            <a:ext cx="5553075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b="1" dirty="0" err="1">
                <a:latin typeface="Franklin Gothic Medium Cond" panose="020B0606030402020204" pitchFamily="34" charset="0"/>
              </a:rPr>
              <a:t>Kornelius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pemberi</a:t>
            </a:r>
            <a:r>
              <a:rPr lang="en-ID" sz="2400" b="1" dirty="0"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murah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hati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Hati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Kornelius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mengikuti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persembahannya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siap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belajar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banyak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mengenai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b="1" dirty="0" err="1">
                <a:latin typeface="Gill Sans Nova Cond XBd" panose="020B0A06020104020203" pitchFamily="34" charset="0"/>
              </a:rPr>
              <a:t>Doa</a:t>
            </a:r>
            <a:r>
              <a:rPr lang="en-ID" sz="2400" b="1" dirty="0">
                <a:latin typeface="Gill Sans Nova Cond XBd" panose="020B0A06020104020203" pitchFamily="34" charset="0"/>
              </a:rPr>
              <a:t> dan </a:t>
            </a:r>
            <a:r>
              <a:rPr lang="en-ID" sz="2400" b="1" dirty="0" err="1">
                <a:latin typeface="Gill Sans Nova Cond XBd" panose="020B0A06020104020203" pitchFamily="34" charset="0"/>
              </a:rPr>
              <a:t>sedekahnya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terikat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erat</a:t>
            </a:r>
            <a:r>
              <a:rPr lang="en-ID" sz="2400" b="1" dirty="0">
                <a:latin typeface="Gill Sans Nova Cond XBd" panose="020B0A06020104020203" pitchFamily="34" charset="0"/>
              </a:rPr>
              <a:t> dan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menunjukkan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kasih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400" b="1" dirty="0">
                <a:latin typeface="Gill Sans Nova Cond XBd" panose="020B0A06020104020203" pitchFamily="34" charset="0"/>
              </a:rPr>
              <a:t> Allah dan </a:t>
            </a:r>
            <a:r>
              <a:rPr lang="en-ID" sz="2400" b="1" dirty="0" err="1">
                <a:latin typeface="Gill Sans Nova Cond XBd" panose="020B0A06020104020203" pitchFamily="34" charset="0"/>
              </a:rPr>
              <a:t>kepada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sesama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--dua </a:t>
            </a:r>
            <a:r>
              <a:rPr lang="en-ID" sz="2400" dirty="0" err="1">
                <a:latin typeface="Franklin Gothic Medium Cond" panose="020B0606030402020204" pitchFamily="34" charset="0"/>
              </a:rPr>
              <a:t>prinsip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hukum</a:t>
            </a:r>
            <a:r>
              <a:rPr lang="en-ID" sz="2400" dirty="0">
                <a:latin typeface="Franklin Gothic Medium Cond" panose="020B0606030402020204" pitchFamily="34" charset="0"/>
              </a:rPr>
              <a:t> Allah: "</a:t>
            </a:r>
            <a:r>
              <a:rPr lang="en-ID" sz="2400" dirty="0" err="1">
                <a:latin typeface="Franklin Gothic Medium Cond" panose="020B0606030402020204" pitchFamily="34" charset="0"/>
              </a:rPr>
              <a:t>Kasihilah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Allahmu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hatimu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jiwamu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kekuatanmu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segenap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budimu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kasihilah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sesamamu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dirimu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400" dirty="0">
                <a:latin typeface="Franklin Gothic Medium Cond" panose="020B0606030402020204" pitchFamily="34" charset="0"/>
              </a:rPr>
              <a:t>" [Lukas 10:27]. </a:t>
            </a:r>
          </a:p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Yang </a:t>
            </a:r>
            <a:r>
              <a:rPr lang="en-ID" sz="2400" dirty="0" err="1">
                <a:latin typeface="Bernard MT Condensed" panose="02050806060905020404" pitchFamily="18" charset="0"/>
              </a:rPr>
              <a:t>pertama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dinyatakan</a:t>
            </a:r>
            <a:r>
              <a:rPr lang="en-ID" sz="2400" dirty="0"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doa</a:t>
            </a:r>
            <a:r>
              <a:rPr lang="en-ID" sz="2400" dirty="0">
                <a:latin typeface="Bernard MT Condensed" panose="02050806060905020404" pitchFamily="18" charset="0"/>
              </a:rPr>
              <a:t>, yang </a:t>
            </a:r>
            <a:r>
              <a:rPr lang="en-ID" sz="2400" dirty="0" err="1">
                <a:latin typeface="Bernard MT Condensed" panose="02050806060905020404" pitchFamily="18" charset="0"/>
              </a:rPr>
              <a:t>kedua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dinyatakan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memberi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sedekah</a:t>
            </a:r>
            <a:r>
              <a:rPr lang="en-ID" sz="2400" dirty="0">
                <a:latin typeface="Bernard MT Condensed" panose="02050806060905020404" pitchFamily="18" charset="0"/>
              </a:rPr>
              <a:t>.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000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alpha val="61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6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7A29-98E5-15E9-92BF-D1018BEBD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76399"/>
            <a:ext cx="4953000" cy="4610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Bold ITC" panose="020B0907030504020204" pitchFamily="34" charset="0"/>
              </a:rPr>
              <a:t>Tuhan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bukan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hanya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memperhatikan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doa-doa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tetapi</a:t>
            </a:r>
            <a:r>
              <a:rPr lang="en-ID" sz="3600" dirty="0">
                <a:latin typeface="Eras Bold ITC" panose="020B0907030504020204" pitchFamily="34" charset="0"/>
              </a:rPr>
              <a:t> juga </a:t>
            </a:r>
            <a:r>
              <a:rPr lang="en-ID" sz="3600" dirty="0">
                <a:latin typeface="Impact" panose="020B0806030902050204" pitchFamily="34" charset="0"/>
              </a:rPr>
              <a:t>motif </a:t>
            </a:r>
            <a:r>
              <a:rPr lang="en-ID" sz="3600" dirty="0" err="1">
                <a:latin typeface="Eras Bold ITC" panose="020B0907030504020204" pitchFamily="34" charset="0"/>
              </a:rPr>
              <a:t>dari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setiap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persembahan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kita</a:t>
            </a:r>
            <a:r>
              <a:rPr lang="en-ID" sz="3600" dirty="0">
                <a:latin typeface="Eras Bold ITC" panose="020B0907030504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D8165-4CF1-FFC6-A0B6-B7744904B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8" r="7065"/>
          <a:stretch/>
        </p:blipFill>
        <p:spPr>
          <a:xfrm>
            <a:off x="4669625" y="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586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99C1-EF3C-FE43-4493-C303C030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333375"/>
            <a:ext cx="7025402" cy="1358264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PROYEK KHUSUS : MEMBERI DARI STOPLES BESAR</a:t>
            </a:r>
            <a:br>
              <a:rPr lang="en-ID" dirty="0"/>
            </a:br>
            <a:r>
              <a:rPr lang="en-ID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Kamis</a:t>
            </a:r>
            <a:r>
              <a:rPr lang="en-ID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, 26 </a:t>
            </a:r>
            <a:r>
              <a:rPr lang="en-ID" sz="3100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Januari</a:t>
            </a:r>
            <a:r>
              <a:rPr lang="en-ID" sz="31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B566-AC9A-28BD-50B2-324221FD9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449" y="2025015"/>
            <a:ext cx="5724525" cy="483298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Penelitian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menunjukkan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sekitar</a:t>
            </a:r>
            <a:r>
              <a:rPr lang="en-ID" sz="2600" dirty="0">
                <a:latin typeface="Franklin Gothic Medium Cond" panose="020B0606030402020204" pitchFamily="34" charset="0"/>
              </a:rPr>
              <a:t> 9 </a:t>
            </a:r>
            <a:r>
              <a:rPr lang="en-ID" sz="2600" dirty="0" err="1">
                <a:latin typeface="Franklin Gothic Medium Cond" panose="020B0606030402020204" pitchFamily="34" charset="0"/>
              </a:rPr>
              <a:t>persen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aset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Likuid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Uang </a:t>
            </a:r>
            <a:r>
              <a:rPr lang="en-ID" sz="2600" dirty="0" err="1">
                <a:latin typeface="Gill Sans Nova Cond XBd" panose="020B0A06020104020203" pitchFamily="34" charset="0"/>
              </a:rPr>
              <a:t>tunai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cek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tabungan</a:t>
            </a:r>
            <a:r>
              <a:rPr lang="en-ID" sz="2600" dirty="0">
                <a:latin typeface="Gill Sans Nova Cond XBd" panose="020B0A06020104020203" pitchFamily="34" charset="0"/>
              </a:rPr>
              <a:t>, dana di pasar uang, </a:t>
            </a:r>
            <a:r>
              <a:rPr lang="en-ID" sz="2600" dirty="0" err="1">
                <a:latin typeface="Gill Sans Nova Cond XBd" panose="020B0A06020104020203" pitchFamily="34" charset="0"/>
              </a:rPr>
              <a:t>dll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umum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dikenal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aset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likuid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aset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segera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dijadikan</a:t>
            </a:r>
            <a:r>
              <a:rPr lang="en-ID" sz="2600" dirty="0">
                <a:latin typeface="Gill Sans Nova Cond XBd" panose="020B0A06020104020203" pitchFamily="34" charset="0"/>
              </a:rPr>
              <a:t> uang],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sebut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latin typeface="Gill Sans Nova Cond XBd" panose="020B0A06020104020203" pitchFamily="34" charset="0"/>
              </a:rPr>
              <a:t>stoples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kecil</a:t>
            </a:r>
            <a:r>
              <a:rPr lang="en-ID" sz="2600" dirty="0">
                <a:latin typeface="Gill Sans Nova Cond XBd" panose="020B0A06020104020203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2600" dirty="0" err="1">
                <a:latin typeface="Bernard MT Condensed" panose="02050806060905020404" pitchFamily="18" charset="0"/>
              </a:rPr>
              <a:t>Sementara</a:t>
            </a:r>
            <a:r>
              <a:rPr lang="en-ID" sz="2600" dirty="0">
                <a:latin typeface="Bernard MT Condensed" panose="02050806060905020404" pitchFamily="18" charset="0"/>
              </a:rPr>
              <a:t> 91 </a:t>
            </a:r>
            <a:r>
              <a:rPr lang="en-ID" sz="2600" dirty="0" err="1">
                <a:latin typeface="Bernard MT Condensed" panose="02050806060905020404" pitchFamily="18" charset="0"/>
              </a:rPr>
              <a:t>persen</a:t>
            </a:r>
            <a:r>
              <a:rPr lang="en-ID" sz="2600" dirty="0">
                <a:latin typeface="Bernard MT Condensed" panose="02050806060905020404" pitchFamily="18" charset="0"/>
              </a:rPr>
              <a:t>, di "</a:t>
            </a:r>
            <a:r>
              <a:rPr lang="en-ID" sz="2600" dirty="0" err="1">
                <a:latin typeface="Bernard MT Condensed" panose="02050806060905020404" pitchFamily="18" charset="0"/>
              </a:rPr>
              <a:t>investasikan</a:t>
            </a:r>
            <a:r>
              <a:rPr lang="en-ID" sz="2600" dirty="0">
                <a:latin typeface="Bernard MT Condensed" panose="02050806060905020404" pitchFamily="18" charset="0"/>
              </a:rPr>
              <a:t>" </a:t>
            </a:r>
            <a:r>
              <a:rPr lang="en-ID" sz="2600" dirty="0" err="1">
                <a:latin typeface="Bernard MT Condensed" panose="02050806060905020404" pitchFamily="18" charset="0"/>
              </a:rPr>
              <a:t>dalam</a:t>
            </a:r>
            <a:r>
              <a:rPr lang="en-ID" sz="2600" dirty="0">
                <a:latin typeface="Bernard MT Condensed" panose="02050806060905020404" pitchFamily="18" charset="0"/>
              </a:rPr>
              <a:t> real estate, </a:t>
            </a:r>
            <a:r>
              <a:rPr lang="en-ID" sz="2600" dirty="0" err="1">
                <a:latin typeface="Bernard MT Condensed" panose="02050806060905020404" pitchFamily="18" charset="0"/>
              </a:rPr>
              <a:t>sama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seperti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rumah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ternak</a:t>
            </a:r>
            <a:r>
              <a:rPr lang="en-ID" sz="2600" dirty="0">
                <a:latin typeface="Bernard MT Condensed" panose="02050806060905020404" pitchFamily="18" charset="0"/>
              </a:rPr>
              <a:t> [</a:t>
            </a:r>
            <a:r>
              <a:rPr lang="en-ID" sz="2600" dirty="0" err="1">
                <a:latin typeface="Bernard MT Condensed" panose="02050806060905020404" pitchFamily="18" charset="0"/>
              </a:rPr>
              <a:t>jika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latin typeface="Bernard MT Condensed" panose="02050806060905020404" pitchFamily="18" charset="0"/>
              </a:rPr>
              <a:t>pedesaan</a:t>
            </a:r>
            <a:r>
              <a:rPr lang="en-ID" sz="2600" dirty="0">
                <a:latin typeface="Bernard MT Condensed" panose="02050806060905020404" pitchFamily="18" charset="0"/>
              </a:rPr>
              <a:t>], </a:t>
            </a:r>
            <a:r>
              <a:rPr lang="en-ID" sz="2600" dirty="0" err="1">
                <a:latin typeface="Bernard MT Condensed" panose="02050806060905020404" pitchFamily="18" charset="0"/>
              </a:rPr>
              <a:t>atau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barang-barang</a:t>
            </a:r>
            <a:r>
              <a:rPr lang="en-ID" sz="2600" dirty="0">
                <a:latin typeface="Bernard MT Condensed" panose="02050806060905020404" pitchFamily="18" charset="0"/>
              </a:rPr>
              <a:t> non </a:t>
            </a:r>
            <a:r>
              <a:rPr lang="en-ID" sz="2600" dirty="0" err="1">
                <a:latin typeface="Bernard MT Condensed" panose="02050806060905020404" pitchFamily="18" charset="0"/>
              </a:rPr>
              <a:t>likuid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lainnya</a:t>
            </a:r>
            <a:r>
              <a:rPr lang="en-ID" sz="2600" dirty="0">
                <a:latin typeface="Bernard MT Condensed" panose="02050806060905020404" pitchFamily="18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sebut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ini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sebagai</a:t>
            </a:r>
            <a:r>
              <a:rPr lang="en-ID" sz="2600" dirty="0">
                <a:latin typeface="Bernard MT Condensed" panose="02050806060905020404" pitchFamily="18" charset="0"/>
              </a:rPr>
              <a:t> "</a:t>
            </a:r>
            <a:r>
              <a:rPr lang="en-ID" sz="2600" dirty="0" err="1">
                <a:latin typeface="Bernard MT Condensed" panose="02050806060905020404" pitchFamily="18" charset="0"/>
              </a:rPr>
              <a:t>stoples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besar</a:t>
            </a:r>
            <a:r>
              <a:rPr lang="en-ID" sz="2600" dirty="0">
                <a:latin typeface="Bernard MT Condensed" panose="02050806060905020404" pitchFamily="18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00D7D-AF9C-FB1E-0B00-9A7A4311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2809620"/>
            <a:ext cx="2855080" cy="25803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496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DFF71-0442-64D1-149A-AB2CF3A0A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5" r="18554" b="1"/>
          <a:stretch/>
        </p:blipFill>
        <p:spPr>
          <a:xfrm>
            <a:off x="209357" y="299509"/>
            <a:ext cx="3916219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AE259-5B4B-CE45-CD80-0DB992FC0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438" y="866775"/>
            <a:ext cx="4209183" cy="60864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Kebanyakan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memberi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persembahan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atau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kontribusi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stoples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kecil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aset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likuid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.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Ini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adalah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mereka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miliki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dalam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rekening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giro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atau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buku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saku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mereka</a:t>
            </a:r>
            <a:r>
              <a:rPr lang="en-ID" sz="2600" dirty="0">
                <a:solidFill>
                  <a:schemeClr val="tx1">
                    <a:alpha val="80000"/>
                  </a:schemeClr>
                </a:solidFill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Bagaimana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dengan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stoples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yg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besar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?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Apakah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kita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tertarik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untuk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memberikan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dari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"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stoples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yg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besar</a:t>
            </a:r>
            <a:r>
              <a:rPr lang="en-ID" sz="2600" dirty="0">
                <a:solidFill>
                  <a:srgbClr val="C00000">
                    <a:alpha val="80000"/>
                  </a:srgbClr>
                </a:solidFill>
                <a:latin typeface="Eras Bold ITC" panose="020B0907030504020204" pitchFamily="34" charset="0"/>
              </a:rPr>
              <a:t>"?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184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4242D-06BE-0ECC-B211-BF6525654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17" r="18675" b="1"/>
          <a:stretch/>
        </p:blipFill>
        <p:spPr>
          <a:xfrm>
            <a:off x="2" y="1587"/>
            <a:ext cx="441007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FC339-3AB9-3EDF-25DD-16E15E839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695325"/>
            <a:ext cx="4571998" cy="596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Markus 14:3-9 </a:t>
            </a:r>
            <a:r>
              <a:rPr lang="en-ID" dirty="0">
                <a:latin typeface="Gill Sans Nova Cond XBd" panose="020B0A06020104020203" pitchFamily="34" charset="0"/>
              </a:rPr>
              <a:t>dan </a:t>
            </a: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12:2-8 </a:t>
            </a:r>
            <a:r>
              <a:rPr lang="en-ID" dirty="0" err="1">
                <a:latin typeface="Gill Sans Nova Cond XBd" panose="020B0A06020104020203" pitchFamily="34" charset="0"/>
              </a:rPr>
              <a:t>menceritakan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Maria yang </a:t>
            </a:r>
            <a:r>
              <a:rPr lang="en-ID" dirty="0" err="1">
                <a:latin typeface="Impact" panose="020B0806030902050204" pitchFamily="34" charset="0"/>
              </a:rPr>
              <a:t>memberikan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sesuatu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terbaik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minyak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narwastu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murni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meminyaki</a:t>
            </a:r>
            <a:r>
              <a:rPr lang="en-ID" dirty="0">
                <a:latin typeface="Eras Bold ITC" panose="020B0907030504020204" pitchFamily="34" charset="0"/>
              </a:rPr>
              <a:t> kaki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minyak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Minyak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bernilai</a:t>
            </a:r>
            <a:r>
              <a:rPr lang="en-ID" dirty="0">
                <a:latin typeface="Gill Sans Nova Cond XBd" panose="020B0A06020104020203" pitchFamily="34" charset="0"/>
              </a:rPr>
              <a:t> 300 dinar, </a:t>
            </a:r>
            <a:r>
              <a:rPr lang="en-ID" dirty="0" err="1">
                <a:latin typeface="Gill Sans Nova Cond XBd" panose="020B0A06020104020203" pitchFamily="34" charset="0"/>
              </a:rPr>
              <a:t>upah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kerja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tahun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Amasis MT Pro Black" panose="02040A04050005020304" pitchFamily="18" charset="0"/>
              </a:rPr>
              <a:t>Nampaknya</a:t>
            </a:r>
            <a:r>
              <a:rPr lang="en-ID" dirty="0">
                <a:latin typeface="Amasis MT Pro Black" panose="02040A04050005020304" pitchFamily="18" charset="0"/>
              </a:rPr>
              <a:t> Maria </a:t>
            </a:r>
            <a:r>
              <a:rPr lang="en-ID" dirty="0" err="1">
                <a:latin typeface="Amasis MT Pro Black" panose="02040A04050005020304" pitchFamily="18" charset="0"/>
              </a:rPr>
              <a:t>sedang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memberikan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persembahannya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dari</a:t>
            </a:r>
            <a:r>
              <a:rPr lang="en-ID" dirty="0">
                <a:latin typeface="Amasis MT Pro Black" panose="02040A04050005020304" pitchFamily="18" charset="0"/>
              </a:rPr>
              <a:t> "</a:t>
            </a:r>
            <a:r>
              <a:rPr lang="en-ID" dirty="0" err="1">
                <a:latin typeface="Amasis MT Pro Black" panose="02040A04050005020304" pitchFamily="18" charset="0"/>
              </a:rPr>
              <a:t>stoples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besar</a:t>
            </a:r>
            <a:r>
              <a:rPr lang="en-ID" dirty="0">
                <a:latin typeface="Amasis MT Pro Black" panose="02040A04050005020304" pitchFamily="18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88746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F19BB-3D13-8010-843C-504DFC359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40" b="847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E7277-6E57-AD85-6766-4CA2CE1DA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790950"/>
            <a:ext cx="8382000" cy="291465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Barnabas, </a:t>
            </a:r>
            <a:r>
              <a:rPr lang="en-ID" dirty="0" err="1">
                <a:latin typeface="Franklin Gothic Medium Cond" panose="020B0606030402020204" pitchFamily="34" charset="0"/>
              </a:rPr>
              <a:t>teman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sekerja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rasul</a:t>
            </a:r>
            <a:r>
              <a:rPr lang="en-ID" dirty="0">
                <a:latin typeface="Franklin Gothic Medium Cond" panose="020B0606030402020204" pitchFamily="34" charset="0"/>
              </a:rPr>
              <a:t> Paulus.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stoples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Kisah</a:t>
            </a:r>
            <a:r>
              <a:rPr lang="en-ID" dirty="0">
                <a:latin typeface="Impact" panose="020B0806030902050204" pitchFamily="34" charset="0"/>
              </a:rPr>
              <a:t> Para Rasul 4:36-37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 pula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Yusuf, yang oleh </a:t>
            </a:r>
            <a:r>
              <a:rPr lang="en-ID" dirty="0" err="1">
                <a:latin typeface="Gill Sans Nova Cond XBd" panose="020B0A06020104020203" pitchFamily="34" charset="0"/>
              </a:rPr>
              <a:t>rasul-rasul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disebut</a:t>
            </a:r>
            <a:r>
              <a:rPr lang="en-ID" dirty="0">
                <a:latin typeface="Gill Sans Nova Cond XBd" panose="020B0A06020104020203" pitchFamily="34" charset="0"/>
              </a:rPr>
              <a:t> Barnabas, </a:t>
            </a:r>
            <a:r>
              <a:rPr lang="en-ID" dirty="0" err="1">
                <a:latin typeface="Gill Sans Nova Cond XBd" panose="020B0A06020104020203" pitchFamily="34" charset="0"/>
              </a:rPr>
              <a:t>artinya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penghiburan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Lewi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Siprus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Congenial Black" panose="02000503040000020004" pitchFamily="2" charset="0"/>
              </a:rPr>
              <a:t>Ia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menjual</a:t>
            </a:r>
            <a:r>
              <a:rPr lang="en-ID" dirty="0">
                <a:latin typeface="Congenial Black" panose="02000503040000020004" pitchFamily="2" charset="0"/>
              </a:rPr>
              <a:t> ladang, </a:t>
            </a:r>
            <a:r>
              <a:rPr lang="en-ID" dirty="0" err="1">
                <a:latin typeface="Congenial Black" panose="02000503040000020004" pitchFamily="2" charset="0"/>
              </a:rPr>
              <a:t>miliknya</a:t>
            </a:r>
            <a:r>
              <a:rPr lang="en-ID" dirty="0">
                <a:latin typeface="Congenial Black" panose="02000503040000020004" pitchFamily="2" charset="0"/>
              </a:rPr>
              <a:t>, </a:t>
            </a:r>
            <a:r>
              <a:rPr lang="en-ID" dirty="0" err="1">
                <a:latin typeface="Congenial Black" panose="02000503040000020004" pitchFamily="2" charset="0"/>
              </a:rPr>
              <a:t>lalu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membawa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uangnya</a:t>
            </a:r>
            <a:r>
              <a:rPr lang="en-ID" dirty="0">
                <a:latin typeface="Congenial Black" panose="02000503040000020004" pitchFamily="2" charset="0"/>
              </a:rPr>
              <a:t> </a:t>
            </a:r>
            <a:r>
              <a:rPr lang="en-ID" dirty="0" err="1">
                <a:latin typeface="Congenial Black" panose="02000503040000020004" pitchFamily="2" charset="0"/>
              </a:rPr>
              <a:t>itu</a:t>
            </a:r>
            <a:r>
              <a:rPr lang="en-ID" dirty="0">
                <a:latin typeface="Congenial Black" panose="02000503040000020004" pitchFamily="2" charset="0"/>
              </a:rPr>
              <a:t> dan </a:t>
            </a:r>
            <a:r>
              <a:rPr lang="en-ID" dirty="0" err="1">
                <a:latin typeface="Congenial Black" panose="02000503040000020004" pitchFamily="2" charset="0"/>
              </a:rPr>
              <a:t>meletakkannya</a:t>
            </a:r>
            <a:r>
              <a:rPr lang="en-ID" dirty="0">
                <a:latin typeface="Congenial Black" panose="02000503040000020004" pitchFamily="2" charset="0"/>
              </a:rPr>
              <a:t> di </a:t>
            </a:r>
            <a:r>
              <a:rPr lang="en-ID" dirty="0" err="1">
                <a:latin typeface="Congenial Black" panose="02000503040000020004" pitchFamily="2" charset="0"/>
              </a:rPr>
              <a:t>depan</a:t>
            </a:r>
            <a:r>
              <a:rPr lang="en-ID" dirty="0">
                <a:latin typeface="Congenial Black" panose="02000503040000020004" pitchFamily="2" charset="0"/>
              </a:rPr>
              <a:t> kaki </a:t>
            </a:r>
            <a:r>
              <a:rPr lang="en-ID" dirty="0" err="1">
                <a:latin typeface="Congenial Black" panose="02000503040000020004" pitchFamily="2" charset="0"/>
              </a:rPr>
              <a:t>rasul-rasul</a:t>
            </a:r>
            <a:r>
              <a:rPr lang="en-ID" dirty="0"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164208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ADC76-855B-5D86-00BA-2F9D44FB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7" r="14400" b="-2"/>
          <a:stretch/>
        </p:blipFill>
        <p:spPr>
          <a:xfrm>
            <a:off x="20" y="10"/>
            <a:ext cx="4286230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FCFD0-8C7E-BDA9-180A-D2C416368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575" y="2066925"/>
            <a:ext cx="4819650" cy="4148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400" dirty="0" err="1">
                <a:latin typeface="Impact" panose="020B0806030902050204" pitchFamily="34" charset="0"/>
              </a:rPr>
              <a:t>Sesungguhnya</a:t>
            </a:r>
            <a:r>
              <a:rPr lang="en-ID" sz="4400" dirty="0">
                <a:latin typeface="Impact" panose="020B0806030902050204" pitchFamily="34" charset="0"/>
              </a:rPr>
              <a:t> </a:t>
            </a:r>
            <a:r>
              <a:rPr lang="en-ID" sz="4400" dirty="0" err="1">
                <a:latin typeface="Impact" panose="020B0806030902050204" pitchFamily="34" charset="0"/>
              </a:rPr>
              <a:t>untuk</a:t>
            </a:r>
            <a:r>
              <a:rPr lang="en-ID" sz="4400" dirty="0">
                <a:latin typeface="Impact" panose="020B0806030902050204" pitchFamily="34" charset="0"/>
              </a:rPr>
              <a:t> </a:t>
            </a:r>
            <a:r>
              <a:rPr lang="en-ID" sz="4400" dirty="0" err="1">
                <a:latin typeface="Impact" panose="020B0806030902050204" pitchFamily="34" charset="0"/>
              </a:rPr>
              <a:t>memberi</a:t>
            </a:r>
            <a:r>
              <a:rPr lang="en-ID" sz="4400" dirty="0">
                <a:latin typeface="Impact" panose="020B0806030902050204" pitchFamily="34" charset="0"/>
              </a:rPr>
              <a:t> </a:t>
            </a:r>
            <a:r>
              <a:rPr lang="en-ID" sz="4400" dirty="0" err="1">
                <a:latin typeface="Impact" panose="020B0806030902050204" pitchFamily="34" charset="0"/>
              </a:rPr>
              <a:t>dari</a:t>
            </a:r>
            <a:r>
              <a:rPr lang="en-ID" sz="4400" dirty="0">
                <a:latin typeface="Impact" panose="020B0806030902050204" pitchFamily="34" charset="0"/>
              </a:rPr>
              <a:t> "</a:t>
            </a:r>
            <a:r>
              <a:rPr lang="en-ID" sz="4400" dirty="0" err="1">
                <a:latin typeface="Impact" panose="020B0806030902050204" pitchFamily="34" charset="0"/>
              </a:rPr>
              <a:t>stoples</a:t>
            </a:r>
            <a:r>
              <a:rPr lang="en-ID" sz="4400" dirty="0">
                <a:latin typeface="Impact" panose="020B0806030902050204" pitchFamily="34" charset="0"/>
              </a:rPr>
              <a:t> </a:t>
            </a:r>
            <a:r>
              <a:rPr lang="en-ID" sz="4400" dirty="0" err="1">
                <a:latin typeface="Impact" panose="020B0806030902050204" pitchFamily="34" charset="0"/>
              </a:rPr>
              <a:t>besar</a:t>
            </a:r>
            <a:r>
              <a:rPr lang="en-ID" sz="4400" dirty="0">
                <a:latin typeface="Impact" panose="020B0806030902050204" pitchFamily="34" charset="0"/>
              </a:rPr>
              <a:t>" </a:t>
            </a:r>
            <a:r>
              <a:rPr lang="en-ID" sz="4400" dirty="0" err="1">
                <a:latin typeface="Impact" panose="020B0806030902050204" pitchFamily="34" charset="0"/>
              </a:rPr>
              <a:t>menuntut</a:t>
            </a:r>
            <a:r>
              <a:rPr lang="en-ID" sz="4400" dirty="0">
                <a:latin typeface="Impact" panose="020B0806030902050204" pitchFamily="34" charset="0"/>
              </a:rPr>
              <a:t> </a:t>
            </a:r>
            <a:r>
              <a:rPr lang="en-ID" sz="4400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sz="44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4400" dirty="0" err="1">
                <a:solidFill>
                  <a:srgbClr val="C00000"/>
                </a:solidFill>
                <a:latin typeface="Impact" panose="020B0806030902050204" pitchFamily="34" charset="0"/>
              </a:rPr>
              <a:t>komitmen</a:t>
            </a:r>
            <a:r>
              <a:rPr lang="en-ID" sz="44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4400" dirty="0" err="1">
                <a:solidFill>
                  <a:srgbClr val="C00000"/>
                </a:solidFill>
                <a:latin typeface="Impact" panose="020B0806030902050204" pitchFamily="34" charset="0"/>
              </a:rPr>
              <a:t>sejati</a:t>
            </a:r>
            <a:r>
              <a:rPr lang="en-ID" sz="44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234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1344-9FF0-184C-6B58-D14CF1DC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346D5-3F25-74FF-67B2-C72E30C08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90374-7186-027E-6F7B-DFAF0BCD2D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" y="-12701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CE67EB-E731-5BC6-CF4D-1D9960925BB4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593B3-369F-11F3-DE74-FFA230801459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304C5-73B5-5916-E702-BC38CA883089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EEF582-B97B-E63B-8958-DB74BDE46B2B}"/>
              </a:ext>
            </a:extLst>
          </p:cNvPr>
          <p:cNvSpPr/>
          <p:nvPr/>
        </p:nvSpPr>
        <p:spPr>
          <a:xfrm>
            <a:off x="341736" y="23410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BF97B1-C95D-6FAD-4981-13734374F500}"/>
              </a:ext>
            </a:extLst>
          </p:cNvPr>
          <p:cNvSpPr/>
          <p:nvPr/>
        </p:nvSpPr>
        <p:spPr>
          <a:xfrm>
            <a:off x="341736" y="34426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B3BC3-04F0-57C1-60C8-54EABE8EBE26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31EFB-B27F-83CE-D7A3-2B97578B9152}"/>
              </a:ext>
            </a:extLst>
          </p:cNvPr>
          <p:cNvSpPr txBox="1"/>
          <p:nvPr/>
        </p:nvSpPr>
        <p:spPr>
          <a:xfrm>
            <a:off x="1145323" y="974466"/>
            <a:ext cx="7692026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Persembahan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meluap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hati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menerima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melalui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iman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sebagai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satu-satunya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sarana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cukup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rahmat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penebusan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645407-D890-3E87-5D0F-FA9FFBE1CE5B}"/>
              </a:ext>
            </a:extLst>
          </p:cNvPr>
          <p:cNvSpPr txBox="1"/>
          <p:nvPr/>
        </p:nvSpPr>
        <p:spPr>
          <a:xfrm>
            <a:off x="1148338" y="2245845"/>
            <a:ext cx="7692025" cy="1107996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Persembahan-persembahan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sebuah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pengakuan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ekspresi</a:t>
            </a:r>
            <a:r>
              <a:rPr lang="en-ID" sz="2200" dirty="0">
                <a:latin typeface="Impact" panose="020B0806030902050204" pitchFamily="34" charset="0"/>
              </a:rPr>
              <a:t> rasa </a:t>
            </a:r>
            <a:r>
              <a:rPr lang="en-ID" sz="2200" dirty="0" err="1">
                <a:latin typeface="Impact" panose="020B0806030902050204" pitchFamily="34" charset="0"/>
              </a:rPr>
              <a:t>syukur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karunia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berlimpah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kehidupan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penebusan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nafkah</a:t>
            </a:r>
            <a:r>
              <a:rPr lang="en-ID" sz="2200" dirty="0"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latin typeface="Impact" panose="020B0806030902050204" pitchFamily="34" charset="0"/>
              </a:rPr>
              <a:t>berkat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613DF3-9E58-358A-95DE-F02F5D193D53}"/>
              </a:ext>
            </a:extLst>
          </p:cNvPr>
          <p:cNvSpPr txBox="1"/>
          <p:nvPr/>
        </p:nvSpPr>
        <p:spPr>
          <a:xfrm>
            <a:off x="1141827" y="3455761"/>
            <a:ext cx="7692026" cy="830997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400" b="1" dirty="0">
                <a:latin typeface="Gill Sans Nova Cond XBd" panose="020B0A06020104020203" pitchFamily="34" charset="0"/>
              </a:rPr>
              <a:t>Bagian </a:t>
            </a:r>
            <a:r>
              <a:rPr lang="en-ID" sz="2400" b="1" dirty="0" err="1">
                <a:latin typeface="Gill Sans Nova Cond XBd" panose="020B0A06020104020203" pitchFamily="34" charset="0"/>
              </a:rPr>
              <a:t>dari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pengalaman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beribadah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adalah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mengembalikan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persepuluhan</a:t>
            </a:r>
            <a:r>
              <a:rPr lang="en-ID" sz="2400" b="1" dirty="0">
                <a:latin typeface="Gill Sans Nova Cond XBd" panose="020B0A06020104020203" pitchFamily="34" charset="0"/>
              </a:rPr>
              <a:t> dan </a:t>
            </a:r>
            <a:r>
              <a:rPr lang="en-ID" sz="2400" b="1" dirty="0" err="1">
                <a:latin typeface="Gill Sans Nova Cond XBd" panose="020B0A06020104020203" pitchFamily="34" charset="0"/>
              </a:rPr>
              <a:t>memberikan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persembahan-persembahan</a:t>
            </a:r>
            <a:r>
              <a:rPr lang="en-ID" sz="2400" b="1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0554E-7C4E-3A58-F8E7-02AB0F1EFD3E}"/>
              </a:ext>
            </a:extLst>
          </p:cNvPr>
          <p:cNvSpPr txBox="1"/>
          <p:nvPr/>
        </p:nvSpPr>
        <p:spPr>
          <a:xfrm>
            <a:off x="1141827" y="4481264"/>
            <a:ext cx="7714572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bukan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memperhatikan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doa-doa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juga motif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persembahan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303213-FF34-3630-775D-6DD9E827C98D}"/>
              </a:ext>
            </a:extLst>
          </p:cNvPr>
          <p:cNvSpPr txBox="1"/>
          <p:nvPr/>
        </p:nvSpPr>
        <p:spPr>
          <a:xfrm>
            <a:off x="1141827" y="5529539"/>
            <a:ext cx="771758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Memberi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"</a:t>
            </a:r>
            <a:r>
              <a:rPr lang="en-ID" sz="2800" dirty="0" err="1">
                <a:latin typeface="Gill Sans Nova Cond XBd" panose="020B0A06020104020203" pitchFamily="34" charset="0"/>
              </a:rPr>
              <a:t>stoples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besar</a:t>
            </a:r>
            <a:r>
              <a:rPr lang="en-ID" sz="2800" dirty="0">
                <a:latin typeface="Gill Sans Nova Cond XBd" panose="020B0A06020104020203" pitchFamily="34" charset="0"/>
              </a:rPr>
              <a:t>" </a:t>
            </a:r>
            <a:r>
              <a:rPr lang="en-ID" sz="2800" dirty="0" err="1">
                <a:latin typeface="Gill Sans Nova Cond XBd" panose="020B0A06020104020203" pitchFamily="34" charset="0"/>
              </a:rPr>
              <a:t>menuntut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kasih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komitmen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sejati</a:t>
            </a:r>
            <a:r>
              <a:rPr lang="en-ID" sz="28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130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7324082-725E-C2C6-AB59-C3149DF667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99805"/>
              </p:ext>
            </p:extLst>
          </p:nvPr>
        </p:nvGraphicFramePr>
        <p:xfrm>
          <a:off x="3981450" y="3076575"/>
          <a:ext cx="4937374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852A3CF-0F52-C30D-9432-3B3A9A943672}"/>
              </a:ext>
            </a:extLst>
          </p:cNvPr>
          <p:cNvSpPr txBox="1"/>
          <p:nvPr/>
        </p:nvSpPr>
        <p:spPr>
          <a:xfrm>
            <a:off x="371825" y="541793"/>
            <a:ext cx="4800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Bila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menyadari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betapa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besarnya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pemberian</a:t>
            </a:r>
            <a:r>
              <a:rPr lang="en-ID" sz="2800" dirty="0"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latin typeface="Impact" panose="020B0806030902050204" pitchFamily="34" charset="0"/>
              </a:rPr>
              <a:t>kepada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/>
              <a:t>, </a:t>
            </a:r>
            <a:r>
              <a:rPr lang="en-ID" sz="2800" dirty="0" err="1"/>
              <a:t>kita</a:t>
            </a:r>
            <a:r>
              <a:rPr lang="en-ID" sz="2800" dirty="0"/>
              <a:t> </a:t>
            </a:r>
            <a:r>
              <a:rPr lang="en-ID" sz="2800" dirty="0" err="1"/>
              <a:t>akan</a:t>
            </a:r>
            <a:r>
              <a:rPr lang="en-ID" sz="2800" dirty="0"/>
              <a:t> </a:t>
            </a:r>
            <a:r>
              <a:rPr lang="en-ID" sz="2800" dirty="0" err="1"/>
              <a:t>mulai</a:t>
            </a:r>
            <a:r>
              <a:rPr lang="en-ID" sz="2800" dirty="0"/>
              <a:t> </a:t>
            </a:r>
            <a:r>
              <a:rPr lang="en-ID" sz="2800" dirty="0" err="1"/>
              <a:t>melihat</a:t>
            </a:r>
            <a:r>
              <a:rPr lang="en-ID" sz="2800" dirty="0"/>
              <a:t> </a:t>
            </a:r>
            <a:r>
              <a:rPr lang="en-ID" sz="2800" dirty="0" err="1"/>
              <a:t>bahwa</a:t>
            </a:r>
            <a:r>
              <a:rPr lang="en-ID" sz="2800" dirty="0"/>
              <a:t> </a:t>
            </a:r>
            <a:r>
              <a:rPr lang="en-ID" sz="2800" dirty="0" err="1"/>
              <a:t>pemberian</a:t>
            </a:r>
            <a:r>
              <a:rPr lang="en-ID" sz="2800" dirty="0"/>
              <a:t> </a:t>
            </a:r>
            <a:r>
              <a:rPr lang="en-ID" sz="2800" dirty="0" err="1"/>
              <a:t>kita</a:t>
            </a:r>
            <a:r>
              <a:rPr lang="en-ID" sz="2800" dirty="0"/>
              <a:t> </a:t>
            </a:r>
            <a:r>
              <a:rPr lang="en-ID" sz="2800" dirty="0" err="1"/>
              <a:t>tidaklah</a:t>
            </a:r>
            <a:r>
              <a:rPr lang="en-ID" sz="2800" dirty="0"/>
              <a:t> </a:t>
            </a:r>
            <a:r>
              <a:rPr lang="en-ID" sz="2800" dirty="0" err="1"/>
              <a:t>ada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, sangat </a:t>
            </a:r>
            <a:r>
              <a:rPr lang="en-ID" sz="2800" dirty="0" err="1"/>
              <a:t>kecil</a:t>
            </a:r>
            <a:r>
              <a:rPr lang="en-ID" sz="2800" dirty="0"/>
              <a:t> </a:t>
            </a:r>
            <a:r>
              <a:rPr lang="en-ID" sz="2800" dirty="0" err="1"/>
              <a:t>sekali</a:t>
            </a:r>
            <a:r>
              <a:rPr lang="en-ID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B0ED4-C808-7F91-46D2-5777F7DEF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825" y="3961440"/>
            <a:ext cx="3060950" cy="1811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6946F-699A-88E5-2861-F59FFEFA6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0" y="116633"/>
            <a:ext cx="3685825" cy="245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70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D893-CCFF-CA54-3E1F-1C54C7B3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1" y="257175"/>
            <a:ext cx="7799203" cy="143446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MOTIF MEMBERI</a:t>
            </a:r>
            <a:br>
              <a:rPr lang="en-ID" sz="3700" dirty="0"/>
            </a:br>
            <a:r>
              <a:rPr lang="en-ID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Minggu</a:t>
            </a:r>
            <a:r>
              <a:rPr lang="en-ID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, 22 </a:t>
            </a:r>
            <a:r>
              <a:rPr lang="en-ID" sz="2800" dirty="0" err="1">
                <a:solidFill>
                  <a:srgbClr val="0070C0"/>
                </a:solidFill>
                <a:latin typeface="Berlin Sans FB Demi" panose="020E0802020502020306" pitchFamily="34" charset="0"/>
              </a:rPr>
              <a:t>Januari</a:t>
            </a:r>
            <a:r>
              <a:rPr lang="en-ID" sz="2800" dirty="0">
                <a:solidFill>
                  <a:srgbClr val="0070C0"/>
                </a:solidFill>
                <a:latin typeface="Berlin Sans FB Demi" panose="020E0802020502020306" pitchFamily="34" charset="0"/>
              </a:rPr>
              <a:t> 2023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E28A4-D69E-8AFA-2E97-5884F984A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396" y="2106928"/>
            <a:ext cx="5941828" cy="46520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UANG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dapat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kekuatan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sesungguhnya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kebaikan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ataupun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kejahatan</a:t>
            </a:r>
            <a:r>
              <a:rPr lang="en-ID" b="1" dirty="0">
                <a:solidFill>
                  <a:srgbClr val="002060"/>
                </a:solidFill>
                <a:latin typeface="Bernard MT Condensed" panose="02050806060905020404" pitchFamily="18" charset="0"/>
              </a:rPr>
              <a:t>.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menggunakan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waktu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berbicara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lebih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banyak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mengenai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uang dan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kekayaan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daripada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pokok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lain.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Satu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setiap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ayat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kitab </a:t>
            </a:r>
            <a:r>
              <a:rPr lang="en-ID" dirty="0" err="1">
                <a:latin typeface="Gill Sans Nova Cond XBd" panose="020B0A06020104020203" pitchFamily="34" charset="0"/>
              </a:rPr>
              <a:t>Matius</a:t>
            </a:r>
            <a:r>
              <a:rPr lang="en-ID" dirty="0">
                <a:latin typeface="Gill Sans Nova Cond XBd" panose="020B0A06020104020203" pitchFamily="34" charset="0"/>
              </a:rPr>
              <a:t>, Markus, dan Lukas </a:t>
            </a:r>
            <a:r>
              <a:rPr lang="en-ID" dirty="0" err="1">
                <a:latin typeface="Gill Sans Nova Cond XBd" panose="020B0A06020104020203" pitchFamily="34" charset="0"/>
              </a:rPr>
              <a:t>berbicara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mengenai</a:t>
            </a:r>
            <a:r>
              <a:rPr lang="en-ID" dirty="0">
                <a:latin typeface="Gill Sans Nova Cond XBd" panose="020B0A06020104020203" pitchFamily="34" charset="0"/>
              </a:rPr>
              <a:t> uang. </a:t>
            </a:r>
            <a:r>
              <a:rPr lang="en-ID" dirty="0" err="1">
                <a:latin typeface="Gill Sans Nova Cond XBd" panose="020B0A06020104020203" pitchFamily="34" charset="0"/>
              </a:rPr>
              <a:t>Kabar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Injil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melepaskan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salah </a:t>
            </a:r>
            <a:r>
              <a:rPr lang="en-ID" dirty="0" err="1">
                <a:latin typeface="Gill Sans Nova Cond XBd" panose="020B0A06020104020203" pitchFamily="34" charset="0"/>
              </a:rPr>
              <a:t>menggunakan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cinta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uang yang </a:t>
            </a:r>
            <a:r>
              <a:rPr lang="en-ID" dirty="0" err="1">
                <a:latin typeface="Gill Sans Nova Cond XBd" panose="020B0A06020104020203" pitchFamily="34" charset="0"/>
              </a:rPr>
              <a:t>merusak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jiwa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BAC6C-7DC8-5033-54BA-0B6260829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/>
          <a:stretch/>
        </p:blipFill>
        <p:spPr>
          <a:xfrm>
            <a:off x="378425" y="3260542"/>
            <a:ext cx="2416209" cy="1903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247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3F8C6F-23E7-4B25-D998-C17F862F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97884-67A9-767D-2D73-33BD5E65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589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Prinsip-prinsip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boleh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dilupakan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persembahan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78459-22EC-16FF-4A21-8C08ED4E628F}"/>
              </a:ext>
            </a:extLst>
          </p:cNvPr>
          <p:cNvSpPr txBox="1"/>
          <p:nvPr/>
        </p:nvSpPr>
        <p:spPr>
          <a:xfrm>
            <a:off x="1162684" y="1195891"/>
            <a:ext cx="784383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Nova Cond XBd" panose="020B0A06020104020203" pitchFamily="34" charset="0"/>
              </a:rPr>
              <a:t>TUHAN ITU KAYA 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membutuhkan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persembahan-persembahan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Kita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membuat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kaya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pemberian-pemberian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>
                <a:solidFill>
                  <a:srgbClr val="C00000"/>
                </a:solidFill>
                <a:latin typeface="Gill Sans Nova Cond XBd" panose="020B0A06020104020203" pitchFamily="34" charset="0"/>
              </a:rPr>
              <a:t>Firman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berkata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: 'Dari pada-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Mulah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segala-galanya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tangan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-Mu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sendirilah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kami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berikan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-Mu' [1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Tawarikh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29:14].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0A2E6-2D80-9242-9BEF-EC550C3EC3DA}"/>
              </a:ext>
            </a:extLst>
          </p:cNvPr>
          <p:cNvSpPr txBox="1"/>
          <p:nvPr/>
        </p:nvSpPr>
        <p:spPr>
          <a:xfrm>
            <a:off x="1157287" y="3785949"/>
            <a:ext cx="7929563" cy="297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Nova Cond XBd" panose="020B0A06020104020203" pitchFamily="34" charset="0"/>
              </a:rPr>
              <a:t>MENGASIHI ALLAH 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: Allah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mengijinkan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kita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untuk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menunjukkan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penghargaan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kita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akan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kebaikan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-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kebaikan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-Nya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dengan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usaha-usaha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pengorbanan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diri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untuk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diberikan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kepada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orang-orang lain.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Ini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adalah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satu-satunya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cara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di mana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kita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dapat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mewujudkan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rasa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syukur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dan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cinta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kita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kepada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Allah.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Dia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tidak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menyediakan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yang lain" [Ellen G. White,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Nasihat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Penatalayanan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, </a:t>
            </a:r>
            <a:r>
              <a:rPr kumimoji="0" lang="en-ID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hlm</a:t>
            </a:r>
            <a:r>
              <a:rPr kumimoji="0" lang="en-ID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Nova Cond XBd" panose="020B0A06020104020203" pitchFamily="34" charset="0"/>
              </a:rPr>
              <a:t>. 18]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921F5-8C79-748B-14BB-6FE30DE7FA96}"/>
              </a:ext>
            </a:extLst>
          </p:cNvPr>
          <p:cNvSpPr/>
          <p:nvPr/>
        </p:nvSpPr>
        <p:spPr>
          <a:xfrm>
            <a:off x="62547" y="1626778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D6243-C04A-F541-4C57-F71068F1F7F1}"/>
              </a:ext>
            </a:extLst>
          </p:cNvPr>
          <p:cNvSpPr/>
          <p:nvPr/>
        </p:nvSpPr>
        <p:spPr>
          <a:xfrm>
            <a:off x="62547" y="4328782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9330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9CBAC6-FED7-6576-3B8C-276069C4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482306-56F7-B81C-DB95-B4BB8C4B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458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Prinsip-prinsip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boleh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dilupakan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persembahan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C9181-ABEA-EB1E-02D4-69269918BE85}"/>
              </a:ext>
            </a:extLst>
          </p:cNvPr>
          <p:cNvSpPr txBox="1"/>
          <p:nvPr/>
        </p:nvSpPr>
        <p:spPr>
          <a:xfrm>
            <a:off x="1481136" y="1359631"/>
            <a:ext cx="728186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Nova Cond XBd" panose="020B0A06020104020203" pitchFamily="34" charset="0"/>
              </a:rPr>
              <a:t>KERELAAN 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Persembahan-persembahan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bukti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kerelaan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mengorbankan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diri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[1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Tawarikh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29:9, 2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Korintus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8:12].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E037CA-AE2E-911D-1453-3410902713D0}"/>
              </a:ext>
            </a:extLst>
          </p:cNvPr>
          <p:cNvSpPr txBox="1"/>
          <p:nvPr/>
        </p:nvSpPr>
        <p:spPr>
          <a:xfrm>
            <a:off x="1481137" y="2951341"/>
            <a:ext cx="75009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Nova Cond XBd" panose="020B0A06020104020203" pitchFamily="34" charset="0"/>
              </a:rPr>
              <a:t>PENGALAMAN ROHANI 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pengalaman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rohani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ekspresi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nyata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diserahkan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sepenuhnya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354A89-02E7-F9B7-7AFC-1BBF4F29398D}"/>
              </a:ext>
            </a:extLst>
          </p:cNvPr>
          <p:cNvSpPr txBox="1"/>
          <p:nvPr/>
        </p:nvSpPr>
        <p:spPr>
          <a:xfrm>
            <a:off x="1481136" y="4904670"/>
            <a:ext cx="750093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Gill Sans Nova Cond XBd" panose="020B0A06020104020203" pitchFamily="34" charset="0"/>
              </a:rPr>
              <a:t>ALLAH MURAH HATI 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terus-menerus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menyediakan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kebutuhan-kebutuhan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sebagaimana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terbaik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pandangan</a:t>
            </a:r>
            <a:r>
              <a:rPr lang="en-ID" sz="2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A666E-4DC7-9319-9CD0-7C05627F9A59}"/>
              </a:ext>
            </a:extLst>
          </p:cNvPr>
          <p:cNvSpPr/>
          <p:nvPr/>
        </p:nvSpPr>
        <p:spPr>
          <a:xfrm>
            <a:off x="221774" y="1359631"/>
            <a:ext cx="1037590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78839F-43CD-2B47-3FCB-FC2A39EFE79E}"/>
              </a:ext>
            </a:extLst>
          </p:cNvPr>
          <p:cNvSpPr/>
          <p:nvPr/>
        </p:nvSpPr>
        <p:spPr>
          <a:xfrm>
            <a:off x="221774" y="3112924"/>
            <a:ext cx="1037590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665B23-2B07-E031-59C7-C5C45ACA9771}"/>
              </a:ext>
            </a:extLst>
          </p:cNvPr>
          <p:cNvSpPr/>
          <p:nvPr/>
        </p:nvSpPr>
        <p:spPr>
          <a:xfrm>
            <a:off x="221774" y="4866217"/>
            <a:ext cx="1037590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8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7809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CBA7E-06A8-36F7-0AAE-DD623CDE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BAAAFF-9F21-DFE5-553C-901E579E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6682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Prinsip-prinsip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boleh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dilupakan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persembahan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7D03E-FBA6-590F-0464-845CB3A9D5F9}"/>
              </a:ext>
            </a:extLst>
          </p:cNvPr>
          <p:cNvSpPr txBox="1"/>
          <p:nvPr/>
        </p:nvSpPr>
        <p:spPr>
          <a:xfrm>
            <a:off x="1466850" y="1744029"/>
            <a:ext cx="74485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Gill Sans Nova Cond XBd" panose="020B0A06020104020203" pitchFamily="34" charset="0"/>
              </a:rPr>
              <a:t>KEPASTIAN KESELAMATAN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bergantung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keyakinan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kepastian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bukanlah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menenangkan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mencari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penerimaan</a:t>
            </a:r>
            <a:r>
              <a:rPr lang="en-ID" sz="28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C24000-6CF2-6F7D-9CDB-99DAAE17D873}"/>
              </a:ext>
            </a:extLst>
          </p:cNvPr>
          <p:cNvSpPr txBox="1"/>
          <p:nvPr/>
        </p:nvSpPr>
        <p:spPr>
          <a:xfrm>
            <a:off x="1466850" y="4468002"/>
            <a:ext cx="7448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EKSPRESI BERSYUKUR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: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meluap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hati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melalui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satu-satunya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sarana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cukup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rahmat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penebusan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A3395-CDB7-DD63-CB0C-F00F8D734789}"/>
              </a:ext>
            </a:extLst>
          </p:cNvPr>
          <p:cNvSpPr/>
          <p:nvPr/>
        </p:nvSpPr>
        <p:spPr>
          <a:xfrm>
            <a:off x="297974" y="2028616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89C6-BF0F-2F95-4342-4075F46621D8}"/>
              </a:ext>
            </a:extLst>
          </p:cNvPr>
          <p:cNvSpPr/>
          <p:nvPr/>
        </p:nvSpPr>
        <p:spPr>
          <a:xfrm>
            <a:off x="228600" y="4421623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4318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B7CB1-D578-4033-84A2-077D18E5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B2FC2-76A9-6DF8-AD03-DC094F9D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6725"/>
            <a:ext cx="7886700" cy="1152526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latin typeface="Congenial Black" panose="02000503040000020004" pitchFamily="2" charset="0"/>
              </a:rPr>
              <a:t>2 </a:t>
            </a:r>
            <a:r>
              <a:rPr lang="en-ID" sz="5400" dirty="0" err="1">
                <a:latin typeface="Congenial Black" panose="02000503040000020004" pitchFamily="2" charset="0"/>
              </a:rPr>
              <a:t>Korintus</a:t>
            </a:r>
            <a:r>
              <a:rPr lang="en-ID" sz="5400" dirty="0">
                <a:latin typeface="Congenial Black" panose="02000503040000020004" pitchFamily="2" charset="0"/>
              </a:rPr>
              <a:t> 9 : 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74CA-165C-A8B9-32DC-8DB738D70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914527"/>
            <a:ext cx="8305800" cy="3629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“</a:t>
            </a:r>
            <a:r>
              <a:rPr lang="en-ID" sz="3200" dirty="0" err="1">
                <a:latin typeface="Gill Sans Nova Cond XBd" panose="020B0A06020104020203" pitchFamily="34" charset="0"/>
              </a:rPr>
              <a:t>Camkanlah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latin typeface="Gill Sans Nova Cond XBd" panose="020B0A06020104020203" pitchFamily="34" charset="0"/>
              </a:rPr>
              <a:t>: Orang yang </a:t>
            </a:r>
            <a:r>
              <a:rPr lang="en-ID" sz="3200" dirty="0" err="1">
                <a:latin typeface="Gill Sans Nova Cond XBd" panose="020B0A06020104020203" pitchFamily="34" charset="0"/>
              </a:rPr>
              <a:t>menabur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sedikit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menuai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sedikit</a:t>
            </a:r>
            <a:r>
              <a:rPr lang="en-ID" sz="3200" dirty="0">
                <a:latin typeface="Gill Sans Nova Cond XBd" panose="020B0A06020104020203" pitchFamily="34" charset="0"/>
              </a:rPr>
              <a:t> juga, dan orang yang </a:t>
            </a:r>
            <a:r>
              <a:rPr lang="en-ID" sz="3200" dirty="0" err="1">
                <a:latin typeface="Gill Sans Nova Cond XBd" panose="020B0A06020104020203" pitchFamily="34" charset="0"/>
              </a:rPr>
              <a:t>menabur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banyak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menuai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banyak</a:t>
            </a:r>
            <a:r>
              <a:rPr lang="en-ID" sz="3200" dirty="0">
                <a:latin typeface="Gill Sans Nova Cond XBd" panose="020B0A06020104020203" pitchFamily="34" charset="0"/>
              </a:rPr>
              <a:t> juga. </a:t>
            </a:r>
            <a:r>
              <a:rPr lang="en-ID" sz="3200" dirty="0" err="1">
                <a:latin typeface="Gill Sans Nova Cond XBd" panose="020B0A06020104020203" pitchFamily="34" charset="0"/>
              </a:rPr>
              <a:t>Hendaklah</a:t>
            </a:r>
            <a:r>
              <a:rPr lang="en-ID" sz="3200" dirty="0">
                <a:latin typeface="Gill Sans Nova Cond XBd" panose="020B0A06020104020203" pitchFamily="34" charset="0"/>
              </a:rPr>
              <a:t> masing-masing </a:t>
            </a:r>
            <a:r>
              <a:rPr lang="en-ID" sz="3200" dirty="0" err="1">
                <a:latin typeface="Gill Sans Nova Cond XBd" panose="020B0A06020104020203" pitchFamily="34" charset="0"/>
              </a:rPr>
              <a:t>memberikan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menurut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kerelaan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hatinya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jangan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sedih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hati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paksaan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sebab</a:t>
            </a:r>
            <a:r>
              <a:rPr lang="en-ID" sz="3200" dirty="0"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latin typeface="Gill Sans Nova Cond XBd" panose="020B0A06020104020203" pitchFamily="34" charset="0"/>
              </a:rPr>
              <a:t>mengasihi</a:t>
            </a:r>
            <a:r>
              <a:rPr lang="en-ID" sz="3200" dirty="0">
                <a:latin typeface="Gill Sans Nova Cond XBd" panose="020B0A06020104020203" pitchFamily="34" charset="0"/>
              </a:rPr>
              <a:t> orang yang </a:t>
            </a:r>
            <a:r>
              <a:rPr lang="en-ID" sz="3200" dirty="0" err="1">
                <a:latin typeface="Gill Sans Nova Cond XBd" panose="020B0A06020104020203" pitchFamily="34" charset="0"/>
              </a:rPr>
              <a:t>memberi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sukacita</a:t>
            </a:r>
            <a:r>
              <a:rPr lang="en-ID" sz="3200" dirty="0"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0638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3D2B4-E390-9994-5B08-85F05D16C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AFEF-98B5-2FFF-CD83-DDD5598B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2" y="3867150"/>
            <a:ext cx="8677275" cy="26670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Medium Cond" panose="020B0606030402020204" pitchFamily="34" charset="0"/>
              </a:rPr>
              <a:t>Janji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Tuhan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terhadap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kekhawatiran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hidup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manusia</a:t>
            </a: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Franklin Gothic Medium Cond" panose="020B0606030402020204" pitchFamily="34" charset="0"/>
              </a:rPr>
              <a:t>adalah</a:t>
            </a:r>
            <a:r>
              <a:rPr lang="en-ID" sz="3600" dirty="0">
                <a:latin typeface="Franklin Gothic Medium Cond" panose="020B0606030402020204" pitchFamily="34" charset="0"/>
              </a:rPr>
              <a:t> :</a:t>
            </a:r>
          </a:p>
          <a:p>
            <a:pPr marL="0" indent="0">
              <a:buNone/>
            </a:pPr>
            <a:r>
              <a:rPr lang="en-ID" sz="3600" dirty="0">
                <a:latin typeface="Franklin Gothic Medium Cond" panose="020B0606030402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Matius</a:t>
            </a:r>
            <a:r>
              <a:rPr lang="en-ID" sz="3600" dirty="0">
                <a:latin typeface="Eras Bold ITC" panose="020B0907030504020204" pitchFamily="34" charset="0"/>
              </a:rPr>
              <a:t> 6:33 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carilah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dahulu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Kerajaan Allah dan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kebenarannya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semuanya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ditambahkan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kepadamu</a:t>
            </a:r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391532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304</TotalTime>
  <Words>1777</Words>
  <Application>Microsoft Office PowerPoint</Application>
  <PresentationFormat>On-screen Show (4:3)</PresentationFormat>
  <Paragraphs>94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Medium Cond</vt:lpstr>
      <vt:lpstr>Gill Sans Nova Cond XBd</vt:lpstr>
      <vt:lpstr>Impact</vt:lpstr>
      <vt:lpstr>Wingdings</vt:lpstr>
      <vt:lpstr>Office Theme</vt:lpstr>
      <vt:lpstr>PERSEMBAHAN UNTUK YESUS</vt:lpstr>
      <vt:lpstr>MAZMUR 116 : 12-14</vt:lpstr>
      <vt:lpstr>PowerPoint Presentation</vt:lpstr>
      <vt:lpstr>MOTIF MEMBERI Minggu, 22 Januari 2023</vt:lpstr>
      <vt:lpstr>Prinsip-prinsip yang tidak boleh dilupakan dalam memberi persembahan:</vt:lpstr>
      <vt:lpstr>Prinsip-prinsip yang tidak boleh dilupakan dalam memberi persembahan:</vt:lpstr>
      <vt:lpstr>Prinsip-prinsip yang tidak boleh dilupakan dalam memberi persembahan:</vt:lpstr>
      <vt:lpstr>2 Korintus 9 : 6-7</vt:lpstr>
      <vt:lpstr>PowerPoint Presentation</vt:lpstr>
      <vt:lpstr>BERAPA PORSI UNTUK PERSEMBAHAN Senin, 23 Januari 2023</vt:lpstr>
      <vt:lpstr>PowerPoint Presentation</vt:lpstr>
      <vt:lpstr>Kriteria apakah yang Allah berikan sebagai dasar untuk jumlah persembahan kita?</vt:lpstr>
      <vt:lpstr>PowerPoint Presentation</vt:lpstr>
      <vt:lpstr>PERSEMBAHAN-PERSEMBAHAN DAN IBADAH Selasa, 24 Januari 2023</vt:lpstr>
      <vt:lpstr>PowerPoint Presentation</vt:lpstr>
      <vt:lpstr>Bagaimana kita memahami dan menerapkan prinsip-prinsip yang diajarkan Alkitab tentang pengalaman beribadah dan memberi persembahan? [Mazmur 96:8-9, 116:16-18].</vt:lpstr>
      <vt:lpstr>1 Tawarikh 16:29</vt:lpstr>
      <vt:lpstr>ALLAH MEMPERHATIKAN PERSEMBAHAN KITA Rabu, 25 Januari 2023</vt:lpstr>
      <vt:lpstr>Bagaimana Yesus membaca dan mengerti motif dari janda miskin ini?</vt:lpstr>
      <vt:lpstr>PowerPoint Presentation</vt:lpstr>
      <vt:lpstr>PowerPoint Presentation</vt:lpstr>
      <vt:lpstr>PowerPoint Presentation</vt:lpstr>
      <vt:lpstr>PROYEK KHUSUS : MEMBERI DARI STOPLES BESAR Kamis, 26 Januari 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PERSEMBAHAN UNTUK YESUS</dc:title>
  <dc:creator>daniel siswanto</dc:creator>
  <cp:lastModifiedBy>daniel siswanto</cp:lastModifiedBy>
  <cp:revision>15</cp:revision>
  <dcterms:created xsi:type="dcterms:W3CDTF">2023-01-23T02:39:23Z</dcterms:created>
  <dcterms:modified xsi:type="dcterms:W3CDTF">2023-01-27T00:26:18Z</dcterms:modified>
</cp:coreProperties>
</file>