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8" r:id="rId5"/>
    <p:sldId id="259" r:id="rId6"/>
    <p:sldId id="265" r:id="rId7"/>
    <p:sldId id="260" r:id="rId8"/>
    <p:sldId id="261" r:id="rId9"/>
    <p:sldId id="266" r:id="rId10"/>
    <p:sldId id="267" r:id="rId11"/>
    <p:sldId id="268" r:id="rId12"/>
    <p:sldId id="262" r:id="rId13"/>
    <p:sldId id="270" r:id="rId14"/>
    <p:sldId id="271" r:id="rId15"/>
    <p:sldId id="272" r:id="rId16"/>
    <p:sldId id="274" r:id="rId17"/>
    <p:sldId id="273" r:id="rId18"/>
    <p:sldId id="263" r:id="rId19"/>
    <p:sldId id="284" r:id="rId20"/>
    <p:sldId id="275" r:id="rId21"/>
    <p:sldId id="276" r:id="rId22"/>
    <p:sldId id="277" r:id="rId23"/>
    <p:sldId id="278" r:id="rId24"/>
    <p:sldId id="264" r:id="rId25"/>
    <p:sldId id="279" r:id="rId26"/>
    <p:sldId id="282" r:id="rId27"/>
    <p:sldId id="280" r:id="rId28"/>
    <p:sldId id="281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D20"/>
    <a:srgbClr val="651123"/>
    <a:srgbClr val="1D6765"/>
    <a:srgbClr val="7A6C08"/>
    <a:srgbClr val="345026"/>
    <a:srgbClr val="200D5B"/>
    <a:srgbClr val="7A5A00"/>
    <a:srgbClr val="27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870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528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023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5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339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83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853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57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681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356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627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3F54-93EE-4D7D-975B-9F3A51D48D1E}" type="datetimeFigureOut">
              <a:rPr lang="en-ID" smtClean="0"/>
              <a:t>19/01/2023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ADF1-8163-462A-9801-7F6108DAA2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06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76A5A-D136-496D-4082-01F17070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902" r="1009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892040"/>
            <a:ext cx="9143998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91C32-7AAF-6258-BA27-895CED5A3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8" y="5154168"/>
            <a:ext cx="5480594" cy="1261872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KONTRAK MEMBERI PERSEPULUHAN</a:t>
            </a:r>
            <a:endParaRPr lang="en-ID" sz="4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E5D77-6244-7FD3-0071-B1D3B3EDE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154168"/>
            <a:ext cx="246697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Pelajaran ke-3, </a:t>
            </a:r>
            <a:r>
              <a:rPr lang="en-US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Triwulan</a:t>
            </a:r>
            <a:r>
              <a:rPr lang="en-US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</a:p>
          <a:p>
            <a:pPr algn="l"/>
            <a:r>
              <a:rPr lang="en-US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  <a:endParaRPr lang="en-ID" sz="1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10362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0EEBE1-D482-B37A-AC3C-0E4834078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14" b="40232"/>
          <a:stretch/>
        </p:blipFill>
        <p:spPr>
          <a:xfrm>
            <a:off x="0" y="-133349"/>
            <a:ext cx="9143980" cy="305752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0D09-F886-BDC2-CA2C-C66D9D31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638426"/>
            <a:ext cx="8286750" cy="42195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2400" dirty="0" err="1">
                <a:latin typeface="Amasis MT Pro Black" panose="02040A04050005020304" pitchFamily="18" charset="0"/>
              </a:rPr>
              <a:t>Dalam</a:t>
            </a:r>
            <a:r>
              <a:rPr lang="en-ID" sz="2400" dirty="0"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latin typeface="Amasis MT Pro Black" panose="02040A04050005020304" pitchFamily="18" charset="0"/>
              </a:rPr>
              <a:t>catatan</a:t>
            </a:r>
            <a:r>
              <a:rPr lang="en-ID" sz="2400" dirty="0">
                <a:latin typeface="Amasis MT Pro Black" panose="02040A04050005020304" pitchFamily="18" charset="0"/>
              </a:rPr>
              <a:t> Kitab </a:t>
            </a:r>
            <a:r>
              <a:rPr lang="en-ID" sz="2400" dirty="0" err="1">
                <a:latin typeface="Amasis MT Pro Black" panose="02040A04050005020304" pitchFamily="18" charset="0"/>
              </a:rPr>
              <a:t>Suci</a:t>
            </a:r>
            <a:r>
              <a:rPr lang="en-ID" sz="2400" dirty="0">
                <a:latin typeface="Amasis MT Pro Black" panose="02040A04050005020304" pitchFamily="18" charset="0"/>
              </a:rPr>
              <a:t>, </a:t>
            </a:r>
            <a:r>
              <a:rPr lang="en-ID" sz="2400" dirty="0" err="1">
                <a:latin typeface="Amasis MT Pro Black" panose="02040A04050005020304" pitchFamily="18" charset="0"/>
              </a:rPr>
              <a:t>kita</a:t>
            </a:r>
            <a:r>
              <a:rPr lang="en-ID" sz="2400" dirty="0"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latin typeface="Amasis MT Pro Black" panose="02040A04050005020304" pitchFamily="18" charset="0"/>
              </a:rPr>
              <a:t>mempelajari</a:t>
            </a:r>
            <a:r>
              <a:rPr lang="en-ID" sz="2400" dirty="0"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latin typeface="Amasis MT Pro Black" panose="02040A04050005020304" pitchFamily="18" charset="0"/>
              </a:rPr>
              <a:t>bahwa</a:t>
            </a:r>
            <a:r>
              <a:rPr lang="en-ID" sz="2400" dirty="0"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latin typeface="Amasis MT Pro Black" panose="02040A04050005020304" pitchFamily="18" charset="0"/>
              </a:rPr>
              <a:t>tiga</a:t>
            </a:r>
            <a:r>
              <a:rPr lang="en-ID" sz="2400" dirty="0">
                <a:latin typeface="Amasis MT Pro Black" panose="02040A04050005020304" pitchFamily="18" charset="0"/>
              </a:rPr>
              <a:t> kali </a:t>
            </a:r>
            <a:r>
              <a:rPr lang="en-ID" sz="2400" dirty="0" err="1">
                <a:latin typeface="Amasis MT Pro Black" panose="02040A04050005020304" pitchFamily="18" charset="0"/>
              </a:rPr>
              <a:t>dalam</a:t>
            </a:r>
            <a:r>
              <a:rPr lang="en-ID" sz="2400" dirty="0"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latin typeface="Amasis MT Pro Black" panose="02040A04050005020304" pitchFamily="18" charset="0"/>
              </a:rPr>
              <a:t>setiap</a:t>
            </a:r>
            <a:r>
              <a:rPr lang="en-ID" sz="2400" dirty="0"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latin typeface="Amasis MT Pro Black" panose="02040A04050005020304" pitchFamily="18" charset="0"/>
              </a:rPr>
              <a:t>tahun</a:t>
            </a:r>
            <a:r>
              <a:rPr lang="en-ID" sz="2400" dirty="0"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yaitu</a:t>
            </a:r>
            <a:r>
              <a:rPr lang="en-ID" sz="2400" dirty="0">
                <a:latin typeface="Impact" panose="020B0806030902050204" pitchFamily="34" charset="0"/>
              </a:rPr>
              <a:t> pada </a:t>
            </a:r>
            <a:r>
              <a:rPr lang="en-ID" sz="2400" dirty="0" err="1">
                <a:latin typeface="Impact" panose="020B0806030902050204" pitchFamily="34" charset="0"/>
              </a:rPr>
              <a:t>hari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raya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Paskah</a:t>
            </a:r>
            <a:r>
              <a:rPr lang="en-ID" sz="2400" dirty="0">
                <a:latin typeface="Impact" panose="020B0806030902050204" pitchFamily="34" charset="0"/>
              </a:rPr>
              <a:t>, </a:t>
            </a:r>
            <a:r>
              <a:rPr lang="en-ID" sz="2400" dirty="0" err="1">
                <a:latin typeface="Impact" panose="020B0806030902050204" pitchFamily="34" charset="0"/>
              </a:rPr>
              <a:t>Pentakosta</a:t>
            </a:r>
            <a:r>
              <a:rPr lang="en-ID" sz="2400" dirty="0">
                <a:latin typeface="Impact" panose="020B0806030902050204" pitchFamily="34" charset="0"/>
              </a:rPr>
              <a:t>, dan </a:t>
            </a:r>
            <a:r>
              <a:rPr lang="en-ID" sz="2400" dirty="0" err="1">
                <a:latin typeface="Impact" panose="020B0806030902050204" pitchFamily="34" charset="0"/>
              </a:rPr>
              <a:t>hari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raya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Tabernakel</a:t>
            </a:r>
            <a:r>
              <a:rPr lang="en-ID" sz="2400" dirty="0">
                <a:latin typeface="Impact" panose="020B0806030902050204" pitchFamily="34" charset="0"/>
              </a:rPr>
              <a:t> [</a:t>
            </a:r>
            <a:r>
              <a:rPr lang="en-ID" sz="2400" dirty="0" err="1">
                <a:latin typeface="Impact" panose="020B0806030902050204" pitchFamily="34" charset="0"/>
              </a:rPr>
              <a:t>Keluaran</a:t>
            </a:r>
            <a:r>
              <a:rPr lang="en-ID" sz="2400" dirty="0">
                <a:latin typeface="Impact" panose="020B0806030902050204" pitchFamily="34" charset="0"/>
              </a:rPr>
              <a:t> 23:14-17</a:t>
            </a:r>
            <a:r>
              <a:rPr lang="en-ID" sz="2400" dirty="0">
                <a:latin typeface="Eras Demi ITC" panose="020B0805030504020804" pitchFamily="34" charset="0"/>
              </a:rPr>
              <a:t>], </a:t>
            </a:r>
            <a:r>
              <a:rPr lang="en-ID" sz="2400" dirty="0" err="1">
                <a:latin typeface="Eras Demi ITC" panose="020B0805030504020804" pitchFamily="34" charset="0"/>
              </a:rPr>
              <a:t>umat</a:t>
            </a:r>
            <a:r>
              <a:rPr lang="en-ID" sz="2400" dirty="0">
                <a:latin typeface="Eras Demi ITC" panose="020B0805030504020804" pitchFamily="34" charset="0"/>
              </a:rPr>
              <a:t> Allah </a:t>
            </a:r>
            <a:r>
              <a:rPr lang="en-ID" sz="2400" dirty="0" err="1">
                <a:latin typeface="Eras Demi ITC" panose="020B0805030504020804" pitchFamily="34" charset="0"/>
              </a:rPr>
              <a:t>berjalan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ke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Yerusalem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untuk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membawa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persepuluhan</a:t>
            </a:r>
            <a:r>
              <a:rPr lang="en-ID" sz="2400" dirty="0">
                <a:latin typeface="Eras Demi ITC" panose="020B0805030504020804" pitchFamily="34" charset="0"/>
              </a:rPr>
              <a:t> dan </a:t>
            </a:r>
            <a:r>
              <a:rPr lang="en-ID" sz="2400" dirty="0" err="1">
                <a:latin typeface="Eras Demi ITC" panose="020B0805030504020804" pitchFamily="34" charset="0"/>
              </a:rPr>
              <a:t>persembahan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mereka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secara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pribadi</a:t>
            </a:r>
            <a:r>
              <a:rPr lang="en-ID" sz="2400" dirty="0">
                <a:latin typeface="Eras Demi ITC" panose="020B0805030504020804" pitchFamily="34" charset="0"/>
              </a:rPr>
              <a:t> dan </a:t>
            </a:r>
            <a:r>
              <a:rPr lang="en-ID" sz="2400" dirty="0" err="1">
                <a:latin typeface="Eras Demi ITC" panose="020B0805030504020804" pitchFamily="34" charset="0"/>
              </a:rPr>
              <a:t>memuji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serta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berbakti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kepada</a:t>
            </a:r>
            <a:r>
              <a:rPr lang="en-ID" sz="2400" dirty="0">
                <a:latin typeface="Eras Demi ITC" panose="020B0805030504020804" pitchFamily="34" charset="0"/>
              </a:rPr>
              <a:t> Allah</a:t>
            </a:r>
            <a:r>
              <a:rPr lang="en-ID" sz="2400" dirty="0">
                <a:latin typeface="Franklin Gothic Medium Cond" panose="020B06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2400" dirty="0" err="1">
                <a:latin typeface="Franklin Gothic Medium Cond" panose="020B0606030402020204" pitchFamily="34" charset="0"/>
              </a:rPr>
              <a:t>Kemudian</a:t>
            </a:r>
            <a:r>
              <a:rPr lang="en-ID" sz="2400" dirty="0">
                <a:latin typeface="Franklin Gothic Medium Cond" panose="020B0606030402020204" pitchFamily="34" charset="0"/>
              </a:rPr>
              <a:t> orang-orang Lewi </a:t>
            </a:r>
            <a:r>
              <a:rPr lang="en-ID" sz="2400" dirty="0" err="1">
                <a:latin typeface="Franklin Gothic Medium Cond" panose="020B0606030402020204" pitchFamily="34" charset="0"/>
              </a:rPr>
              <a:t>akan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mendistribusikan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itu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kepada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saudara-saudara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mereka</a:t>
            </a:r>
            <a:r>
              <a:rPr lang="en-ID" sz="2400" dirty="0">
                <a:latin typeface="Franklin Gothic Medium Cond" panose="020B0606030402020204" pitchFamily="34" charset="0"/>
              </a:rPr>
              <a:t> di </a:t>
            </a:r>
            <a:r>
              <a:rPr lang="en-ID" sz="2400" dirty="0" err="1">
                <a:latin typeface="Franklin Gothic Medium Cond" panose="020B0606030402020204" pitchFamily="34" charset="0"/>
              </a:rPr>
              <a:t>seluruh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tanah</a:t>
            </a:r>
            <a:r>
              <a:rPr lang="en-ID" sz="2400" dirty="0">
                <a:latin typeface="Franklin Gothic Medium Cond" panose="020B0606030402020204" pitchFamily="34" charset="0"/>
              </a:rPr>
              <a:t> Israel [2 </a:t>
            </a:r>
            <a:r>
              <a:rPr lang="en-ID" sz="2400" dirty="0" err="1">
                <a:latin typeface="Franklin Gothic Medium Cond" panose="020B0606030402020204" pitchFamily="34" charset="0"/>
              </a:rPr>
              <a:t>Tawarikh</a:t>
            </a:r>
            <a:r>
              <a:rPr lang="en-ID" sz="2400" dirty="0">
                <a:latin typeface="Franklin Gothic Medium Cond" panose="020B0606030402020204" pitchFamily="34" charset="0"/>
              </a:rPr>
              <a:t> 31:11-21, </a:t>
            </a:r>
            <a:r>
              <a:rPr lang="en-ID" sz="2400" dirty="0" err="1">
                <a:latin typeface="Franklin Gothic Medium Cond" panose="020B0606030402020204" pitchFamily="34" charset="0"/>
              </a:rPr>
              <a:t>Nehemia</a:t>
            </a:r>
            <a:r>
              <a:rPr lang="en-ID" sz="2400" dirty="0">
                <a:latin typeface="Franklin Gothic Medium Cond" panose="020B0606030402020204" pitchFamily="34" charset="0"/>
              </a:rPr>
              <a:t> 12:44-47, </a:t>
            </a:r>
            <a:r>
              <a:rPr lang="en-ID" sz="2400" dirty="0" err="1">
                <a:latin typeface="Franklin Gothic Medium Cond" panose="020B0606030402020204" pitchFamily="34" charset="0"/>
              </a:rPr>
              <a:t>Nehemia</a:t>
            </a:r>
            <a:r>
              <a:rPr lang="en-ID" sz="2400" dirty="0">
                <a:latin typeface="Franklin Gothic Medium Cond" panose="020B0606030402020204" pitchFamily="34" charset="0"/>
              </a:rPr>
              <a:t> 13:8-14].</a:t>
            </a:r>
          </a:p>
        </p:txBody>
      </p:sp>
    </p:spTree>
    <p:extLst>
      <p:ext uri="{BB962C8B-B14F-4D97-AF65-F5344CB8AC3E}">
        <p14:creationId xmlns:p14="http://schemas.microsoft.com/office/powerpoint/2010/main" val="379441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1A44C-4CBD-682F-AE70-85CED8752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0" r="33754"/>
          <a:stretch/>
        </p:blipFill>
        <p:spPr>
          <a:xfrm>
            <a:off x="-5524" y="10"/>
            <a:ext cx="2501074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5299-90E3-53B8-7857-4F09CFE2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935" y="407987"/>
            <a:ext cx="6135680" cy="613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600" dirty="0" err="1">
                <a:latin typeface="Gill Sans Nova Cond XBd" panose="020B0A06020104020203" pitchFamily="34" charset="0"/>
              </a:rPr>
              <a:t>Untuk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kenyamanan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anggota-anggota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gereja</a:t>
            </a:r>
            <a:r>
              <a:rPr lang="en-ID" sz="2600" dirty="0"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latin typeface="Gill Sans Nova Cond XBd" panose="020B0A06020104020203" pitchFamily="34" charset="0"/>
              </a:rPr>
              <a:t>persepuluhan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dibawa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gereja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lokal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sebagai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bagian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dari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pengalaman</a:t>
            </a:r>
            <a:r>
              <a:rPr lang="en-ID" sz="2600" dirty="0">
                <a:latin typeface="Gill Sans Nova Cond XBd" panose="020B0A06020104020203" pitchFamily="34" charset="0"/>
              </a:rPr>
              <a:t> ibadah </a:t>
            </a:r>
            <a:r>
              <a:rPr lang="en-ID" sz="2600" dirty="0" err="1">
                <a:latin typeface="Gill Sans Nova Cond XBd" panose="020B0A06020104020203" pitchFamily="34" charset="0"/>
              </a:rPr>
              <a:t>mereka</a:t>
            </a:r>
            <a:r>
              <a:rPr lang="en-ID" sz="2600" dirty="0"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latin typeface="Gill Sans Nova Cond XBd" panose="020B0A06020104020203" pitchFamily="34" charset="0"/>
              </a:rPr>
              <a:t>anggota-anggota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jemaat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membawa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persepuluhan</a:t>
            </a:r>
            <a:r>
              <a:rPr lang="en-ID" sz="2600" dirty="0">
                <a:latin typeface="Gill Sans Nova Cond XBd" panose="020B0A06020104020203" pitchFamily="34" charset="0"/>
              </a:rPr>
              <a:t> dan </a:t>
            </a:r>
            <a:r>
              <a:rPr lang="en-ID" sz="2600" dirty="0" err="1">
                <a:latin typeface="Gill Sans Nova Cond XBd" panose="020B0A06020104020203" pitchFamily="34" charset="0"/>
              </a:rPr>
              <a:t>persembahan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mereka</a:t>
            </a:r>
            <a:r>
              <a:rPr lang="en-ID" sz="2600" dirty="0"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latin typeface="Gill Sans Nova Cond XBd" panose="020B0A06020104020203" pitchFamily="34" charset="0"/>
              </a:rPr>
              <a:t>meskipun</a:t>
            </a:r>
            <a:r>
              <a:rPr lang="en-ID" sz="2600" dirty="0">
                <a:latin typeface="Gill Sans Nova Cond XBd" panose="020B0A06020104020203" pitchFamily="34" charset="0"/>
              </a:rPr>
              <a:t> yang lain </a:t>
            </a:r>
            <a:r>
              <a:rPr lang="en-ID" sz="2600" dirty="0" err="1">
                <a:latin typeface="Gill Sans Nova Cond XBd" panose="020B0A06020104020203" pitchFamily="34" charset="0"/>
              </a:rPr>
              <a:t>menggunakan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cara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memberi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secara</a:t>
            </a:r>
            <a:r>
              <a:rPr lang="en-ID" sz="2600" dirty="0">
                <a:latin typeface="Gill Sans Nova Cond XBd" panose="020B0A06020104020203" pitchFamily="34" charset="0"/>
              </a:rPr>
              <a:t> daring. </a:t>
            </a:r>
          </a:p>
          <a:p>
            <a:pPr marL="0" indent="0">
              <a:buNone/>
            </a:pPr>
            <a:r>
              <a:rPr lang="en-ID" sz="2600" dirty="0" err="1">
                <a:latin typeface="Franklin Gothic Medium Cond" panose="020B0606030402020204" pitchFamily="34" charset="0"/>
              </a:rPr>
              <a:t>Bendahara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jemaat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setempat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kemudian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meneruskan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tersebut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perbendaharaan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konferens</a:t>
            </a:r>
            <a:r>
              <a:rPr lang="en-ID" sz="2600" dirty="0">
                <a:latin typeface="Franklin Gothic Medium Cond" panose="020B0606030402020204" pitchFamily="34" charset="0"/>
              </a:rPr>
              <a:t>/</a:t>
            </a:r>
            <a:r>
              <a:rPr lang="en-ID" sz="2600" dirty="0" err="1">
                <a:latin typeface="Franklin Gothic Medium Cond" panose="020B0606030402020204" pitchFamily="34" charset="0"/>
              </a:rPr>
              <a:t>daerah</a:t>
            </a:r>
            <a:r>
              <a:rPr lang="en-ID" sz="2600" dirty="0">
                <a:latin typeface="Franklin Gothic Medium Cond" panose="020B0606030402020204" pitchFamily="34" charset="0"/>
              </a:rPr>
              <a:t> dan </a:t>
            </a:r>
            <a:r>
              <a:rPr lang="en-ID" sz="2600" dirty="0" err="1">
                <a:latin typeface="Franklin Gothic Medium Cond" panose="020B0606030402020204" pitchFamily="34" charset="0"/>
              </a:rPr>
              <a:t>dari</a:t>
            </a:r>
            <a:r>
              <a:rPr lang="en-ID" sz="2600" dirty="0">
                <a:latin typeface="Franklin Gothic Medium Cond" panose="020B0606030402020204" pitchFamily="34" charset="0"/>
              </a:rPr>
              <a:t> sana </a:t>
            </a:r>
            <a:r>
              <a:rPr lang="en-ID" sz="2600" dirty="0" err="1">
                <a:latin typeface="Franklin Gothic Medium Cond" panose="020B0606030402020204" pitchFamily="34" charset="0"/>
              </a:rPr>
              <a:t>didistribusikan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kepada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seluruh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pekerja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Injil</a:t>
            </a:r>
            <a:r>
              <a:rPr lang="en-ID" sz="2600" dirty="0">
                <a:latin typeface="Franklin Gothic Medium Cond" panose="020B06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2600" dirty="0" err="1">
                <a:latin typeface="Bernard MT Condensed" panose="02050806060905020404" pitchFamily="18" charset="0"/>
              </a:rPr>
              <a:t>Sistem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pengaturan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persepuluhan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ini</a:t>
            </a:r>
            <a:r>
              <a:rPr lang="en-ID" sz="2600" dirty="0">
                <a:latin typeface="Bernard MT Condensed" panose="02050806060905020404" pitchFamily="18" charset="0"/>
              </a:rPr>
              <a:t>, yang </a:t>
            </a:r>
            <a:r>
              <a:rPr lang="en-ID" sz="2600" dirty="0" err="1">
                <a:latin typeface="Bernard MT Condensed" panose="02050806060905020404" pitchFamily="18" charset="0"/>
              </a:rPr>
              <a:t>digariskan</a:t>
            </a:r>
            <a:r>
              <a:rPr lang="en-ID" sz="2600" dirty="0">
                <a:latin typeface="Bernard MT Condensed" panose="02050806060905020404" pitchFamily="18" charset="0"/>
              </a:rPr>
              <a:t> dan </a:t>
            </a:r>
            <a:r>
              <a:rPr lang="en-ID" sz="2600" dirty="0" err="1">
                <a:latin typeface="Bernard MT Condensed" panose="02050806060905020404" pitchFamily="18" charset="0"/>
              </a:rPr>
              <a:t>diteguhkan</a:t>
            </a:r>
            <a:r>
              <a:rPr lang="en-ID" sz="2600" dirty="0">
                <a:latin typeface="Bernard MT Condensed" panose="02050806060905020404" pitchFamily="18" charset="0"/>
              </a:rPr>
              <a:t> oleh </a:t>
            </a:r>
            <a:r>
              <a:rPr lang="en-ID" sz="2600" dirty="0" err="1">
                <a:latin typeface="Bernard MT Condensed" panose="02050806060905020404" pitchFamily="18" charset="0"/>
              </a:rPr>
              <a:t>Tuhan</a:t>
            </a:r>
            <a:r>
              <a:rPr lang="en-ID" sz="2600" dirty="0">
                <a:latin typeface="Bernard MT Condensed" panose="02050806060905020404" pitchFamily="18" charset="0"/>
              </a:rPr>
              <a:t>, </a:t>
            </a:r>
            <a:r>
              <a:rPr lang="en-ID" sz="2600" dirty="0" err="1">
                <a:latin typeface="Bernard MT Condensed" panose="02050806060905020404" pitchFamily="18" charset="0"/>
              </a:rPr>
              <a:t>telah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menyanggupkan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Gereja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Masehi</a:t>
            </a:r>
            <a:r>
              <a:rPr lang="en-ID" sz="2600" dirty="0">
                <a:latin typeface="Bernard MT Condensed" panose="02050806060905020404" pitchFamily="18" charset="0"/>
              </a:rPr>
              <a:t> Advent Hari </a:t>
            </a:r>
            <a:r>
              <a:rPr lang="en-ID" sz="2600" dirty="0" err="1">
                <a:latin typeface="Bernard MT Condensed" panose="02050806060905020404" pitchFamily="18" charset="0"/>
              </a:rPr>
              <a:t>Ketujuh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memiliki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dampak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pertumbuhan</a:t>
            </a:r>
            <a:r>
              <a:rPr lang="en-ID" sz="2600" dirty="0">
                <a:latin typeface="Bernard MT Condensed" panose="02050806060905020404" pitchFamily="18" charset="0"/>
              </a:rPr>
              <a:t> dan </a:t>
            </a:r>
            <a:r>
              <a:rPr lang="en-ID" sz="2600" dirty="0" err="1">
                <a:latin typeface="Bernard MT Condensed" panose="02050806060905020404" pitchFamily="18" charset="0"/>
              </a:rPr>
              <a:t>berkembang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meluas</a:t>
            </a:r>
            <a:r>
              <a:rPr lang="en-ID" sz="2600" dirty="0">
                <a:latin typeface="Bernard MT Condensed" panose="02050806060905020404" pitchFamily="18" charset="0"/>
              </a:rPr>
              <a:t> di </a:t>
            </a:r>
            <a:r>
              <a:rPr lang="en-ID" sz="2600" dirty="0" err="1">
                <a:latin typeface="Bernard MT Condensed" panose="02050806060905020404" pitchFamily="18" charset="0"/>
              </a:rPr>
              <a:t>seluruh</a:t>
            </a:r>
            <a:r>
              <a:rPr lang="en-ID" sz="2600" dirty="0">
                <a:latin typeface="Bernard MT Condensed" panose="02050806060905020404" pitchFamily="18" charset="0"/>
              </a:rPr>
              <a:t> dunia.</a:t>
            </a:r>
          </a:p>
        </p:txBody>
      </p:sp>
    </p:spTree>
    <p:extLst>
      <p:ext uri="{BB962C8B-B14F-4D97-AF65-F5344CB8AC3E}">
        <p14:creationId xmlns:p14="http://schemas.microsoft.com/office/powerpoint/2010/main" val="23636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64A4-942E-6E35-543C-DA8F6D65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903978" cy="1188720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TUJUAN PEMBERIAN PERSEPULUHAN</a:t>
            </a:r>
            <a:br>
              <a:rPr lang="fi-FI" dirty="0"/>
            </a:br>
            <a:r>
              <a:rPr lang="fi-FI" sz="28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Selasa</a:t>
            </a:r>
            <a:r>
              <a:rPr lang="fi-FI" sz="2800" dirty="0">
                <a:solidFill>
                  <a:srgbClr val="C00000"/>
                </a:solidFill>
                <a:latin typeface="Berlin Sans FB Demi" panose="020E0802020502020306" pitchFamily="34" charset="0"/>
              </a:rPr>
              <a:t>, 17 </a:t>
            </a:r>
            <a:r>
              <a:rPr lang="fi-FI" sz="28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Januari</a:t>
            </a:r>
            <a:r>
              <a:rPr lang="fi-FI" sz="28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2023</a:t>
            </a:r>
            <a:endParaRPr lang="en-ID" sz="2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75321-C18D-749A-D5A8-5E1AEF3F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37" y="2657475"/>
            <a:ext cx="5579229" cy="401574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ID" sz="4000" dirty="0" err="1">
                <a:latin typeface="Impact" panose="020B0806030902050204" pitchFamily="34" charset="0"/>
              </a:rPr>
              <a:t>Imamat</a:t>
            </a:r>
            <a:r>
              <a:rPr lang="en-ID" sz="4000" dirty="0">
                <a:latin typeface="Impact" panose="020B0806030902050204" pitchFamily="34" charset="0"/>
              </a:rPr>
              <a:t> 27:30</a:t>
            </a:r>
          </a:p>
          <a:p>
            <a:pPr marL="0" indent="0">
              <a:buNone/>
            </a:pPr>
            <a:endParaRPr lang="en-ID" sz="1300" dirty="0">
              <a:latin typeface="Eras Demi ITC" panose="020B0805030504020804" pitchFamily="34" charset="0"/>
            </a:endParaRPr>
          </a:p>
          <a:p>
            <a:pPr marL="0" indent="0">
              <a:buNone/>
            </a:pPr>
            <a:r>
              <a:rPr lang="en-ID" sz="3200" dirty="0">
                <a:latin typeface="Eras Demi ITC" panose="020B0805030504020804" pitchFamily="34" charset="0"/>
              </a:rPr>
              <a:t>"</a:t>
            </a:r>
            <a:r>
              <a:rPr lang="en-ID" sz="3200" dirty="0" err="1">
                <a:latin typeface="Eras Demi ITC" panose="020B0805030504020804" pitchFamily="34" charset="0"/>
              </a:rPr>
              <a:t>Demikian</a:t>
            </a:r>
            <a:r>
              <a:rPr lang="en-ID" sz="3200" dirty="0">
                <a:latin typeface="Eras Demi ITC" panose="020B0805030504020804" pitchFamily="34" charset="0"/>
              </a:rPr>
              <a:t> juga </a:t>
            </a:r>
            <a:r>
              <a:rPr lang="en-ID" sz="3200" dirty="0" err="1">
                <a:latin typeface="Eras Demi ITC" panose="020B0805030504020804" pitchFamily="34" charset="0"/>
              </a:rPr>
              <a:t>segala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persembahan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persepuluhan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dari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tanah</a:t>
            </a:r>
            <a:r>
              <a:rPr lang="en-ID" sz="3200" dirty="0">
                <a:latin typeface="Eras Demi ITC" panose="020B0805030504020804" pitchFamily="34" charset="0"/>
              </a:rPr>
              <a:t>, </a:t>
            </a:r>
            <a:r>
              <a:rPr lang="en-ID" sz="3200" dirty="0" err="1">
                <a:latin typeface="Eras Demi ITC" panose="020B0805030504020804" pitchFamily="34" charset="0"/>
              </a:rPr>
              <a:t>baik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dari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hasil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benih</a:t>
            </a:r>
            <a:r>
              <a:rPr lang="en-ID" sz="3200" dirty="0">
                <a:latin typeface="Eras Demi ITC" panose="020B0805030504020804" pitchFamily="34" charset="0"/>
              </a:rPr>
              <a:t> di </a:t>
            </a:r>
            <a:r>
              <a:rPr lang="en-ID" sz="3200" dirty="0" err="1">
                <a:latin typeface="Eras Demi ITC" panose="020B0805030504020804" pitchFamily="34" charset="0"/>
              </a:rPr>
              <a:t>tanah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maupun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dari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buah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pohon-pohonan</a:t>
            </a:r>
            <a:r>
              <a:rPr lang="en-ID" sz="3200" dirty="0">
                <a:latin typeface="Eras Demi ITC" panose="020B0805030504020804" pitchFamily="34" charset="0"/>
              </a:rPr>
              <a:t>, </a:t>
            </a:r>
            <a:r>
              <a:rPr lang="en-ID" sz="3200" dirty="0" err="1">
                <a:latin typeface="Eras Demi ITC" panose="020B0805030504020804" pitchFamily="34" charset="0"/>
              </a:rPr>
              <a:t>adalah</a:t>
            </a:r>
            <a:r>
              <a:rPr lang="en-ID" sz="3200" dirty="0">
                <a:latin typeface="Eras Demi ITC" panose="020B0805030504020804" pitchFamily="34" charset="0"/>
              </a:rPr>
              <a:t> </a:t>
            </a:r>
            <a:r>
              <a:rPr lang="en-ID" sz="3200" dirty="0" err="1">
                <a:latin typeface="Eras Demi ITC" panose="020B0805030504020804" pitchFamily="34" charset="0"/>
              </a:rPr>
              <a:t>milik</a:t>
            </a:r>
            <a:r>
              <a:rPr lang="en-ID" sz="3200" dirty="0">
                <a:latin typeface="Eras Demi ITC" panose="020B0805030504020804" pitchFamily="34" charset="0"/>
              </a:rPr>
              <a:t> TUHAN; </a:t>
            </a:r>
            <a:r>
              <a:rPr lang="en-ID" sz="3200" dirty="0" err="1">
                <a:latin typeface="Gill Sans Nova Cond Ultra Bold" panose="020B0B04020104020203" pitchFamily="34" charset="0"/>
              </a:rPr>
              <a:t>itulah</a:t>
            </a:r>
            <a:r>
              <a:rPr lang="en-ID" sz="3200" dirty="0">
                <a:latin typeface="Gill Sans Nova Cond Ultra Bold" panose="020B0B04020104020203" pitchFamily="34" charset="0"/>
              </a:rPr>
              <a:t> </a:t>
            </a:r>
            <a:r>
              <a:rPr lang="en-ID" sz="3200" dirty="0" err="1">
                <a:latin typeface="Gill Sans Nova Cond Ultra Bold" panose="020B0B04020104020203" pitchFamily="34" charset="0"/>
              </a:rPr>
              <a:t>persembahan</a:t>
            </a:r>
            <a:r>
              <a:rPr lang="en-ID" sz="3200" dirty="0">
                <a:latin typeface="Gill Sans Nova Cond Ultra Bold" panose="020B0B04020104020203" pitchFamily="34" charset="0"/>
              </a:rPr>
              <a:t> kudus </a:t>
            </a:r>
            <a:r>
              <a:rPr lang="en-ID" sz="3200" dirty="0" err="1">
                <a:latin typeface="Gill Sans Nova Cond Ultra Bold" panose="020B0B04020104020203" pitchFamily="34" charset="0"/>
              </a:rPr>
              <a:t>bagi</a:t>
            </a:r>
            <a:r>
              <a:rPr lang="en-ID" sz="3200" dirty="0">
                <a:latin typeface="Gill Sans Nova Cond Ultra Bold" panose="020B0B04020104020203" pitchFamily="34" charset="0"/>
              </a:rPr>
              <a:t> TUHAN".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D2C4D-08C0-C29B-FCE9-D21225A86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" r="36965"/>
          <a:stretch/>
        </p:blipFill>
        <p:spPr>
          <a:xfrm>
            <a:off x="6240766" y="2626214"/>
            <a:ext cx="2477330" cy="329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81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7E36-C516-2270-5B4C-F0EAB111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915" y="98475"/>
            <a:ext cx="4585602" cy="921255"/>
          </a:xfrm>
        </p:spPr>
        <p:txBody>
          <a:bodyPr>
            <a:normAutofit/>
          </a:bodyPr>
          <a:lstStyle/>
          <a:p>
            <a:r>
              <a:rPr lang="en-ID" sz="3600" dirty="0" err="1">
                <a:solidFill>
                  <a:srgbClr val="FFFF00"/>
                </a:solidFill>
                <a:latin typeface="Eras Bold ITC" panose="020B0907030504020204" pitchFamily="34" charset="0"/>
              </a:rPr>
              <a:t>Bilangan</a:t>
            </a:r>
            <a:r>
              <a:rPr lang="en-ID" sz="3600" dirty="0">
                <a:solidFill>
                  <a:srgbClr val="FFFF00"/>
                </a:solidFill>
                <a:latin typeface="Eras Bold ITC" panose="020B0907030504020204" pitchFamily="34" charset="0"/>
              </a:rPr>
              <a:t> 18:21, 23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77B3E-F3ED-9098-F2BF-BD4A8D1FF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1" r="13193" b="-2"/>
          <a:stretch/>
        </p:blipFill>
        <p:spPr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42B4-9894-CE3B-F7D6-9B4646E3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915" y="1120213"/>
            <a:ext cx="4937084" cy="53625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sz="2600" dirty="0">
                <a:latin typeface="Franklin Gothic Medium Cond" panose="020B0606030402020204" pitchFamily="34" charset="0"/>
              </a:rPr>
              <a:t>"</a:t>
            </a:r>
            <a:r>
              <a:rPr lang="en-ID" sz="2600" dirty="0" err="1">
                <a:latin typeface="Franklin Gothic Medium Cond" panose="020B0606030402020204" pitchFamily="34" charset="0"/>
              </a:rPr>
              <a:t>Mengenai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bani</a:t>
            </a:r>
            <a:r>
              <a:rPr lang="en-ID" sz="2600" dirty="0">
                <a:latin typeface="Franklin Gothic Medium Cond" panose="020B0606030402020204" pitchFamily="34" charset="0"/>
              </a:rPr>
              <a:t> Lewi, </a:t>
            </a:r>
            <a:r>
              <a:rPr lang="en-ID" sz="2600" dirty="0" err="1">
                <a:latin typeface="Franklin Gothic Medium Cond" panose="020B0606030402020204" pitchFamily="34" charset="0"/>
              </a:rPr>
              <a:t>sesungguhnya</a:t>
            </a:r>
            <a:r>
              <a:rPr lang="en-ID" sz="2600" dirty="0">
                <a:latin typeface="Franklin Gothic Medium Cond" panose="020B0606030402020204" pitchFamily="34" charset="0"/>
              </a:rPr>
              <a:t> Aku </a:t>
            </a:r>
            <a:r>
              <a:rPr lang="en-ID" sz="2600" dirty="0" err="1">
                <a:latin typeface="Franklin Gothic Medium Cond" panose="020B0606030402020204" pitchFamily="34" charset="0"/>
              </a:rPr>
              <a:t>berikan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kepada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mereka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segala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persembahan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600" dirty="0">
                <a:latin typeface="Franklin Gothic Medium Cond" panose="020B0606030402020204" pitchFamily="34" charset="0"/>
              </a:rPr>
              <a:t> di </a:t>
            </a:r>
            <a:r>
              <a:rPr lang="en-ID" sz="2600" dirty="0" err="1">
                <a:latin typeface="Franklin Gothic Medium Cond" panose="020B0606030402020204" pitchFamily="34" charset="0"/>
              </a:rPr>
              <a:t>antara</a:t>
            </a:r>
            <a:r>
              <a:rPr lang="en-ID" sz="2600" dirty="0">
                <a:latin typeface="Franklin Gothic Medium Cond" panose="020B0606030402020204" pitchFamily="34" charset="0"/>
              </a:rPr>
              <a:t> orang Israel </a:t>
            </a:r>
            <a:r>
              <a:rPr lang="en-ID" sz="2600" dirty="0" err="1">
                <a:latin typeface="Franklin Gothic Medium Cond" panose="020B0606030402020204" pitchFamily="34" charset="0"/>
              </a:rPr>
              <a:t>sebagai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milik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pusakanya</a:t>
            </a:r>
            <a:r>
              <a:rPr lang="en-ID" sz="2600" dirty="0">
                <a:latin typeface="Franklin Gothic Medium Cond" panose="020B0606030402020204" pitchFamily="34" charset="0"/>
              </a:rPr>
              <a:t>, </a:t>
            </a:r>
            <a:r>
              <a:rPr lang="en-ID" sz="2600" dirty="0" err="1">
                <a:latin typeface="Franklin Gothic Medium Cond" panose="020B0606030402020204" pitchFamily="34" charset="0"/>
              </a:rPr>
              <a:t>untuk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membalas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pekerjaan</a:t>
            </a:r>
            <a:r>
              <a:rPr lang="en-ID" sz="2600" dirty="0">
                <a:latin typeface="Franklin Gothic Medium Cond" panose="020B0606030402020204" pitchFamily="34" charset="0"/>
              </a:rPr>
              <a:t> yang </a:t>
            </a:r>
            <a:r>
              <a:rPr lang="en-ID" sz="2600" dirty="0" err="1">
                <a:latin typeface="Franklin Gothic Medium Cond" panose="020B0606030402020204" pitchFamily="34" charset="0"/>
              </a:rPr>
              <a:t>dilakukan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mereka</a:t>
            </a:r>
            <a:r>
              <a:rPr lang="en-ID" sz="2600" dirty="0">
                <a:latin typeface="Franklin Gothic Medium Cond" panose="020B0606030402020204" pitchFamily="34" charset="0"/>
              </a:rPr>
              <a:t>, </a:t>
            </a:r>
            <a:r>
              <a:rPr lang="en-ID" sz="2600" dirty="0" err="1">
                <a:latin typeface="Franklin Gothic Medium Cond" panose="020B0606030402020204" pitchFamily="34" charset="0"/>
              </a:rPr>
              <a:t>pekerjaan</a:t>
            </a:r>
            <a:r>
              <a:rPr lang="en-ID" sz="2600" dirty="0">
                <a:latin typeface="Franklin Gothic Medium Cond" panose="020B0606030402020204" pitchFamily="34" charset="0"/>
              </a:rPr>
              <a:t> pada Kemah </a:t>
            </a:r>
            <a:r>
              <a:rPr lang="en-ID" sz="2600" dirty="0" err="1">
                <a:latin typeface="Franklin Gothic Medium Cond" panose="020B0606030402020204" pitchFamily="34" charset="0"/>
              </a:rPr>
              <a:t>Pertemuan</a:t>
            </a:r>
            <a:r>
              <a:rPr lang="en-ID" sz="2600" dirty="0">
                <a:latin typeface="Franklin Gothic Medium Cond" panose="020B0606030402020204" pitchFamily="34" charset="0"/>
              </a:rPr>
              <a:t>, </a:t>
            </a:r>
            <a:r>
              <a:rPr lang="en-ID" sz="2600" dirty="0" err="1">
                <a:latin typeface="Franklin Gothic Medium Cond" panose="020B0606030402020204" pitchFamily="34" charset="0"/>
              </a:rPr>
              <a:t>tetapi</a:t>
            </a:r>
            <a:r>
              <a:rPr lang="en-ID" sz="2600" dirty="0">
                <a:latin typeface="Franklin Gothic Medium Cond" panose="020B0606030402020204" pitchFamily="34" charset="0"/>
              </a:rPr>
              <a:t> orang Lewi, </a:t>
            </a:r>
            <a:r>
              <a:rPr lang="en-ID" sz="2600" dirty="0" err="1">
                <a:latin typeface="Franklin Gothic Medium Cond" panose="020B0606030402020204" pitchFamily="34" charset="0"/>
              </a:rPr>
              <a:t>merekalah</a:t>
            </a:r>
            <a:r>
              <a:rPr lang="en-ID" sz="2600" dirty="0">
                <a:latin typeface="Franklin Gothic Medium Cond" panose="020B0606030402020204" pitchFamily="34" charset="0"/>
              </a:rPr>
              <a:t> yang </a:t>
            </a:r>
            <a:r>
              <a:rPr lang="en-ID" sz="2600" dirty="0" err="1">
                <a:latin typeface="Franklin Gothic Medium Cond" panose="020B0606030402020204" pitchFamily="34" charset="0"/>
              </a:rPr>
              <a:t>harus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melakukan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pekerjaan</a:t>
            </a:r>
            <a:r>
              <a:rPr lang="en-ID" sz="2600" dirty="0">
                <a:latin typeface="Franklin Gothic Medium Cond" panose="020B0606030402020204" pitchFamily="34" charset="0"/>
              </a:rPr>
              <a:t> pada Kemah </a:t>
            </a:r>
            <a:r>
              <a:rPr lang="en-ID" sz="2600" dirty="0" err="1">
                <a:latin typeface="Franklin Gothic Medium Cond" panose="020B0606030402020204" pitchFamily="34" charset="0"/>
              </a:rPr>
              <a:t>Pertemuan</a:t>
            </a:r>
            <a:r>
              <a:rPr lang="en-ID" sz="2600" dirty="0">
                <a:latin typeface="Franklin Gothic Medium Cond" panose="020B0606030402020204" pitchFamily="34" charset="0"/>
              </a:rPr>
              <a:t> dan </a:t>
            </a:r>
            <a:r>
              <a:rPr lang="en-ID" sz="2600" dirty="0" err="1">
                <a:latin typeface="Franklin Gothic Medium Cond" panose="020B0606030402020204" pitchFamily="34" charset="0"/>
              </a:rPr>
              <a:t>mereka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harus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menanggung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akibat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kesalahan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mereka</a:t>
            </a:r>
            <a:r>
              <a:rPr lang="en-ID" sz="2600" dirty="0">
                <a:latin typeface="Franklin Gothic Medium Cond" panose="020B0606030402020204" pitchFamily="34" charset="0"/>
              </a:rPr>
              <a:t>; </a:t>
            </a:r>
            <a:r>
              <a:rPr lang="en-ID" sz="2600" dirty="0" err="1">
                <a:latin typeface="Franklin Gothic Medium Cond" panose="020B0606030402020204" pitchFamily="34" charset="0"/>
              </a:rPr>
              <a:t>itulah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suatu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ketetapan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untuk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selama-lamanya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bagimu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turun-temurun</a:t>
            </a:r>
            <a:r>
              <a:rPr lang="en-ID" sz="2600" dirty="0">
                <a:latin typeface="Franklin Gothic Medium Cond" panose="020B0606030402020204" pitchFamily="34" charset="0"/>
              </a:rPr>
              <a:t>. </a:t>
            </a:r>
            <a:r>
              <a:rPr lang="en-ID" sz="2600" dirty="0" err="1">
                <a:latin typeface="Franklin Gothic Medium Cond" panose="020B0606030402020204" pitchFamily="34" charset="0"/>
              </a:rPr>
              <a:t>Mereka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tidak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akan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mendapat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milik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pusaka</a:t>
            </a:r>
            <a:r>
              <a:rPr lang="en-ID" sz="2600" dirty="0">
                <a:latin typeface="Franklin Gothic Medium Cond" panose="020B0606030402020204" pitchFamily="34" charset="0"/>
              </a:rPr>
              <a:t> di </a:t>
            </a:r>
            <a:r>
              <a:rPr lang="en-ID" sz="2600" dirty="0" err="1">
                <a:latin typeface="Franklin Gothic Medium Cond" panose="020B0606030402020204" pitchFamily="34" charset="0"/>
              </a:rPr>
              <a:t>tengah-tengah</a:t>
            </a:r>
            <a:r>
              <a:rPr lang="en-ID" sz="2600" dirty="0">
                <a:latin typeface="Franklin Gothic Medium Cond" panose="020B0606030402020204" pitchFamily="34" charset="0"/>
              </a:rPr>
              <a:t> orang Israel".</a:t>
            </a:r>
          </a:p>
        </p:txBody>
      </p:sp>
    </p:spTree>
    <p:extLst>
      <p:ext uri="{BB962C8B-B14F-4D97-AF65-F5344CB8AC3E}">
        <p14:creationId xmlns:p14="http://schemas.microsoft.com/office/powerpoint/2010/main" val="301286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4F33F-5D12-28CA-E350-5E5CCC026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20" r="10298"/>
          <a:stretch/>
        </p:blipFill>
        <p:spPr>
          <a:xfrm>
            <a:off x="20" y="10"/>
            <a:ext cx="4391005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74820-A2EF-DA7C-A834-3AB12471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246" y="407194"/>
            <a:ext cx="4791075" cy="6043612"/>
          </a:xfrm>
        </p:spPr>
        <p:txBody>
          <a:bodyPr>
            <a:noAutofit/>
          </a:bodyPr>
          <a:lstStyle/>
          <a:p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Persepuluhan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adalah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milik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Tuhan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harus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dipisahkan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setiap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penghasilan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600" dirty="0">
                <a:solidFill>
                  <a:srgbClr val="C00000"/>
                </a:solidFill>
                <a:latin typeface="Gill Sans Nova Cond XBd" panose="020B0A06020104020203" pitchFamily="34" charset="0"/>
              </a:rPr>
              <a:t>. </a:t>
            </a:r>
            <a:r>
              <a:rPr lang="en-ID" sz="2600" dirty="0">
                <a:latin typeface="Gill Sans Nova Cond XBd" panose="020B0A06020104020203" pitchFamily="34" charset="0"/>
              </a:rPr>
              <a:t>Dan </a:t>
            </a:r>
            <a:r>
              <a:rPr lang="en-ID" sz="2600" dirty="0" err="1">
                <a:latin typeface="Gill Sans Nova Cond XBd" panose="020B0A06020104020203" pitchFamily="34" charset="0"/>
              </a:rPr>
              <a:t>Tuhan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telah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memberi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petunjuk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untuk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penggunaannya</a:t>
            </a:r>
            <a:r>
              <a:rPr lang="en-ID" sz="2600" dirty="0">
                <a:latin typeface="Gill Sans Nova Cond XBd" panose="020B0A06020104020203" pitchFamily="34" charset="0"/>
              </a:rPr>
              <a:t>. </a:t>
            </a:r>
          </a:p>
          <a:p>
            <a:r>
              <a:rPr lang="en-ID" sz="2600" dirty="0" err="1">
                <a:latin typeface="Impact" panose="020B0806030902050204" pitchFamily="34" charset="0"/>
              </a:rPr>
              <a:t>Persepuluhan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digunakan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untuk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menunjang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pelayanan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Injil</a:t>
            </a:r>
            <a:r>
              <a:rPr lang="en-ID" sz="2600" dirty="0">
                <a:latin typeface="Impact" panose="020B0806030902050204" pitchFamily="34" charset="0"/>
              </a:rPr>
              <a:t>. </a:t>
            </a:r>
            <a:r>
              <a:rPr lang="en-ID" sz="2600" dirty="0">
                <a:latin typeface="Bernard MT Condensed" panose="02050806060905020404" pitchFamily="18" charset="0"/>
              </a:rPr>
              <a:t>Karena </a:t>
            </a:r>
            <a:r>
              <a:rPr lang="en-ID" sz="2600" dirty="0" err="1">
                <a:latin typeface="Bernard MT Condensed" panose="02050806060905020404" pitchFamily="18" charset="0"/>
              </a:rPr>
              <a:t>itu</a:t>
            </a:r>
            <a:r>
              <a:rPr lang="en-ID" sz="2600" dirty="0">
                <a:latin typeface="Bernard MT Condensed" panose="02050806060905020404" pitchFamily="18" charset="0"/>
              </a:rPr>
              <a:t>, </a:t>
            </a:r>
            <a:r>
              <a:rPr lang="en-ID" sz="2600" dirty="0" err="1">
                <a:latin typeface="Bernard MT Condensed" panose="02050806060905020404" pitchFamily="18" charset="0"/>
              </a:rPr>
              <a:t>kebutuhan-kebutuhan</a:t>
            </a:r>
            <a:r>
              <a:rPr lang="en-ID" sz="2600" dirty="0">
                <a:latin typeface="Bernard MT Condensed" panose="02050806060905020404" pitchFamily="18" charset="0"/>
              </a:rPr>
              <a:t> para </a:t>
            </a:r>
            <a:r>
              <a:rPr lang="en-ID" sz="2600" dirty="0" err="1">
                <a:latin typeface="Bernard MT Condensed" panose="02050806060905020404" pitchFamily="18" charset="0"/>
              </a:rPr>
              <a:t>pelayan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Injil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dibiayai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dengan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persepuluhan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dari</a:t>
            </a:r>
            <a:r>
              <a:rPr lang="en-ID" sz="2600" dirty="0">
                <a:latin typeface="Bernard MT Condensed" panose="02050806060905020404" pitchFamily="18" charset="0"/>
              </a:rPr>
              <a:t> Allah.</a:t>
            </a:r>
          </a:p>
          <a:p>
            <a:r>
              <a:rPr lang="en-ID" sz="2600" b="1" dirty="0" err="1">
                <a:latin typeface="Franklin Gothic Medium Cond" panose="020B0606030402020204" pitchFamily="34" charset="0"/>
              </a:rPr>
              <a:t>Suku</a:t>
            </a:r>
            <a:r>
              <a:rPr lang="en-ID" sz="2600" b="1" dirty="0">
                <a:latin typeface="Franklin Gothic Medium Cond" panose="020B0606030402020204" pitchFamily="34" charset="0"/>
              </a:rPr>
              <a:t> Lewi yang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melayani</a:t>
            </a:r>
            <a:r>
              <a:rPr lang="en-ID" sz="2600" b="1" dirty="0">
                <a:latin typeface="Franklin Gothic Medium Cond" panose="020B0606030402020204" pitchFamily="34" charset="0"/>
              </a:rPr>
              <a:t> di bait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suci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disokong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melalui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dari</a:t>
            </a:r>
            <a:r>
              <a:rPr lang="en-ID" sz="2600" b="1" dirty="0">
                <a:latin typeface="Franklin Gothic Medium Cond" panose="020B0606030402020204" pitchFamily="34" charset="0"/>
              </a:rPr>
              <a:t> orang lain, dan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mereka</a:t>
            </a:r>
            <a:r>
              <a:rPr lang="en-ID" sz="2600" b="1" dirty="0">
                <a:latin typeface="Franklin Gothic Medium Cond" panose="020B0606030402020204" pitchFamily="34" charset="0"/>
              </a:rPr>
              <a:t> juga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memberikan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dari</a:t>
            </a:r>
            <a:r>
              <a:rPr lang="en-ID" sz="2600" b="1" dirty="0">
                <a:latin typeface="Franklin Gothic Medium Cond" panose="020B0606030402020204" pitchFamily="34" charset="0"/>
              </a:rPr>
              <a:t> yang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mereka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terima</a:t>
            </a:r>
            <a:r>
              <a:rPr lang="en-ID" sz="2600" b="1" dirty="0"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kepada</a:t>
            </a:r>
            <a:r>
              <a:rPr lang="en-ID" sz="2600" b="1" dirty="0">
                <a:latin typeface="Franklin Gothic Medium Cond" panose="020B0606030402020204" pitchFamily="34" charset="0"/>
              </a:rPr>
              <a:t> imam-imam </a:t>
            </a:r>
            <a:r>
              <a:rPr lang="en-ID" sz="2600" b="1" dirty="0" err="1">
                <a:latin typeface="Franklin Gothic Medium Cond" panose="020B0606030402020204" pitchFamily="34" charset="0"/>
              </a:rPr>
              <a:t>keturunan</a:t>
            </a:r>
            <a:r>
              <a:rPr lang="en-ID" sz="2600" b="1" dirty="0">
                <a:latin typeface="Franklin Gothic Medium Cond" panose="020B0606030402020204" pitchFamily="34" charset="0"/>
              </a:rPr>
              <a:t> Harun.</a:t>
            </a:r>
          </a:p>
        </p:txBody>
      </p:sp>
    </p:spTree>
    <p:extLst>
      <p:ext uri="{BB962C8B-B14F-4D97-AF65-F5344CB8AC3E}">
        <p14:creationId xmlns:p14="http://schemas.microsoft.com/office/powerpoint/2010/main" val="80444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2DC5C6-BF1F-F1D2-9B1E-251B18E0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73" y="19260"/>
            <a:ext cx="9148273" cy="1247565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Apakah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tujuan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mengembalikan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Persepuluhan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7C79-9FF1-7E76-A73C-86430838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12" y="1679553"/>
            <a:ext cx="6551085" cy="434060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3200" dirty="0">
                <a:solidFill>
                  <a:srgbClr val="FFFF00"/>
                </a:solidFill>
                <a:latin typeface="Impact" panose="020B0806030902050204" pitchFamily="34" charset="0"/>
              </a:rPr>
              <a:t>MENOLONG </a:t>
            </a:r>
            <a:r>
              <a:rPr lang="en-ID" sz="3200" dirty="0" err="1">
                <a:solidFill>
                  <a:srgbClr val="FFFF00"/>
                </a:solidFill>
                <a:latin typeface="Impact" panose="020B0806030902050204" pitchFamily="34" charset="0"/>
              </a:rPr>
              <a:t>kita</a:t>
            </a:r>
            <a:r>
              <a:rPr lang="en-ID" sz="32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Impact" panose="020B0806030902050204" pitchFamily="34" charset="0"/>
              </a:rPr>
              <a:t>meneguhkan</a:t>
            </a:r>
            <a:r>
              <a:rPr lang="en-ID" sz="32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Impact" panose="020B0806030902050204" pitchFamily="34" charset="0"/>
              </a:rPr>
              <a:t>hubungan</a:t>
            </a:r>
            <a:r>
              <a:rPr lang="en-ID" sz="32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Impact" panose="020B0806030902050204" pitchFamily="34" charset="0"/>
              </a:rPr>
              <a:t>percaya</a:t>
            </a:r>
            <a:r>
              <a:rPr lang="en-ID" sz="32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Impact" panose="020B0806030902050204" pitchFamily="34" charset="0"/>
              </a:rPr>
              <a:t>dengan</a:t>
            </a:r>
            <a:r>
              <a:rPr lang="en-ID" sz="32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rgbClr val="FFFF00"/>
                </a:solidFill>
                <a:latin typeface="Impact" panose="020B0806030902050204" pitchFamily="34" charset="0"/>
              </a:rPr>
              <a:t>Tuhan</a:t>
            </a:r>
            <a:r>
              <a:rPr lang="en-ID" sz="3200" dirty="0">
                <a:solidFill>
                  <a:srgbClr val="FFFF00"/>
                </a:solidFill>
                <a:latin typeface="Impact" panose="020B080603090205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Mengambil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sepersepuluh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pendapatan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dan "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menyerahkannya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" 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kepada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Tuhan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sesungguhnya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menuntut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langkah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iman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,</a:t>
            </a:r>
            <a:r>
              <a:rPr lang="en-ID" sz="3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dan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hanya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oleh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mempraktikkan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iman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maka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iman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akan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bertumbuh</a:t>
            </a:r>
            <a:r>
              <a:rPr lang="en-ID" sz="32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9128E-9010-6D9B-2A13-F7F97C72C507}"/>
              </a:ext>
            </a:extLst>
          </p:cNvPr>
          <p:cNvSpPr/>
          <p:nvPr/>
        </p:nvSpPr>
        <p:spPr>
          <a:xfrm>
            <a:off x="462098" y="2440918"/>
            <a:ext cx="103759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10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857F67-2A2C-4C04-8999-802396FC52C5}"/>
              </a:ext>
            </a:extLst>
          </p:cNvPr>
          <p:cNvSpPr txBox="1"/>
          <p:nvPr/>
        </p:nvSpPr>
        <p:spPr>
          <a:xfrm>
            <a:off x="2095864" y="1845579"/>
            <a:ext cx="64293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000" dirty="0">
                <a:solidFill>
                  <a:srgbClr val="FFFF00"/>
                </a:solidFill>
                <a:latin typeface="Impact" panose="020B0806030902050204" pitchFamily="34" charset="0"/>
              </a:rPr>
              <a:t>MENGAKSES </a:t>
            </a:r>
            <a:r>
              <a:rPr lang="en-ID" sz="3000" dirty="0" err="1">
                <a:solidFill>
                  <a:srgbClr val="FFFF00"/>
                </a:solidFill>
                <a:latin typeface="Impact" panose="020B0806030902050204" pitchFamily="34" charset="0"/>
              </a:rPr>
              <a:t>janji</a:t>
            </a:r>
            <a:r>
              <a:rPr lang="en-ID" sz="30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FFFF00"/>
                </a:solidFill>
                <a:latin typeface="Impact" panose="020B0806030902050204" pitchFamily="34" charset="0"/>
              </a:rPr>
              <a:t>berkat</a:t>
            </a:r>
            <a:r>
              <a:rPr lang="en-ID" sz="30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FFFF00"/>
                </a:solidFill>
                <a:latin typeface="Impact" panose="020B0806030902050204" pitchFamily="34" charset="0"/>
              </a:rPr>
              <a:t>nyata</a:t>
            </a:r>
            <a:r>
              <a:rPr lang="en-ID" sz="30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ID" sz="3000" dirty="0" err="1">
                <a:solidFill>
                  <a:srgbClr val="FFFF00"/>
                </a:solidFill>
                <a:latin typeface="Impact" panose="020B0806030902050204" pitchFamily="34" charset="0"/>
              </a:rPr>
              <a:t>dari</a:t>
            </a:r>
            <a:r>
              <a:rPr lang="en-ID" sz="3000" dirty="0">
                <a:solidFill>
                  <a:srgbClr val="FFFF00"/>
                </a:solidFill>
                <a:latin typeface="Impact" panose="020B0806030902050204" pitchFamily="34" charset="0"/>
              </a:rPr>
              <a:t> Allah.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Sebagai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bagian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dari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perjanjian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pemberian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persepuluhan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, Allah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telah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menjanjikan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berkat-berkat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yang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besar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kepada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kita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sehingga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kita</a:t>
            </a:r>
            <a:r>
              <a:rPr lang="en-ID" sz="30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dapat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menolong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orang lain dan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memberi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dukungan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bagi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pekerjaan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Allah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dengan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persembahan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30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</a:t>
            </a:r>
            <a:endParaRPr lang="en-ID" sz="3000" dirty="0">
              <a:latin typeface="Gill Sans Nova Cond XBd" panose="020B0A060201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321CD1-3BD5-FA08-65DF-F658657F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48" y="1"/>
            <a:ext cx="9141712" cy="1197808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Apakah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tujuan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mengembalikan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Persepuluhan</a:t>
            </a:r>
            <a:r>
              <a:rPr lang="en-ID" sz="3200" dirty="0">
                <a:solidFill>
                  <a:schemeClr val="bg1"/>
                </a:solidFill>
                <a:latin typeface="Eras Bold ITC" panose="020B0907030504020204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E769E-E20F-4E78-1E03-8F7B9CBBB5F4}"/>
              </a:ext>
            </a:extLst>
          </p:cNvPr>
          <p:cNvSpPr/>
          <p:nvPr/>
        </p:nvSpPr>
        <p:spPr>
          <a:xfrm>
            <a:off x="618762" y="2406410"/>
            <a:ext cx="103759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616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69F19-0F66-989C-FADC-B8DA84B3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2" r="12510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82D9D-EC77-96A8-B8E4-CD50BCBF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457" y="2178158"/>
            <a:ext cx="4363593" cy="2501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sz="3600" dirty="0">
              <a:latin typeface="Eras Bold ITC" panose="020B0907030504020204" pitchFamily="34" charset="0"/>
            </a:endParaRPr>
          </a:p>
          <a:p>
            <a:pPr marL="0" indent="0">
              <a:buNone/>
            </a:pPr>
            <a:r>
              <a:rPr lang="en-ID" sz="3600" dirty="0">
                <a:latin typeface="Gill Sans Nova Cond XBd" panose="020B0A06020104020203" pitchFamily="34" charset="0"/>
              </a:rPr>
              <a:t>"........  </a:t>
            </a:r>
            <a:r>
              <a:rPr lang="en-ID" sz="3600" dirty="0" err="1">
                <a:latin typeface="Gill Sans Nova Cond XBd" panose="020B0A06020104020203" pitchFamily="34" charset="0"/>
              </a:rPr>
              <a:t>Adalah</a:t>
            </a:r>
            <a:r>
              <a:rPr lang="en-ID" sz="3600" dirty="0">
                <a:latin typeface="Gill Sans Nova Cond XBd" panose="020B0A06020104020203" pitchFamily="34" charset="0"/>
              </a:rPr>
              <a:t> </a:t>
            </a:r>
            <a:r>
              <a:rPr lang="en-ID" sz="3600" dirty="0" err="1">
                <a:latin typeface="Gill Sans Nova Cond XBd" panose="020B0A06020104020203" pitchFamily="34" charset="0"/>
              </a:rPr>
              <a:t>lebih</a:t>
            </a:r>
            <a:r>
              <a:rPr lang="en-ID" sz="3600" dirty="0">
                <a:latin typeface="Gill Sans Nova Cond XBd" panose="020B0A06020104020203" pitchFamily="34" charset="0"/>
              </a:rPr>
              <a:t> </a:t>
            </a:r>
            <a:r>
              <a:rPr lang="en-ID" sz="3600" dirty="0" err="1">
                <a:latin typeface="Gill Sans Nova Cond XBd" panose="020B0A06020104020203" pitchFamily="34" charset="0"/>
              </a:rPr>
              <a:t>berbahagia</a:t>
            </a:r>
            <a:r>
              <a:rPr lang="en-ID" sz="3600" dirty="0">
                <a:latin typeface="Gill Sans Nova Cond XBd" panose="020B0A06020104020203" pitchFamily="34" charset="0"/>
              </a:rPr>
              <a:t> </a:t>
            </a:r>
            <a:r>
              <a:rPr lang="en-ID" sz="3600" dirty="0" err="1">
                <a:latin typeface="Gill Sans Nova Cond XBd" panose="020B0A06020104020203" pitchFamily="34" charset="0"/>
              </a:rPr>
              <a:t>memberi</a:t>
            </a:r>
            <a:r>
              <a:rPr lang="en-ID" sz="3600" dirty="0">
                <a:latin typeface="Gill Sans Nova Cond XBd" panose="020B0A06020104020203" pitchFamily="34" charset="0"/>
              </a:rPr>
              <a:t> </a:t>
            </a:r>
            <a:r>
              <a:rPr lang="en-ID" sz="3600" dirty="0" err="1">
                <a:latin typeface="Gill Sans Nova Cond XBd" panose="020B0A06020104020203" pitchFamily="34" charset="0"/>
              </a:rPr>
              <a:t>dari</a:t>
            </a:r>
            <a:r>
              <a:rPr lang="en-ID" sz="3600" dirty="0">
                <a:latin typeface="Gill Sans Nova Cond XBd" panose="020B0A06020104020203" pitchFamily="34" charset="0"/>
              </a:rPr>
              <a:t> pada </a:t>
            </a:r>
            <a:r>
              <a:rPr lang="en-ID" sz="3600" dirty="0" err="1">
                <a:latin typeface="Gill Sans Nova Cond XBd" panose="020B0A06020104020203" pitchFamily="34" charset="0"/>
              </a:rPr>
              <a:t>menerima</a:t>
            </a:r>
            <a:r>
              <a:rPr lang="en-ID" sz="3600" dirty="0">
                <a:latin typeface="Gill Sans Nova Cond XBd" panose="020B0A06020104020203" pitchFamily="34" charset="0"/>
              </a:rPr>
              <a:t>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523A5-6D43-90FB-F8B4-CC944D1316FD}"/>
              </a:ext>
            </a:extLst>
          </p:cNvPr>
          <p:cNvSpPr txBox="1"/>
          <p:nvPr/>
        </p:nvSpPr>
        <p:spPr>
          <a:xfrm>
            <a:off x="3133726" y="1147762"/>
            <a:ext cx="5941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D" sz="3600" dirty="0" err="1">
                <a:latin typeface="Eras Bold ITC" panose="020B0907030504020204" pitchFamily="34" charset="0"/>
              </a:rPr>
              <a:t>Kisah</a:t>
            </a:r>
            <a:r>
              <a:rPr lang="en-ID" sz="3600" dirty="0">
                <a:latin typeface="Eras Bold ITC" panose="020B0907030504020204" pitchFamily="34" charset="0"/>
              </a:rPr>
              <a:t> Para Rasul 20:35 </a:t>
            </a:r>
          </a:p>
        </p:txBody>
      </p:sp>
    </p:spTree>
    <p:extLst>
      <p:ext uri="{BB962C8B-B14F-4D97-AF65-F5344CB8AC3E}">
        <p14:creationId xmlns:p14="http://schemas.microsoft.com/office/powerpoint/2010/main" val="410580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636F-CF57-6FF5-7C2A-C4E6E3D9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72" y="219075"/>
            <a:ext cx="7903978" cy="142684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MEMBERI PERSEPULUHAN DARI PENDAPATAN KOTOR ATAU BERSIH?</a:t>
            </a:r>
            <a:br>
              <a:rPr lang="sv-SE" sz="4000" dirty="0">
                <a:solidFill>
                  <a:srgbClr val="0070C0"/>
                </a:solidFill>
                <a:latin typeface="Bernard MT Condensed" panose="02050806060905020404" pitchFamily="18" charset="0"/>
              </a:rPr>
            </a:br>
            <a:r>
              <a:rPr lang="sv-SE" sz="31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Rabu</a:t>
            </a:r>
            <a:r>
              <a:rPr lang="sv-SE" sz="3100" dirty="0">
                <a:solidFill>
                  <a:srgbClr val="C00000"/>
                </a:solidFill>
                <a:latin typeface="Berlin Sans FB Demi" panose="020E0802020502020306" pitchFamily="34" charset="0"/>
              </a:rPr>
              <a:t>, 18 Januari 2023</a:t>
            </a:r>
            <a:endParaRPr lang="en-ID" sz="31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4446-92D7-E7E3-FEFC-9409B7A4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351" y="2135080"/>
            <a:ext cx="5200650" cy="4400550"/>
          </a:xfrm>
        </p:spPr>
        <p:txBody>
          <a:bodyPr anchor="t">
            <a:noAutofit/>
          </a:bodyPr>
          <a:lstStyle/>
          <a:p>
            <a:r>
              <a:rPr lang="en-ID" sz="2600" dirty="0" err="1">
                <a:latin typeface="Gill Sans Nova Cond XBd" panose="020B0A06020104020203" pitchFamily="34" charset="0"/>
              </a:rPr>
              <a:t>Soal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pendapatan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kotor</a:t>
            </a:r>
            <a:r>
              <a:rPr lang="en-ID" sz="2600" dirty="0">
                <a:latin typeface="Gill Sans Nova Cond XBd" panose="020B0A06020104020203" pitchFamily="34" charset="0"/>
              </a:rPr>
              <a:t> dan </a:t>
            </a:r>
            <a:r>
              <a:rPr lang="en-ID" sz="2600" dirty="0" err="1">
                <a:latin typeface="Gill Sans Nova Cond XBd" panose="020B0A06020104020203" pitchFamily="34" charset="0"/>
              </a:rPr>
              <a:t>bersih</a:t>
            </a:r>
            <a:r>
              <a:rPr lang="en-ID" sz="2600" dirty="0">
                <a:latin typeface="Gill Sans Nova Cond XBd" panose="020B0A06020104020203" pitchFamily="34" charset="0"/>
              </a:rPr>
              <a:t> pada </a:t>
            </a:r>
            <a:r>
              <a:rPr lang="en-ID" sz="2600" dirty="0" err="1">
                <a:latin typeface="Gill Sans Nova Cond XBd" panose="020B0A06020104020203" pitchFamily="34" charset="0"/>
              </a:rPr>
              <a:t>pokoknya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itu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mencakup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konsep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apakah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kita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mengembalikan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persepuluhan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atas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pemasukan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kita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sebelum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atau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sesudah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pajak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diambil</a:t>
            </a:r>
            <a:r>
              <a:rPr lang="en-ID" sz="2600" dirty="0">
                <a:latin typeface="Gill Sans Nova Cond XBd" panose="020B0A06020104020203" pitchFamily="34" charset="0"/>
              </a:rPr>
              <a:t>. </a:t>
            </a:r>
          </a:p>
          <a:p>
            <a:r>
              <a:rPr lang="en-ID" sz="2600" dirty="0" err="1">
                <a:latin typeface="Impact" panose="020B0806030902050204" pitchFamily="34" charset="0"/>
              </a:rPr>
              <a:t>Mereka</a:t>
            </a:r>
            <a:r>
              <a:rPr lang="en-ID" sz="2600" dirty="0">
                <a:latin typeface="Impact" panose="020B0806030902050204" pitchFamily="34" charset="0"/>
              </a:rPr>
              <a:t> yang </a:t>
            </a:r>
            <a:r>
              <a:rPr lang="en-ID" sz="2600" dirty="0" err="1">
                <a:latin typeface="Impact" panose="020B0806030902050204" pitchFamily="34" charset="0"/>
              </a:rPr>
              <a:t>wiraswasta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dapat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dengan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pasti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mengurangi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biaya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usaha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untuk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menentukan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keuntungan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bersih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mereka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sebelum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pajak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dikurangkan</a:t>
            </a:r>
            <a:r>
              <a:rPr lang="en-ID" sz="2600" dirty="0"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ACE5F-EC46-F50D-5C57-895902F7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316656"/>
            <a:ext cx="3067050" cy="2037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987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88568-66CF-58C5-5A38-FE327855D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1" t="9091" r="24387" b="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00CC-BA61-A1B6-7D3E-A7E63BF9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38" y="2666937"/>
            <a:ext cx="4969955" cy="374186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sz="3200" dirty="0" err="1">
                <a:latin typeface="Franklin Gothic Medium Cond" panose="020B0606030402020204" pitchFamily="34" charset="0"/>
              </a:rPr>
              <a:t>Penelitian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mengenai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kebiasaan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memberi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anggota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jemaat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menunjukkan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bahwa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mayoritas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anggota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Gereja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Masehi</a:t>
            </a:r>
            <a:r>
              <a:rPr lang="en-ID" sz="3200" dirty="0">
                <a:latin typeface="Franklin Gothic Medium Cond" panose="020B0606030402020204" pitchFamily="34" charset="0"/>
              </a:rPr>
              <a:t> Advent Hari </a:t>
            </a:r>
            <a:r>
              <a:rPr lang="en-ID" sz="3200" dirty="0" err="1">
                <a:latin typeface="Franklin Gothic Medium Cond" panose="020B0606030402020204" pitchFamily="34" charset="0"/>
              </a:rPr>
              <a:t>Ketujuh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mengambil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persepuluhan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dari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pemasukkan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kotor</a:t>
            </a:r>
            <a:r>
              <a:rPr lang="en-ID" sz="3200" dirty="0">
                <a:latin typeface="Impact" panose="020B0806030902050204" pitchFamily="34" charset="0"/>
              </a:rPr>
              <a:t>, </a:t>
            </a:r>
            <a:r>
              <a:rPr lang="en-ID" sz="3200" dirty="0" err="1">
                <a:latin typeface="Impact" panose="020B0806030902050204" pitchFamily="34" charset="0"/>
              </a:rPr>
              <a:t>yaitu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sebelum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pajak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dikeluarkan</a:t>
            </a:r>
            <a:r>
              <a:rPr lang="en-ID" sz="3200" dirty="0">
                <a:latin typeface="Franklin Gothic Medium Cond" panose="020B06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45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7DAA-B458-F6BB-79F7-53A161D9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59" y="2933701"/>
            <a:ext cx="5935266" cy="800101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MALEAKHI 3 : 10</a:t>
            </a:r>
            <a:endParaRPr lang="en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35168-DEB6-CE90-3289-101715DA0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35" b="16261"/>
          <a:stretch/>
        </p:blipFill>
        <p:spPr>
          <a:xfrm>
            <a:off x="20" y="11"/>
            <a:ext cx="9143980" cy="29336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F539-E689-E330-3F2E-F8D7B267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33802"/>
            <a:ext cx="8753475" cy="274319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ID" sz="32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ID" sz="3200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n-ID" sz="3200" dirty="0">
                <a:latin typeface="Franklin Gothic Medium Cond" panose="020B0606030402020204" pitchFamily="34" charset="0"/>
              </a:rPr>
              <a:t>“</a:t>
            </a:r>
            <a:r>
              <a:rPr lang="en-ID" sz="3200" dirty="0" err="1">
                <a:latin typeface="Franklin Gothic Medium Cond" panose="020B0606030402020204" pitchFamily="34" charset="0"/>
              </a:rPr>
              <a:t>Bawalah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seluruh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persembahan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itu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ke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dalam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rumah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perbendaharaan</a:t>
            </a:r>
            <a:r>
              <a:rPr lang="en-ID" sz="3200" dirty="0">
                <a:latin typeface="Franklin Gothic Medium Cond" panose="020B0606030402020204" pitchFamily="34" charset="0"/>
              </a:rPr>
              <a:t>, </a:t>
            </a:r>
            <a:r>
              <a:rPr lang="en-ID" sz="3200" dirty="0" err="1">
                <a:latin typeface="Franklin Gothic Medium Cond" panose="020B0606030402020204" pitchFamily="34" charset="0"/>
              </a:rPr>
              <a:t>supaya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ada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persediaan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makanan</a:t>
            </a:r>
            <a:r>
              <a:rPr lang="en-ID" sz="3200" dirty="0">
                <a:latin typeface="Franklin Gothic Medium Cond" panose="020B0606030402020204" pitchFamily="34" charset="0"/>
              </a:rPr>
              <a:t> di </a:t>
            </a:r>
            <a:r>
              <a:rPr lang="en-ID" sz="3200" dirty="0" err="1">
                <a:latin typeface="Franklin Gothic Medium Cond" panose="020B0606030402020204" pitchFamily="34" charset="0"/>
              </a:rPr>
              <a:t>rumah</a:t>
            </a:r>
            <a:r>
              <a:rPr lang="en-ID" sz="3200" dirty="0">
                <a:latin typeface="Franklin Gothic Medium Cond" panose="020B0606030402020204" pitchFamily="34" charset="0"/>
              </a:rPr>
              <a:t>-Ku dan </a:t>
            </a:r>
            <a:r>
              <a:rPr lang="en-ID" sz="3200" dirty="0" err="1">
                <a:latin typeface="Franklin Gothic Medium Cond" panose="020B0606030402020204" pitchFamily="34" charset="0"/>
              </a:rPr>
              <a:t>ujilah</a:t>
            </a:r>
            <a:r>
              <a:rPr lang="en-ID" sz="3200" dirty="0">
                <a:latin typeface="Franklin Gothic Medium Cond" panose="020B0606030402020204" pitchFamily="34" charset="0"/>
              </a:rPr>
              <a:t> Aku, </a:t>
            </a:r>
            <a:r>
              <a:rPr lang="en-ID" sz="3200" dirty="0" err="1">
                <a:latin typeface="Franklin Gothic Medium Cond" panose="020B0606030402020204" pitchFamily="34" charset="0"/>
              </a:rPr>
              <a:t>firman</a:t>
            </a:r>
            <a:r>
              <a:rPr lang="en-ID" sz="3200" dirty="0">
                <a:latin typeface="Franklin Gothic Medium Cond" panose="020B0606030402020204" pitchFamily="34" charset="0"/>
              </a:rPr>
              <a:t> TUHAN </a:t>
            </a:r>
            <a:r>
              <a:rPr lang="en-ID" sz="3200" dirty="0" err="1">
                <a:latin typeface="Franklin Gothic Medium Cond" panose="020B0606030402020204" pitchFamily="34" charset="0"/>
              </a:rPr>
              <a:t>semesta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alam</a:t>
            </a:r>
            <a:r>
              <a:rPr lang="en-ID" sz="3200" dirty="0">
                <a:latin typeface="Franklin Gothic Medium Cond" panose="020B0606030402020204" pitchFamily="34" charset="0"/>
              </a:rPr>
              <a:t>, </a:t>
            </a:r>
            <a:r>
              <a:rPr lang="en-ID" sz="3200" dirty="0" err="1">
                <a:latin typeface="Franklin Gothic Medium Cond" panose="020B0606030402020204" pitchFamily="34" charset="0"/>
              </a:rPr>
              <a:t>apakah</a:t>
            </a:r>
            <a:r>
              <a:rPr lang="en-ID" sz="3200" dirty="0">
                <a:latin typeface="Franklin Gothic Medium Cond" panose="020B0606030402020204" pitchFamily="34" charset="0"/>
              </a:rPr>
              <a:t> Aku </a:t>
            </a:r>
            <a:r>
              <a:rPr lang="en-ID" sz="3200" dirty="0" err="1">
                <a:latin typeface="Franklin Gothic Medium Cond" panose="020B0606030402020204" pitchFamily="34" charset="0"/>
              </a:rPr>
              <a:t>tidak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membukakan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bagimu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tingkap-tingkap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langit</a:t>
            </a:r>
            <a:r>
              <a:rPr lang="en-ID" sz="3200" dirty="0">
                <a:latin typeface="Franklin Gothic Medium Cond" panose="020B0606030402020204" pitchFamily="34" charset="0"/>
              </a:rPr>
              <a:t> dan </a:t>
            </a:r>
            <a:r>
              <a:rPr lang="en-ID" sz="3200" dirty="0" err="1">
                <a:latin typeface="Franklin Gothic Medium Cond" panose="020B0606030402020204" pitchFamily="34" charset="0"/>
              </a:rPr>
              <a:t>mencurahkan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berkat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kepadamu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sampai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berkelimpahan</a:t>
            </a:r>
            <a:r>
              <a:rPr lang="en-ID" sz="3200" dirty="0">
                <a:latin typeface="Franklin Gothic Medium Cond" panose="020B0606030402020204" pitchFamily="34" charset="0"/>
              </a:rPr>
              <a:t>.”</a:t>
            </a:r>
          </a:p>
          <a:p>
            <a:endParaRPr lang="en-ID" sz="3200" dirty="0">
              <a:latin typeface="Franklin Gothic Medium Cond" panose="020B0606030402020204" pitchFamily="34" charset="0"/>
            </a:endParaRPr>
          </a:p>
          <a:p>
            <a:endParaRPr lang="en-ID" sz="3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3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281D3-EA22-641A-FE53-51A7B055A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2" r="1920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E6D2-45AA-A3D7-4B9A-7604571C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426" y="257175"/>
            <a:ext cx="4213674" cy="4943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 err="1">
                <a:latin typeface="Gill Sans Nova Cond XBd" panose="020B0A06020104020203" pitchFamily="34" charset="0"/>
              </a:rPr>
              <a:t>Namun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sesungguhnya</a:t>
            </a:r>
            <a:r>
              <a:rPr lang="en-ID" sz="2400" dirty="0">
                <a:latin typeface="Gill Sans Nova Cond XBd" panose="020B0A06020104020203" pitchFamily="34" charset="0"/>
              </a:rPr>
              <a:t>, Ide inti </a:t>
            </a:r>
            <a:r>
              <a:rPr lang="en-ID" sz="2400" dirty="0" err="1">
                <a:latin typeface="Gill Sans Nova Cond XBd" panose="020B0A06020104020203" pitchFamily="34" charset="0"/>
              </a:rPr>
              <a:t>tentang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pendapatan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kotor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atau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bersih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adalah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terserah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kepada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kita</a:t>
            </a:r>
            <a:r>
              <a:rPr lang="en-ID" sz="2400" dirty="0">
                <a:latin typeface="Gill Sans Nova Cond XBd" panose="020B0A06020104020203" pitchFamily="34" charset="0"/>
              </a:rPr>
              <a:t> masing-masing </a:t>
            </a:r>
            <a:r>
              <a:rPr lang="en-ID" sz="2400" dirty="0" err="1">
                <a:latin typeface="Gill Sans Nova Cond XBd" panose="020B0A06020104020203" pitchFamily="34" charset="0"/>
              </a:rPr>
              <a:t>untuk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memutuskan</a:t>
            </a:r>
            <a:r>
              <a:rPr lang="en-ID" sz="2400" dirty="0">
                <a:latin typeface="Gill Sans Nova Cond XBd" panose="020B0A06020104020203" pitchFamily="34" charset="0"/>
              </a:rPr>
              <a:t>. </a:t>
            </a:r>
            <a:r>
              <a:rPr lang="en-ID" sz="2400" dirty="0" err="1">
                <a:latin typeface="Impact" panose="020B0806030902050204" pitchFamily="34" charset="0"/>
              </a:rPr>
              <a:t>Gereja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tidak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memerintahkan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apa</a:t>
            </a:r>
            <a:r>
              <a:rPr lang="en-ID" sz="2400" dirty="0"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latin typeface="Impact" panose="020B0806030902050204" pitchFamily="34" charset="0"/>
              </a:rPr>
              <a:t>harus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kita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lakukan</a:t>
            </a:r>
            <a:r>
              <a:rPr lang="en-ID" sz="2400" dirty="0">
                <a:latin typeface="Impact" panose="020B0806030902050204" pitchFamily="34" charset="0"/>
              </a:rPr>
              <a:t>.</a:t>
            </a:r>
          </a:p>
          <a:p>
            <a:pPr marL="0" indent="0">
              <a:buNone/>
            </a:pPr>
            <a:r>
              <a:rPr lang="en-ID" sz="2400" dirty="0">
                <a:latin typeface="Eras Demi ITC" panose="020B0805030504020804" pitchFamily="34" charset="0"/>
              </a:rPr>
              <a:t>Pada </a:t>
            </a:r>
            <a:r>
              <a:rPr lang="en-ID" sz="2400" dirty="0" err="1">
                <a:latin typeface="Eras Demi ITC" panose="020B0805030504020804" pitchFamily="34" charset="0"/>
              </a:rPr>
              <a:t>akhirnya</a:t>
            </a:r>
            <a:r>
              <a:rPr lang="en-ID" sz="2400" dirty="0">
                <a:latin typeface="Eras Demi ITC" panose="020B0805030504020804" pitchFamily="34" charset="0"/>
              </a:rPr>
              <a:t>, </a:t>
            </a:r>
            <a:r>
              <a:rPr lang="en-ID" sz="2400" dirty="0" err="1">
                <a:latin typeface="Eras Demi ITC" panose="020B0805030504020804" pitchFamily="34" charset="0"/>
              </a:rPr>
              <a:t>kita</a:t>
            </a:r>
            <a:r>
              <a:rPr lang="en-ID" sz="2400" dirty="0">
                <a:latin typeface="Eras Demi ITC" panose="020B0805030504020804" pitchFamily="34" charset="0"/>
              </a:rPr>
              <a:t> masing-masing </a:t>
            </a:r>
            <a:r>
              <a:rPr lang="en-ID" sz="2400" dirty="0" err="1">
                <a:latin typeface="Eras Demi ITC" panose="020B0805030504020804" pitchFamily="34" charset="0"/>
              </a:rPr>
              <a:t>perlu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membuat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pilihan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kita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sendiri</a:t>
            </a:r>
            <a:r>
              <a:rPr lang="en-ID" sz="2400" dirty="0">
                <a:latin typeface="Eras Demi ITC" panose="020B0805030504020804" pitchFamily="34" charset="0"/>
              </a:rPr>
              <a:t>, dan </a:t>
            </a:r>
            <a:r>
              <a:rPr lang="en-ID" sz="2400" dirty="0" err="1">
                <a:latin typeface="Eras Demi ITC" panose="020B0805030504020804" pitchFamily="34" charset="0"/>
              </a:rPr>
              <a:t>apa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saja</a:t>
            </a:r>
            <a:r>
              <a:rPr lang="en-ID" sz="2400" dirty="0">
                <a:latin typeface="Eras Demi ITC" panose="020B0805030504020804" pitchFamily="34" charset="0"/>
              </a:rPr>
              <a:t> yang </a:t>
            </a:r>
            <a:r>
              <a:rPr lang="en-ID" sz="2400" dirty="0" err="1">
                <a:latin typeface="Eras Demi ITC" panose="020B0805030504020804" pitchFamily="34" charset="0"/>
              </a:rPr>
              <a:t>kita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lakukan</a:t>
            </a:r>
            <a:r>
              <a:rPr lang="en-ID" sz="2400" dirty="0">
                <a:latin typeface="Eras Demi ITC" panose="020B0805030504020804" pitchFamily="34" charset="0"/>
              </a:rPr>
              <a:t>, </a:t>
            </a:r>
            <a:r>
              <a:rPr lang="en-ID" sz="2400" dirty="0" err="1">
                <a:latin typeface="Eras Demi ITC" panose="020B0805030504020804" pitchFamily="34" charset="0"/>
              </a:rPr>
              <a:t>kita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tidak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boleh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menghakimi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mereka</a:t>
            </a:r>
            <a:r>
              <a:rPr lang="en-ID" sz="2400" dirty="0">
                <a:latin typeface="Eras Demi ITC" panose="020B0805030504020804" pitchFamily="34" charset="0"/>
              </a:rPr>
              <a:t> yang </a:t>
            </a:r>
            <a:r>
              <a:rPr lang="en-ID" sz="2400" dirty="0" err="1">
                <a:latin typeface="Eras Demi ITC" panose="020B0805030504020804" pitchFamily="34" charset="0"/>
              </a:rPr>
              <a:t>bertindak</a:t>
            </a:r>
            <a:r>
              <a:rPr lang="en-ID" sz="2400" dirty="0">
                <a:latin typeface="Eras Demi ITC" panose="020B0805030504020804" pitchFamily="34" charset="0"/>
              </a:rPr>
              <a:t> </a:t>
            </a:r>
            <a:r>
              <a:rPr lang="en-ID" sz="2400" dirty="0" err="1">
                <a:latin typeface="Eras Demi ITC" panose="020B0805030504020804" pitchFamily="34" charset="0"/>
              </a:rPr>
              <a:t>berbeda</a:t>
            </a:r>
            <a:r>
              <a:rPr lang="en-ID" sz="2400" dirty="0">
                <a:latin typeface="Eras Demi ITC" panose="020B08050305040208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1609D-5B6E-2F28-F316-7BEC5E07BA58}"/>
              </a:ext>
            </a:extLst>
          </p:cNvPr>
          <p:cNvSpPr txBox="1"/>
          <p:nvPr/>
        </p:nvSpPr>
        <p:spPr>
          <a:xfrm>
            <a:off x="3762374" y="5200650"/>
            <a:ext cx="5248275" cy="1569660"/>
          </a:xfrm>
          <a:prstGeom prst="rect">
            <a:avLst/>
          </a:prstGeom>
          <a:solidFill>
            <a:srgbClr val="65112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Masing-masing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kita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secara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individu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bertanggung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jawab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kepada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Allah,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atas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apa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kita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pilih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memberi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pendapatan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kotor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bersih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145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321C-F188-8AD8-62F8-2F6B0FF5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1714" cy="145732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Ellen G. White, Testimonies for the Church, </a:t>
            </a:r>
            <a:r>
              <a:rPr lang="en-US" sz="36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jld</a:t>
            </a: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. 4, </a:t>
            </a:r>
            <a:r>
              <a:rPr lang="en-US" sz="36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hlm</a:t>
            </a: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. 469</a:t>
            </a:r>
            <a:endParaRPr lang="en-ID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1A94-D5BF-CD60-E93A-96C385119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2514601"/>
            <a:ext cx="4881708" cy="34385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Bernard MT Condensed" panose="02050806060905020404" pitchFamily="18" charset="0"/>
              </a:rPr>
              <a:t>"</a:t>
            </a:r>
            <a:r>
              <a:rPr lang="en-US" sz="4000" dirty="0" err="1">
                <a:latin typeface="Bernard MT Condensed" panose="02050806060905020404" pitchFamily="18" charset="0"/>
              </a:rPr>
              <a:t>Setiap</a:t>
            </a:r>
            <a:r>
              <a:rPr lang="en-US" sz="4000" dirty="0">
                <a:latin typeface="Bernard MT Condensed" panose="02050806060905020404" pitchFamily="18" charset="0"/>
              </a:rPr>
              <a:t> orang </a:t>
            </a:r>
            <a:r>
              <a:rPr lang="en-US" sz="4000" dirty="0" err="1">
                <a:latin typeface="Bernard MT Condensed" panose="02050806060905020404" pitchFamily="18" charset="0"/>
              </a:rPr>
              <a:t>adalah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latin typeface="Impact" panose="020B0806030902050204" pitchFamily="34" charset="0"/>
              </a:rPr>
              <a:t>penilai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latin typeface="Bernard MT Condensed" panose="02050806060905020404" pitchFamily="18" charset="0"/>
              </a:rPr>
              <a:t>bagi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latin typeface="Bernard MT Condensed" panose="02050806060905020404" pitchFamily="18" charset="0"/>
              </a:rPr>
              <a:t>dirinya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latin typeface="Bernard MT Condensed" panose="02050806060905020404" pitchFamily="18" charset="0"/>
              </a:rPr>
              <a:t>sendiri</a:t>
            </a:r>
            <a:r>
              <a:rPr lang="en-US" sz="4000" dirty="0">
                <a:latin typeface="Bernard MT Condensed" panose="02050806060905020404" pitchFamily="18" charset="0"/>
              </a:rPr>
              <a:t> dan </a:t>
            </a:r>
            <a:r>
              <a:rPr lang="en-US" sz="4000" dirty="0" err="1">
                <a:latin typeface="Bernard MT Condensed" panose="02050806060905020404" pitchFamily="18" charset="0"/>
              </a:rPr>
              <a:t>biarkan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latin typeface="Bernard MT Condensed" panose="02050806060905020404" pitchFamily="18" charset="0"/>
              </a:rPr>
              <a:t>dia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latin typeface="Bernard MT Condensed" panose="02050806060905020404" pitchFamily="18" charset="0"/>
              </a:rPr>
              <a:t>memberi</a:t>
            </a:r>
            <a:r>
              <a:rPr lang="en-US" sz="4000" dirty="0">
                <a:latin typeface="Bernard MT Condensed" panose="02050806060905020404" pitchFamily="18" charset="0"/>
              </a:rPr>
              <a:t> </a:t>
            </a:r>
            <a:r>
              <a:rPr lang="en-US" sz="4000" dirty="0" err="1">
                <a:latin typeface="Bernard MT Condensed" panose="02050806060905020404" pitchFamily="18" charset="0"/>
              </a:rPr>
              <a:t>sebagaimana</a:t>
            </a:r>
            <a:r>
              <a:rPr lang="en-US" sz="4000" dirty="0">
                <a:latin typeface="Bernard MT Condensed" panose="02050806060905020404" pitchFamily="18" charset="0"/>
              </a:rPr>
              <a:t> yang </a:t>
            </a:r>
            <a:r>
              <a:rPr lang="en-US" sz="4000" dirty="0" err="1">
                <a:latin typeface="Amasis MT Pro Black" panose="02040A04050005020304" pitchFamily="18" charset="0"/>
              </a:rPr>
              <a:t>direncanakan</a:t>
            </a:r>
            <a:r>
              <a:rPr lang="en-US" sz="4000" dirty="0">
                <a:latin typeface="Amasis MT Pro Black" panose="02040A04050005020304" pitchFamily="18" charset="0"/>
              </a:rPr>
              <a:t> </a:t>
            </a:r>
            <a:r>
              <a:rPr lang="en-US" sz="4000" dirty="0" err="1">
                <a:latin typeface="Amasis MT Pro Black" panose="02040A04050005020304" pitchFamily="18" charset="0"/>
              </a:rPr>
              <a:t>dalam</a:t>
            </a:r>
            <a:r>
              <a:rPr lang="en-US" sz="4000" dirty="0">
                <a:latin typeface="Amasis MT Pro Black" panose="02040A04050005020304" pitchFamily="18" charset="0"/>
              </a:rPr>
              <a:t> </a:t>
            </a:r>
            <a:r>
              <a:rPr lang="en-US" sz="4000" dirty="0" err="1">
                <a:latin typeface="Amasis MT Pro Black" panose="02040A04050005020304" pitchFamily="18" charset="0"/>
              </a:rPr>
              <a:t>hatinya</a:t>
            </a:r>
            <a:r>
              <a:rPr lang="en-US" sz="4000" dirty="0">
                <a:latin typeface="Bernard MT Condensed" panose="02050806060905020404" pitchFamily="18" charset="0"/>
              </a:rPr>
              <a:t>".</a:t>
            </a:r>
            <a:endParaRPr lang="en-ID" sz="40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A81E3-6B75-B5EE-B6F3-0A48A8807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583" y="1910558"/>
            <a:ext cx="3355973" cy="41949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053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FD336-F58F-3760-B05E-CAF079D6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2119357"/>
            <a:ext cx="5734049" cy="438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6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Pertama</a:t>
            </a:r>
            <a:r>
              <a:rPr lang="en-ID" sz="2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Elia </a:t>
            </a:r>
            <a:r>
              <a:rPr lang="en-ID" sz="26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meminta</a:t>
            </a:r>
            <a:r>
              <a:rPr lang="en-ID" sz="2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air </a:t>
            </a:r>
            <a:r>
              <a:rPr lang="en-ID" sz="26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minum</a:t>
            </a:r>
            <a:r>
              <a:rPr lang="en-ID" sz="2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ID" sz="26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kemudian</a:t>
            </a:r>
            <a:r>
              <a:rPr lang="en-ID" sz="2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menambahkan</a:t>
            </a:r>
            <a:r>
              <a:rPr lang="en-ID" sz="2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, "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Janganlah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takut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,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pulanglah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,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buatlah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seperti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kaukatakan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,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tetapi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buatlah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lebih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dahulu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bagiku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sepotong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roti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bundar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kecil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dari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padanya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, dan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bawalah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kepadaku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,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kemudian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barulah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kaubuat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bagimu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bagi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anakmu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.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Sebab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beginilah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firman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TUHAN, Allah Israel: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Tepung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tempayan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itu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tidak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akan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habis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minyak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buli-buli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itupun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tidak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akan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berkurang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sampai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pada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waktu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TUHAN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memberi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hujan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ke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atas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muka</a:t>
            </a:r>
            <a:r>
              <a:rPr lang="en-ID" sz="2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sz="2600" b="1" dirty="0" err="1">
                <a:solidFill>
                  <a:srgbClr val="7030A0"/>
                </a:solidFill>
                <a:latin typeface="Franklin Gothic Medium Cond" panose="020B0606030402020204" pitchFamily="34" charset="0"/>
              </a:rPr>
              <a:t>bumi</a:t>
            </a:r>
            <a:r>
              <a:rPr lang="en-ID" sz="2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" [1 Raja-raja 17:13, 14].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BE72C-1CBC-403A-3B6A-84F6DB74E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5" r="17035" b="1"/>
          <a:stretch/>
        </p:blipFill>
        <p:spPr>
          <a:xfrm>
            <a:off x="5531728" y="2600325"/>
            <a:ext cx="3402721" cy="361527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8AB4C-2F23-7227-C6C7-A51BC1280C7E}"/>
              </a:ext>
            </a:extLst>
          </p:cNvPr>
          <p:cNvSpPr txBox="1"/>
          <p:nvPr/>
        </p:nvSpPr>
        <p:spPr>
          <a:xfrm>
            <a:off x="294132" y="380913"/>
            <a:ext cx="8553450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Kita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belajar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dari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pengalaman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janda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di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Sarfat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dalam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prinsip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memberi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[1 Raja-raja 17:9-16].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Janda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di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Sarfat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telah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diberi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tahu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oleh Allah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bahwa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Hamba Allah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sementara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dalam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perjalanan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menemuinya</a:t>
            </a:r>
            <a:r>
              <a:rPr lang="en-ID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. 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Ketika Elia </a:t>
            </a:r>
            <a:r>
              <a:rPr lang="en-ID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tiba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, </a:t>
            </a:r>
            <a:r>
              <a:rPr lang="en-ID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wanita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itu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menjelaskan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keadaannya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sulit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758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D1A35-1828-8182-1CBD-72F7569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895350"/>
            <a:ext cx="4453336" cy="5472114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ID" sz="3200" dirty="0" err="1">
                <a:latin typeface="Impact" panose="020B0806030902050204" pitchFamily="34" charset="0"/>
              </a:rPr>
              <a:t>Janda</a:t>
            </a:r>
            <a:r>
              <a:rPr lang="en-ID" sz="3200" dirty="0">
                <a:latin typeface="Impact" panose="020B0806030902050204" pitchFamily="34" charset="0"/>
              </a:rPr>
              <a:t> di </a:t>
            </a:r>
            <a:r>
              <a:rPr lang="en-ID" sz="3200" dirty="0" err="1">
                <a:latin typeface="Impact" panose="020B0806030902050204" pitchFamily="34" charset="0"/>
              </a:rPr>
              <a:t>Sarfat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ini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berada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dalam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ujian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iman-nya</a:t>
            </a:r>
            <a:r>
              <a:rPr lang="en-ID" sz="3200" dirty="0">
                <a:latin typeface="Impact" panose="020B0806030902050204" pitchFamily="34" charset="0"/>
              </a:rPr>
              <a:t>, dan </a:t>
            </a:r>
            <a:r>
              <a:rPr lang="en-ID" sz="3200" dirty="0" err="1">
                <a:latin typeface="Impact" panose="020B0806030902050204" pitchFamily="34" charset="0"/>
              </a:rPr>
              <a:t>ia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berhasil</a:t>
            </a:r>
            <a:r>
              <a:rPr lang="en-ID" sz="3200" dirty="0">
                <a:latin typeface="Impact" panose="020B0806030902050204" pitchFamily="34" charset="0"/>
              </a:rPr>
              <a:t> lulus </a:t>
            </a:r>
            <a:r>
              <a:rPr lang="en-ID" sz="3200" dirty="0" err="1">
                <a:latin typeface="Impact" panose="020B0806030902050204" pitchFamily="34" charset="0"/>
              </a:rPr>
              <a:t>ujian</a:t>
            </a:r>
            <a:r>
              <a:rPr lang="en-ID" sz="3200" dirty="0">
                <a:latin typeface="Impact" panose="020B0806030902050204" pitchFamily="34" charset="0"/>
              </a:rPr>
              <a:t>.</a:t>
            </a:r>
          </a:p>
          <a:p>
            <a:pPr marL="0" indent="0">
              <a:buNone/>
            </a:pPr>
            <a:endParaRPr lang="en-ID" sz="32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Pada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prinsipnya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Tuhan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selalu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harus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yang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utama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di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atas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segala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kepentingan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atau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kebutuhan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kita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,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kita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memerlukan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iman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untuk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r>
              <a:rPr lang="en-ID" sz="3200" dirty="0" err="1">
                <a:solidFill>
                  <a:srgbClr val="C00000"/>
                </a:solidFill>
                <a:latin typeface="Amasis MT Pro Black" panose="02040A04050005020304" pitchFamily="18" charset="0"/>
              </a:rPr>
              <a:t>mempraktikkannya</a:t>
            </a:r>
            <a:r>
              <a:rPr lang="en-ID" sz="3200" dirty="0">
                <a:solidFill>
                  <a:srgbClr val="C00000"/>
                </a:solidFill>
                <a:latin typeface="Amasis MT Pro Black" panose="02040A040500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B858F-5ED2-BE21-C8E6-F59DFF4F4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1"/>
          <a:stretch/>
        </p:blipFill>
        <p:spPr>
          <a:xfrm>
            <a:off x="4650186" y="1"/>
            <a:ext cx="449381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457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EFBA-8103-8B3E-2922-6B3A0E82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190499"/>
            <a:ext cx="8143875" cy="1472487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SEBUAH PERSEPULUHAN </a:t>
            </a:r>
            <a:br>
              <a:rPr lang="sv-SE" sz="4000" dirty="0">
                <a:solidFill>
                  <a:srgbClr val="0070C0"/>
                </a:solidFill>
                <a:latin typeface="Bernard MT Condensed" panose="02050806060905020404" pitchFamily="18" charset="0"/>
              </a:rPr>
            </a:br>
            <a:r>
              <a:rPr lang="sv-SE" sz="4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YANG JUJUR ATAU SETIA</a:t>
            </a:r>
            <a:br>
              <a:rPr lang="sv-SE" sz="4000" dirty="0">
                <a:solidFill>
                  <a:srgbClr val="0070C0"/>
                </a:solidFill>
                <a:latin typeface="Bernard MT Condensed" panose="02050806060905020404" pitchFamily="18" charset="0"/>
              </a:rPr>
            </a:br>
            <a:r>
              <a:rPr lang="sv-SE" sz="31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Kamis</a:t>
            </a:r>
            <a:r>
              <a:rPr lang="sv-SE" sz="3100" dirty="0">
                <a:solidFill>
                  <a:srgbClr val="C00000"/>
                </a:solidFill>
                <a:latin typeface="Berlin Sans FB Demi" panose="020E0802020502020306" pitchFamily="34" charset="0"/>
              </a:rPr>
              <a:t>, 19 Januari 2023</a:t>
            </a:r>
            <a:endParaRPr lang="en-ID" sz="31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8107-EF30-F8F1-5AA2-41F55FEB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38" y="2248281"/>
            <a:ext cx="5494152" cy="43007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sz="3600" dirty="0">
                <a:latin typeface="Eras Bold ITC" panose="020B0907030504020204" pitchFamily="34" charset="0"/>
              </a:rPr>
              <a:t>1 </a:t>
            </a:r>
            <a:r>
              <a:rPr lang="en-ID" sz="3600" dirty="0" err="1">
                <a:latin typeface="Eras Bold ITC" panose="020B0907030504020204" pitchFamily="34" charset="0"/>
              </a:rPr>
              <a:t>Korintus</a:t>
            </a:r>
            <a:r>
              <a:rPr lang="en-ID" sz="3600" dirty="0">
                <a:latin typeface="Eras Bold ITC" panose="020B0907030504020204" pitchFamily="34" charset="0"/>
              </a:rPr>
              <a:t> 4:1-2 </a:t>
            </a:r>
          </a:p>
          <a:p>
            <a:pPr marL="0" indent="0">
              <a:buNone/>
            </a:pPr>
            <a:r>
              <a:rPr lang="en-ID" sz="3000" dirty="0">
                <a:latin typeface="Gill Sans Nova Cond XBd" panose="020B0A06020104020203" pitchFamily="34" charset="0"/>
              </a:rPr>
              <a:t>"</a:t>
            </a:r>
            <a:r>
              <a:rPr lang="en-ID" sz="3000" dirty="0" err="1">
                <a:latin typeface="Gill Sans Nova Cond XBd" panose="020B0A06020104020203" pitchFamily="34" charset="0"/>
              </a:rPr>
              <a:t>Demikianlah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hendaknya</a:t>
            </a:r>
            <a:r>
              <a:rPr lang="en-ID" sz="3000" dirty="0">
                <a:latin typeface="Gill Sans Nova Cond XBd" panose="020B0A06020104020203" pitchFamily="34" charset="0"/>
              </a:rPr>
              <a:t> orang </a:t>
            </a:r>
            <a:r>
              <a:rPr lang="en-ID" sz="3000" dirty="0" err="1">
                <a:latin typeface="Gill Sans Nova Cond XBd" panose="020B0A06020104020203" pitchFamily="34" charset="0"/>
              </a:rPr>
              <a:t>memandang</a:t>
            </a:r>
            <a:r>
              <a:rPr lang="en-ID" sz="3000" dirty="0">
                <a:latin typeface="Gill Sans Nova Cond XBd" panose="020B0A06020104020203" pitchFamily="34" charset="0"/>
              </a:rPr>
              <a:t> kami: </a:t>
            </a:r>
            <a:r>
              <a:rPr lang="en-ID" sz="3000" dirty="0" err="1">
                <a:latin typeface="Gill Sans Nova Cond XBd" panose="020B0A06020104020203" pitchFamily="34" charset="0"/>
              </a:rPr>
              <a:t>sebagai</a:t>
            </a:r>
            <a:r>
              <a:rPr lang="en-ID" sz="3000" dirty="0">
                <a:latin typeface="Gill Sans Nova Cond XBd" panose="020B0A06020104020203" pitchFamily="34" charset="0"/>
              </a:rPr>
              <a:t> hamba-hamba </a:t>
            </a:r>
            <a:r>
              <a:rPr lang="en-ID" sz="3000" dirty="0" err="1">
                <a:latin typeface="Gill Sans Nova Cond XBd" panose="020B0A06020104020203" pitchFamily="34" charset="0"/>
              </a:rPr>
              <a:t>Kristus</a:t>
            </a:r>
            <a:r>
              <a:rPr lang="en-ID" sz="3000" dirty="0">
                <a:latin typeface="Gill Sans Nova Cond XBd" panose="020B0A06020104020203" pitchFamily="34" charset="0"/>
              </a:rPr>
              <a:t>, yang </a:t>
            </a:r>
            <a:r>
              <a:rPr lang="en-ID" sz="3000" dirty="0" err="1">
                <a:latin typeface="Gill Sans Nova Cond XBd" panose="020B0A06020104020203" pitchFamily="34" charset="0"/>
              </a:rPr>
              <a:t>kepadanya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dipercayakan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rahasia</a:t>
            </a:r>
            <a:r>
              <a:rPr lang="en-ID" sz="3000" dirty="0">
                <a:latin typeface="Gill Sans Nova Cond XBd" panose="020B0A06020104020203" pitchFamily="34" charset="0"/>
              </a:rPr>
              <a:t> Allah. Yang </a:t>
            </a:r>
            <a:r>
              <a:rPr lang="en-ID" sz="3000" dirty="0" err="1">
                <a:latin typeface="Gill Sans Nova Cond XBd" panose="020B0A06020104020203" pitchFamily="34" charset="0"/>
              </a:rPr>
              <a:t>akhirnya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dituntut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dari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pelayan-pelayan</a:t>
            </a:r>
            <a:r>
              <a:rPr lang="en-ID" sz="3000" dirty="0">
                <a:latin typeface="Gill Sans Nova Cond XBd" panose="020B0A06020104020203" pitchFamily="34" charset="0"/>
              </a:rPr>
              <a:t> yang </a:t>
            </a:r>
            <a:r>
              <a:rPr lang="en-ID" sz="3000" dirty="0" err="1">
                <a:latin typeface="Gill Sans Nova Cond XBd" panose="020B0A06020104020203" pitchFamily="34" charset="0"/>
              </a:rPr>
              <a:t>demikian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ialah</a:t>
            </a:r>
            <a:r>
              <a:rPr lang="en-ID" sz="3000" dirty="0">
                <a:latin typeface="Gill Sans Nova Cond XBd" panose="020B0A06020104020203" pitchFamily="34" charset="0"/>
              </a:rPr>
              <a:t>, </a:t>
            </a:r>
            <a:r>
              <a:rPr lang="en-ID" sz="3000" dirty="0" err="1">
                <a:latin typeface="Gill Sans Nova Cond XBd" panose="020B0A06020104020203" pitchFamily="34" charset="0"/>
              </a:rPr>
              <a:t>bahwa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mereka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ternyata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dapat</a:t>
            </a:r>
            <a:r>
              <a:rPr lang="en-ID" sz="3000" dirty="0">
                <a:latin typeface="Gill Sans Nova Cond XBd" panose="020B0A06020104020203" pitchFamily="34" charset="0"/>
              </a:rPr>
              <a:t> </a:t>
            </a:r>
            <a:r>
              <a:rPr lang="en-ID" sz="3000" dirty="0" err="1">
                <a:latin typeface="Gill Sans Nova Cond XBd" panose="020B0A06020104020203" pitchFamily="34" charset="0"/>
              </a:rPr>
              <a:t>dipercayai</a:t>
            </a:r>
            <a:r>
              <a:rPr lang="en-ID" sz="3000" dirty="0">
                <a:latin typeface="Gill Sans Nova Cond XBd" panose="020B0A06020104020203" pitchFamily="34" charset="0"/>
              </a:rPr>
              <a:t>".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C3203-ACE4-B365-B33A-D3A877D8E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35"/>
          <a:stretch/>
        </p:blipFill>
        <p:spPr>
          <a:xfrm>
            <a:off x="654766" y="2924174"/>
            <a:ext cx="2183006" cy="2470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573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541C7C-5568-DA78-B66E-3BBBDDCA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D708A-54A4-5BD4-AD4F-5F9FE40E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9065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Beberapa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unsur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pokok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mengenai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Persepuluhan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perlu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dipahami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adalah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E89BD-EAFA-63A7-8DE6-2D682ED8A88A}"/>
              </a:ext>
            </a:extLst>
          </p:cNvPr>
          <p:cNvSpPr txBox="1"/>
          <p:nvPr/>
        </p:nvSpPr>
        <p:spPr>
          <a:xfrm>
            <a:off x="1066800" y="1604873"/>
            <a:ext cx="7915276" cy="1200329"/>
          </a:xfrm>
          <a:prstGeom prst="rect">
            <a:avLst/>
          </a:prstGeom>
          <a:solidFill>
            <a:srgbClr val="273F19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Persepuluhan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itu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10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persen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pendapatan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keuntungan</a:t>
            </a:r>
            <a:r>
              <a:rPr lang="en-ID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kita</a:t>
            </a:r>
            <a:r>
              <a:rPr lang="en-ID" sz="2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, 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dan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bukan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kita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menentukan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ukurannya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tetapi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Allah yang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menentukan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54139-5EB1-67C6-0756-BBC347E7312A}"/>
              </a:ext>
            </a:extLst>
          </p:cNvPr>
          <p:cNvSpPr txBox="1"/>
          <p:nvPr/>
        </p:nvSpPr>
        <p:spPr>
          <a:xfrm>
            <a:off x="1066799" y="3019424"/>
            <a:ext cx="7915275" cy="3785652"/>
          </a:xfrm>
          <a:prstGeom prst="rect">
            <a:avLst/>
          </a:prstGeom>
          <a:solidFill>
            <a:srgbClr val="4B1D20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Persepuluhan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itu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dibawa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diserahkan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ke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rumah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perbendaharaan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Tuhan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Tuhan</a:t>
            </a:r>
            <a:r>
              <a:rPr lang="en-ID" sz="24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menentukan</a:t>
            </a:r>
            <a:r>
              <a:rPr lang="en-ID" sz="24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Ultra Bold" panose="020B0B04020104020203" pitchFamily="34" charset="0"/>
              </a:rPr>
              <a:t>tempatnya</a:t>
            </a:r>
            <a:r>
              <a:rPr lang="en-ID" sz="2400" dirty="0">
                <a:solidFill>
                  <a:schemeClr val="bg1"/>
                </a:solidFill>
                <a:latin typeface="Gill Sans Nova Cond Ultra Bold" panose="020B0B04020104020203" pitchFamily="34" charset="0"/>
              </a:rPr>
              <a:t>. </a:t>
            </a:r>
          </a:p>
          <a:p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Ellen G. White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menuliskan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:  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"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Jika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semua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persepuluhan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jemaat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mengalir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ke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dalam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perbendaharaan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Tuhan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sebagaimana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seharusnya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berkat-berkat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akan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diperoleh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sehingga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pemberian-pemberian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persembahan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untuk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tujuan-tujuan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kudus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akan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berlipat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sepuluh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kali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ganda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, dan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saluran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antara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Allah dan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manusia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akan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tetap</a:t>
            </a:r>
            <a:r>
              <a:rPr lang="en-ID" sz="2400" dirty="0">
                <a:solidFill>
                  <a:srgbClr val="FFFF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FF00"/>
                </a:solidFill>
                <a:latin typeface="Gill Sans Nova Cond XBd" panose="020B0A06020104020203" pitchFamily="34" charset="0"/>
              </a:rPr>
              <a:t>terbuka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" [Testimonies for the Church,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jld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 4,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hlm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 474].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BE39B-2081-75D2-14AE-D8B2194C578C}"/>
              </a:ext>
            </a:extLst>
          </p:cNvPr>
          <p:cNvSpPr/>
          <p:nvPr/>
        </p:nvSpPr>
        <p:spPr>
          <a:xfrm>
            <a:off x="29209" y="1697205"/>
            <a:ext cx="10375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BF865-7055-19B6-3AF0-C0222219F113}"/>
              </a:ext>
            </a:extLst>
          </p:cNvPr>
          <p:cNvSpPr/>
          <p:nvPr/>
        </p:nvSpPr>
        <p:spPr>
          <a:xfrm>
            <a:off x="95883" y="4052799"/>
            <a:ext cx="10375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2484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87066-9D67-23FC-C38E-87291397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6838A-5C37-3A61-7794-0CE254CF923E}"/>
              </a:ext>
            </a:extLst>
          </p:cNvPr>
          <p:cNvSpPr txBox="1"/>
          <p:nvPr/>
        </p:nvSpPr>
        <p:spPr>
          <a:xfrm>
            <a:off x="1323974" y="1694496"/>
            <a:ext cx="7629525" cy="1569660"/>
          </a:xfrm>
          <a:prstGeom prst="rect">
            <a:avLst/>
          </a:prstGeom>
          <a:solidFill>
            <a:srgbClr val="200D5B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Menghormati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Allah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ditunjukkan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melalui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hasil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pertama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pendapatan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kita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. </a:t>
            </a:r>
          </a:p>
          <a:p>
            <a:r>
              <a:rPr lang="en-ID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Amsal</a:t>
            </a:r>
            <a:r>
              <a:rPr lang="en-ID" sz="2400" dirty="0">
                <a:solidFill>
                  <a:srgbClr val="FFC000"/>
                </a:solidFill>
                <a:latin typeface="Impact" panose="020B0806030902050204" pitchFamily="34" charset="0"/>
              </a:rPr>
              <a:t> 3:9 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"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Muliakanlah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TUHAN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hartamu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hasil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pertama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segala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Gill Sans Nova Cond XBd" panose="020B0A06020104020203" pitchFamily="34" charset="0"/>
              </a:rPr>
              <a:t>penghasilanmu</a:t>
            </a:r>
            <a:r>
              <a:rPr lang="en-ID" sz="2400" dirty="0">
                <a:solidFill>
                  <a:srgbClr val="FFC000"/>
                </a:solidFill>
                <a:latin typeface="Gill Sans Nova Cond XBd" panose="020B0A06020104020203" pitchFamily="34" charset="0"/>
              </a:rPr>
              <a:t>".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69CD9-6A5D-50A3-1ACC-39A2FECDA2EB}"/>
              </a:ext>
            </a:extLst>
          </p:cNvPr>
          <p:cNvSpPr txBox="1"/>
          <p:nvPr/>
        </p:nvSpPr>
        <p:spPr>
          <a:xfrm>
            <a:off x="1323974" y="3593845"/>
            <a:ext cx="7629525" cy="3046988"/>
          </a:xfrm>
          <a:prstGeom prst="rect">
            <a:avLst/>
          </a:prstGeom>
          <a:solidFill>
            <a:srgbClr val="345026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Persepuluhan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digunakan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tujuan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Tuhan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tetapkan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yaitu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menopang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Impact" panose="020B0806030902050204" pitchFamily="34" charset="0"/>
              </a:rPr>
              <a:t>pelayanan</a:t>
            </a:r>
            <a:r>
              <a:rPr lang="en-ID" sz="2400" dirty="0">
                <a:solidFill>
                  <a:schemeClr val="bg1"/>
                </a:solidFill>
                <a:latin typeface="Impact" panose="020B0806030902050204" pitchFamily="34" charset="0"/>
              </a:rPr>
              <a:t>. </a:t>
            </a:r>
          </a:p>
          <a:p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Mengelola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bagi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Allah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satu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kesempatan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istimewa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Dia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memberkati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menopang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meminta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hanya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sepersepuluh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kemudian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Dia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menggunakan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persepuluhan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-Nya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menyokong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mereka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berada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pelayanan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sama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seperti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Dia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lakukan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suku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Lewi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selama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masa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bangsa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Israel </a:t>
            </a:r>
            <a:r>
              <a:rPr lang="en-ID" sz="24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kuno</a:t>
            </a:r>
            <a:r>
              <a:rPr lang="en-ID" sz="24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D32BE8-4DF6-7F89-5ECF-908CD7C6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9143999" cy="140969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Menekankan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kembali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beberapa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unsur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pokok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mengenai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Persepuluhan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perlu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dipahami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adalah</a:t>
            </a:r>
            <a:r>
              <a:rPr lang="en-ID" sz="3200" dirty="0">
                <a:solidFill>
                  <a:schemeClr val="bg1"/>
                </a:solidFill>
                <a:latin typeface="Impact" panose="020B0806030902050204" pitchFamily="34" charset="0"/>
              </a:rPr>
              <a:t>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4E3642-B45E-8CC3-384E-450958A2F8B2}"/>
              </a:ext>
            </a:extLst>
          </p:cNvPr>
          <p:cNvSpPr/>
          <p:nvPr/>
        </p:nvSpPr>
        <p:spPr>
          <a:xfrm>
            <a:off x="143191" y="1887705"/>
            <a:ext cx="10375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963B1-FEB7-9212-9F9A-44C0426C4752}"/>
              </a:ext>
            </a:extLst>
          </p:cNvPr>
          <p:cNvSpPr/>
          <p:nvPr/>
        </p:nvSpPr>
        <p:spPr>
          <a:xfrm>
            <a:off x="143191" y="4183230"/>
            <a:ext cx="10375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77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36AB8-4F28-1512-F301-1263A932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69" y="189987"/>
            <a:ext cx="6162655" cy="1338696"/>
          </a:xfrm>
        </p:spPr>
        <p:txBody>
          <a:bodyPr>
            <a:normAutofit/>
          </a:bodyPr>
          <a:lstStyle/>
          <a:p>
            <a:pPr algn="ctr"/>
            <a:r>
              <a:rPr lang="en-ID" sz="3400" dirty="0">
                <a:solidFill>
                  <a:srgbClr val="C00000"/>
                </a:solidFill>
                <a:latin typeface="Impact" panose="020B0806030902050204" pitchFamily="34" charset="0"/>
              </a:rPr>
              <a:t>Ellen G. White, </a:t>
            </a:r>
            <a:r>
              <a:rPr lang="en-ID" sz="3400" dirty="0" err="1">
                <a:solidFill>
                  <a:srgbClr val="C00000"/>
                </a:solidFill>
                <a:latin typeface="Impact" panose="020B0806030902050204" pitchFamily="34" charset="0"/>
              </a:rPr>
              <a:t>Membina</a:t>
            </a:r>
            <a:r>
              <a:rPr lang="en-ID" sz="3400" dirty="0">
                <a:solidFill>
                  <a:srgbClr val="C00000"/>
                </a:solidFill>
                <a:latin typeface="Impact" panose="020B0806030902050204" pitchFamily="34" charset="0"/>
              </a:rPr>
              <a:t> Pendidikan </a:t>
            </a:r>
            <a:r>
              <a:rPr lang="en-ID" sz="3400" dirty="0" err="1">
                <a:solidFill>
                  <a:srgbClr val="C00000"/>
                </a:solidFill>
                <a:latin typeface="Impact" panose="020B0806030902050204" pitchFamily="34" charset="0"/>
              </a:rPr>
              <a:t>Sejati</a:t>
            </a:r>
            <a:r>
              <a:rPr lang="en-ID" sz="3400" dirty="0">
                <a:solidFill>
                  <a:srgbClr val="C00000"/>
                </a:solidFill>
                <a:latin typeface="Impact" panose="020B0806030902050204" pitchFamily="34" charset="0"/>
              </a:rPr>
              <a:t>, </a:t>
            </a:r>
            <a:r>
              <a:rPr lang="en-ID" sz="3400" dirty="0" err="1">
                <a:solidFill>
                  <a:srgbClr val="C00000"/>
                </a:solidFill>
                <a:latin typeface="Impact" panose="020B0806030902050204" pitchFamily="34" charset="0"/>
              </a:rPr>
              <a:t>hlm</a:t>
            </a:r>
            <a:r>
              <a:rPr lang="en-ID" sz="3400" dirty="0">
                <a:solidFill>
                  <a:srgbClr val="C00000"/>
                </a:solidFill>
                <a:latin typeface="Impact" panose="020B0806030902050204" pitchFamily="34" charset="0"/>
              </a:rPr>
              <a:t>. 126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137C0-732C-F70F-8F09-F49CB35C8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2" r="37047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E6CF1-5FA3-FBDE-E453-ED9CCB9E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4" y="1772478"/>
            <a:ext cx="5419725" cy="50487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dirty="0">
                <a:latin typeface="Gill Sans Nova Cond XBd" panose="020B0A06020104020203" pitchFamily="34" charset="0"/>
              </a:rPr>
              <a:t>"</a:t>
            </a:r>
            <a:r>
              <a:rPr lang="en-ID" dirty="0" err="1">
                <a:latin typeface="Gill Sans Nova Cond XBd" panose="020B0A06020104020203" pitchFamily="34" charset="0"/>
              </a:rPr>
              <a:t>Bawalah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seluruh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persembahan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persepuluhan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itu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dalam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rumah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perbendaharaan</a:t>
            </a:r>
            <a:r>
              <a:rPr lang="en-ID" dirty="0">
                <a:latin typeface="Gill Sans Nova Cond XBd" panose="020B0A06020104020203" pitchFamily="34" charset="0"/>
              </a:rPr>
              <a:t>... " </a:t>
            </a:r>
          </a:p>
          <a:p>
            <a:pPr marL="0" indent="0">
              <a:buNone/>
            </a:pPr>
            <a:r>
              <a:rPr lang="en-ID" dirty="0">
                <a:latin typeface="Gill Sans Nova Cond XBd" panose="020B0A06020104020203" pitchFamily="34" charset="0"/>
              </a:rPr>
              <a:t>[</a:t>
            </a:r>
            <a:r>
              <a:rPr lang="en-ID" dirty="0" err="1">
                <a:latin typeface="Gill Sans Nova Cond XBd" panose="020B0A06020104020203" pitchFamily="34" charset="0"/>
              </a:rPr>
              <a:t>Maleakhi</a:t>
            </a:r>
            <a:r>
              <a:rPr lang="en-ID" dirty="0">
                <a:latin typeface="Gill Sans Nova Cond XBd" panose="020B0A06020104020203" pitchFamily="34" charset="0"/>
              </a:rPr>
              <a:t> 3: 10], </a:t>
            </a:r>
            <a:r>
              <a:rPr lang="en-ID" dirty="0" err="1">
                <a:latin typeface="Gill Sans Nova Cond XBd" panose="020B0A06020104020203" pitchFamily="34" charset="0"/>
              </a:rPr>
              <a:t>adalah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perintah</a:t>
            </a:r>
            <a:r>
              <a:rPr lang="en-ID" dirty="0">
                <a:latin typeface="Gill Sans Nova Cond XBd" panose="020B0A06020104020203" pitchFamily="34" charset="0"/>
              </a:rPr>
              <a:t> Allah. </a:t>
            </a:r>
            <a:r>
              <a:rPr lang="en-ID" dirty="0" err="1">
                <a:latin typeface="Gill Sans Nova Cond XBd" panose="020B0A06020104020203" pitchFamily="34" charset="0"/>
              </a:rPr>
              <a:t>Tidak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ada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imbauan</a:t>
            </a:r>
            <a:r>
              <a:rPr lang="en-ID" dirty="0">
                <a:latin typeface="Gill Sans Nova Cond XBd" panose="020B0A06020104020203" pitchFamily="34" charset="0"/>
              </a:rPr>
              <a:t> yang </a:t>
            </a:r>
            <a:r>
              <a:rPr lang="en-ID" dirty="0" err="1">
                <a:latin typeface="Gill Sans Nova Cond XBd" panose="020B0A06020104020203" pitchFamily="34" charset="0"/>
              </a:rPr>
              <a:t>dibuat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untuk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ucapan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syukur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atau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kedermawanan</a:t>
            </a:r>
            <a:r>
              <a:rPr lang="en-ID" dirty="0">
                <a:latin typeface="Gill Sans Nova Cond XBd" panose="020B0A06020104020203" pitchFamily="34" charset="0"/>
              </a:rPr>
              <a:t>. </a:t>
            </a:r>
            <a:r>
              <a:rPr lang="en-ID" dirty="0" err="1">
                <a:latin typeface="Impact" panose="020B0806030902050204" pitchFamily="34" charset="0"/>
              </a:rPr>
              <a:t>Ini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adalah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soal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kejujuran</a:t>
            </a:r>
            <a:r>
              <a:rPr lang="en-ID" dirty="0">
                <a:latin typeface="Impact" panose="020B0806030902050204" pitchFamily="34" charset="0"/>
              </a:rPr>
              <a:t> yang </a:t>
            </a:r>
            <a:r>
              <a:rPr lang="en-ID" dirty="0" err="1">
                <a:latin typeface="Impact" panose="020B0806030902050204" pitchFamily="34" charset="0"/>
              </a:rPr>
              <a:t>sederhana</a:t>
            </a:r>
            <a:r>
              <a:rPr lang="en-ID" dirty="0">
                <a:latin typeface="Impact" panose="020B0806030902050204" pitchFamily="34" charset="0"/>
              </a:rPr>
              <a:t>. </a:t>
            </a:r>
            <a:r>
              <a:rPr lang="en-ID" dirty="0" err="1">
                <a:latin typeface="Bernard MT Condensed" panose="02050806060905020404" pitchFamily="18" charset="0"/>
              </a:rPr>
              <a:t>Persepuluhan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adalah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milik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Tuhan</a:t>
            </a:r>
            <a:r>
              <a:rPr lang="en-ID" dirty="0">
                <a:latin typeface="Bernard MT Condensed" panose="02050806060905020404" pitchFamily="18" charset="0"/>
              </a:rPr>
              <a:t>; dan </a:t>
            </a:r>
            <a:r>
              <a:rPr lang="en-ID" dirty="0" err="1">
                <a:latin typeface="Bernard MT Condensed" panose="02050806060905020404" pitchFamily="18" charset="0"/>
              </a:rPr>
              <a:t>Ia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memohon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supaya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kita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mengembalikan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kepada</a:t>
            </a:r>
            <a:r>
              <a:rPr lang="en-ID" dirty="0">
                <a:latin typeface="Bernard MT Condensed" panose="02050806060905020404" pitchFamily="18" charset="0"/>
              </a:rPr>
              <a:t>-Nya </a:t>
            </a:r>
            <a:r>
              <a:rPr lang="en-ID" dirty="0" err="1">
                <a:latin typeface="Bernard MT Condensed" panose="02050806060905020404" pitchFamily="18" charset="0"/>
              </a:rPr>
              <a:t>apa</a:t>
            </a:r>
            <a:r>
              <a:rPr lang="en-ID" dirty="0">
                <a:latin typeface="Bernard MT Condensed" panose="02050806060905020404" pitchFamily="18" charset="0"/>
              </a:rPr>
              <a:t> yang </a:t>
            </a:r>
            <a:r>
              <a:rPr lang="en-ID" dirty="0" err="1">
                <a:latin typeface="Bernard MT Condensed" panose="02050806060905020404" pitchFamily="18" charset="0"/>
              </a:rPr>
              <a:t>menjadi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milik</a:t>
            </a:r>
            <a:r>
              <a:rPr lang="en-ID" dirty="0">
                <a:latin typeface="Bernard MT Condensed" panose="02050806060905020404" pitchFamily="18" charset="0"/>
              </a:rPr>
              <a:t>-Nya</a:t>
            </a:r>
            <a:r>
              <a:rPr lang="en-ID" dirty="0">
                <a:latin typeface="Gill Sans Nova Cond XBd" panose="020B0A06020104020203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82400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7A3BA-A692-6036-C746-2A33754B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ID" sz="30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Ellen G. White, Testimonies for the Church, </a:t>
            </a:r>
            <a:r>
              <a:rPr lang="en-ID" sz="30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jld</a:t>
            </a:r>
            <a:r>
              <a:rPr lang="en-ID" sz="30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. 6, </a:t>
            </a:r>
            <a:r>
              <a:rPr lang="en-ID" sz="3000" dirty="0" err="1">
                <a:solidFill>
                  <a:srgbClr val="FFFF00"/>
                </a:solidFill>
                <a:latin typeface="Bernard MT Condensed" panose="02050806060905020404" pitchFamily="18" charset="0"/>
              </a:rPr>
              <a:t>hlm</a:t>
            </a:r>
            <a:r>
              <a:rPr lang="en-ID" sz="30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. 384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F658D-769B-2BFE-88F1-B705E945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18" y="1193492"/>
            <a:ext cx="6668643" cy="5448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600" dirty="0">
                <a:latin typeface="Gill Sans Nova Cond XBd" panose="020B0A06020104020203" pitchFamily="34" charset="0"/>
              </a:rPr>
              <a:t>"</a:t>
            </a:r>
            <a:r>
              <a:rPr lang="en-ID" sz="2600" dirty="0" err="1">
                <a:latin typeface="Gill Sans Nova Cond XBd" panose="020B0A06020104020203" pitchFamily="34" charset="0"/>
              </a:rPr>
              <a:t>Semua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harus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mengingat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bahwa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tuntutan</a:t>
            </a:r>
            <a:r>
              <a:rPr lang="en-ID" sz="2600" dirty="0">
                <a:latin typeface="Gill Sans Nova Cond XBd" panose="020B0A06020104020203" pitchFamily="34" charset="0"/>
              </a:rPr>
              <a:t> Allah </a:t>
            </a:r>
            <a:r>
              <a:rPr lang="en-ID" sz="2600" dirty="0" err="1">
                <a:latin typeface="Gill Sans Nova Cond XBd" panose="020B0A06020104020203" pitchFamily="34" charset="0"/>
              </a:rPr>
              <a:t>kepada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kita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mendasari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semua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tuntutan</a:t>
            </a:r>
            <a:r>
              <a:rPr lang="en-ID" sz="2600" dirty="0">
                <a:latin typeface="Gill Sans Nova Cond XBd" panose="020B0A06020104020203" pitchFamily="34" charset="0"/>
              </a:rPr>
              <a:t> yang lain. </a:t>
            </a:r>
            <a:r>
              <a:rPr lang="en-ID" sz="2600" dirty="0" err="1">
                <a:latin typeface="Impact" panose="020B0806030902050204" pitchFamily="34" charset="0"/>
              </a:rPr>
              <a:t>Dia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memberi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kepada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kita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dengan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limpahnya</a:t>
            </a:r>
            <a:r>
              <a:rPr lang="en-ID" sz="2600" dirty="0">
                <a:latin typeface="Impact" panose="020B0806030902050204" pitchFamily="34" charset="0"/>
              </a:rPr>
              <a:t>, dan </a:t>
            </a:r>
            <a:r>
              <a:rPr lang="en-ID" sz="2600" dirty="0" err="1">
                <a:latin typeface="Impact" panose="020B0806030902050204" pitchFamily="34" charset="0"/>
              </a:rPr>
              <a:t>perjanjian</a:t>
            </a:r>
            <a:r>
              <a:rPr lang="en-ID" sz="2600" dirty="0">
                <a:latin typeface="Impact" panose="020B0806030902050204" pitchFamily="34" charset="0"/>
              </a:rPr>
              <a:t> yang </a:t>
            </a:r>
            <a:r>
              <a:rPr lang="en-ID" sz="2600" dirty="0" err="1">
                <a:latin typeface="Impact" panose="020B0806030902050204" pitchFamily="34" charset="0"/>
              </a:rPr>
              <a:t>Dia</a:t>
            </a:r>
            <a:r>
              <a:rPr lang="en-ID" sz="2600" dirty="0">
                <a:latin typeface="Impact" panose="020B0806030902050204" pitchFamily="34" charset="0"/>
              </a:rPr>
              <a:t> buat </a:t>
            </a:r>
            <a:r>
              <a:rPr lang="en-ID" sz="2600" dirty="0" err="1">
                <a:latin typeface="Impact" panose="020B0806030902050204" pitchFamily="34" charset="0"/>
              </a:rPr>
              <a:t>dengan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manusia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adalah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sepersepuluh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dari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kepemilikannya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akan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dikembalikan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kepada</a:t>
            </a:r>
            <a:r>
              <a:rPr lang="en-ID" sz="2600" dirty="0">
                <a:latin typeface="Impact" panose="020B0806030902050204" pitchFamily="34" charset="0"/>
              </a:rPr>
              <a:t> Allah</a:t>
            </a:r>
            <a:r>
              <a:rPr lang="en-ID" sz="2600" dirty="0">
                <a:latin typeface="Gill Sans Nova Cond XBd" panose="020B0A06020104020203" pitchFamily="34" charset="0"/>
              </a:rPr>
              <a:t>. </a:t>
            </a:r>
            <a:r>
              <a:rPr lang="en-ID" sz="2600" dirty="0" err="1">
                <a:latin typeface="Bernard MT Condensed" panose="02050806060905020404" pitchFamily="18" charset="0"/>
              </a:rPr>
              <a:t>Tuhan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dengan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kasih</a:t>
            </a:r>
            <a:r>
              <a:rPr lang="en-ID" sz="2600" dirty="0">
                <a:latin typeface="Bernard MT Condensed" panose="02050806060905020404" pitchFamily="18" charset="0"/>
              </a:rPr>
              <a:t>-Nya </a:t>
            </a:r>
            <a:r>
              <a:rPr lang="en-ID" sz="2600" dirty="0" err="1">
                <a:latin typeface="Bernard MT Condensed" panose="02050806060905020404" pitchFamily="18" charset="0"/>
              </a:rPr>
              <a:t>memercayakan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kepada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penatalayan</a:t>
            </a:r>
            <a:r>
              <a:rPr lang="en-ID" sz="2600" dirty="0">
                <a:latin typeface="Bernard MT Condensed" panose="02050806060905020404" pitchFamily="18" charset="0"/>
              </a:rPr>
              <a:t>-Nya </a:t>
            </a:r>
            <a:r>
              <a:rPr lang="en-ID" sz="2600" dirty="0" err="1">
                <a:latin typeface="Bernard MT Condensed" panose="02050806060905020404" pitchFamily="18" charset="0"/>
              </a:rPr>
              <a:t>harta</a:t>
            </a:r>
            <a:r>
              <a:rPr lang="en-ID" sz="2600" dirty="0">
                <a:latin typeface="Bernard MT Condensed" panose="02050806060905020404" pitchFamily="18" charset="0"/>
              </a:rPr>
              <a:t>-Nya, </a:t>
            </a:r>
            <a:r>
              <a:rPr lang="en-ID" sz="2600" dirty="0" err="1">
                <a:latin typeface="Bernard MT Condensed" panose="02050806060905020404" pitchFamily="18" charset="0"/>
              </a:rPr>
              <a:t>tetapi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mengenai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sepersepuluh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Dia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berkata</a:t>
            </a:r>
            <a:r>
              <a:rPr lang="en-ID" sz="2600" dirty="0">
                <a:latin typeface="Bernard MT Condensed" panose="02050806060905020404" pitchFamily="18" charset="0"/>
              </a:rPr>
              <a:t>: </a:t>
            </a:r>
            <a:r>
              <a:rPr lang="en-ID" sz="2600" dirty="0" err="1">
                <a:latin typeface="Bernard MT Condensed" panose="02050806060905020404" pitchFamily="18" charset="0"/>
              </a:rPr>
              <a:t>Ini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adalah</a:t>
            </a:r>
            <a:r>
              <a:rPr lang="en-ID" sz="2600" dirty="0">
                <a:latin typeface="Bernard MT Condensed" panose="02050806060905020404" pitchFamily="18" charset="0"/>
              </a:rPr>
              <a:t> </a:t>
            </a:r>
            <a:r>
              <a:rPr lang="en-ID" sz="2600" dirty="0" err="1">
                <a:latin typeface="Bernard MT Condensed" panose="02050806060905020404" pitchFamily="18" charset="0"/>
              </a:rPr>
              <a:t>milik</a:t>
            </a:r>
            <a:r>
              <a:rPr lang="en-ID" sz="2600" dirty="0">
                <a:latin typeface="Bernard MT Condensed" panose="02050806060905020404" pitchFamily="18" charset="0"/>
              </a:rPr>
              <a:t>-Ku.</a:t>
            </a:r>
            <a:r>
              <a:rPr lang="en-ID" sz="2600" dirty="0">
                <a:latin typeface="Gill Sans Nova Cond XBd" panose="020B0A06020104020203" pitchFamily="34" charset="0"/>
              </a:rPr>
              <a:t> Sama </a:t>
            </a:r>
            <a:r>
              <a:rPr lang="en-ID" sz="2600" dirty="0" err="1">
                <a:latin typeface="Gill Sans Nova Cond XBd" panose="020B0A06020104020203" pitchFamily="34" charset="0"/>
              </a:rPr>
              <a:t>seperti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porsi</a:t>
            </a:r>
            <a:r>
              <a:rPr lang="en-ID" sz="2600" dirty="0">
                <a:latin typeface="Gill Sans Nova Cond XBd" panose="020B0A06020104020203" pitchFamily="34" charset="0"/>
              </a:rPr>
              <a:t> yang </a:t>
            </a:r>
            <a:r>
              <a:rPr lang="en-ID" sz="2600" dirty="0" err="1">
                <a:latin typeface="Gill Sans Nova Cond XBd" panose="020B0A06020104020203" pitchFamily="34" charset="0"/>
              </a:rPr>
              <a:t>telah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diberikan</a:t>
            </a:r>
            <a:r>
              <a:rPr lang="en-ID" sz="2600" dirty="0">
                <a:latin typeface="Gill Sans Nova Cond XBd" panose="020B0A06020104020203" pitchFamily="34" charset="0"/>
              </a:rPr>
              <a:t> oleh Allah </a:t>
            </a:r>
            <a:r>
              <a:rPr lang="en-ID" sz="2600" dirty="0" err="1">
                <a:latin typeface="Gill Sans Nova Cond XBd" panose="020B0A06020104020203" pitchFamily="34" charset="0"/>
              </a:rPr>
              <a:t>kepada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manusia</a:t>
            </a:r>
            <a:r>
              <a:rPr lang="en-ID" sz="2600" dirty="0"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latin typeface="Gill Sans Nova Cond XBd" panose="020B0A06020104020203" pitchFamily="34" charset="0"/>
              </a:rPr>
              <a:t>demikianlah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manusia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mengembalikan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kepada</a:t>
            </a:r>
            <a:r>
              <a:rPr lang="en-ID" sz="2600" dirty="0">
                <a:latin typeface="Gill Sans Nova Cond XBd" panose="020B0A06020104020203" pitchFamily="34" charset="0"/>
              </a:rPr>
              <a:t> Allah </a:t>
            </a:r>
            <a:r>
              <a:rPr lang="en-ID" sz="2600" dirty="0" err="1">
                <a:latin typeface="Gill Sans Nova Cond XBd" panose="020B0A06020104020203" pitchFamily="34" charset="0"/>
              </a:rPr>
              <a:t>dengan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setia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persepuluhan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dari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semua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miliknya</a:t>
            </a:r>
            <a:r>
              <a:rPr lang="en-ID" sz="2600" dirty="0">
                <a:latin typeface="Gill Sans Nova Cond XBd" panose="020B0A06020104020203" pitchFamily="34" charset="0"/>
              </a:rPr>
              <a:t>. </a:t>
            </a:r>
            <a:r>
              <a:rPr lang="en-ID" sz="2600" dirty="0" err="1">
                <a:latin typeface="Impact" panose="020B0806030902050204" pitchFamily="34" charset="0"/>
              </a:rPr>
              <a:t>Pengaturan</a:t>
            </a:r>
            <a:r>
              <a:rPr lang="en-ID" sz="2600" dirty="0">
                <a:latin typeface="Impact" panose="020B0806030902050204" pitchFamily="34" charset="0"/>
              </a:rPr>
              <a:t> yang </a:t>
            </a:r>
            <a:r>
              <a:rPr lang="en-ID" sz="2600" dirty="0" err="1">
                <a:latin typeface="Impact" panose="020B0806030902050204" pitchFamily="34" charset="0"/>
              </a:rPr>
              <a:t>khusus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ini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dibuat</a:t>
            </a:r>
            <a:r>
              <a:rPr lang="en-ID" sz="2600" dirty="0">
                <a:latin typeface="Impact" panose="020B0806030902050204" pitchFamily="34" charset="0"/>
              </a:rPr>
              <a:t> oleh </a:t>
            </a:r>
            <a:r>
              <a:rPr lang="en-ID" sz="2600" dirty="0" err="1">
                <a:latin typeface="Impact" panose="020B0806030902050204" pitchFamily="34" charset="0"/>
              </a:rPr>
              <a:t>Yesus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Kristus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sendiri</a:t>
            </a:r>
            <a:r>
              <a:rPr lang="en-ID" sz="2600" dirty="0">
                <a:latin typeface="Gill Sans Nova Cond XBd" panose="020B0A06020104020203" pitchFamily="34" charset="0"/>
              </a:rPr>
              <a:t>".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40775-294A-732E-36EF-163BAE81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571" y="2314575"/>
            <a:ext cx="2049002" cy="2732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424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D929-2150-D920-BC1C-0FA1D5C3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4E125-8BF3-1DC3-310F-CBFE29E9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D1DAB-0A39-C76B-34B3-60D15C23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-12701"/>
            <a:ext cx="9144000" cy="6870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DE8AED-0C5E-C416-B171-F2CB6F1AF0DF}"/>
              </a:ext>
            </a:extLst>
          </p:cNvPr>
          <p:cNvSpPr txBox="1">
            <a:spLocks/>
          </p:cNvSpPr>
          <p:nvPr/>
        </p:nvSpPr>
        <p:spPr>
          <a:xfrm>
            <a:off x="0" y="104775"/>
            <a:ext cx="91440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KESIMPULAN</a:t>
            </a:r>
            <a:endParaRPr lang="en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FE887-E2B3-19E2-822D-DB94AB3DD8E3}"/>
              </a:ext>
            </a:extLst>
          </p:cNvPr>
          <p:cNvSpPr/>
          <p:nvPr/>
        </p:nvSpPr>
        <p:spPr>
          <a:xfrm>
            <a:off x="341462" y="54462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FF31F-45AC-4305-C24C-9491AAA3AA9E}"/>
              </a:ext>
            </a:extLst>
          </p:cNvPr>
          <p:cNvSpPr/>
          <p:nvPr/>
        </p:nvSpPr>
        <p:spPr>
          <a:xfrm>
            <a:off x="341736" y="9744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AF85C-28E2-2E50-59F6-2DC6E5536C9A}"/>
              </a:ext>
            </a:extLst>
          </p:cNvPr>
          <p:cNvSpPr/>
          <p:nvPr/>
        </p:nvSpPr>
        <p:spPr>
          <a:xfrm>
            <a:off x="341736" y="20839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6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4E2E07-C800-AA9C-4C4D-2FA4BF8288D9}"/>
              </a:ext>
            </a:extLst>
          </p:cNvPr>
          <p:cNvSpPr/>
          <p:nvPr/>
        </p:nvSpPr>
        <p:spPr>
          <a:xfrm>
            <a:off x="341736" y="32236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445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445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DF3D41-7BDA-031E-8A31-D80B6A024DFD}"/>
              </a:ext>
            </a:extLst>
          </p:cNvPr>
          <p:cNvSpPr/>
          <p:nvPr/>
        </p:nvSpPr>
        <p:spPr>
          <a:xfrm>
            <a:off x="341462" y="43479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119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B1BA9-8909-0366-9A69-669CBE77F8BA}"/>
              </a:ext>
            </a:extLst>
          </p:cNvPr>
          <p:cNvSpPr txBox="1"/>
          <p:nvPr/>
        </p:nvSpPr>
        <p:spPr>
          <a:xfrm>
            <a:off x="1164374" y="1009651"/>
            <a:ext cx="7748038" cy="1107996"/>
          </a:xfrm>
          <a:prstGeom prst="rect">
            <a:avLst/>
          </a:prstGeom>
          <a:solidFill>
            <a:srgbClr val="7A6C08"/>
          </a:solidFill>
        </p:spPr>
        <p:txBody>
          <a:bodyPr wrap="square">
            <a:spAutoFit/>
          </a:bodyPr>
          <a:lstStyle/>
          <a:p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Persepuluhan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adalah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mengembalikan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10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persen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pendapatan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,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atau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keuntungan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kepada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Allah,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karena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semua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miliki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adalah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milik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-Nya. </a:t>
            </a:r>
            <a:endParaRPr lang="en-ID" sz="2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7C456-B208-4157-B790-6AD54F5C2064}"/>
              </a:ext>
            </a:extLst>
          </p:cNvPr>
          <p:cNvSpPr txBox="1"/>
          <p:nvPr/>
        </p:nvSpPr>
        <p:spPr>
          <a:xfrm>
            <a:off x="1161386" y="2169657"/>
            <a:ext cx="7751026" cy="1107996"/>
          </a:xfrm>
          <a:prstGeom prst="rect">
            <a:avLst/>
          </a:prstGeom>
          <a:solidFill>
            <a:srgbClr val="1D6765"/>
          </a:solidFill>
        </p:spPr>
        <p:txBody>
          <a:bodyPr wrap="square">
            <a:spAutoFit/>
          </a:bodyPr>
          <a:lstStyle/>
          <a:p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Anak-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anak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Allah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harus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membawa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persepuluhan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persembahan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mereka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hanya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tempat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Tuhan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tunjukkan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, dan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bukan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tempat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menurut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kebijaksanaannya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sendiri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FDD18-A532-E6DF-6617-17965D386A2A}"/>
              </a:ext>
            </a:extLst>
          </p:cNvPr>
          <p:cNvSpPr txBox="1"/>
          <p:nvPr/>
        </p:nvSpPr>
        <p:spPr>
          <a:xfrm>
            <a:off x="1161386" y="3329663"/>
            <a:ext cx="7751026" cy="1107996"/>
          </a:xfrm>
          <a:prstGeom prst="rect">
            <a:avLst/>
          </a:prstGeom>
          <a:solidFill>
            <a:srgbClr val="4B1D20"/>
          </a:solidFill>
        </p:spPr>
        <p:txBody>
          <a:bodyPr wrap="square">
            <a:spAutoFit/>
          </a:bodyPr>
          <a:lstStyle/>
          <a:p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Tujuan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persepuluhan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adalah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b="1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untuk</a:t>
            </a:r>
            <a:r>
              <a:rPr lang="en-ID" sz="2200" b="1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MENOLONG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meneguhkan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hubungan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percaya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dengan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Tuhan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mengakses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janji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berkat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dari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Allah.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5669B2-3C31-3CF3-DD2A-038A4A2C17AD}"/>
              </a:ext>
            </a:extLst>
          </p:cNvPr>
          <p:cNvSpPr txBox="1"/>
          <p:nvPr/>
        </p:nvSpPr>
        <p:spPr>
          <a:xfrm>
            <a:off x="1161386" y="4501803"/>
            <a:ext cx="7751026" cy="76944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Kita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memerlukan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iman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kuat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untuk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menjadikan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Tuhan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utama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di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atas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segala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kepentingan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kebutuhan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2F43F-47AA-C6DA-5B6F-E8E2DD632DE3}"/>
              </a:ext>
            </a:extLst>
          </p:cNvPr>
          <p:cNvSpPr txBox="1"/>
          <p:nvPr/>
        </p:nvSpPr>
        <p:spPr>
          <a:xfrm>
            <a:off x="1161386" y="5375353"/>
            <a:ext cx="7751026" cy="11079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Persepuluhan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adalah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milik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Tuhan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; dan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Ia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memohon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supaya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kita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mengembalikan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kepada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-Nya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apa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yang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menjadi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milik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-Nya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dengan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setia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 dan </a:t>
            </a:r>
            <a:r>
              <a:rPr lang="en-ID" sz="2200" dirty="0" err="1">
                <a:solidFill>
                  <a:schemeClr val="bg1"/>
                </a:solidFill>
                <a:latin typeface="Gill Sans Nova Cond XBd" panose="020B0A06020104020203" pitchFamily="34" charset="0"/>
              </a:rPr>
              <a:t>jujur</a:t>
            </a:r>
            <a:r>
              <a:rPr lang="en-ID" sz="2200" dirty="0">
                <a:solidFill>
                  <a:schemeClr val="bg1"/>
                </a:solidFill>
                <a:latin typeface="Gill Sans Nova Cond XBd" panose="020B0A06020104020203" pitchFamily="34" charset="0"/>
              </a:rPr>
              <a:t>.</a:t>
            </a:r>
            <a:endParaRPr lang="en-ID" sz="2200" b="1" dirty="0">
              <a:solidFill>
                <a:schemeClr val="bg1"/>
              </a:solidFill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513F-2C58-A60A-6B5B-F64766C6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799" y="171451"/>
            <a:ext cx="4572000" cy="3752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>
                <a:latin typeface="Gill Sans Nova Cond XBd" panose="020B0A06020104020203" pitchFamily="34" charset="0"/>
              </a:rPr>
              <a:t>Allah </a:t>
            </a:r>
            <a:r>
              <a:rPr lang="en-ID" dirty="0" err="1">
                <a:latin typeface="Gill Sans Nova Cond XBd" panose="020B0A06020104020203" pitchFamily="34" charset="0"/>
              </a:rPr>
              <a:t>memberi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kita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kekuatan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untuk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memperoleh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kekayaan</a:t>
            </a:r>
            <a:r>
              <a:rPr lang="en-ID" dirty="0">
                <a:latin typeface="Gill Sans Nova Cond XBd" panose="020B0A06020104020203" pitchFamily="34" charset="0"/>
              </a:rPr>
              <a:t>. Kita </a:t>
            </a:r>
            <a:r>
              <a:rPr lang="en-ID" dirty="0" err="1">
                <a:latin typeface="Gill Sans Nova Cond XBd" panose="020B0A06020104020203" pitchFamily="34" charset="0"/>
              </a:rPr>
              <a:t>harus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ingat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bahwa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tujuan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dari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semua</a:t>
            </a:r>
            <a:r>
              <a:rPr lang="en-ID" dirty="0">
                <a:latin typeface="Gill Sans Nova Cond XBd" panose="020B0A06020104020203" pitchFamily="34" charset="0"/>
              </a:rPr>
              <a:t> yang </a:t>
            </a:r>
            <a:r>
              <a:rPr lang="en-ID" dirty="0" err="1">
                <a:latin typeface="Gill Sans Nova Cond XBd" panose="020B0A06020104020203" pitchFamily="34" charset="0"/>
              </a:rPr>
              <a:t>diberikan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kepada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kita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adalah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untuk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meneguhkan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perjanjian</a:t>
            </a:r>
            <a:r>
              <a:rPr lang="en-ID" dirty="0">
                <a:latin typeface="Impact" panose="020B0806030902050204" pitchFamily="34" charset="0"/>
              </a:rPr>
              <a:t>-Nya </a:t>
            </a:r>
            <a:r>
              <a:rPr lang="en-ID" dirty="0" err="1">
                <a:latin typeface="Impact" panose="020B0806030902050204" pitchFamily="34" charset="0"/>
              </a:rPr>
              <a:t>dengan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kita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>
                <a:latin typeface="Gill Sans Nova Cond XBd" panose="020B0A06020104020203" pitchFamily="34" charset="0"/>
              </a:rPr>
              <a:t>(</a:t>
            </a:r>
            <a:r>
              <a:rPr lang="en-ID" dirty="0" err="1">
                <a:latin typeface="Gill Sans Nova Cond XBd" panose="020B0A06020104020203" pitchFamily="34" charset="0"/>
              </a:rPr>
              <a:t>Ul</a:t>
            </a:r>
            <a:r>
              <a:rPr lang="en-ID" dirty="0">
                <a:latin typeface="Gill Sans Nova Cond XBd" panose="020B0A06020104020203" pitchFamily="34" charset="0"/>
              </a:rPr>
              <a:t>. 8: 17-18).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BD4CD-C84E-6096-AC8B-ED6F1643528B}"/>
              </a:ext>
            </a:extLst>
          </p:cNvPr>
          <p:cNvSpPr txBox="1"/>
          <p:nvPr/>
        </p:nvSpPr>
        <p:spPr>
          <a:xfrm>
            <a:off x="200024" y="3924301"/>
            <a:ext cx="52006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latin typeface="Franklin Gothic Demi" panose="020B0703020102020204" pitchFamily="34" charset="0"/>
              </a:rPr>
              <a:t>Sebagai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Tuhan</a:t>
            </a:r>
            <a:r>
              <a:rPr lang="en-ID" sz="2000" dirty="0">
                <a:latin typeface="Franklin Gothic Demi" panose="020B0703020102020204" pitchFamily="34" charset="0"/>
              </a:rPr>
              <a:t> dan </a:t>
            </a:r>
            <a:r>
              <a:rPr lang="en-ID" sz="2000" dirty="0" err="1">
                <a:latin typeface="Franklin Gothic Demi" panose="020B0703020102020204" pitchFamily="34" charset="0"/>
              </a:rPr>
              <a:t>Pencipta</a:t>
            </a:r>
            <a:r>
              <a:rPr lang="en-ID" sz="2000" dirty="0">
                <a:latin typeface="Franklin Gothic Demi" panose="020B0703020102020204" pitchFamily="34" charset="0"/>
              </a:rPr>
              <a:t>, Allah </a:t>
            </a:r>
            <a:r>
              <a:rPr lang="en-ID" sz="2000" dirty="0" err="1">
                <a:latin typeface="Franklin Gothic Demi" panose="020B0703020102020204" pitchFamily="34" charset="0"/>
              </a:rPr>
              <a:t>berhak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menuntut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dari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kita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persepuluhan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dari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segala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harta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kepunyaan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kita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atau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pertambahan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untuk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penyelesaian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pekerjaan</a:t>
            </a:r>
            <a:r>
              <a:rPr lang="en-ID" sz="2000" dirty="0">
                <a:latin typeface="Franklin Gothic Demi" panose="020B0703020102020204" pitchFamily="34" charset="0"/>
              </a:rPr>
              <a:t>-Nya yang </a:t>
            </a:r>
            <a:r>
              <a:rPr lang="en-ID" sz="2000" dirty="0" err="1">
                <a:latin typeface="Franklin Gothic Demi" panose="020B0703020102020204" pitchFamily="34" charset="0"/>
              </a:rPr>
              <a:t>terakhir</a:t>
            </a:r>
            <a:r>
              <a:rPr lang="en-ID" sz="2000" dirty="0">
                <a:latin typeface="Franklin Gothic Demi" panose="020B0703020102020204" pitchFamily="34" charset="0"/>
              </a:rPr>
              <a:t>. </a:t>
            </a:r>
            <a:r>
              <a:rPr lang="en-ID" sz="2000" dirty="0" err="1">
                <a:latin typeface="Franklin Gothic Demi" panose="020B0703020102020204" pitchFamily="34" charset="0"/>
              </a:rPr>
              <a:t>Lagi</a:t>
            </a:r>
            <a:r>
              <a:rPr lang="en-ID" sz="2000" dirty="0">
                <a:latin typeface="Franklin Gothic Demi" panose="020B0703020102020204" pitchFamily="34" charset="0"/>
              </a:rPr>
              <a:t> pula, </a:t>
            </a:r>
            <a:r>
              <a:rPr lang="en-ID" sz="2000" dirty="0" err="1">
                <a:latin typeface="Franklin Gothic Demi" panose="020B0703020102020204" pitchFamily="34" charset="0"/>
              </a:rPr>
              <a:t>hanya</a:t>
            </a:r>
            <a:r>
              <a:rPr lang="en-ID" sz="2000" dirty="0">
                <a:latin typeface="Franklin Gothic Demi" panose="020B0703020102020204" pitchFamily="34" charset="0"/>
              </a:rPr>
              <a:t> Allah yang </a:t>
            </a:r>
            <a:r>
              <a:rPr lang="en-ID" sz="2000" dirty="0" err="1">
                <a:latin typeface="Franklin Gothic Demi" panose="020B0703020102020204" pitchFamily="34" charset="0"/>
              </a:rPr>
              <a:t>sanggup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membuka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tingkap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Surga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untuk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memberkati</a:t>
            </a:r>
            <a:r>
              <a:rPr lang="en-ID" sz="2000" dirty="0">
                <a:latin typeface="Franklin Gothic Demi" panose="020B0703020102020204" pitchFamily="34" charset="0"/>
              </a:rPr>
              <a:t> orang-orang yang </a:t>
            </a:r>
            <a:r>
              <a:rPr lang="en-ID" sz="2000" dirty="0" err="1">
                <a:latin typeface="Franklin Gothic Demi" panose="020B0703020102020204" pitchFamily="34" charset="0"/>
              </a:rPr>
              <a:t>setia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dengan</a:t>
            </a:r>
            <a:r>
              <a:rPr lang="en-ID" sz="2000" dirty="0">
                <a:latin typeface="Franklin Gothic Demi" panose="020B0703020102020204" pitchFamily="34" charset="0"/>
              </a:rPr>
              <a:t> </a:t>
            </a:r>
            <a:r>
              <a:rPr lang="en-ID" sz="2000" dirty="0" err="1">
                <a:latin typeface="Franklin Gothic Demi" panose="020B0703020102020204" pitchFamily="34" charset="0"/>
              </a:rPr>
              <a:t>limpah</a:t>
            </a:r>
            <a:r>
              <a:rPr lang="en-ID" sz="2000" dirty="0">
                <a:latin typeface="Franklin Gothic Demi" panose="020B0703020102020204" pitchFamily="34" charset="0"/>
              </a:rPr>
              <a:t> (Mal. 3: 10-12).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49011-B927-59F8-92F3-DDA4B4FFD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r="16979"/>
          <a:stretch/>
        </p:blipFill>
        <p:spPr>
          <a:xfrm>
            <a:off x="466725" y="605790"/>
            <a:ext cx="3513215" cy="288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40A8C-DE71-8AC2-168E-6B001EE2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5" y="4084421"/>
            <a:ext cx="3357562" cy="22343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32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E662-12A8-B564-386A-2485570A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133426"/>
            <a:ext cx="7903978" cy="1558212"/>
          </a:xfrm>
        </p:spPr>
        <p:txBody>
          <a:bodyPr>
            <a:normAutofit/>
          </a:bodyPr>
          <a:lstStyle/>
          <a:p>
            <a:pPr algn="ctr"/>
            <a:r>
              <a:rPr lang="en-ID" sz="36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PERSEPULUHAN SAMA DENGAN SEPERSEPULUH</a:t>
            </a:r>
            <a:br>
              <a:rPr lang="en-ID" sz="2400" dirty="0"/>
            </a:br>
            <a:r>
              <a:rPr lang="en-ID" sz="28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Minggu</a:t>
            </a:r>
            <a:r>
              <a:rPr lang="en-ID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, 15 </a:t>
            </a:r>
            <a:r>
              <a:rPr lang="en-ID" sz="28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Januari</a:t>
            </a:r>
            <a:r>
              <a:rPr lang="en-ID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 2023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6AFBB-C326-06D5-D4F9-12802B54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90" y="1934527"/>
            <a:ext cx="8224760" cy="468058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sz="2200" dirty="0" err="1">
                <a:latin typeface="Impact" panose="020B0806030902050204" pitchFamily="34" charset="0"/>
              </a:rPr>
              <a:t>Beberapa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prinsip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tentang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persepuluhan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yangg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perlu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kita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ketahui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adalah</a:t>
            </a:r>
            <a:r>
              <a:rPr lang="en-ID" sz="2200" dirty="0">
                <a:latin typeface="Impact" panose="020B0806030902050204" pitchFamily="34" charset="0"/>
              </a:rPr>
              <a:t>: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adalah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mengembalikan</a:t>
            </a:r>
            <a:r>
              <a:rPr lang="en-ID" sz="2200" b="1" dirty="0">
                <a:latin typeface="Franklin Gothic Medium Cond" panose="020B0606030402020204" pitchFamily="34" charset="0"/>
              </a:rPr>
              <a:t> 10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persen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dari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pendapatan</a:t>
            </a:r>
            <a:r>
              <a:rPr lang="en-ID" sz="2200" b="1" dirty="0">
                <a:latin typeface="Franklin Gothic Medium Cond" panose="020B0606030402020204" pitchFamily="34" charset="0"/>
              </a:rPr>
              <a:t>,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atau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keuntungan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kita</a:t>
            </a:r>
            <a:r>
              <a:rPr lang="en-ID" sz="2200" b="1" dirty="0">
                <a:latin typeface="Franklin Gothic Medium Cond" panose="020B0606030402020204" pitchFamily="34" charset="0"/>
              </a:rPr>
              <a:t>,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kepada</a:t>
            </a:r>
            <a:r>
              <a:rPr lang="en-ID" sz="2200" b="1" dirty="0">
                <a:latin typeface="Franklin Gothic Medium Cond" panose="020B0606030402020204" pitchFamily="34" charset="0"/>
              </a:rPr>
              <a:t> Allah. Karena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kita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mengerti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bahwa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semua</a:t>
            </a:r>
            <a:r>
              <a:rPr lang="en-ID" sz="2200" b="1" dirty="0">
                <a:latin typeface="Franklin Gothic Medium Cond" panose="020B0606030402020204" pitchFamily="34" charset="0"/>
              </a:rPr>
              <a:t> yang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kita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miliki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adalah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milik</a:t>
            </a:r>
            <a:r>
              <a:rPr lang="en-ID" sz="2200" b="1" dirty="0">
                <a:latin typeface="Franklin Gothic Medium Cond" panose="020B0606030402020204" pitchFamily="34" charset="0"/>
              </a:rPr>
              <a:t>-Nya.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>
                <a:latin typeface="Franklin Gothic Medium Cond" panose="020B0606030402020204" pitchFamily="34" charset="0"/>
              </a:rPr>
              <a:t>Peraturan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diberikan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kepada</a:t>
            </a:r>
            <a:r>
              <a:rPr lang="en-ID" sz="2200" b="1" dirty="0">
                <a:latin typeface="Franklin Gothic Medium Cond" panose="020B0606030402020204" pitchFamily="34" charset="0"/>
              </a:rPr>
              <a:t> orang Israel di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atas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Gunung</a:t>
            </a:r>
            <a:r>
              <a:rPr lang="en-ID" sz="2200" b="1" dirty="0">
                <a:latin typeface="Franklin Gothic Medium Cond" panose="020B0606030402020204" pitchFamily="34" charset="0"/>
              </a:rPr>
              <a:t> Sinai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menunjukkan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bahwa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adalah</a:t>
            </a:r>
            <a:r>
              <a:rPr lang="en-ID" sz="2200" b="1" dirty="0">
                <a:latin typeface="Franklin Gothic Medium Cond" panose="020B0606030402020204" pitchFamily="34" charset="0"/>
              </a:rPr>
              <a:t> kudus dan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milik</a:t>
            </a:r>
            <a:r>
              <a:rPr lang="en-ID" sz="2200" b="1" dirty="0">
                <a:latin typeface="Franklin Gothic Medium Cond" panose="020B0606030402020204" pitchFamily="34" charset="0"/>
              </a:rPr>
              <a:t> Allah [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Imamat</a:t>
            </a:r>
            <a:r>
              <a:rPr lang="en-ID" sz="2200" b="1" dirty="0">
                <a:latin typeface="Franklin Gothic Medium Cond" panose="020B0606030402020204" pitchFamily="34" charset="0"/>
              </a:rPr>
              <a:t> 27: 30, 32]. Allah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hanya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meminta</a:t>
            </a:r>
            <a:r>
              <a:rPr lang="en-ID" sz="2200" b="1" dirty="0">
                <a:latin typeface="Franklin Gothic Medium Cond" panose="020B0606030402020204" pitchFamily="34" charset="0"/>
              </a:rPr>
              <a:t> 10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persen</a:t>
            </a:r>
            <a:r>
              <a:rPr lang="en-ID" sz="2200" b="1" dirty="0">
                <a:latin typeface="Franklin Gothic Medium Cond" panose="020B0606030402020204" pitchFamily="34" charset="0"/>
              </a:rPr>
              <a:t>-Nya.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>
                <a:latin typeface="Franklin Gothic Medium Cond" panose="020B0606030402020204" pitchFamily="34" charset="0"/>
              </a:rPr>
              <a:t>Persembahan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syukur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kita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terpisah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dari</a:t>
            </a:r>
            <a:r>
              <a:rPr lang="en-ID" sz="2200" b="1" dirty="0">
                <a:latin typeface="Franklin Gothic Medium Cond" panose="020B0606030402020204" pitchFamily="34" charset="0"/>
              </a:rPr>
              <a:t> dan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adalah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tambahan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kepada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200" b="1" dirty="0">
                <a:latin typeface="Franklin Gothic Medium Cond" panose="020B0606030402020204" pitchFamily="34" charset="0"/>
              </a:rPr>
              <a:t>.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adalah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kesaksian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mendasar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dari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komitmen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Kristiani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kita</a:t>
            </a:r>
            <a:r>
              <a:rPr lang="en-ID" sz="2200" b="1" dirty="0">
                <a:latin typeface="Franklin Gothic Medium Cond" panose="020B0606030402020204" pitchFamily="34" charset="0"/>
              </a:rPr>
              <a:t>.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200" b="1" dirty="0" err="1">
                <a:latin typeface="Franklin Gothic Medium Cond" panose="020B0606030402020204" pitchFamily="34" charset="0"/>
              </a:rPr>
              <a:t>Tidak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ada</a:t>
            </a:r>
            <a:r>
              <a:rPr lang="en-ID" sz="2200" b="1" dirty="0">
                <a:latin typeface="Franklin Gothic Medium Cond" panose="020B0606030402020204" pitchFamily="34" charset="0"/>
              </a:rPr>
              <a:t> di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dalam</a:t>
            </a:r>
            <a:r>
              <a:rPr lang="en-ID" sz="2200" b="1" dirty="0">
                <a:latin typeface="Franklin Gothic Medium Cond" panose="020B0606030402020204" pitchFamily="34" charset="0"/>
              </a:rPr>
              <a:t> Kitab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Suci</a:t>
            </a:r>
            <a:r>
              <a:rPr lang="en-ID" sz="2200" b="1" dirty="0">
                <a:latin typeface="Franklin Gothic Medium Cond" panose="020B0606030402020204" pitchFamily="34" charset="0"/>
              </a:rPr>
              <a:t> yang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kita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dapati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bahwa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ada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indikasi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bagian</a:t>
            </a:r>
            <a:r>
              <a:rPr lang="en-ID" sz="2200" b="1" dirty="0">
                <a:latin typeface="Franklin Gothic Medium Cond" panose="020B0606030402020204" pitchFamily="34" charset="0"/>
              </a:rPr>
              <a:t> Allah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itu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boleh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kurang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dari</a:t>
            </a:r>
            <a:r>
              <a:rPr lang="en-ID" sz="2200" b="1" dirty="0">
                <a:latin typeface="Franklin Gothic Medium Cond" panose="020B0606030402020204" pitchFamily="34" charset="0"/>
              </a:rPr>
              <a:t> </a:t>
            </a:r>
            <a:r>
              <a:rPr lang="en-ID" sz="2200" b="1" dirty="0" err="1">
                <a:latin typeface="Franklin Gothic Medium Cond" panose="020B0606030402020204" pitchFamily="34" charset="0"/>
              </a:rPr>
              <a:t>sepersepuluh</a:t>
            </a:r>
            <a:r>
              <a:rPr lang="en-ID" sz="2200" b="1" dirty="0">
                <a:latin typeface="Franklin Gothic Medium Cond" panose="020B06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17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54DFA-DF7A-B442-82E7-F365C58C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D1B22B-7436-8DA7-7FA7-91ABB69D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  <a:latin typeface="Eras Bold ITC" panose="020B0907030504020204" pitchFamily="34" charset="0"/>
              </a:rPr>
              <a:t>Latar</a:t>
            </a:r>
            <a:r>
              <a:rPr lang="en-ID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Eras Bold ITC" panose="020B0907030504020204" pitchFamily="34" charset="0"/>
              </a:rPr>
              <a:t>belakang</a:t>
            </a:r>
            <a:r>
              <a:rPr lang="en-ID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Eras Bold ITC" panose="020B0907030504020204" pitchFamily="34" charset="0"/>
              </a:rPr>
              <a:t>persepuluhan</a:t>
            </a:r>
            <a:r>
              <a:rPr lang="en-ID" dirty="0">
                <a:solidFill>
                  <a:schemeClr val="bg1"/>
                </a:solidFill>
                <a:latin typeface="Eras Bold ITC" panose="020B0907030504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49BF9-4C75-B423-E9CE-038779F01DE2}"/>
              </a:ext>
            </a:extLst>
          </p:cNvPr>
          <p:cNvSpPr txBox="1"/>
          <p:nvPr/>
        </p:nvSpPr>
        <p:spPr>
          <a:xfrm>
            <a:off x="1666875" y="1899910"/>
            <a:ext cx="714375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dirty="0" err="1">
                <a:latin typeface="Gill Sans Nova Cond XBd" panose="020B0A06020104020203" pitchFamily="34" charset="0"/>
              </a:rPr>
              <a:t>Pertama</a:t>
            </a:r>
            <a:r>
              <a:rPr lang="en-ID" sz="2800" dirty="0">
                <a:latin typeface="Gill Sans Nova Cond XBd" panose="020B0A06020104020203" pitchFamily="34" charset="0"/>
              </a:rPr>
              <a:t> kali </a:t>
            </a:r>
            <a:r>
              <a:rPr lang="en-ID" sz="2800" dirty="0" err="1">
                <a:latin typeface="Gill Sans Nova Cond XBd" panose="020B0A06020104020203" pitchFamily="34" charset="0"/>
              </a:rPr>
              <a:t>persepuluhan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disebutkan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dalam</a:t>
            </a:r>
            <a:r>
              <a:rPr lang="en-ID" sz="2800" dirty="0">
                <a:latin typeface="Gill Sans Nova Cond XBd" panose="020B0A06020104020203" pitchFamily="34" charset="0"/>
              </a:rPr>
              <a:t> Kitab </a:t>
            </a:r>
            <a:r>
              <a:rPr lang="en-ID" sz="2800" dirty="0" err="1">
                <a:latin typeface="Gill Sans Nova Cond XBd" panose="020B0A06020104020203" pitchFamily="34" charset="0"/>
              </a:rPr>
              <a:t>Suci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adalah</a:t>
            </a:r>
            <a:r>
              <a:rPr lang="en-ID" sz="2800" dirty="0">
                <a:latin typeface="Gill Sans Nova Cond XBd" panose="020B0A06020104020203" pitchFamily="34" charset="0"/>
              </a:rPr>
              <a:t> di </a:t>
            </a:r>
            <a:r>
              <a:rPr lang="en-ID" sz="2800" dirty="0" err="1">
                <a:latin typeface="Gill Sans Nova Cond XBd" panose="020B0A06020104020203" pitchFamily="34" charset="0"/>
              </a:rPr>
              <a:t>dalam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Kejadian</a:t>
            </a:r>
            <a:r>
              <a:rPr lang="en-ID" sz="2800" dirty="0">
                <a:latin typeface="Gill Sans Nova Cond XBd" panose="020B0A06020104020203" pitchFamily="34" charset="0"/>
              </a:rPr>
              <a:t> 14:18-20</a:t>
            </a:r>
            <a:r>
              <a:rPr lang="en-ID" sz="2800" dirty="0">
                <a:latin typeface="Franklin Gothic Medium Cond" panose="020B0606030402020204" pitchFamily="34" charset="0"/>
              </a:rPr>
              <a:t>, "</a:t>
            </a:r>
            <a:r>
              <a:rPr lang="en-ID" sz="2800" dirty="0" err="1">
                <a:latin typeface="Franklin Gothic Medium Cond" panose="020B0606030402020204" pitchFamily="34" charset="0"/>
              </a:rPr>
              <a:t>Melkisedek</a:t>
            </a:r>
            <a:r>
              <a:rPr lang="en-ID" sz="2800" dirty="0">
                <a:latin typeface="Franklin Gothic Medium Cond" panose="020B0606030402020204" pitchFamily="34" charset="0"/>
              </a:rPr>
              <a:t>, raja Salem, </a:t>
            </a:r>
            <a:r>
              <a:rPr lang="en-ID" sz="2800" dirty="0" err="1">
                <a:latin typeface="Franklin Gothic Medium Cond" panose="020B0606030402020204" pitchFamily="34" charset="0"/>
              </a:rPr>
              <a:t>membawa</a:t>
            </a:r>
            <a:r>
              <a:rPr lang="en-ID" sz="2800" dirty="0">
                <a:latin typeface="Franklin Gothic Medium Cond" panose="020B0606030402020204" pitchFamily="34" charset="0"/>
              </a:rPr>
              <a:t> roti dan </a:t>
            </a:r>
            <a:r>
              <a:rPr lang="en-ID" sz="2800" dirty="0" err="1">
                <a:latin typeface="Franklin Gothic Medium Cond" panose="020B0606030402020204" pitchFamily="34" charset="0"/>
              </a:rPr>
              <a:t>anggur</a:t>
            </a:r>
            <a:r>
              <a:rPr lang="en-ID" sz="2800" dirty="0">
                <a:latin typeface="Franklin Gothic Medium Cond" panose="020B0606030402020204" pitchFamily="34" charset="0"/>
              </a:rPr>
              <a:t>; </a:t>
            </a:r>
            <a:r>
              <a:rPr lang="en-ID" sz="2800" dirty="0" err="1">
                <a:latin typeface="Franklin Gothic Medium Cond" panose="020B0606030402020204" pitchFamily="34" charset="0"/>
              </a:rPr>
              <a:t>ia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seorang</a:t>
            </a:r>
            <a:r>
              <a:rPr lang="en-ID" sz="2800" dirty="0">
                <a:latin typeface="Franklin Gothic Medium Cond" panose="020B0606030402020204" pitchFamily="34" charset="0"/>
              </a:rPr>
              <a:t> imam Allah Yang </a:t>
            </a:r>
            <a:r>
              <a:rPr lang="en-ID" sz="2800" dirty="0" err="1">
                <a:latin typeface="Franklin Gothic Medium Cond" panose="020B0606030402020204" pitchFamily="34" charset="0"/>
              </a:rPr>
              <a:t>Mahatinggi</a:t>
            </a:r>
            <a:r>
              <a:rPr lang="en-ID" sz="2800" dirty="0">
                <a:latin typeface="Franklin Gothic Medium Cond" panose="020B0606030402020204" pitchFamily="34" charset="0"/>
              </a:rPr>
              <a:t>. Lalu </a:t>
            </a:r>
            <a:r>
              <a:rPr lang="en-ID" sz="2800" dirty="0" err="1">
                <a:latin typeface="Franklin Gothic Medium Cond" panose="020B0606030402020204" pitchFamily="34" charset="0"/>
              </a:rPr>
              <a:t>ia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memberkati</a:t>
            </a:r>
            <a:r>
              <a:rPr lang="en-ID" sz="2800" dirty="0">
                <a:latin typeface="Franklin Gothic Medium Cond" panose="020B0606030402020204" pitchFamily="34" charset="0"/>
              </a:rPr>
              <a:t> Abram, </a:t>
            </a:r>
            <a:r>
              <a:rPr lang="en-ID" sz="2800" dirty="0" err="1">
                <a:latin typeface="Franklin Gothic Medium Cond" panose="020B0606030402020204" pitchFamily="34" charset="0"/>
              </a:rPr>
              <a:t>katanya</a:t>
            </a:r>
            <a:r>
              <a:rPr lang="en-ID" sz="2800" dirty="0">
                <a:latin typeface="Franklin Gothic Medium Cond" panose="020B0606030402020204" pitchFamily="34" charset="0"/>
              </a:rPr>
              <a:t>: "</a:t>
            </a:r>
            <a:r>
              <a:rPr lang="en-ID" sz="2800" dirty="0" err="1">
                <a:latin typeface="Franklin Gothic Medium Cond" panose="020B0606030402020204" pitchFamily="34" charset="0"/>
              </a:rPr>
              <a:t>Diberkatilah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kiranya</a:t>
            </a:r>
            <a:r>
              <a:rPr lang="en-ID" sz="2800" dirty="0">
                <a:latin typeface="Franklin Gothic Medium Cond" panose="020B0606030402020204" pitchFamily="34" charset="0"/>
              </a:rPr>
              <a:t> Abram oleh Allah Yang </a:t>
            </a:r>
            <a:r>
              <a:rPr lang="en-ID" sz="2800" dirty="0" err="1">
                <a:latin typeface="Franklin Gothic Medium Cond" panose="020B0606030402020204" pitchFamily="34" charset="0"/>
              </a:rPr>
              <a:t>Mahatinggi</a:t>
            </a:r>
            <a:r>
              <a:rPr lang="en-ID" sz="2800" dirty="0">
                <a:latin typeface="Franklin Gothic Medium Cond" panose="020B0606030402020204" pitchFamily="34" charset="0"/>
              </a:rPr>
              <a:t>, </a:t>
            </a:r>
            <a:r>
              <a:rPr lang="en-ID" sz="2800" dirty="0" err="1">
                <a:latin typeface="Franklin Gothic Medium Cond" panose="020B0606030402020204" pitchFamily="34" charset="0"/>
              </a:rPr>
              <a:t>Pencipta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langit</a:t>
            </a:r>
            <a:r>
              <a:rPr lang="en-ID" sz="2800" dirty="0">
                <a:latin typeface="Franklin Gothic Medium Cond" panose="020B0606030402020204" pitchFamily="34" charset="0"/>
              </a:rPr>
              <a:t> dan </a:t>
            </a:r>
            <a:r>
              <a:rPr lang="en-ID" sz="2800" dirty="0" err="1">
                <a:latin typeface="Franklin Gothic Medium Cond" panose="020B0606030402020204" pitchFamily="34" charset="0"/>
              </a:rPr>
              <a:t>bumi</a:t>
            </a:r>
            <a:r>
              <a:rPr lang="en-ID" sz="2800" dirty="0">
                <a:latin typeface="Franklin Gothic Medium Cond" panose="020B0606030402020204" pitchFamily="34" charset="0"/>
              </a:rPr>
              <a:t>, dan </a:t>
            </a:r>
            <a:r>
              <a:rPr lang="en-ID" sz="2800" dirty="0" err="1">
                <a:latin typeface="Franklin Gothic Medium Cond" panose="020B0606030402020204" pitchFamily="34" charset="0"/>
              </a:rPr>
              <a:t>terpujilah</a:t>
            </a:r>
            <a:r>
              <a:rPr lang="en-ID" sz="2800" dirty="0">
                <a:latin typeface="Franklin Gothic Medium Cond" panose="020B0606030402020204" pitchFamily="34" charset="0"/>
              </a:rPr>
              <a:t> Allah Yang </a:t>
            </a:r>
            <a:r>
              <a:rPr lang="en-ID" sz="2800" dirty="0" err="1">
                <a:latin typeface="Franklin Gothic Medium Cond" panose="020B0606030402020204" pitchFamily="34" charset="0"/>
              </a:rPr>
              <a:t>Mahatinggi</a:t>
            </a:r>
            <a:r>
              <a:rPr lang="en-ID" sz="2800" dirty="0">
                <a:latin typeface="Franklin Gothic Medium Cond" panose="020B0606030402020204" pitchFamily="34" charset="0"/>
              </a:rPr>
              <a:t>, yang </a:t>
            </a:r>
            <a:r>
              <a:rPr lang="en-ID" sz="2800" dirty="0" err="1">
                <a:latin typeface="Franklin Gothic Medium Cond" panose="020B0606030402020204" pitchFamily="34" charset="0"/>
              </a:rPr>
              <a:t>telah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menyerahkan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musuhmu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ke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tanganmu</a:t>
            </a:r>
            <a:r>
              <a:rPr lang="en-ID" sz="2800" dirty="0">
                <a:latin typeface="Franklin Gothic Medium Cond" panose="020B0606030402020204" pitchFamily="34" charset="0"/>
              </a:rPr>
              <a:t>." </a:t>
            </a:r>
            <a:r>
              <a:rPr lang="en-ID" sz="2800" dirty="0">
                <a:latin typeface="Impact" panose="020B0806030902050204" pitchFamily="34" charset="0"/>
              </a:rPr>
              <a:t>Lalu Abram </a:t>
            </a:r>
            <a:r>
              <a:rPr lang="en-ID" sz="2800" dirty="0" err="1">
                <a:latin typeface="Impact" panose="020B0806030902050204" pitchFamily="34" charset="0"/>
              </a:rPr>
              <a:t>memberikan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kepadanya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sepersepuluh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dari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semuanya</a:t>
            </a:r>
            <a:r>
              <a:rPr lang="en-ID" sz="2800" dirty="0">
                <a:latin typeface="Franklin Gothic Medium Cond" panose="020B0606030402020204" pitchFamily="34" charset="0"/>
              </a:rPr>
              <a:t>".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5F179-D4DA-AE30-C456-25D7BE2BD389}"/>
              </a:ext>
            </a:extLst>
          </p:cNvPr>
          <p:cNvSpPr/>
          <p:nvPr/>
        </p:nvSpPr>
        <p:spPr>
          <a:xfrm>
            <a:off x="429260" y="2885896"/>
            <a:ext cx="10375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0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59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BF781B-810E-C6F2-F263-CAB92F38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2993F-82CE-3F64-E657-97F1CA605FB8}"/>
              </a:ext>
            </a:extLst>
          </p:cNvPr>
          <p:cNvSpPr txBox="1"/>
          <p:nvPr/>
        </p:nvSpPr>
        <p:spPr>
          <a:xfrm>
            <a:off x="1100137" y="322133"/>
            <a:ext cx="7843838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600" dirty="0" err="1">
                <a:latin typeface="Gill Sans Nova Cond XBd" panose="020B0A06020104020203" pitchFamily="34" charset="0"/>
              </a:rPr>
              <a:t>Dalam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kisah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Ibrani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bahwa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baik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Melkisedek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maupun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Kristus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tidaklah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berasal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dari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suku</a:t>
            </a:r>
            <a:r>
              <a:rPr lang="en-ID" sz="2600" dirty="0">
                <a:latin typeface="Gill Sans Nova Cond XBd" panose="020B0A06020104020203" pitchFamily="34" charset="0"/>
              </a:rPr>
              <a:t> Lewi [</a:t>
            </a:r>
            <a:r>
              <a:rPr lang="en-ID" sz="2600" dirty="0" err="1">
                <a:latin typeface="Gill Sans Nova Cond XBd" panose="020B0A06020104020203" pitchFamily="34" charset="0"/>
              </a:rPr>
              <a:t>Ibrani</a:t>
            </a:r>
            <a:r>
              <a:rPr lang="en-ID" sz="2600" dirty="0">
                <a:latin typeface="Gill Sans Nova Cond XBd" panose="020B0A06020104020203" pitchFamily="34" charset="0"/>
              </a:rPr>
              <a:t> 7:1-9], </a:t>
            </a:r>
            <a:r>
              <a:rPr lang="en-ID" sz="2600" dirty="0" err="1">
                <a:latin typeface="Franklin Gothic Medium Cond" panose="020B0606030402020204" pitchFamily="34" charset="0"/>
              </a:rPr>
              <a:t>jadi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itu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mendahului</a:t>
            </a:r>
            <a:r>
              <a:rPr lang="en-ID" sz="2600" dirty="0">
                <a:latin typeface="Franklin Gothic Medium Cond" panose="020B0606030402020204" pitchFamily="34" charset="0"/>
              </a:rPr>
              <a:t> dan </a:t>
            </a:r>
            <a:r>
              <a:rPr lang="en-ID" sz="2600" dirty="0" err="1">
                <a:latin typeface="Franklin Gothic Medium Cond" panose="020B0606030402020204" pitchFamily="34" charset="0"/>
              </a:rPr>
              <a:t>mengikuti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kekhususan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suku</a:t>
            </a:r>
            <a:r>
              <a:rPr lang="en-ID" sz="2600" dirty="0">
                <a:latin typeface="Franklin Gothic Medium Cond" panose="020B0606030402020204" pitchFamily="34" charset="0"/>
              </a:rPr>
              <a:t> Lewi. </a:t>
            </a:r>
            <a:r>
              <a:rPr lang="en-ID" sz="2600" dirty="0" err="1">
                <a:latin typeface="Gill Sans Nova Cond Ultra Bold" panose="020B0B04020104020203" pitchFamily="34" charset="0"/>
              </a:rPr>
              <a:t>Persepuluhan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bukanlah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kebiasaan</a:t>
            </a:r>
            <a:r>
              <a:rPr lang="en-ID" sz="2600" dirty="0">
                <a:latin typeface="Gill Sans Nova Cond Ultra Bold" panose="020B0B04020104020203" pitchFamily="34" charset="0"/>
              </a:rPr>
              <a:t> orang </a:t>
            </a:r>
            <a:r>
              <a:rPr lang="en-ID" sz="2600" dirty="0" err="1">
                <a:latin typeface="Gill Sans Nova Cond Ultra Bold" panose="020B0B04020104020203" pitchFamily="34" charset="0"/>
              </a:rPr>
              <a:t>Yahudi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secara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eksklusif</a:t>
            </a:r>
            <a:r>
              <a:rPr lang="en-ID" sz="2600" dirty="0">
                <a:latin typeface="Gill Sans Nova Cond Ultra Bold" panose="020B0B04020104020203" pitchFamily="34" charset="0"/>
              </a:rPr>
              <a:t> dan </a:t>
            </a:r>
            <a:r>
              <a:rPr lang="en-ID" sz="2600" dirty="0" err="1">
                <a:latin typeface="Gill Sans Nova Cond Ultra Bold" panose="020B0B04020104020203" pitchFamily="34" charset="0"/>
              </a:rPr>
              <a:t>tidak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berasal</a:t>
            </a:r>
            <a:r>
              <a:rPr lang="en-ID" sz="2600" dirty="0"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latin typeface="Gill Sans Nova Cond Ultra Bold" panose="020B0B04020104020203" pitchFamily="34" charset="0"/>
              </a:rPr>
              <a:t>dari</a:t>
            </a:r>
            <a:r>
              <a:rPr lang="en-ID" sz="2600" dirty="0">
                <a:latin typeface="Gill Sans Nova Cond Ultra Bold" panose="020B0B04020104020203" pitchFamily="34" charset="0"/>
              </a:rPr>
              <a:t> orang </a:t>
            </a:r>
            <a:r>
              <a:rPr lang="en-ID" sz="2600" dirty="0" err="1">
                <a:latin typeface="Gill Sans Nova Cond Ultra Bold" panose="020B0B04020104020203" pitchFamily="34" charset="0"/>
              </a:rPr>
              <a:t>Ibrani</a:t>
            </a:r>
            <a:r>
              <a:rPr lang="en-ID" sz="2600" dirty="0">
                <a:latin typeface="Gill Sans Nova Cond Ultra Bold" panose="020B0B04020104020203" pitchFamily="34" charset="0"/>
              </a:rPr>
              <a:t> di </a:t>
            </a:r>
            <a:r>
              <a:rPr lang="en-ID" sz="2600" dirty="0" err="1">
                <a:latin typeface="Gill Sans Nova Cond Ultra Bold" panose="020B0B04020104020203" pitchFamily="34" charset="0"/>
              </a:rPr>
              <a:t>Gunung</a:t>
            </a:r>
            <a:r>
              <a:rPr lang="en-ID" sz="2600" dirty="0">
                <a:latin typeface="Gill Sans Nova Cond Ultra Bold" panose="020B0B04020104020203" pitchFamily="34" charset="0"/>
              </a:rPr>
              <a:t> Sinai.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EEB8D-0D21-497D-C7B7-53A3D7B4054D}"/>
              </a:ext>
            </a:extLst>
          </p:cNvPr>
          <p:cNvSpPr txBox="1"/>
          <p:nvPr/>
        </p:nvSpPr>
        <p:spPr>
          <a:xfrm>
            <a:off x="1100137" y="2999034"/>
            <a:ext cx="7843838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ID" sz="2400" dirty="0">
                <a:latin typeface="Franklin Gothic Medium Cond" panose="020B0606030402020204" pitchFamily="34" charset="0"/>
              </a:rPr>
              <a:t>Ketika Yakub </a:t>
            </a:r>
            <a:r>
              <a:rPr lang="en-ID" sz="2400" dirty="0" err="1">
                <a:latin typeface="Franklin Gothic Medium Cond" panose="020B0606030402020204" pitchFamily="34" charset="0"/>
              </a:rPr>
              <a:t>meninggalkan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rumah</a:t>
            </a:r>
            <a:r>
              <a:rPr lang="en-ID" sz="2400" dirty="0">
                <a:latin typeface="Franklin Gothic Medium Cond" panose="020B0606030402020204" pitchFamily="34" charset="0"/>
              </a:rPr>
              <a:t>, </a:t>
            </a:r>
            <a:r>
              <a:rPr lang="en-ID" sz="2400" dirty="0" err="1">
                <a:latin typeface="Franklin Gothic Medium Cond" panose="020B0606030402020204" pitchFamily="34" charset="0"/>
              </a:rPr>
              <a:t>lari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dari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saudaranya</a:t>
            </a:r>
            <a:r>
              <a:rPr lang="en-ID" sz="2400" dirty="0"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marah</a:t>
            </a:r>
            <a:r>
              <a:rPr lang="en-ID" sz="2400" dirty="0">
                <a:latin typeface="Franklin Gothic Medium Cond" panose="020B0606030402020204" pitchFamily="34" charset="0"/>
              </a:rPr>
              <a:t> (Esau), </a:t>
            </a:r>
            <a:r>
              <a:rPr lang="en-ID" sz="2400" dirty="0" err="1">
                <a:latin typeface="Franklin Gothic Medium Cond" panose="020B0606030402020204" pitchFamily="34" charset="0"/>
              </a:rPr>
              <a:t>suatu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malam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dia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bermimpi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tentang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sebuah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tangga</a:t>
            </a:r>
            <a:r>
              <a:rPr lang="en-ID" sz="2400" dirty="0">
                <a:latin typeface="Franklin Gothic Medium Cond" panose="020B0606030402020204" pitchFamily="34" charset="0"/>
              </a:rPr>
              <a:t> yang naik </a:t>
            </a:r>
            <a:r>
              <a:rPr lang="en-ID" sz="2400" dirty="0" err="1">
                <a:latin typeface="Franklin Gothic Medium Cond" panose="020B0606030402020204" pitchFamily="34" charset="0"/>
              </a:rPr>
              <a:t>dari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bumi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ke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langit</a:t>
            </a:r>
            <a:r>
              <a:rPr lang="en-ID" sz="2400" dirty="0">
                <a:latin typeface="Franklin Gothic Medium Cond" panose="020B0606030402020204" pitchFamily="34" charset="0"/>
              </a:rPr>
              <a:t>. </a:t>
            </a:r>
            <a:r>
              <a:rPr lang="en-ID" sz="2400" dirty="0" err="1">
                <a:latin typeface="Franklin Gothic Medium Cond" panose="020B0606030402020204" pitchFamily="34" charset="0"/>
              </a:rPr>
              <a:t>Malaikat-malaikat</a:t>
            </a:r>
            <a:r>
              <a:rPr lang="en-ID" sz="2400" dirty="0">
                <a:latin typeface="Franklin Gothic Medium Cond" panose="020B0606030402020204" pitchFamily="34" charset="0"/>
              </a:rPr>
              <a:t> naik </a:t>
            </a:r>
            <a:r>
              <a:rPr lang="en-ID" sz="2400" dirty="0" err="1">
                <a:latin typeface="Franklin Gothic Medium Cond" panose="020B0606030402020204" pitchFamily="34" charset="0"/>
              </a:rPr>
              <a:t>turun</a:t>
            </a:r>
            <a:r>
              <a:rPr lang="en-ID" sz="2400" dirty="0">
                <a:latin typeface="Franklin Gothic Medium Cond" panose="020B0606030402020204" pitchFamily="34" charset="0"/>
              </a:rPr>
              <a:t> di </a:t>
            </a:r>
            <a:r>
              <a:rPr lang="en-ID" sz="2400" dirty="0" err="1">
                <a:latin typeface="Franklin Gothic Medium Cond" panose="020B0606030402020204" pitchFamily="34" charset="0"/>
              </a:rPr>
              <a:t>atasnya</a:t>
            </a:r>
            <a:r>
              <a:rPr lang="en-ID" sz="2400" dirty="0">
                <a:latin typeface="Franklin Gothic Medium Cond" panose="020B0606030402020204" pitchFamily="34" charset="0"/>
              </a:rPr>
              <a:t>. </a:t>
            </a:r>
            <a:r>
              <a:rPr lang="en-ID" sz="2400" dirty="0">
                <a:latin typeface="Gill Sans Nova Cond XBd" panose="020B0A06020104020203" pitchFamily="34" charset="0"/>
              </a:rPr>
              <a:t>Dan Allah </a:t>
            </a:r>
            <a:r>
              <a:rPr lang="en-ID" sz="2400" dirty="0" err="1">
                <a:latin typeface="Gill Sans Nova Cond XBd" panose="020B0A06020104020203" pitchFamily="34" charset="0"/>
              </a:rPr>
              <a:t>berdiri</a:t>
            </a:r>
            <a:r>
              <a:rPr lang="en-ID" sz="2400" dirty="0">
                <a:latin typeface="Gill Sans Nova Cond XBd" panose="020B0A06020104020203" pitchFamily="34" charset="0"/>
              </a:rPr>
              <a:t> di </a:t>
            </a:r>
            <a:r>
              <a:rPr lang="en-ID" sz="2400" dirty="0" err="1">
                <a:latin typeface="Gill Sans Nova Cond XBd" panose="020B0A06020104020203" pitchFamily="34" charset="0"/>
              </a:rPr>
              <a:t>atas</a:t>
            </a:r>
            <a:r>
              <a:rPr lang="en-ID" sz="2400" dirty="0">
                <a:latin typeface="Gill Sans Nova Cond XBd" panose="020B0A06020104020203" pitchFamily="34" charset="0"/>
              </a:rPr>
              <a:t> dan </a:t>
            </a:r>
            <a:r>
              <a:rPr lang="en-ID" sz="2400" dirty="0" err="1">
                <a:latin typeface="Gill Sans Nova Cond XBd" panose="020B0A06020104020203" pitchFamily="34" charset="0"/>
              </a:rPr>
              <a:t>berjanji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menyertai</a:t>
            </a:r>
            <a:r>
              <a:rPr lang="en-ID" sz="2400" dirty="0">
                <a:latin typeface="Gill Sans Nova Cond XBd" panose="020B0A06020104020203" pitchFamily="34" charset="0"/>
              </a:rPr>
              <a:t> Yakub dan </a:t>
            </a:r>
            <a:r>
              <a:rPr lang="en-ID" sz="2400" dirty="0" err="1">
                <a:latin typeface="Gill Sans Nova Cond XBd" panose="020B0A06020104020203" pitchFamily="34" charset="0"/>
              </a:rPr>
              <a:t>satu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hari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nanti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akan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membawanya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pulang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ke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rumah</a:t>
            </a:r>
            <a:r>
              <a:rPr lang="en-ID" sz="2400" dirty="0">
                <a:latin typeface="Gill Sans Nova Cond XBd" panose="020B0A06020104020203" pitchFamily="34" charset="0"/>
              </a:rPr>
              <a:t>.</a:t>
            </a:r>
            <a:r>
              <a:rPr lang="en-ID" sz="2400" dirty="0">
                <a:latin typeface="Franklin Gothic Medium Cond" panose="020B0606030402020204" pitchFamily="34" charset="0"/>
              </a:rPr>
              <a:t> Yakub </a:t>
            </a:r>
            <a:r>
              <a:rPr lang="en-ID" sz="2400" dirty="0" err="1">
                <a:latin typeface="Franklin Gothic Medium Cond" panose="020B0606030402020204" pitchFamily="34" charset="0"/>
              </a:rPr>
              <a:t>memiliki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pengalaman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pertobatan</a:t>
            </a:r>
            <a:r>
              <a:rPr lang="en-ID" sz="2400" dirty="0"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latin typeface="Franklin Gothic Medium Cond" panose="020B0606030402020204" pitchFamily="34" charset="0"/>
              </a:rPr>
              <a:t>berkata</a:t>
            </a:r>
            <a:r>
              <a:rPr lang="en-ID" sz="2400" dirty="0">
                <a:latin typeface="Franklin Gothic Medium Cond" panose="020B0606030402020204" pitchFamily="34" charset="0"/>
              </a:rPr>
              <a:t>, "</a:t>
            </a:r>
            <a:r>
              <a:rPr lang="en-ID" sz="2400" dirty="0">
                <a:latin typeface="Impact" panose="020B0806030902050204" pitchFamily="34" charset="0"/>
              </a:rPr>
              <a:t>TUHAN </a:t>
            </a:r>
            <a:r>
              <a:rPr lang="en-ID" sz="2400" dirty="0" err="1">
                <a:latin typeface="Impact" panose="020B0806030902050204" pitchFamily="34" charset="0"/>
              </a:rPr>
              <a:t>akan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menjadi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Allahku</a:t>
            </a:r>
            <a:r>
              <a:rPr lang="en-ID" sz="2400" dirty="0">
                <a:latin typeface="Impact" panose="020B0806030902050204" pitchFamily="34" charset="0"/>
              </a:rPr>
              <a:t> .... Dari </a:t>
            </a:r>
            <a:r>
              <a:rPr lang="en-ID" sz="2400" dirty="0" err="1">
                <a:latin typeface="Impact" panose="020B0806030902050204" pitchFamily="34" charset="0"/>
              </a:rPr>
              <a:t>segala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sesuatu</a:t>
            </a:r>
            <a:r>
              <a:rPr lang="en-ID" sz="2400" dirty="0"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latin typeface="Impact" panose="020B0806030902050204" pitchFamily="34" charset="0"/>
              </a:rPr>
              <a:t>Engkau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berikan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kepadaku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akan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selalu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kupersembahkan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sepersepuluh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kepada</a:t>
            </a:r>
            <a:r>
              <a:rPr lang="en-ID" sz="2400" dirty="0">
                <a:latin typeface="Impact" panose="020B0806030902050204" pitchFamily="34" charset="0"/>
              </a:rPr>
              <a:t>-Mu" [</a:t>
            </a:r>
            <a:r>
              <a:rPr lang="en-ID" sz="2400" dirty="0" err="1">
                <a:latin typeface="Impact" panose="020B0806030902050204" pitchFamily="34" charset="0"/>
              </a:rPr>
              <a:t>Kejadian</a:t>
            </a:r>
            <a:r>
              <a:rPr lang="en-ID" sz="2400" dirty="0">
                <a:latin typeface="Impact" panose="020B0806030902050204" pitchFamily="34" charset="0"/>
              </a:rPr>
              <a:t> 28:21, 22].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7D450-D7B2-10E0-54ED-7ED72D0B5B3E}"/>
              </a:ext>
            </a:extLst>
          </p:cNvPr>
          <p:cNvSpPr/>
          <p:nvPr/>
        </p:nvSpPr>
        <p:spPr>
          <a:xfrm>
            <a:off x="62547" y="683909"/>
            <a:ext cx="10375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0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6EE709-1445-12DA-FB4F-B0C6224E2689}"/>
              </a:ext>
            </a:extLst>
          </p:cNvPr>
          <p:cNvSpPr/>
          <p:nvPr/>
        </p:nvSpPr>
        <p:spPr>
          <a:xfrm>
            <a:off x="62547" y="3796335"/>
            <a:ext cx="10375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10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781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414" y="0"/>
            <a:ext cx="5653586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2BCBB-58C6-4713-A004-5825707E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0" y="2389101"/>
            <a:ext cx="2790114" cy="20898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C91C-8C31-B6EA-D3BA-3BA4A4D9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0" y="476249"/>
            <a:ext cx="4933950" cy="6105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dirty="0">
                <a:latin typeface="Franklin Gothic Medium Cond" panose="020B0606030402020204" pitchFamily="34" charset="0"/>
              </a:rPr>
              <a:t>JADI, </a:t>
            </a:r>
            <a:r>
              <a:rPr lang="en-ID" sz="3200" dirty="0" err="1">
                <a:latin typeface="Franklin Gothic Medium Cond" panose="020B0606030402020204" pitchFamily="34" charset="0"/>
              </a:rPr>
              <a:t>kita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perlu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memahami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bahwa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mengembalikan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persepuluhan</a:t>
            </a:r>
            <a:r>
              <a:rPr lang="en-ID" sz="3200" dirty="0">
                <a:latin typeface="Franklin Gothic Medium Cond" panose="020B0606030402020204" pitchFamily="34" charset="0"/>
              </a:rPr>
              <a:t>, </a:t>
            </a:r>
            <a:r>
              <a:rPr lang="en-ID" sz="3200" dirty="0" err="1">
                <a:latin typeface="Franklin Gothic Medium Cond" panose="020B0606030402020204" pitchFamily="34" charset="0"/>
              </a:rPr>
              <a:t>sama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seperti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hari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Sabat</a:t>
            </a:r>
            <a:r>
              <a:rPr lang="en-ID" sz="3200" dirty="0">
                <a:latin typeface="Franklin Gothic Medium Cond" panose="020B0606030402020204" pitchFamily="34" charset="0"/>
              </a:rPr>
              <a:t>, </a:t>
            </a:r>
            <a:r>
              <a:rPr lang="en-ID" sz="3200" dirty="0" err="1">
                <a:latin typeface="Franklin Gothic Medium Cond" panose="020B0606030402020204" pitchFamily="34" charset="0"/>
              </a:rPr>
              <a:t>bukanlah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sesuatu</a:t>
            </a:r>
            <a:r>
              <a:rPr lang="en-ID" sz="3200" dirty="0">
                <a:latin typeface="Franklin Gothic Medium Cond" panose="020B0606030402020204" pitchFamily="34" charset="0"/>
              </a:rPr>
              <a:t> yang </a:t>
            </a:r>
            <a:r>
              <a:rPr lang="en-ID" sz="3200" dirty="0" err="1">
                <a:latin typeface="Franklin Gothic Medium Cond" panose="020B0606030402020204" pitchFamily="34" charset="0"/>
              </a:rPr>
              <a:t>berasal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dari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aturan</a:t>
            </a:r>
            <a:r>
              <a:rPr lang="en-ID" sz="3200" dirty="0">
                <a:latin typeface="Franklin Gothic Medium Cond" panose="020B0606030402020204" pitchFamily="34" charset="0"/>
              </a:rPr>
              <a:t> orang Israel </a:t>
            </a:r>
            <a:r>
              <a:rPr lang="en-ID" sz="3200" dirty="0" err="1">
                <a:latin typeface="Franklin Gothic Medium Cond" panose="020B0606030402020204" pitchFamily="34" charset="0"/>
              </a:rPr>
              <a:t>kuno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atau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bahkan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sebuah</a:t>
            </a:r>
            <a:r>
              <a:rPr lang="en-ID" sz="3200" dirty="0">
                <a:latin typeface="Franklin Gothic Medium Cond" panose="020B0606030402020204" pitchFamily="34" charset="0"/>
              </a:rPr>
              <a:t> </a:t>
            </a:r>
            <a:r>
              <a:rPr lang="en-ID" sz="3200" dirty="0" err="1">
                <a:latin typeface="Franklin Gothic Medium Cond" panose="020B0606030402020204" pitchFamily="34" charset="0"/>
              </a:rPr>
              <a:t>sistem</a:t>
            </a:r>
            <a:r>
              <a:rPr lang="en-ID" sz="3200" dirty="0">
                <a:latin typeface="Franklin Gothic Medium Cond" panose="020B0606030402020204" pitchFamily="34" charset="0"/>
              </a:rPr>
              <a:t> agama. </a:t>
            </a:r>
          </a:p>
          <a:p>
            <a:pPr marL="0" indent="0">
              <a:buNone/>
            </a:pPr>
            <a:endParaRPr lang="en-ID" sz="32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ID" sz="3200" dirty="0">
                <a:latin typeface="Bernard MT Condensed" panose="02050806060905020404" pitchFamily="18" charset="0"/>
              </a:rPr>
              <a:t>Kita </a:t>
            </a:r>
            <a:r>
              <a:rPr lang="en-ID" sz="3200" dirty="0" err="1">
                <a:latin typeface="Bernard MT Condensed" panose="02050806060905020404" pitchFamily="18" charset="0"/>
              </a:rPr>
              <a:t>tidak</a:t>
            </a:r>
            <a:r>
              <a:rPr lang="en-ID" sz="3200" dirty="0">
                <a:latin typeface="Bernard MT Condensed" panose="02050806060905020404" pitchFamily="18" charset="0"/>
              </a:rPr>
              <a:t> </a:t>
            </a:r>
            <a:r>
              <a:rPr lang="en-ID" sz="3200" dirty="0" err="1">
                <a:latin typeface="Bernard MT Condensed" panose="02050806060905020404" pitchFamily="18" charset="0"/>
              </a:rPr>
              <a:t>sedang</a:t>
            </a:r>
            <a:r>
              <a:rPr lang="en-ID" sz="3200" dirty="0">
                <a:latin typeface="Bernard MT Condensed" panose="02050806060905020404" pitchFamily="18" charset="0"/>
              </a:rPr>
              <a:t> </a:t>
            </a:r>
            <a:r>
              <a:rPr lang="en-ID" sz="3200" dirty="0" err="1">
                <a:latin typeface="Bernard MT Condensed" panose="02050806060905020404" pitchFamily="18" charset="0"/>
              </a:rPr>
              <a:t>mengikuti</a:t>
            </a:r>
            <a:r>
              <a:rPr lang="en-ID" sz="3200" dirty="0">
                <a:latin typeface="Bernard MT Condensed" panose="02050806060905020404" pitchFamily="18" charset="0"/>
              </a:rPr>
              <a:t> </a:t>
            </a:r>
            <a:r>
              <a:rPr lang="en-ID" sz="3200" dirty="0" err="1">
                <a:latin typeface="Bernard MT Condensed" panose="02050806060905020404" pitchFamily="18" charset="0"/>
              </a:rPr>
              <a:t>kebiasaan</a:t>
            </a:r>
            <a:r>
              <a:rPr lang="en-ID" sz="3200" dirty="0">
                <a:latin typeface="Bernard MT Condensed" panose="02050806060905020404" pitchFamily="18" charset="0"/>
              </a:rPr>
              <a:t> orang Israel, </a:t>
            </a:r>
            <a:r>
              <a:rPr lang="en-ID" sz="3200" dirty="0" err="1">
                <a:latin typeface="Bernard MT Condensed" panose="02050806060905020404" pitchFamily="18" charset="0"/>
              </a:rPr>
              <a:t>tetapi</a:t>
            </a:r>
            <a:r>
              <a:rPr lang="en-ID" sz="3200" dirty="0">
                <a:latin typeface="Bernard MT Condensed" panose="02050806060905020404" pitchFamily="18" charset="0"/>
              </a:rPr>
              <a:t> </a:t>
            </a:r>
            <a:r>
              <a:rPr lang="en-ID" sz="3200" dirty="0" err="1">
                <a:latin typeface="Bernard MT Condensed" panose="02050806060905020404" pitchFamily="18" charset="0"/>
              </a:rPr>
              <a:t>kita</a:t>
            </a:r>
            <a:r>
              <a:rPr lang="en-ID" sz="3200" dirty="0">
                <a:latin typeface="Bernard MT Condensed" panose="02050806060905020404" pitchFamily="18" charset="0"/>
              </a:rPr>
              <a:t> </a:t>
            </a:r>
            <a:r>
              <a:rPr lang="en-ID" sz="3200" dirty="0" err="1">
                <a:latin typeface="Bernard MT Condensed" panose="02050806060905020404" pitchFamily="18" charset="0"/>
              </a:rPr>
              <a:t>mengikuti</a:t>
            </a:r>
            <a:r>
              <a:rPr lang="en-ID" sz="3200" dirty="0">
                <a:latin typeface="Bernard MT Condensed" panose="02050806060905020404" pitchFamily="18" charset="0"/>
              </a:rPr>
              <a:t> </a:t>
            </a:r>
            <a:r>
              <a:rPr lang="en-ID" sz="3200" dirty="0" err="1">
                <a:latin typeface="Bernard MT Condensed" panose="02050806060905020404" pitchFamily="18" charset="0"/>
              </a:rPr>
              <a:t>prinsip</a:t>
            </a:r>
            <a:r>
              <a:rPr lang="en-ID" sz="3200" dirty="0">
                <a:latin typeface="Bernard MT Condensed" panose="02050806060905020404" pitchFamily="18" charset="0"/>
              </a:rPr>
              <a:t> dan </a:t>
            </a:r>
            <a:r>
              <a:rPr lang="en-ID" sz="3200" dirty="0" err="1">
                <a:latin typeface="Bernard MT Condensed" panose="02050806060905020404" pitchFamily="18" charset="0"/>
              </a:rPr>
              <a:t>pengajaran</a:t>
            </a:r>
            <a:r>
              <a:rPr lang="en-ID" sz="3200" dirty="0">
                <a:latin typeface="Bernard MT Condensed" panose="02050806060905020404" pitchFamily="18" charset="0"/>
              </a:rPr>
              <a:t> Kitab </a:t>
            </a:r>
            <a:r>
              <a:rPr lang="en-ID" sz="3200" dirty="0" err="1">
                <a:latin typeface="Bernard MT Condensed" panose="02050806060905020404" pitchFamily="18" charset="0"/>
              </a:rPr>
              <a:t>Suci</a:t>
            </a:r>
            <a:r>
              <a:rPr lang="en-ID" sz="3200" dirty="0">
                <a:latin typeface="Bernard MT Condensed" panose="02050806060905020404" pitchFamily="18" charset="0"/>
              </a:rPr>
              <a:t> yang </a:t>
            </a:r>
            <a:r>
              <a:rPr lang="en-ID" sz="3200" dirty="0" err="1">
                <a:latin typeface="Bernard MT Condensed" panose="02050806060905020404" pitchFamily="18" charset="0"/>
              </a:rPr>
              <a:t>berasal</a:t>
            </a:r>
            <a:r>
              <a:rPr lang="en-ID" sz="3200" dirty="0">
                <a:latin typeface="Bernard MT Condensed" panose="02050806060905020404" pitchFamily="18" charset="0"/>
              </a:rPr>
              <a:t> </a:t>
            </a:r>
            <a:r>
              <a:rPr lang="en-ID" sz="3200" dirty="0" err="1">
                <a:latin typeface="Bernard MT Condensed" panose="02050806060905020404" pitchFamily="18" charset="0"/>
              </a:rPr>
              <a:t>dari</a:t>
            </a:r>
            <a:r>
              <a:rPr lang="en-ID" sz="3200" dirty="0">
                <a:latin typeface="Bernard MT Condensed" panose="02050806060905020404" pitchFamily="18" charset="0"/>
              </a:rPr>
              <a:t> Allah.</a:t>
            </a:r>
          </a:p>
        </p:txBody>
      </p:sp>
    </p:spTree>
    <p:extLst>
      <p:ext uri="{BB962C8B-B14F-4D97-AF65-F5344CB8AC3E}">
        <p14:creationId xmlns:p14="http://schemas.microsoft.com/office/powerpoint/2010/main" val="19982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87B2-14AB-4C0A-1F3D-1E95E5EF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66700"/>
            <a:ext cx="7903977" cy="1424940"/>
          </a:xfrm>
        </p:spPr>
        <p:txBody>
          <a:bodyPr>
            <a:normAutofit/>
          </a:bodyPr>
          <a:lstStyle/>
          <a:p>
            <a:pPr algn="ctr"/>
            <a:r>
              <a:rPr lang="en-ID" sz="36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DI MANAKAH RUMAH PERBENDAHARAAN ITU?</a:t>
            </a:r>
            <a:br>
              <a:rPr lang="en-ID" sz="3600" dirty="0">
                <a:solidFill>
                  <a:srgbClr val="0070C0"/>
                </a:solidFill>
                <a:latin typeface="Bernard MT Condensed" panose="02050806060905020404" pitchFamily="18" charset="0"/>
              </a:rPr>
            </a:br>
            <a:r>
              <a:rPr lang="en-ID" sz="28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Senin</a:t>
            </a:r>
            <a:r>
              <a:rPr lang="en-ID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, 16 </a:t>
            </a:r>
            <a:r>
              <a:rPr lang="en-ID" sz="28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Januari</a:t>
            </a:r>
            <a:r>
              <a:rPr lang="en-ID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 2023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938E2-B809-C18F-351D-308514AC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0" y="2211324"/>
            <a:ext cx="5124450" cy="441502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ID" sz="3200" dirty="0" err="1">
                <a:latin typeface="Eras Bold ITC" panose="020B0907030504020204" pitchFamily="34" charset="0"/>
              </a:rPr>
              <a:t>Maleakhi</a:t>
            </a:r>
            <a:r>
              <a:rPr lang="en-ID" sz="3200" dirty="0">
                <a:latin typeface="Eras Bold ITC" panose="020B0907030504020204" pitchFamily="34" charset="0"/>
              </a:rPr>
              <a:t> 3:10 </a:t>
            </a:r>
          </a:p>
          <a:p>
            <a:pPr marL="0" indent="0">
              <a:buNone/>
            </a:pPr>
            <a:r>
              <a:rPr lang="en-ID" dirty="0">
                <a:latin typeface="Gill Sans Nova Cond XBd" panose="020B0A06020104020203" pitchFamily="34" charset="0"/>
              </a:rPr>
              <a:t>"</a:t>
            </a:r>
            <a:r>
              <a:rPr lang="en-ID" dirty="0" err="1">
                <a:latin typeface="Gill Sans Nova Cond XBd" panose="020B0A06020104020203" pitchFamily="34" charset="0"/>
              </a:rPr>
              <a:t>Bawalah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seluruh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persembahan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persepuluhan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itu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dalam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rumah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perbendaharaan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supaya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ada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persediaan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makanan</a:t>
            </a:r>
            <a:r>
              <a:rPr lang="en-ID" dirty="0">
                <a:latin typeface="Gill Sans Nova Cond XBd" panose="020B0A06020104020203" pitchFamily="34" charset="0"/>
              </a:rPr>
              <a:t> di </a:t>
            </a:r>
            <a:r>
              <a:rPr lang="en-ID" dirty="0" err="1">
                <a:latin typeface="Gill Sans Nova Cond XBd" panose="020B0A06020104020203" pitchFamily="34" charset="0"/>
              </a:rPr>
              <a:t>rumah</a:t>
            </a:r>
            <a:r>
              <a:rPr lang="en-ID" dirty="0">
                <a:latin typeface="Gill Sans Nova Cond XBd" panose="020B0A06020104020203" pitchFamily="34" charset="0"/>
              </a:rPr>
              <a:t>-Ku dan </a:t>
            </a:r>
            <a:r>
              <a:rPr lang="en-ID" dirty="0" err="1">
                <a:latin typeface="Gill Sans Nova Cond XBd" panose="020B0A06020104020203" pitchFamily="34" charset="0"/>
              </a:rPr>
              <a:t>ujilah</a:t>
            </a:r>
            <a:r>
              <a:rPr lang="en-ID" dirty="0">
                <a:latin typeface="Gill Sans Nova Cond XBd" panose="020B0A06020104020203" pitchFamily="34" charset="0"/>
              </a:rPr>
              <a:t> Aku, </a:t>
            </a:r>
            <a:r>
              <a:rPr lang="en-ID" dirty="0" err="1">
                <a:latin typeface="Gill Sans Nova Cond XBd" panose="020B0A06020104020203" pitchFamily="34" charset="0"/>
              </a:rPr>
              <a:t>firman</a:t>
            </a:r>
            <a:r>
              <a:rPr lang="en-ID" dirty="0">
                <a:latin typeface="Gill Sans Nova Cond XBd" panose="020B0A06020104020203" pitchFamily="34" charset="0"/>
              </a:rPr>
              <a:t> TUHAN </a:t>
            </a:r>
            <a:r>
              <a:rPr lang="en-ID" dirty="0" err="1">
                <a:latin typeface="Gill Sans Nova Cond XBd" panose="020B0A06020104020203" pitchFamily="34" charset="0"/>
              </a:rPr>
              <a:t>semesta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alam</a:t>
            </a:r>
            <a:r>
              <a:rPr lang="en-ID" dirty="0">
                <a:latin typeface="Gill Sans Nova Cond XBd" panose="020B0A06020104020203" pitchFamily="34" charset="0"/>
              </a:rPr>
              <a:t>, </a:t>
            </a:r>
            <a:r>
              <a:rPr lang="en-ID" dirty="0" err="1">
                <a:latin typeface="Gill Sans Nova Cond XBd" panose="020B0A06020104020203" pitchFamily="34" charset="0"/>
              </a:rPr>
              <a:t>apakah</a:t>
            </a:r>
            <a:r>
              <a:rPr lang="en-ID" dirty="0">
                <a:latin typeface="Gill Sans Nova Cond XBd" panose="020B0A06020104020203" pitchFamily="34" charset="0"/>
              </a:rPr>
              <a:t> Aku </a:t>
            </a:r>
            <a:r>
              <a:rPr lang="en-ID" dirty="0" err="1">
                <a:latin typeface="Gill Sans Nova Cond XBd" panose="020B0A06020104020203" pitchFamily="34" charset="0"/>
              </a:rPr>
              <a:t>tidak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membukakan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bagimu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tingkap-tingkap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langit</a:t>
            </a:r>
            <a:r>
              <a:rPr lang="en-ID" dirty="0">
                <a:latin typeface="Gill Sans Nova Cond XBd" panose="020B0A06020104020203" pitchFamily="34" charset="0"/>
              </a:rPr>
              <a:t> dan </a:t>
            </a:r>
            <a:r>
              <a:rPr lang="en-ID" dirty="0" err="1">
                <a:latin typeface="Gill Sans Nova Cond XBd" panose="020B0A06020104020203" pitchFamily="34" charset="0"/>
              </a:rPr>
              <a:t>mencurahkan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berkat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kepadamu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sampai</a:t>
            </a:r>
            <a:r>
              <a:rPr lang="en-ID" dirty="0">
                <a:latin typeface="Gill Sans Nova Cond XBd" panose="020B0A06020104020203" pitchFamily="34" charset="0"/>
              </a:rPr>
              <a:t> </a:t>
            </a:r>
            <a:r>
              <a:rPr lang="en-ID" dirty="0" err="1">
                <a:latin typeface="Gill Sans Nova Cond XBd" panose="020B0A06020104020203" pitchFamily="34" charset="0"/>
              </a:rPr>
              <a:t>berkelimpahan</a:t>
            </a:r>
            <a:r>
              <a:rPr lang="en-ID" dirty="0">
                <a:latin typeface="Gill Sans Nova Cond XBd" panose="020B0A06020104020203" pitchFamily="34" charset="0"/>
              </a:rPr>
              <a:t>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C9510-3ABA-15BE-FEA8-719EBC040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2"/>
          <a:stretch/>
        </p:blipFill>
        <p:spPr>
          <a:xfrm>
            <a:off x="481808" y="2895522"/>
            <a:ext cx="2865434" cy="254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B72109-FD23-A541-89A3-A2F6071E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7" r="41845" b="-2"/>
          <a:stretch/>
        </p:blipFill>
        <p:spPr>
          <a:xfrm>
            <a:off x="0" y="1587"/>
            <a:ext cx="3743325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96C8-F892-6D28-CBEE-F7C322A9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354807"/>
            <a:ext cx="5114925" cy="6148386"/>
          </a:xfrm>
        </p:spPr>
        <p:txBody>
          <a:bodyPr>
            <a:noAutofit/>
          </a:bodyPr>
          <a:lstStyle/>
          <a:p>
            <a:r>
              <a:rPr lang="en-ID" sz="2400" dirty="0" err="1">
                <a:latin typeface="Impact" panose="020B0806030902050204" pitchFamily="34" charset="0"/>
              </a:rPr>
              <a:t>Umat</a:t>
            </a:r>
            <a:r>
              <a:rPr lang="en-ID" sz="2400" dirty="0">
                <a:latin typeface="Impact" panose="020B0806030902050204" pitchFamily="34" charset="0"/>
              </a:rPr>
              <a:t> Allah </a:t>
            </a:r>
            <a:r>
              <a:rPr lang="en-ID" sz="2400" dirty="0" err="1">
                <a:latin typeface="Impact" panose="020B0806030902050204" pitchFamily="34" charset="0"/>
              </a:rPr>
              <a:t>mengerti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bahwa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rumah</a:t>
            </a:r>
            <a:r>
              <a:rPr lang="en-ID" sz="2400" dirty="0">
                <a:latin typeface="Impact" panose="020B0806030902050204" pitchFamily="34" charset="0"/>
              </a:rPr>
              <a:t> Allah </a:t>
            </a:r>
            <a:r>
              <a:rPr lang="en-ID" sz="2400" dirty="0" err="1">
                <a:latin typeface="Impact" panose="020B0806030902050204" pitchFamily="34" charset="0"/>
              </a:rPr>
              <a:t>adalah</a:t>
            </a:r>
            <a:r>
              <a:rPr lang="en-ID" sz="2400" dirty="0">
                <a:latin typeface="Impact" panose="020B0806030902050204" pitchFamily="34" charset="0"/>
              </a:rPr>
              <a:t> Bait </a:t>
            </a:r>
            <a:r>
              <a:rPr lang="en-ID" sz="2400" dirty="0" err="1">
                <a:latin typeface="Impact" panose="020B0806030902050204" pitchFamily="34" charset="0"/>
              </a:rPr>
              <a:t>Suci</a:t>
            </a:r>
            <a:r>
              <a:rPr lang="en-ID" sz="2400" dirty="0">
                <a:latin typeface="Franklin Gothic Medium Cond" panose="020B0606030402020204" pitchFamily="34" charset="0"/>
              </a:rPr>
              <a:t>, </a:t>
            </a:r>
            <a:r>
              <a:rPr lang="en-ID" sz="2400" dirty="0">
                <a:latin typeface="Franklin Gothic Demi" panose="020B0703020102020204" pitchFamily="34" charset="0"/>
              </a:rPr>
              <a:t>Tenda yang </a:t>
            </a:r>
            <a:r>
              <a:rPr lang="en-ID" sz="2400" dirty="0" err="1">
                <a:latin typeface="Franklin Gothic Demi" panose="020B0703020102020204" pitchFamily="34" charset="0"/>
              </a:rPr>
              <a:t>dibangun</a:t>
            </a:r>
            <a:r>
              <a:rPr lang="en-ID" sz="2400" dirty="0">
                <a:latin typeface="Franklin Gothic Demi" panose="020B0703020102020204" pitchFamily="34" charset="0"/>
              </a:rPr>
              <a:t> </a:t>
            </a:r>
            <a:r>
              <a:rPr lang="en-ID" sz="2400" dirty="0" err="1">
                <a:latin typeface="Franklin Gothic Demi" panose="020B0703020102020204" pitchFamily="34" charset="0"/>
              </a:rPr>
              <a:t>dengan</a:t>
            </a:r>
            <a:r>
              <a:rPr lang="en-ID" sz="2400" dirty="0">
                <a:latin typeface="Franklin Gothic Demi" panose="020B0703020102020204" pitchFamily="34" charset="0"/>
              </a:rPr>
              <a:t> </a:t>
            </a:r>
            <a:r>
              <a:rPr lang="en-ID" sz="2400" dirty="0" err="1">
                <a:latin typeface="Franklin Gothic Demi" panose="020B0703020102020204" pitchFamily="34" charset="0"/>
              </a:rPr>
              <a:t>petunjuk</a:t>
            </a:r>
            <a:r>
              <a:rPr lang="en-ID" sz="2400" dirty="0">
                <a:latin typeface="Franklin Gothic Demi" panose="020B0703020102020204" pitchFamily="34" charset="0"/>
              </a:rPr>
              <a:t> </a:t>
            </a:r>
            <a:r>
              <a:rPr lang="en-ID" sz="2400" dirty="0" err="1">
                <a:latin typeface="Franklin Gothic Demi" panose="020B0703020102020204" pitchFamily="34" charset="0"/>
              </a:rPr>
              <a:t>khusus</a:t>
            </a:r>
            <a:r>
              <a:rPr lang="en-ID" sz="2400" dirty="0">
                <a:latin typeface="Franklin Gothic Demi" panose="020B0703020102020204" pitchFamily="34" charset="0"/>
              </a:rPr>
              <a:t> yang </a:t>
            </a:r>
            <a:r>
              <a:rPr lang="en-ID" sz="2400" dirty="0" err="1">
                <a:latin typeface="Franklin Gothic Demi" panose="020B0703020102020204" pitchFamily="34" charset="0"/>
              </a:rPr>
              <a:t>diberikan</a:t>
            </a:r>
            <a:r>
              <a:rPr lang="en-ID" sz="2400" dirty="0">
                <a:latin typeface="Franklin Gothic Demi" panose="020B0703020102020204" pitchFamily="34" charset="0"/>
              </a:rPr>
              <a:t> </a:t>
            </a:r>
            <a:r>
              <a:rPr lang="en-ID" sz="2400" dirty="0" err="1">
                <a:latin typeface="Franklin Gothic Demi" panose="020B0703020102020204" pitchFamily="34" charset="0"/>
              </a:rPr>
              <a:t>kepada</a:t>
            </a:r>
            <a:r>
              <a:rPr lang="en-ID" sz="2400" dirty="0">
                <a:latin typeface="Franklin Gothic Demi" panose="020B0703020102020204" pitchFamily="34" charset="0"/>
              </a:rPr>
              <a:t> Musa di </a:t>
            </a:r>
            <a:r>
              <a:rPr lang="en-ID" sz="2400" dirty="0" err="1">
                <a:latin typeface="Franklin Gothic Demi" panose="020B0703020102020204" pitchFamily="34" charset="0"/>
              </a:rPr>
              <a:t>Gunung</a:t>
            </a:r>
            <a:r>
              <a:rPr lang="en-ID" sz="2400" dirty="0">
                <a:latin typeface="Franklin Gothic Demi" panose="020B0703020102020204" pitchFamily="34" charset="0"/>
              </a:rPr>
              <a:t> Sinai</a:t>
            </a:r>
            <a:r>
              <a:rPr lang="en-ID" sz="2400" dirty="0">
                <a:latin typeface="Franklin Gothic Medium Cond" panose="020B0606030402020204" pitchFamily="34" charset="0"/>
              </a:rPr>
              <a:t>. </a:t>
            </a:r>
            <a:r>
              <a:rPr lang="en-ID" sz="2400" dirty="0" err="1">
                <a:latin typeface="Gill Sans Nova Cond Ultra Bold" panose="020B0B04020104020203" pitchFamily="34" charset="0"/>
              </a:rPr>
              <a:t>Kemudian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ketika</a:t>
            </a:r>
            <a:r>
              <a:rPr lang="en-ID" sz="2400" dirty="0">
                <a:latin typeface="Gill Sans Nova Cond Ultra Bold" panose="020B0B04020104020203" pitchFamily="34" charset="0"/>
              </a:rPr>
              <a:t> orang Israel </a:t>
            </a:r>
            <a:r>
              <a:rPr lang="en-ID" sz="2400" dirty="0" err="1">
                <a:latin typeface="Gill Sans Nova Cond Ultra Bold" panose="020B0B04020104020203" pitchFamily="34" charset="0"/>
              </a:rPr>
              <a:t>hidup</a:t>
            </a:r>
            <a:r>
              <a:rPr lang="en-ID" sz="2400" dirty="0">
                <a:latin typeface="Gill Sans Nova Cond Ultra Bold" panose="020B0B04020104020203" pitchFamily="34" charset="0"/>
              </a:rPr>
              <a:t> di Tanah </a:t>
            </a:r>
            <a:r>
              <a:rPr lang="en-ID" sz="2400" dirty="0" err="1">
                <a:latin typeface="Gill Sans Nova Cond Ultra Bold" panose="020B0B04020104020203" pitchFamily="34" charset="0"/>
              </a:rPr>
              <a:t>Perjanjian</a:t>
            </a:r>
            <a:r>
              <a:rPr lang="en-ID" sz="2400" dirty="0">
                <a:latin typeface="Gill Sans Nova Cond Ultra Bold" panose="020B0B04020104020203" pitchFamily="34" charset="0"/>
              </a:rPr>
              <a:t>, </a:t>
            </a:r>
            <a:r>
              <a:rPr lang="en-ID" sz="2400" dirty="0" err="1">
                <a:latin typeface="Gill Sans Nova Cond Ultra Bold" panose="020B0B04020104020203" pitchFamily="34" charset="0"/>
              </a:rPr>
              <a:t>lokasi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pusat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pertama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adalah</a:t>
            </a:r>
            <a:r>
              <a:rPr lang="en-ID" sz="2400" dirty="0">
                <a:latin typeface="Gill Sans Nova Cond Ultra Bold" panose="020B0B04020104020203" pitchFamily="34" charset="0"/>
              </a:rPr>
              <a:t> di Silo dan </a:t>
            </a:r>
            <a:r>
              <a:rPr lang="en-ID" sz="2400" dirty="0" err="1">
                <a:latin typeface="Gill Sans Nova Cond Ultra Bold" panose="020B0B04020104020203" pitchFamily="34" charset="0"/>
              </a:rPr>
              <a:t>kemudian</a:t>
            </a:r>
            <a:r>
              <a:rPr lang="en-ID" sz="2400" dirty="0">
                <a:latin typeface="Gill Sans Nova Cond Ultra Bold" panose="020B0B04020104020203" pitchFamily="34" charset="0"/>
              </a:rPr>
              <a:t> Bait </a:t>
            </a:r>
            <a:r>
              <a:rPr lang="en-ID" sz="2400" dirty="0" err="1">
                <a:latin typeface="Gill Sans Nova Cond Ultra Bold" panose="020B0B04020104020203" pitchFamily="34" charset="0"/>
              </a:rPr>
              <a:t>Suci</a:t>
            </a:r>
            <a:r>
              <a:rPr lang="en-ID" sz="2400" dirty="0">
                <a:latin typeface="Gill Sans Nova Cond Ultra Bold" panose="020B0B04020104020203" pitchFamily="34" charset="0"/>
              </a:rPr>
              <a:t> di </a:t>
            </a:r>
            <a:r>
              <a:rPr lang="en-ID" sz="2400" dirty="0" err="1">
                <a:latin typeface="Gill Sans Nova Cond Ultra Bold" panose="020B0B04020104020203" pitchFamily="34" charset="0"/>
              </a:rPr>
              <a:t>Yerusalem</a:t>
            </a:r>
            <a:r>
              <a:rPr lang="en-ID" sz="2400" dirty="0">
                <a:latin typeface="Gill Sans Nova Cond Ultra Bold" panose="020B0B04020104020203" pitchFamily="34" charset="0"/>
              </a:rPr>
              <a:t> yang </a:t>
            </a:r>
            <a:r>
              <a:rPr lang="en-ID" sz="2400" dirty="0" err="1">
                <a:latin typeface="Gill Sans Nova Cond Ultra Bold" panose="020B0B04020104020203" pitchFamily="34" charset="0"/>
              </a:rPr>
              <a:t>lebih</a:t>
            </a:r>
            <a:r>
              <a:rPr lang="en-ID" sz="2400" dirty="0"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latin typeface="Gill Sans Nova Cond Ultra Bold" panose="020B0B04020104020203" pitchFamily="34" charset="0"/>
              </a:rPr>
              <a:t>permanen</a:t>
            </a:r>
            <a:r>
              <a:rPr lang="en-ID" sz="2400" dirty="0">
                <a:latin typeface="Gill Sans Nova Cond Ultra Bold" panose="020B0B04020104020203" pitchFamily="34" charset="0"/>
              </a:rPr>
              <a:t>.</a:t>
            </a:r>
          </a:p>
          <a:p>
            <a:pPr marL="0" indent="0">
              <a:buNone/>
            </a:pPr>
            <a:endParaRPr lang="en-ID" sz="2400" dirty="0"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en-ID" sz="2400" dirty="0" err="1">
                <a:latin typeface="Impact" panose="020B0806030902050204" pitchFamily="34" charset="0"/>
              </a:rPr>
              <a:t>Ulangan</a:t>
            </a:r>
            <a:r>
              <a:rPr lang="en-ID" sz="2400" dirty="0">
                <a:latin typeface="Impact" panose="020B0806030902050204" pitchFamily="34" charset="0"/>
              </a:rPr>
              <a:t> 12:5-14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memperikan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petunjuk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bahwa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anak-anak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Allah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harus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membawa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persepuluhan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dan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persembahan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mereka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hanya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ke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tempat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yang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Tuhan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tunjukkan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, dan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bukan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ke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tempat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yang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menurut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kebijaksanaannya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sendiri</a:t>
            </a:r>
            <a:r>
              <a:rPr lang="en-ID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15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292</TotalTime>
  <Words>1979</Words>
  <Application>Microsoft Office PowerPoint</Application>
  <PresentationFormat>On-screen Show (4:3)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Aharoni</vt:lpstr>
      <vt:lpstr>Amasis MT Pro Black</vt:lpstr>
      <vt:lpstr>Arial</vt:lpstr>
      <vt:lpstr>Berlin Sans FB</vt:lpstr>
      <vt:lpstr>Berlin Sans FB Demi</vt:lpstr>
      <vt:lpstr>Bernard MT Condensed</vt:lpstr>
      <vt:lpstr>Calibri</vt:lpstr>
      <vt:lpstr>Calibri Light</vt:lpstr>
      <vt:lpstr>Eras Bold ITC</vt:lpstr>
      <vt:lpstr>Eras Demi ITC</vt:lpstr>
      <vt:lpstr>Franklin Gothic Demi</vt:lpstr>
      <vt:lpstr>Franklin Gothic Medium Cond</vt:lpstr>
      <vt:lpstr>Gill Sans Nova Cond Ultra Bold</vt:lpstr>
      <vt:lpstr>Gill Sans Nova Cond XBd</vt:lpstr>
      <vt:lpstr>Impact</vt:lpstr>
      <vt:lpstr>Wingdings</vt:lpstr>
      <vt:lpstr>Office Theme</vt:lpstr>
      <vt:lpstr>KONTRAK MEMBERI PERSEPULUHAN</vt:lpstr>
      <vt:lpstr>MALEAKHI 3 : 10</vt:lpstr>
      <vt:lpstr>PowerPoint Presentation</vt:lpstr>
      <vt:lpstr>PERSEPULUHAN SAMA DENGAN SEPERSEPULUH Minggu, 15 Januari 2023</vt:lpstr>
      <vt:lpstr>Latar belakang persepuluhan:</vt:lpstr>
      <vt:lpstr>PowerPoint Presentation</vt:lpstr>
      <vt:lpstr>PowerPoint Presentation</vt:lpstr>
      <vt:lpstr>DI MANAKAH RUMAH PERBENDAHARAAN ITU? Senin, 16 Januari 2023</vt:lpstr>
      <vt:lpstr>PowerPoint Presentation</vt:lpstr>
      <vt:lpstr>PowerPoint Presentation</vt:lpstr>
      <vt:lpstr>PowerPoint Presentation</vt:lpstr>
      <vt:lpstr>TUJUAN PEMBERIAN PERSEPULUHAN Selasa, 17 Januari 2023</vt:lpstr>
      <vt:lpstr>Bilangan 18:21, 23</vt:lpstr>
      <vt:lpstr>PowerPoint Presentation</vt:lpstr>
      <vt:lpstr>Apakah tujuan mengembalikan Persepuluhan?</vt:lpstr>
      <vt:lpstr>Apakah tujuan mengembalikan Persepuluhan?</vt:lpstr>
      <vt:lpstr>PowerPoint Presentation</vt:lpstr>
      <vt:lpstr>MEMBERI PERSEPULUHAN DARI PENDAPATAN KOTOR ATAU BERSIH? Rabu, 18 Januari 2023</vt:lpstr>
      <vt:lpstr>PowerPoint Presentation</vt:lpstr>
      <vt:lpstr>PowerPoint Presentation</vt:lpstr>
      <vt:lpstr>Ellen G. White, Testimonies for the Church, jld. 4, hlm. 469</vt:lpstr>
      <vt:lpstr>PowerPoint Presentation</vt:lpstr>
      <vt:lpstr>PowerPoint Presentation</vt:lpstr>
      <vt:lpstr>SEBUAH PERSEPULUHAN  YANG JUJUR ATAU SETIA Kamis, 19 Januari 2023</vt:lpstr>
      <vt:lpstr>Beberapa unsur pokok mengenai Persepuluhan yang perlu dipahami adalah :</vt:lpstr>
      <vt:lpstr>Menekankan kembali beberapa unsur pokok mengenai Persepuluhan yang perlu dipahami adalah :</vt:lpstr>
      <vt:lpstr>Ellen G. White, Membina Pendidikan Sejati, hlm. 126</vt:lpstr>
      <vt:lpstr>Ellen G. White, Testimonies for the Church, jld. 6, hlm. 384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KONTRAK MEMBERI PERSEPULUHAN</dc:title>
  <dc:creator>daniel siswanto</dc:creator>
  <cp:lastModifiedBy>daniel siswanto</cp:lastModifiedBy>
  <cp:revision>22</cp:revision>
  <dcterms:created xsi:type="dcterms:W3CDTF">2023-01-16T08:07:58Z</dcterms:created>
  <dcterms:modified xsi:type="dcterms:W3CDTF">2023-01-19T05:12:50Z</dcterms:modified>
</cp:coreProperties>
</file>