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83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70" r:id="rId13"/>
    <p:sldId id="271" r:id="rId14"/>
    <p:sldId id="266" r:id="rId15"/>
    <p:sldId id="273" r:id="rId16"/>
    <p:sldId id="274" r:id="rId17"/>
    <p:sldId id="267" r:id="rId18"/>
    <p:sldId id="275" r:id="rId19"/>
    <p:sldId id="276" r:id="rId20"/>
    <p:sldId id="277" r:id="rId21"/>
    <p:sldId id="278" r:id="rId22"/>
    <p:sldId id="268" r:id="rId23"/>
    <p:sldId id="279" r:id="rId24"/>
    <p:sldId id="280" r:id="rId25"/>
    <p:sldId id="281" r:id="rId26"/>
    <p:sldId id="282" r:id="rId27"/>
    <p:sldId id="284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E1C"/>
    <a:srgbClr val="401B5B"/>
    <a:srgbClr val="8A3F0C"/>
    <a:srgbClr val="00FFCC"/>
    <a:srgbClr val="5C4600"/>
    <a:srgbClr val="6C3716"/>
    <a:srgbClr val="11311B"/>
    <a:srgbClr val="7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6F69-F2BA-4A4B-B935-558A7A9AC058}" type="datetimeFigureOut">
              <a:rPr lang="en-ID" smtClean="0"/>
              <a:t>12/01/2023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8F94-27A1-40D2-904E-70FA75B0B3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03293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6F69-F2BA-4A4B-B935-558A7A9AC058}" type="datetimeFigureOut">
              <a:rPr lang="en-ID" smtClean="0"/>
              <a:t>12/01/2023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8F94-27A1-40D2-904E-70FA75B0B3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58141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6F69-F2BA-4A4B-B935-558A7A9AC058}" type="datetimeFigureOut">
              <a:rPr lang="en-ID" smtClean="0"/>
              <a:t>12/01/2023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8F94-27A1-40D2-904E-70FA75B0B3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90156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6F69-F2BA-4A4B-B935-558A7A9AC058}" type="datetimeFigureOut">
              <a:rPr lang="en-ID" smtClean="0"/>
              <a:t>12/01/2023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8F94-27A1-40D2-904E-70FA75B0B3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14463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6F69-F2BA-4A4B-B935-558A7A9AC058}" type="datetimeFigureOut">
              <a:rPr lang="en-ID" smtClean="0"/>
              <a:t>12/01/2023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8F94-27A1-40D2-904E-70FA75B0B3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05843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6F69-F2BA-4A4B-B935-558A7A9AC058}" type="datetimeFigureOut">
              <a:rPr lang="en-ID" smtClean="0"/>
              <a:t>12/01/2023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8F94-27A1-40D2-904E-70FA75B0B3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18061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6F69-F2BA-4A4B-B935-558A7A9AC058}" type="datetimeFigureOut">
              <a:rPr lang="en-ID" smtClean="0"/>
              <a:t>12/01/2023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8F94-27A1-40D2-904E-70FA75B0B3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04611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6F69-F2BA-4A4B-B935-558A7A9AC058}" type="datetimeFigureOut">
              <a:rPr lang="en-ID" smtClean="0"/>
              <a:t>12/01/2023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8F94-27A1-40D2-904E-70FA75B0B3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00980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6F69-F2BA-4A4B-B935-558A7A9AC058}" type="datetimeFigureOut">
              <a:rPr lang="en-ID" smtClean="0"/>
              <a:t>12/01/2023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8F94-27A1-40D2-904E-70FA75B0B3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15660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6F69-F2BA-4A4B-B935-558A7A9AC058}" type="datetimeFigureOut">
              <a:rPr lang="en-ID" smtClean="0"/>
              <a:t>12/01/2023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8F94-27A1-40D2-904E-70FA75B0B3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14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6F69-F2BA-4A4B-B935-558A7A9AC058}" type="datetimeFigureOut">
              <a:rPr lang="en-ID" smtClean="0"/>
              <a:t>12/01/2023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8F94-27A1-40D2-904E-70FA75B0B3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747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76F69-F2BA-4A4B-B935-558A7A9AC058}" type="datetimeFigureOut">
              <a:rPr lang="en-ID" smtClean="0"/>
              <a:t>12/01/2023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88F94-27A1-40D2-904E-70FA75B0B3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9461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D932A3-25C8-18EA-85A7-21FBAAAE68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791" y="4570631"/>
            <a:ext cx="6038851" cy="1400400"/>
          </a:xfrm>
        </p:spPr>
        <p:txBody>
          <a:bodyPr wrap="square" anchor="b">
            <a:no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PERJANJIAN ALLAH DENGAN KITA</a:t>
            </a:r>
            <a:endParaRPr lang="en-ID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3436EB-BA94-567A-C3DA-8B1C4F1F37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8642" y="5592772"/>
            <a:ext cx="2747962" cy="1017896"/>
          </a:xfrm>
        </p:spPr>
        <p:txBody>
          <a:bodyPr anchor="b">
            <a:normAutofit/>
          </a:bodyPr>
          <a:lstStyle/>
          <a:p>
            <a:pPr algn="l"/>
            <a:r>
              <a:rPr 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Pelajaran </a:t>
            </a:r>
            <a:r>
              <a:rPr lang="en-US" sz="1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2, </a:t>
            </a:r>
            <a:r>
              <a:rPr lang="en-US" sz="1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Triwulan</a:t>
            </a:r>
            <a:r>
              <a:rPr 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</a:t>
            </a:r>
          </a:p>
          <a:p>
            <a:pPr algn="l"/>
            <a:r>
              <a:rPr lang="en-US" sz="1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Tahun</a:t>
            </a:r>
            <a:r>
              <a:rPr 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2023</a:t>
            </a:r>
            <a:endParaRPr lang="en-ID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611A05-9827-CC2A-4EF2-A337C0B725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94"/>
          <a:stretch/>
        </p:blipFill>
        <p:spPr>
          <a:xfrm>
            <a:off x="20" y="-1"/>
            <a:ext cx="9143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1358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893124-95D2-04E2-2683-D5352E1095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" r="16136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B24C1-523E-3762-A9F5-5E26C6F30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350" y="866775"/>
            <a:ext cx="4248150" cy="56435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Tetapi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fokus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utama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kitab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Ulangan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nasihat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untuk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menurut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Allah dan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menerima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berkat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-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berkat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-Nya. </a:t>
            </a:r>
          </a:p>
          <a:p>
            <a:pPr marL="0" indent="0">
              <a:buNone/>
            </a:pPr>
            <a:r>
              <a:rPr lang="en-ID" sz="3200" dirty="0">
                <a:latin typeface="Gill Sans Nova Cond XBd" panose="020B0A06020104020203" pitchFamily="34" charset="0"/>
              </a:rPr>
              <a:t>Musa </a:t>
            </a:r>
            <a:r>
              <a:rPr lang="en-ID" sz="3200" dirty="0" err="1">
                <a:latin typeface="Gill Sans Nova Cond XBd" panose="020B0A06020104020203" pitchFamily="34" charset="0"/>
              </a:rPr>
              <a:t>menggambarkan</a:t>
            </a:r>
            <a:r>
              <a:rPr lang="en-ID" sz="3200" dirty="0">
                <a:latin typeface="Gill Sans Nova Cond XBd" panose="020B0A06020104020203" pitchFamily="34" charset="0"/>
              </a:rPr>
              <a:t> Allah </a:t>
            </a:r>
            <a:r>
              <a:rPr lang="en-ID" sz="3200" dirty="0" err="1">
                <a:latin typeface="Gill Sans Nova Cond XBd" panose="020B0A06020104020203" pitchFamily="34" charset="0"/>
              </a:rPr>
              <a:t>sebagai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Pribadi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memiliki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kemampuan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kerinduan</a:t>
            </a:r>
            <a:r>
              <a:rPr lang="en-ID" sz="3200" dirty="0">
                <a:latin typeface="Gill Sans Nova Cond XBd" panose="020B0A06020104020203" pitchFamily="34" charset="0"/>
              </a:rPr>
              <a:t> dan </a:t>
            </a:r>
            <a:r>
              <a:rPr lang="en-ID" sz="3200" dirty="0" err="1">
                <a:latin typeface="Gill Sans Nova Cond XBd" panose="020B0A06020104020203" pitchFamily="34" charset="0"/>
              </a:rPr>
              <a:t>peduli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kepada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umat</a:t>
            </a:r>
            <a:r>
              <a:rPr lang="en-ID" sz="3200" dirty="0">
                <a:latin typeface="Gill Sans Nova Cond XBd" panose="020B0A06020104020203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2764971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94EAC4-6409-2918-55F8-BD5BD68743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22" b="2919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2F6B6-9A8A-33F6-D667-EE3A60D9E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3752850"/>
            <a:ext cx="8420096" cy="277177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Ulangan</a:t>
            </a:r>
            <a:r>
              <a:rPr lang="en-ID" sz="3200" dirty="0">
                <a:latin typeface="Impact" panose="020B0806030902050204" pitchFamily="34" charset="0"/>
              </a:rPr>
              <a:t> 28:1-14 - </a:t>
            </a:r>
            <a:r>
              <a:rPr lang="en-ID" sz="3200" dirty="0" err="1">
                <a:latin typeface="Franklin Gothic Demi Cond" panose="020B0706030402020204" pitchFamily="34" charset="0"/>
              </a:rPr>
              <a:t>Merupakan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janji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berkat-berkat</a:t>
            </a:r>
            <a:r>
              <a:rPr lang="en-ID" sz="3200" dirty="0">
                <a:latin typeface="Franklin Gothic Demi Cond" panose="020B0706030402020204" pitchFamily="34" charset="0"/>
              </a:rPr>
              <a:t> Allah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umat</a:t>
            </a:r>
            <a:r>
              <a:rPr lang="en-ID" sz="3200" dirty="0">
                <a:latin typeface="Franklin Gothic Demi Cond" panose="020B0706030402020204" pitchFamily="34" charset="0"/>
              </a:rPr>
              <a:t>-Nya. </a:t>
            </a:r>
          </a:p>
          <a:p>
            <a:pPr marL="0" indent="0">
              <a:buNone/>
            </a:pPr>
            <a:r>
              <a:rPr lang="en-ID" sz="3200" dirty="0" err="1">
                <a:latin typeface="Berlin Sans FB" panose="020E0602020502020306" pitchFamily="34" charset="0"/>
              </a:rPr>
              <a:t>Namun</a:t>
            </a:r>
            <a:r>
              <a:rPr lang="en-ID" sz="3200" dirty="0">
                <a:latin typeface="Berlin Sans FB" panose="020E0602020502020306" pitchFamily="34" charset="0"/>
              </a:rPr>
              <a:t>, Israel </a:t>
            </a:r>
            <a:r>
              <a:rPr lang="en-ID" sz="3200" dirty="0" err="1">
                <a:latin typeface="Berlin Sans FB" panose="020E0602020502020306" pitchFamily="34" charset="0"/>
              </a:rPr>
              <a:t>sebagai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bangsa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pilihan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Tuhan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penerima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berkat</a:t>
            </a:r>
            <a:r>
              <a:rPr lang="en-ID" sz="3200" dirty="0">
                <a:latin typeface="Berlin Sans FB" panose="020E0602020502020306" pitchFamily="34" charset="0"/>
              </a:rPr>
              <a:t> dan </a:t>
            </a:r>
            <a:r>
              <a:rPr lang="en-ID" sz="3200" dirty="0" err="1">
                <a:latin typeface="Berlin Sans FB" panose="020E0602020502020306" pitchFamily="34" charset="0"/>
              </a:rPr>
              <a:t>janji-janji</a:t>
            </a:r>
            <a:r>
              <a:rPr lang="en-ID" sz="3200" dirty="0"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latin typeface="Berlin Sans FB" panose="020E0602020502020306" pitchFamily="34" charset="0"/>
              </a:rPr>
              <a:t>besar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itu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haruslah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mengingat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bahwa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berkat-berkat</a:t>
            </a:r>
            <a:r>
              <a:rPr lang="en-ID" sz="3200" dirty="0">
                <a:latin typeface="Berlin Sans FB" panose="020E0602020502020306" pitchFamily="34" charset="0"/>
              </a:rPr>
              <a:t> dan </a:t>
            </a:r>
            <a:r>
              <a:rPr lang="en-ID" sz="3200" dirty="0" err="1">
                <a:latin typeface="Berlin Sans FB" panose="020E0602020502020306" pitchFamily="34" charset="0"/>
              </a:rPr>
              <a:t>janji-janji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tersebut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bukan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tidak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bersyarat</a:t>
            </a:r>
            <a:r>
              <a:rPr lang="en-ID" sz="3200" dirty="0">
                <a:latin typeface="Berlin Sans FB" panose="020E0602020502020306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97184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93E598-062B-EEC7-7D3E-685D503785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20" b="5220"/>
          <a:stretch/>
        </p:blipFill>
        <p:spPr>
          <a:xfrm>
            <a:off x="20" y="11"/>
            <a:ext cx="9143980" cy="358139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F6AE1-35BC-1650-17EC-762429FFC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3667126"/>
            <a:ext cx="8858230" cy="318673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Bernard MT Condensed" panose="02050806060905020404" pitchFamily="18" charset="0"/>
              </a:rPr>
              <a:t>Berkat-berkat</a:t>
            </a:r>
            <a:r>
              <a:rPr lang="en-ID" sz="2600" dirty="0">
                <a:latin typeface="Bernard MT Condensed" panose="02050806060905020404" pitchFamily="18" charset="0"/>
              </a:rPr>
              <a:t> yang </a:t>
            </a:r>
            <a:r>
              <a:rPr lang="en-ID" sz="2600" dirty="0" err="1">
                <a:latin typeface="Bernard MT Condensed" panose="02050806060905020404" pitchFamily="18" charset="0"/>
              </a:rPr>
              <a:t>diterima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itu</a:t>
            </a:r>
            <a:r>
              <a:rPr lang="en-ID" sz="2600" dirty="0">
                <a:latin typeface="Bernard MT Condensed" panose="02050806060905020404" pitchFamily="18" charset="0"/>
              </a:rPr>
              <a:t>, </a:t>
            </a:r>
            <a:r>
              <a:rPr lang="en-ID" sz="2600" dirty="0" err="1">
                <a:latin typeface="Bernard MT Condensed" panose="02050806060905020404" pitchFamily="18" charset="0"/>
              </a:rPr>
              <a:t>haruslah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dihidupkan</a:t>
            </a:r>
            <a:r>
              <a:rPr lang="en-ID" sz="2600" dirty="0">
                <a:latin typeface="Bernard MT Condensed" panose="02050806060905020404" pitchFamily="18" charset="0"/>
              </a:rPr>
              <a:t>. </a:t>
            </a:r>
          </a:p>
          <a:p>
            <a:pPr marL="0" indent="0">
              <a:buNone/>
            </a:pPr>
            <a:r>
              <a:rPr lang="en-ID" sz="2600" dirty="0">
                <a:latin typeface="Bernard MT Condensed" panose="02050806060905020404" pitchFamily="18" charset="0"/>
              </a:rPr>
              <a:t>Musa </a:t>
            </a:r>
            <a:r>
              <a:rPr lang="en-ID" sz="2600" dirty="0" err="1">
                <a:latin typeface="Bernard MT Condensed" panose="02050806060905020404" pitchFamily="18" charset="0"/>
              </a:rPr>
              <a:t>menegaskan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dengan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kalimat</a:t>
            </a:r>
            <a:r>
              <a:rPr lang="en-ID" sz="2600" dirty="0">
                <a:latin typeface="Bernard MT Condensed" panose="02050806060905020404" pitchFamily="18" charset="0"/>
              </a:rPr>
              <a:t>: "Jika </a:t>
            </a:r>
            <a:r>
              <a:rPr lang="en-ID" sz="2600" dirty="0" err="1">
                <a:latin typeface="Bernard MT Condensed" panose="02050806060905020404" pitchFamily="18" charset="0"/>
              </a:rPr>
              <a:t>engkau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baik-baik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mendengar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suara</a:t>
            </a:r>
            <a:r>
              <a:rPr lang="en-ID" sz="2600" dirty="0">
                <a:latin typeface="Bernard MT Condensed" panose="02050806060905020404" pitchFamily="18" charset="0"/>
              </a:rPr>
              <a:t> TUHAN, </a:t>
            </a:r>
            <a:r>
              <a:rPr lang="en-ID" sz="2600" dirty="0" err="1">
                <a:latin typeface="Bernard MT Condensed" panose="02050806060905020404" pitchFamily="18" charset="0"/>
              </a:rPr>
              <a:t>Allahmu</a:t>
            </a:r>
            <a:r>
              <a:rPr lang="en-ID" sz="2600" dirty="0">
                <a:latin typeface="Bernard MT Condensed" panose="02050806060905020404" pitchFamily="18" charset="0"/>
              </a:rPr>
              <a:t>" [</a:t>
            </a:r>
            <a:r>
              <a:rPr lang="en-ID" sz="2600" dirty="0" err="1">
                <a:latin typeface="Bernard MT Condensed" panose="02050806060905020404" pitchFamily="18" charset="0"/>
              </a:rPr>
              <a:t>Ulangan</a:t>
            </a:r>
            <a:r>
              <a:rPr lang="en-ID" sz="2600" dirty="0">
                <a:latin typeface="Bernard MT Condensed" panose="02050806060905020404" pitchFamily="18" charset="0"/>
              </a:rPr>
              <a:t> 28:1]. </a:t>
            </a:r>
          </a:p>
          <a:p>
            <a:pPr marL="0" indent="0">
              <a:buNone/>
            </a:pPr>
            <a:r>
              <a:rPr lang="en-ID" sz="2600" dirty="0" err="1">
                <a:latin typeface="Franklin Gothic Medium Cond" panose="020B0606030402020204" pitchFamily="34" charset="0"/>
              </a:rPr>
              <a:t>Penegasan</a:t>
            </a:r>
            <a:r>
              <a:rPr lang="en-ID" sz="2600" dirty="0">
                <a:latin typeface="Franklin Gothic Medium Cond" panose="020B0606030402020204" pitchFamily="34" charset="0"/>
              </a:rPr>
              <a:t> Musa </a:t>
            </a:r>
            <a:r>
              <a:rPr lang="en-ID" sz="2600" dirty="0" err="1">
                <a:latin typeface="Franklin Gothic Medium Cond" panose="020B0606030402020204" pitchFamily="34" charset="0"/>
              </a:rPr>
              <a:t>ini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menunjukkan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sesuatu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serius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diperhatikan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  <a:r>
              <a:rPr lang="en-ID" sz="2600" dirty="0" err="1">
                <a:latin typeface="Franklin Gothic Medium Cond" panose="020B0606030402020204" pitchFamily="34" charset="0"/>
              </a:rPr>
              <a:t>Bangsa</a:t>
            </a:r>
            <a:r>
              <a:rPr lang="en-ID" sz="2600" dirty="0">
                <a:latin typeface="Franklin Gothic Medium Cond" panose="020B0606030402020204" pitchFamily="34" charset="0"/>
              </a:rPr>
              <a:t> Israel </a:t>
            </a:r>
            <a:r>
              <a:rPr lang="en-ID" sz="2600" dirty="0" err="1">
                <a:latin typeface="Franklin Gothic Medium Cond" panose="020B0606030402020204" pitchFamily="34" charset="0"/>
              </a:rPr>
              <a:t>harus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mengetahui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bahwa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nasib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kekal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dipertaruhkan</a:t>
            </a:r>
            <a:r>
              <a:rPr lang="en-ID" sz="2600" dirty="0">
                <a:latin typeface="Franklin Gothic Medium Cond" panose="020B0606030402020204" pitchFamily="34" charset="0"/>
              </a:rPr>
              <a:t> di </a:t>
            </a:r>
            <a:r>
              <a:rPr lang="en-ID" sz="2600" dirty="0" err="1">
                <a:latin typeface="Franklin Gothic Medium Cond" panose="020B0606030402020204" pitchFamily="34" charset="0"/>
              </a:rPr>
              <a:t>sini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  <a:r>
              <a:rPr lang="en-ID" sz="2600" dirty="0">
                <a:latin typeface="Eras Bold ITC" panose="020B0907030504020204" pitchFamily="34" charset="0"/>
              </a:rPr>
              <a:t>Karena </a:t>
            </a:r>
            <a:r>
              <a:rPr lang="en-ID" sz="2600" dirty="0" err="1">
                <a:latin typeface="Eras Bold ITC" panose="020B0907030504020204" pitchFamily="34" charset="0"/>
              </a:rPr>
              <a:t>selain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berkat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ada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amaran-amaran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kutukan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bagi</a:t>
            </a:r>
            <a:r>
              <a:rPr lang="en-ID" sz="2600" dirty="0">
                <a:latin typeface="Eras Bold ITC" panose="020B0907030504020204" pitchFamily="34" charset="0"/>
              </a:rPr>
              <a:t> yang </a:t>
            </a:r>
            <a:r>
              <a:rPr lang="en-ID" sz="2600" dirty="0" err="1">
                <a:latin typeface="Eras Bold ITC" panose="020B0907030504020204" pitchFamily="34" charset="0"/>
              </a:rPr>
              <a:t>tidak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menurut</a:t>
            </a:r>
            <a:r>
              <a:rPr lang="en-ID" sz="2600" dirty="0">
                <a:latin typeface="Eras Bold ITC" panose="020B0907030504020204" pitchFamily="34" charset="0"/>
              </a:rPr>
              <a:t> [</a:t>
            </a:r>
            <a:r>
              <a:rPr lang="en-ID" sz="2600" dirty="0" err="1">
                <a:latin typeface="Eras Bold ITC" panose="020B0907030504020204" pitchFamily="34" charset="0"/>
              </a:rPr>
              <a:t>Ulangan</a:t>
            </a:r>
            <a:r>
              <a:rPr lang="en-ID" sz="2600" dirty="0">
                <a:latin typeface="Eras Bold ITC" panose="020B0907030504020204" pitchFamily="34" charset="0"/>
              </a:rPr>
              <a:t> 28:15-68].</a:t>
            </a:r>
          </a:p>
        </p:txBody>
      </p:sp>
    </p:spTree>
    <p:extLst>
      <p:ext uri="{BB962C8B-B14F-4D97-AF65-F5344CB8AC3E}">
        <p14:creationId xmlns:p14="http://schemas.microsoft.com/office/powerpoint/2010/main" val="3024285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1659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613954"/>
            <a:ext cx="8180615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AF9576-B02F-9CA2-F663-D4E08C6DD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723" y="809898"/>
            <a:ext cx="7457037" cy="1554480"/>
          </a:xfrm>
        </p:spPr>
        <p:txBody>
          <a:bodyPr anchor="ctr">
            <a:normAutofit/>
          </a:bodyPr>
          <a:lstStyle/>
          <a:p>
            <a:r>
              <a:rPr lang="en-ID" sz="3300">
                <a:latin typeface="Bernard MT Condensed" panose="02050806060905020404" pitchFamily="18" charset="0"/>
              </a:rPr>
              <a:t>Namun, sesungguhnya apa yang Tuhan minta kepada umat-Nya bukanlah sesuatu yang sukar untuk dilakukan, mengapa?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955C2-8A68-1520-6390-00C386491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771" y="2819401"/>
            <a:ext cx="8360228" cy="366590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300" dirty="0" err="1">
                <a:latin typeface="Impact" panose="020B0806030902050204" pitchFamily="34" charset="0"/>
              </a:rPr>
              <a:t>Ulangan</a:t>
            </a:r>
            <a:r>
              <a:rPr lang="en-ID" sz="2300" dirty="0">
                <a:latin typeface="Impact" panose="020B0806030902050204" pitchFamily="34" charset="0"/>
              </a:rPr>
              <a:t> 30:11-14 </a:t>
            </a:r>
          </a:p>
          <a:p>
            <a:pPr marL="0" indent="0">
              <a:buNone/>
            </a:pPr>
            <a:r>
              <a:rPr lang="en-ID" sz="2300" b="1" dirty="0">
                <a:latin typeface="Franklin Gothic Medium Cond" panose="020B0606030402020204" pitchFamily="34" charset="0"/>
              </a:rPr>
              <a:t>"</a:t>
            </a:r>
            <a:r>
              <a:rPr lang="en-ID" sz="2300" b="1" dirty="0" err="1">
                <a:latin typeface="Gill Sans Nova Cond Ultra Bold" panose="020B0B04020104020203" pitchFamily="34" charset="0"/>
              </a:rPr>
              <a:t>Sebab</a:t>
            </a:r>
            <a:r>
              <a:rPr lang="en-ID" sz="2300" b="1" dirty="0">
                <a:latin typeface="Gill Sans Nova Cond Ultra Bold" panose="020B0B04020104020203" pitchFamily="34" charset="0"/>
              </a:rPr>
              <a:t> </a:t>
            </a:r>
            <a:r>
              <a:rPr lang="en-ID" sz="2300" b="1" dirty="0" err="1">
                <a:latin typeface="Gill Sans Nova Cond Ultra Bold" panose="020B0B04020104020203" pitchFamily="34" charset="0"/>
              </a:rPr>
              <a:t>perintah</a:t>
            </a:r>
            <a:r>
              <a:rPr lang="en-ID" sz="2300" b="1" dirty="0">
                <a:latin typeface="Gill Sans Nova Cond Ultra Bold" panose="020B0B04020104020203" pitchFamily="34" charset="0"/>
              </a:rPr>
              <a:t> </a:t>
            </a:r>
            <a:r>
              <a:rPr lang="en-ID" sz="2300" b="1" dirty="0" err="1">
                <a:latin typeface="Gill Sans Nova Cond Ultra Bold" panose="020B0B04020104020203" pitchFamily="34" charset="0"/>
              </a:rPr>
              <a:t>ini</a:t>
            </a:r>
            <a:r>
              <a:rPr lang="en-ID" sz="2300" b="1" dirty="0">
                <a:latin typeface="Gill Sans Nova Cond Ultra Bold" panose="020B0B04020104020203" pitchFamily="34" charset="0"/>
              </a:rPr>
              <a:t>, yang </a:t>
            </a:r>
            <a:r>
              <a:rPr lang="en-ID" sz="2300" b="1" dirty="0" err="1">
                <a:latin typeface="Gill Sans Nova Cond Ultra Bold" panose="020B0B04020104020203" pitchFamily="34" charset="0"/>
              </a:rPr>
              <a:t>kusampaikan</a:t>
            </a:r>
            <a:r>
              <a:rPr lang="en-ID" sz="2300" b="1" dirty="0">
                <a:latin typeface="Gill Sans Nova Cond Ultra Bold" panose="020B0B04020104020203" pitchFamily="34" charset="0"/>
              </a:rPr>
              <a:t> </a:t>
            </a:r>
            <a:r>
              <a:rPr lang="en-ID" sz="2300" b="1" dirty="0" err="1">
                <a:latin typeface="Gill Sans Nova Cond Ultra Bold" panose="020B0B04020104020203" pitchFamily="34" charset="0"/>
              </a:rPr>
              <a:t>kepadamu</a:t>
            </a:r>
            <a:r>
              <a:rPr lang="en-ID" sz="2300" b="1" dirty="0">
                <a:latin typeface="Gill Sans Nova Cond Ultra Bold" panose="020B0B04020104020203" pitchFamily="34" charset="0"/>
              </a:rPr>
              <a:t> pada </a:t>
            </a:r>
            <a:r>
              <a:rPr lang="en-ID" sz="2300" b="1" dirty="0" err="1">
                <a:latin typeface="Gill Sans Nova Cond Ultra Bold" panose="020B0B04020104020203" pitchFamily="34" charset="0"/>
              </a:rPr>
              <a:t>hari</a:t>
            </a:r>
            <a:r>
              <a:rPr lang="en-ID" sz="2300" b="1" dirty="0">
                <a:latin typeface="Gill Sans Nova Cond Ultra Bold" panose="020B0B04020104020203" pitchFamily="34" charset="0"/>
              </a:rPr>
              <a:t> </a:t>
            </a:r>
            <a:r>
              <a:rPr lang="en-ID" sz="2300" b="1" dirty="0" err="1">
                <a:latin typeface="Gill Sans Nova Cond Ultra Bold" panose="020B0B04020104020203" pitchFamily="34" charset="0"/>
              </a:rPr>
              <a:t>ini</a:t>
            </a:r>
            <a:r>
              <a:rPr lang="en-ID" sz="2300" b="1" dirty="0">
                <a:latin typeface="Gill Sans Nova Cond Ultra Bold" panose="020B0B04020104020203" pitchFamily="34" charset="0"/>
              </a:rPr>
              <a:t>, </a:t>
            </a:r>
            <a:r>
              <a:rPr lang="en-ID" sz="2300" b="1" dirty="0" err="1">
                <a:latin typeface="Gill Sans Nova Cond Ultra Bold" panose="020B0B04020104020203" pitchFamily="34" charset="0"/>
              </a:rPr>
              <a:t>tidaklah</a:t>
            </a:r>
            <a:r>
              <a:rPr lang="en-ID" sz="2300" b="1" dirty="0">
                <a:latin typeface="Gill Sans Nova Cond Ultra Bold" panose="020B0B04020104020203" pitchFamily="34" charset="0"/>
              </a:rPr>
              <a:t> </a:t>
            </a:r>
            <a:r>
              <a:rPr lang="en-ID" sz="2300" b="1" dirty="0" err="1">
                <a:latin typeface="Gill Sans Nova Cond Ultra Bold" panose="020B0B04020104020203" pitchFamily="34" charset="0"/>
              </a:rPr>
              <a:t>terlalu</a:t>
            </a:r>
            <a:r>
              <a:rPr lang="en-ID" sz="2300" b="1" dirty="0">
                <a:latin typeface="Gill Sans Nova Cond Ultra Bold" panose="020B0B04020104020203" pitchFamily="34" charset="0"/>
              </a:rPr>
              <a:t> </a:t>
            </a:r>
            <a:r>
              <a:rPr lang="en-ID" sz="2300" b="1" dirty="0" err="1">
                <a:latin typeface="Gill Sans Nova Cond Ultra Bold" panose="020B0B04020104020203" pitchFamily="34" charset="0"/>
              </a:rPr>
              <a:t>sukar</a:t>
            </a:r>
            <a:r>
              <a:rPr lang="en-ID" sz="2300" b="1" dirty="0">
                <a:latin typeface="Gill Sans Nova Cond Ultra Bold" panose="020B0B04020104020203" pitchFamily="34" charset="0"/>
              </a:rPr>
              <a:t> </a:t>
            </a:r>
            <a:r>
              <a:rPr lang="en-ID" sz="2300" b="1" dirty="0" err="1">
                <a:latin typeface="Gill Sans Nova Cond Ultra Bold" panose="020B0B04020104020203" pitchFamily="34" charset="0"/>
              </a:rPr>
              <a:t>bagimu</a:t>
            </a:r>
            <a:r>
              <a:rPr lang="en-ID" sz="2300" b="1" dirty="0">
                <a:latin typeface="Gill Sans Nova Cond Ultra Bold" panose="020B0B04020104020203" pitchFamily="34" charset="0"/>
              </a:rPr>
              <a:t> dan </a:t>
            </a:r>
            <a:r>
              <a:rPr lang="en-ID" sz="2300" b="1" dirty="0" err="1">
                <a:latin typeface="Gill Sans Nova Cond Ultra Bold" panose="020B0B04020104020203" pitchFamily="34" charset="0"/>
              </a:rPr>
              <a:t>tidak</a:t>
            </a:r>
            <a:r>
              <a:rPr lang="en-ID" sz="2300" b="1" dirty="0">
                <a:latin typeface="Gill Sans Nova Cond Ultra Bold" panose="020B0B04020104020203" pitchFamily="34" charset="0"/>
              </a:rPr>
              <a:t> pula </a:t>
            </a:r>
            <a:r>
              <a:rPr lang="en-ID" sz="2300" b="1" dirty="0" err="1">
                <a:latin typeface="Gill Sans Nova Cond Ultra Bold" panose="020B0B04020104020203" pitchFamily="34" charset="0"/>
              </a:rPr>
              <a:t>terlalu</a:t>
            </a:r>
            <a:r>
              <a:rPr lang="en-ID" sz="2300" b="1" dirty="0">
                <a:latin typeface="Gill Sans Nova Cond Ultra Bold" panose="020B0B04020104020203" pitchFamily="34" charset="0"/>
              </a:rPr>
              <a:t> </a:t>
            </a:r>
            <a:r>
              <a:rPr lang="en-ID" sz="2300" b="1" dirty="0" err="1">
                <a:latin typeface="Gill Sans Nova Cond Ultra Bold" panose="020B0B04020104020203" pitchFamily="34" charset="0"/>
              </a:rPr>
              <a:t>jauh</a:t>
            </a:r>
            <a:r>
              <a:rPr lang="en-ID" sz="2300" b="1" dirty="0">
                <a:latin typeface="Franklin Gothic Medium Cond" panose="020B0606030402020204" pitchFamily="34" charset="0"/>
              </a:rPr>
              <a:t>.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Tidak</a:t>
            </a:r>
            <a:r>
              <a:rPr lang="en-ID" sz="2300" b="1" dirty="0">
                <a:latin typeface="Franklin Gothic Medium Cond" panose="020B0606030402020204" pitchFamily="34" charset="0"/>
              </a:rPr>
              <a:t> di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langit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tempatnya</a:t>
            </a:r>
            <a:r>
              <a:rPr lang="en-ID" sz="2300" b="1" dirty="0">
                <a:latin typeface="Franklin Gothic Medium Cond" panose="020B0606030402020204" pitchFamily="34" charset="0"/>
              </a:rPr>
              <a:t>,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sehingga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engkau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berkata</a:t>
            </a:r>
            <a:r>
              <a:rPr lang="en-ID" sz="2300" b="1" dirty="0">
                <a:latin typeface="Franklin Gothic Medium Cond" panose="020B0606030402020204" pitchFamily="34" charset="0"/>
              </a:rPr>
              <a:t>: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Siapakah</a:t>
            </a:r>
            <a:r>
              <a:rPr lang="en-ID" sz="2300" b="1" dirty="0">
                <a:latin typeface="Franklin Gothic Medium Cond" panose="020B0606030402020204" pitchFamily="34" charset="0"/>
              </a:rPr>
              <a:t> yang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300" b="1" dirty="0">
                <a:latin typeface="Franklin Gothic Medium Cond" panose="020B0606030402020204" pitchFamily="34" charset="0"/>
              </a:rPr>
              <a:t> naik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ke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langit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mengambilnya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bagi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kita</a:t>
            </a:r>
            <a:r>
              <a:rPr lang="en-ID" sz="2300" b="1" dirty="0">
                <a:latin typeface="Franklin Gothic Medium Cond" panose="020B0606030402020204" pitchFamily="34" charset="0"/>
              </a:rPr>
              <a:t> dan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memperdengarkannya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kepada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kita</a:t>
            </a:r>
            <a:r>
              <a:rPr lang="en-ID" sz="2300" b="1" dirty="0">
                <a:latin typeface="Franklin Gothic Medium Cond" panose="020B0606030402020204" pitchFamily="34" charset="0"/>
              </a:rPr>
              <a:t>,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supaya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kita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melakukannya</a:t>
            </a:r>
            <a:r>
              <a:rPr lang="en-ID" sz="2300" b="1" dirty="0">
                <a:latin typeface="Franklin Gothic Medium Cond" panose="020B0606030402020204" pitchFamily="34" charset="0"/>
              </a:rPr>
              <a:t>? Juga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tidak</a:t>
            </a:r>
            <a:r>
              <a:rPr lang="en-ID" sz="2300" b="1" dirty="0">
                <a:latin typeface="Franklin Gothic Medium Cond" panose="020B0606030402020204" pitchFamily="34" charset="0"/>
              </a:rPr>
              <a:t> di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seberang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laut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tempatnya</a:t>
            </a:r>
            <a:r>
              <a:rPr lang="en-ID" sz="2300" b="1" dirty="0">
                <a:latin typeface="Franklin Gothic Medium Cond" panose="020B0606030402020204" pitchFamily="34" charset="0"/>
              </a:rPr>
              <a:t>,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sehingga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engkau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berkata</a:t>
            </a:r>
            <a:r>
              <a:rPr lang="en-ID" sz="2300" b="1" dirty="0">
                <a:latin typeface="Franklin Gothic Medium Cond" panose="020B0606030402020204" pitchFamily="34" charset="0"/>
              </a:rPr>
              <a:t>: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Siapakah</a:t>
            </a:r>
            <a:r>
              <a:rPr lang="en-ID" sz="2300" b="1" dirty="0">
                <a:latin typeface="Franklin Gothic Medium Cond" panose="020B0606030402020204" pitchFamily="34" charset="0"/>
              </a:rPr>
              <a:t> yang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menyeberang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ke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seberang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laut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mengambilnya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bagi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kita</a:t>
            </a:r>
            <a:r>
              <a:rPr lang="en-ID" sz="2300" b="1" dirty="0">
                <a:latin typeface="Franklin Gothic Medium Cond" panose="020B0606030402020204" pitchFamily="34" charset="0"/>
              </a:rPr>
              <a:t> dan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memperdengarkannya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kepada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kita</a:t>
            </a:r>
            <a:r>
              <a:rPr lang="en-ID" sz="2300" b="1" dirty="0">
                <a:latin typeface="Franklin Gothic Medium Cond" panose="020B0606030402020204" pitchFamily="34" charset="0"/>
              </a:rPr>
              <a:t>,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supaya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kita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melakukannya</a:t>
            </a:r>
            <a:r>
              <a:rPr lang="en-ID" sz="2300" b="1" dirty="0">
                <a:latin typeface="Franklin Gothic Medium Cond" panose="020B0606030402020204" pitchFamily="34" charset="0"/>
              </a:rPr>
              <a:t>? </a:t>
            </a:r>
            <a:r>
              <a:rPr lang="en-ID" sz="2300" dirty="0" err="1">
                <a:latin typeface="Impact" panose="020B0806030902050204" pitchFamily="34" charset="0"/>
              </a:rPr>
              <a:t>Tetapi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firman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ini</a:t>
            </a:r>
            <a:r>
              <a:rPr lang="en-ID" sz="2300" dirty="0">
                <a:latin typeface="Impact" panose="020B0806030902050204" pitchFamily="34" charset="0"/>
              </a:rPr>
              <a:t> sangat </a:t>
            </a:r>
            <a:r>
              <a:rPr lang="en-ID" sz="2300" dirty="0" err="1">
                <a:latin typeface="Impact" panose="020B0806030902050204" pitchFamily="34" charset="0"/>
              </a:rPr>
              <a:t>dekat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kepadamu</a:t>
            </a:r>
            <a:r>
              <a:rPr lang="en-ID" sz="2300" dirty="0">
                <a:latin typeface="Impact" panose="020B0806030902050204" pitchFamily="34" charset="0"/>
              </a:rPr>
              <a:t>, </a:t>
            </a:r>
            <a:r>
              <a:rPr lang="en-ID" sz="2300" dirty="0" err="1">
                <a:latin typeface="Impact" panose="020B0806030902050204" pitchFamily="34" charset="0"/>
              </a:rPr>
              <a:t>yakni</a:t>
            </a:r>
            <a:r>
              <a:rPr lang="en-ID" sz="2300" dirty="0">
                <a:latin typeface="Impact" panose="020B0806030902050204" pitchFamily="34" charset="0"/>
              </a:rPr>
              <a:t> di </a:t>
            </a:r>
            <a:r>
              <a:rPr lang="en-ID" sz="2300" dirty="0" err="1">
                <a:latin typeface="Impact" panose="020B0806030902050204" pitchFamily="34" charset="0"/>
              </a:rPr>
              <a:t>dalam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mulutmu</a:t>
            </a:r>
            <a:r>
              <a:rPr lang="en-ID" sz="2300" dirty="0">
                <a:latin typeface="Impact" panose="020B0806030902050204" pitchFamily="34" charset="0"/>
              </a:rPr>
              <a:t> dan di </a:t>
            </a:r>
            <a:r>
              <a:rPr lang="en-ID" sz="2300" dirty="0" err="1">
                <a:latin typeface="Impact" panose="020B0806030902050204" pitchFamily="34" charset="0"/>
              </a:rPr>
              <a:t>dalam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hatimu</a:t>
            </a:r>
            <a:r>
              <a:rPr lang="en-ID" sz="2300" dirty="0">
                <a:latin typeface="Impact" panose="020B0806030902050204" pitchFamily="34" charset="0"/>
              </a:rPr>
              <a:t>, </a:t>
            </a:r>
            <a:r>
              <a:rPr lang="en-ID" sz="2300" dirty="0" err="1">
                <a:latin typeface="Impact" panose="020B0806030902050204" pitchFamily="34" charset="0"/>
              </a:rPr>
              <a:t>untuk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dilakukan</a:t>
            </a:r>
            <a:r>
              <a:rPr lang="en-ID" sz="2300" b="1" dirty="0">
                <a:latin typeface="Franklin Gothic Medium Cond" panose="020B0606030402020204" pitchFamily="34" charset="0"/>
              </a:rPr>
              <a:t>".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6485313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729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DB158-38C5-E41D-7536-02E5E9305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228600"/>
            <a:ext cx="7675378" cy="1443912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HORMATILAH TUHAN</a:t>
            </a:r>
            <a:br>
              <a:rPr lang="fi-FI" dirty="0"/>
            </a:br>
            <a:r>
              <a:rPr lang="fi-FI" sz="2800" dirty="0" err="1">
                <a:solidFill>
                  <a:srgbClr val="0070C0"/>
                </a:solidFill>
                <a:latin typeface="Gill Sans Nova Cond XBd" panose="020B0A06020104020203" pitchFamily="34" charset="0"/>
              </a:rPr>
              <a:t>Selasa</a:t>
            </a:r>
            <a:r>
              <a:rPr lang="fi-FI" sz="28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, 10 </a:t>
            </a:r>
            <a:r>
              <a:rPr lang="fi-FI" sz="2800" dirty="0" err="1">
                <a:solidFill>
                  <a:srgbClr val="0070C0"/>
                </a:solidFill>
                <a:latin typeface="Gill Sans Nova Cond XBd" panose="020B0A06020104020203" pitchFamily="34" charset="0"/>
              </a:rPr>
              <a:t>Januari</a:t>
            </a:r>
            <a:r>
              <a:rPr lang="fi-FI" sz="28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 2023</a:t>
            </a:r>
            <a:endParaRPr lang="en-ID" sz="2800" dirty="0">
              <a:solidFill>
                <a:srgbClr val="0070C0"/>
              </a:solidFill>
              <a:latin typeface="Gill Sans Nova Cond XBd" panose="020B0A06020104020203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575D3-3EA1-AD7C-69B4-461068164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370" y="4010087"/>
            <a:ext cx="5375890" cy="273253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400" dirty="0">
                <a:latin typeface="Gill Sans Nova Cond XBd" panose="020B0A06020104020203" pitchFamily="34" charset="0"/>
              </a:rPr>
              <a:t>Allah </a:t>
            </a:r>
            <a:r>
              <a:rPr lang="en-ID" sz="2400" dirty="0" err="1">
                <a:latin typeface="Gill Sans Nova Cond XBd" panose="020B0A06020104020203" pitchFamily="34" charset="0"/>
              </a:rPr>
              <a:t>meminta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menjadikan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pertama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pengaturan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segala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kepemilikan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, dan </a:t>
            </a:r>
            <a:r>
              <a:rPr lang="en-ID" sz="2400" dirty="0" err="1">
                <a:latin typeface="Gill Sans Nova Cond XBd" panose="020B0A06020104020203" pitchFamily="34" charset="0"/>
              </a:rPr>
              <a:t>sebagai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pertunjukkan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iman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latin typeface="Gill Sans Nova Cond XBd" panose="020B0A06020104020203" pitchFamily="34" charset="0"/>
              </a:rPr>
              <a:t>-Nya yang </a:t>
            </a:r>
            <a:r>
              <a:rPr lang="en-ID" sz="2400" dirty="0" err="1">
                <a:latin typeface="Gill Sans Nova Cond XBd" panose="020B0A06020104020203" pitchFamily="34" charset="0"/>
              </a:rPr>
              <a:t>menyediakan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segala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sesuatu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Dia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mengatakan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bahwa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jika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menjadikan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Dia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pertama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maka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dia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akan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memberkati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apa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sisanya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294CAA-8FA8-76F5-0F08-AE6938D6AC6F}"/>
              </a:ext>
            </a:extLst>
          </p:cNvPr>
          <p:cNvSpPr txBox="1"/>
          <p:nvPr/>
        </p:nvSpPr>
        <p:spPr>
          <a:xfrm>
            <a:off x="1040644" y="1805940"/>
            <a:ext cx="7791451" cy="20621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Amsal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3:9-10 </a:t>
            </a:r>
          </a:p>
          <a:p>
            <a:pPr marL="0" indent="0">
              <a:buNone/>
            </a:pP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Muliakanlah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TUHAN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hartamu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hasil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pertama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segala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penghasilanmu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maka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lumbung-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lumbungmu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diisi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penuh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sampai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melimpah-limpah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dan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bejana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pemerahanmu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meluap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air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buah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anggurnya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3D9B3A-758D-90AA-720E-EAFF41F38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3649989"/>
            <a:ext cx="3032741" cy="3032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38098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B5682E-7F54-275F-2803-89C5A059A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8" y="152401"/>
            <a:ext cx="8729067" cy="942974"/>
          </a:xfrm>
        </p:spPr>
        <p:txBody>
          <a:bodyPr anchor="t">
            <a:noAutofit/>
          </a:bodyPr>
          <a:lstStyle/>
          <a:p>
            <a:pPr algn="ctr"/>
            <a:r>
              <a:rPr lang="fi-FI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Apa</a:t>
            </a:r>
            <a:r>
              <a:rPr lang="fi-FI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fi-FI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artinya</a:t>
            </a:r>
            <a:r>
              <a:rPr lang="fi-FI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fi-FI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menjadikan</a:t>
            </a:r>
            <a:r>
              <a:rPr lang="fi-FI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fi-FI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Tuhan</a:t>
            </a:r>
            <a:r>
              <a:rPr lang="fi-FI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fi-FI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sebagai</a:t>
            </a:r>
            <a:r>
              <a:rPr lang="fi-FI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fi-FI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yang</a:t>
            </a:r>
            <a:r>
              <a:rPr lang="fi-FI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fi-FI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pertama</a:t>
            </a:r>
            <a:r>
              <a:rPr lang="fi-FI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fi-FI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dan</a:t>
            </a:r>
            <a:r>
              <a:rPr lang="fi-FI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fi-FI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terutama</a:t>
            </a:r>
            <a:r>
              <a:rPr lang="fi-FI" sz="3200" dirty="0">
                <a:solidFill>
                  <a:srgbClr val="FFFF00"/>
                </a:solidFill>
                <a:latin typeface="Impact" panose="020B0806030902050204" pitchFamily="34" charset="0"/>
              </a:rPr>
              <a:t>? </a:t>
            </a:r>
            <a:endParaRPr lang="en-ID" sz="3200" dirty="0"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0CEEB-583A-D05D-24DC-41C67541D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1341753"/>
            <a:ext cx="8172450" cy="5230497"/>
          </a:xfrm>
          <a:solidFill>
            <a:schemeClr val="tx1">
              <a:lumMod val="85000"/>
            </a:schemeClr>
          </a:solidFill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Ini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adalah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sebuah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tindakan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iman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,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sebuah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tindakan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percaya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,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sebuah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manifestasi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percaya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Tuhan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sepenuh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hati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tentu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saja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bersandar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pada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pengertian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sendiri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.   </a:t>
            </a:r>
          </a:p>
          <a:p>
            <a:pPr marL="342900" indent="-342900">
              <a:buFont typeface="+mj-lt"/>
              <a:buAutoNum type="arabicPeriod"/>
            </a:pP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Ini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adalah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sebuah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sikap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dari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kesadaran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penuh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 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bahwa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mengembalikan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kepada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 Allah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hasil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pertama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dari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semua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kita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miliki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adalah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terkecil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dapat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kita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lakukan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.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Mengapa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? Karena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menyadari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sesuatu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dapat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nilai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apa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Yesus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telah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berikan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masing-masing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bukan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hanya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sebagai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Pencipta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[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Yohanes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1:1-4] dan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Penopang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[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Ibrani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1:3],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tetapi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juga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sebagai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Penebus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[Wahyu 5:9].   </a:t>
            </a:r>
          </a:p>
          <a:p>
            <a:pPr marL="342900" indent="-342900">
              <a:buFont typeface="+mj-lt"/>
              <a:buAutoNum type="arabicPeriod"/>
            </a:pP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"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Ini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tidak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berarti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bahwa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tidak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akan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menggunakan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harta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untuk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diri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lebih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dulu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dan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membawa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pada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Tuhan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sisa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karena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kalau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demikian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persepuluhan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bukan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lagi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persepuluhan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jujur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Biarlah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bagian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Tuhan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itu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lebih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dulu</a:t>
            </a:r>
            <a:r>
              <a:rPr lang="en-ID" sz="2400" dirty="0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>
                    <a:alpha val="80000"/>
                  </a:srgbClr>
                </a:solidFill>
                <a:latin typeface="Bernard MT Condensed" panose="02050806060905020404" pitchFamily="18" charset="0"/>
              </a:rPr>
              <a:t>diasingkan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" [Ellen G. White,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Nasihat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Penatalayanan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hlm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. 81].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28F330-19FB-4D39-BD0F-53032ABFE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09261" y="0"/>
            <a:ext cx="534739" cy="6858000"/>
            <a:chOff x="11479015" y="0"/>
            <a:chExt cx="712985" cy="6858000"/>
          </a:xfrm>
          <a:effectLst>
            <a:outerShdw blurRad="381000" dist="152400" dir="10800000" algn="ctr" rotWithShape="0">
              <a:schemeClr val="bg1">
                <a:alpha val="10000"/>
              </a:scheme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0220D63-6F38-42F9-8AAD-3B1363A4F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8" y="0"/>
              <a:ext cx="712982" cy="6858000"/>
            </a:xfrm>
            <a:custGeom>
              <a:avLst/>
              <a:gdLst>
                <a:gd name="connsiteX0" fmla="*/ 280560 w 712982"/>
                <a:gd name="connsiteY0" fmla="*/ 0 h 6858000"/>
                <a:gd name="connsiteX1" fmla="*/ 712982 w 712982"/>
                <a:gd name="connsiteY1" fmla="*/ 0 h 6858000"/>
                <a:gd name="connsiteX2" fmla="*/ 712982 w 712982"/>
                <a:gd name="connsiteY2" fmla="*/ 6858000 h 6858000"/>
                <a:gd name="connsiteX3" fmla="*/ 372527 w 712982"/>
                <a:gd name="connsiteY3" fmla="*/ 6858000 h 6858000"/>
                <a:gd name="connsiteX4" fmla="*/ 372901 w 712982"/>
                <a:gd name="connsiteY4" fmla="*/ 6835810 h 6858000"/>
                <a:gd name="connsiteX5" fmla="*/ 363017 w 712982"/>
                <a:gd name="connsiteY5" fmla="*/ 6518145 h 6858000"/>
                <a:gd name="connsiteX6" fmla="*/ 310498 w 712982"/>
                <a:gd name="connsiteY6" fmla="*/ 6393936 h 6858000"/>
                <a:gd name="connsiteX7" fmla="*/ 305420 w 712982"/>
                <a:gd name="connsiteY7" fmla="*/ 6355564 h 6858000"/>
                <a:gd name="connsiteX8" fmla="*/ 311030 w 712982"/>
                <a:gd name="connsiteY8" fmla="*/ 6267729 h 6858000"/>
                <a:gd name="connsiteX9" fmla="*/ 281440 w 712982"/>
                <a:gd name="connsiteY9" fmla="*/ 6090959 h 6858000"/>
                <a:gd name="connsiteX10" fmla="*/ 258928 w 712982"/>
                <a:gd name="connsiteY10" fmla="*/ 6026981 h 6858000"/>
                <a:gd name="connsiteX11" fmla="*/ 245105 w 712982"/>
                <a:gd name="connsiteY11" fmla="*/ 5991615 h 6858000"/>
                <a:gd name="connsiteX12" fmla="*/ 197441 w 712982"/>
                <a:gd name="connsiteY12" fmla="*/ 5807458 h 6858000"/>
                <a:gd name="connsiteX13" fmla="*/ 159115 w 712982"/>
                <a:gd name="connsiteY13" fmla="*/ 5727356 h 6858000"/>
                <a:gd name="connsiteX14" fmla="*/ 152306 w 712982"/>
                <a:gd name="connsiteY14" fmla="*/ 5705270 h 6858000"/>
                <a:gd name="connsiteX15" fmla="*/ 150939 w 712982"/>
                <a:gd name="connsiteY15" fmla="*/ 5580441 h 6858000"/>
                <a:gd name="connsiteX16" fmla="*/ 187956 w 712982"/>
                <a:gd name="connsiteY16" fmla="*/ 5482729 h 6858000"/>
                <a:gd name="connsiteX17" fmla="*/ 201902 w 712982"/>
                <a:gd name="connsiteY17" fmla="*/ 5463053 h 6858000"/>
                <a:gd name="connsiteX18" fmla="*/ 168174 w 712982"/>
                <a:gd name="connsiteY18" fmla="*/ 5205662 h 6858000"/>
                <a:gd name="connsiteX19" fmla="*/ 157186 w 712982"/>
                <a:gd name="connsiteY19" fmla="*/ 5166766 h 6858000"/>
                <a:gd name="connsiteX20" fmla="*/ 163999 w 712982"/>
                <a:gd name="connsiteY20" fmla="*/ 4972256 h 6858000"/>
                <a:gd name="connsiteX21" fmla="*/ 163388 w 712982"/>
                <a:gd name="connsiteY21" fmla="*/ 4915833 h 6858000"/>
                <a:gd name="connsiteX22" fmla="*/ 166361 w 712982"/>
                <a:gd name="connsiteY22" fmla="*/ 4712964 h 6858000"/>
                <a:gd name="connsiteX23" fmla="*/ 140122 w 712982"/>
                <a:gd name="connsiteY23" fmla="*/ 4687152 h 6858000"/>
                <a:gd name="connsiteX24" fmla="*/ 73058 w 712982"/>
                <a:gd name="connsiteY24" fmla="*/ 4611951 h 6858000"/>
                <a:gd name="connsiteX25" fmla="*/ 3979 w 712982"/>
                <a:gd name="connsiteY25" fmla="*/ 4456771 h 6858000"/>
                <a:gd name="connsiteX26" fmla="*/ 2091 w 712982"/>
                <a:gd name="connsiteY26" fmla="*/ 4412781 h 6858000"/>
                <a:gd name="connsiteX27" fmla="*/ 75905 w 712982"/>
                <a:gd name="connsiteY27" fmla="*/ 4292897 h 6858000"/>
                <a:gd name="connsiteX28" fmla="*/ 104434 w 712982"/>
                <a:gd name="connsiteY28" fmla="*/ 4235333 h 6858000"/>
                <a:gd name="connsiteX29" fmla="*/ 151065 w 712982"/>
                <a:gd name="connsiteY29" fmla="*/ 4075686 h 6858000"/>
                <a:gd name="connsiteX30" fmla="*/ 161243 w 712982"/>
                <a:gd name="connsiteY30" fmla="*/ 4061695 h 6858000"/>
                <a:gd name="connsiteX31" fmla="*/ 286285 w 712982"/>
                <a:gd name="connsiteY31" fmla="*/ 3933862 h 6858000"/>
                <a:gd name="connsiteX32" fmla="*/ 306926 w 712982"/>
                <a:gd name="connsiteY32" fmla="*/ 3905847 h 6858000"/>
                <a:gd name="connsiteX33" fmla="*/ 340015 w 712982"/>
                <a:gd name="connsiteY33" fmla="*/ 3871199 h 6858000"/>
                <a:gd name="connsiteX34" fmla="*/ 400111 w 712982"/>
                <a:gd name="connsiteY34" fmla="*/ 3767743 h 6858000"/>
                <a:gd name="connsiteX35" fmla="*/ 409694 w 712982"/>
                <a:gd name="connsiteY35" fmla="*/ 3646690 h 6858000"/>
                <a:gd name="connsiteX36" fmla="*/ 428447 w 712982"/>
                <a:gd name="connsiteY36" fmla="*/ 3499752 h 6858000"/>
                <a:gd name="connsiteX37" fmla="*/ 445033 w 712982"/>
                <a:gd name="connsiteY37" fmla="*/ 3437349 h 6858000"/>
                <a:gd name="connsiteX38" fmla="*/ 471431 w 712982"/>
                <a:gd name="connsiteY38" fmla="*/ 3272018 h 6858000"/>
                <a:gd name="connsiteX39" fmla="*/ 495919 w 712982"/>
                <a:gd name="connsiteY39" fmla="*/ 3153432 h 6858000"/>
                <a:gd name="connsiteX40" fmla="*/ 499541 w 712982"/>
                <a:gd name="connsiteY40" fmla="*/ 2985907 h 6858000"/>
                <a:gd name="connsiteX41" fmla="*/ 491640 w 712982"/>
                <a:gd name="connsiteY41" fmla="*/ 2905697 h 6858000"/>
                <a:gd name="connsiteX42" fmla="*/ 586592 w 712982"/>
                <a:gd name="connsiteY42" fmla="*/ 2746325 h 6858000"/>
                <a:gd name="connsiteX43" fmla="*/ 647211 w 712982"/>
                <a:gd name="connsiteY43" fmla="*/ 2620857 h 6858000"/>
                <a:gd name="connsiteX44" fmla="*/ 598120 w 712982"/>
                <a:gd name="connsiteY44" fmla="*/ 2501248 h 6858000"/>
                <a:gd name="connsiteX45" fmla="*/ 560897 w 712982"/>
                <a:gd name="connsiteY45" fmla="*/ 2471368 h 6858000"/>
                <a:gd name="connsiteX46" fmla="*/ 506928 w 712982"/>
                <a:gd name="connsiteY46" fmla="*/ 2272389 h 6858000"/>
                <a:gd name="connsiteX47" fmla="*/ 474122 w 712982"/>
                <a:gd name="connsiteY47" fmla="*/ 1983284 h 6858000"/>
                <a:gd name="connsiteX48" fmla="*/ 349180 w 712982"/>
                <a:gd name="connsiteY48" fmla="*/ 1510207 h 6858000"/>
                <a:gd name="connsiteX49" fmla="*/ 306451 w 712982"/>
                <a:gd name="connsiteY49" fmla="*/ 1430003 h 6858000"/>
                <a:gd name="connsiteX50" fmla="*/ 287747 w 712982"/>
                <a:gd name="connsiteY50" fmla="*/ 1336633 h 6858000"/>
                <a:gd name="connsiteX51" fmla="*/ 304326 w 712982"/>
                <a:gd name="connsiteY51" fmla="*/ 1298229 h 6858000"/>
                <a:gd name="connsiteX52" fmla="*/ 317671 w 712982"/>
                <a:gd name="connsiteY52" fmla="*/ 1136667 h 6858000"/>
                <a:gd name="connsiteX53" fmla="*/ 314959 w 712982"/>
                <a:gd name="connsiteY53" fmla="*/ 1106522 h 6858000"/>
                <a:gd name="connsiteX54" fmla="*/ 290675 w 712982"/>
                <a:gd name="connsiteY54" fmla="*/ 1004980 h 6858000"/>
                <a:gd name="connsiteX55" fmla="*/ 272712 w 712982"/>
                <a:gd name="connsiteY55" fmla="*/ 910357 h 6858000"/>
                <a:gd name="connsiteX56" fmla="*/ 270963 w 712982"/>
                <a:gd name="connsiteY56" fmla="*/ 667028 h 6858000"/>
                <a:gd name="connsiteX57" fmla="*/ 244986 w 712982"/>
                <a:gd name="connsiteY57" fmla="*/ 483131 h 6858000"/>
                <a:gd name="connsiteX58" fmla="*/ 241465 w 712982"/>
                <a:gd name="connsiteY58" fmla="*/ 397465 h 6858000"/>
                <a:gd name="connsiteX59" fmla="*/ 244890 w 712982"/>
                <a:gd name="connsiteY59" fmla="*/ 348507 h 6858000"/>
                <a:gd name="connsiteX60" fmla="*/ 293439 w 712982"/>
                <a:gd name="connsiteY60" fmla="*/ 233141 h 6858000"/>
                <a:gd name="connsiteX61" fmla="*/ 300513 w 712982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2" h="6858000">
                  <a:moveTo>
                    <a:pt x="280560" y="0"/>
                  </a:moveTo>
                  <a:lnTo>
                    <a:pt x="712982" y="0"/>
                  </a:lnTo>
                  <a:lnTo>
                    <a:pt x="712982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7B054CB-4DA3-4EDD-B196-A5DDD1E4E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5" y="0"/>
              <a:ext cx="712985" cy="6858000"/>
            </a:xfrm>
            <a:custGeom>
              <a:avLst/>
              <a:gdLst>
                <a:gd name="connsiteX0" fmla="*/ 280560 w 712985"/>
                <a:gd name="connsiteY0" fmla="*/ 0 h 6858000"/>
                <a:gd name="connsiteX1" fmla="*/ 712985 w 712985"/>
                <a:gd name="connsiteY1" fmla="*/ 0 h 6858000"/>
                <a:gd name="connsiteX2" fmla="*/ 712985 w 712985"/>
                <a:gd name="connsiteY2" fmla="*/ 6858000 h 6858000"/>
                <a:gd name="connsiteX3" fmla="*/ 372527 w 712985"/>
                <a:gd name="connsiteY3" fmla="*/ 6858000 h 6858000"/>
                <a:gd name="connsiteX4" fmla="*/ 372901 w 712985"/>
                <a:gd name="connsiteY4" fmla="*/ 6835810 h 6858000"/>
                <a:gd name="connsiteX5" fmla="*/ 363017 w 712985"/>
                <a:gd name="connsiteY5" fmla="*/ 6518145 h 6858000"/>
                <a:gd name="connsiteX6" fmla="*/ 310498 w 712985"/>
                <a:gd name="connsiteY6" fmla="*/ 6393936 h 6858000"/>
                <a:gd name="connsiteX7" fmla="*/ 305420 w 712985"/>
                <a:gd name="connsiteY7" fmla="*/ 6355564 h 6858000"/>
                <a:gd name="connsiteX8" fmla="*/ 311030 w 712985"/>
                <a:gd name="connsiteY8" fmla="*/ 6267729 h 6858000"/>
                <a:gd name="connsiteX9" fmla="*/ 281440 w 712985"/>
                <a:gd name="connsiteY9" fmla="*/ 6090959 h 6858000"/>
                <a:gd name="connsiteX10" fmla="*/ 258928 w 712985"/>
                <a:gd name="connsiteY10" fmla="*/ 6026981 h 6858000"/>
                <a:gd name="connsiteX11" fmla="*/ 245105 w 712985"/>
                <a:gd name="connsiteY11" fmla="*/ 5991615 h 6858000"/>
                <a:gd name="connsiteX12" fmla="*/ 197441 w 712985"/>
                <a:gd name="connsiteY12" fmla="*/ 5807458 h 6858000"/>
                <a:gd name="connsiteX13" fmla="*/ 159115 w 712985"/>
                <a:gd name="connsiteY13" fmla="*/ 5727356 h 6858000"/>
                <a:gd name="connsiteX14" fmla="*/ 152306 w 712985"/>
                <a:gd name="connsiteY14" fmla="*/ 5705270 h 6858000"/>
                <a:gd name="connsiteX15" fmla="*/ 150939 w 712985"/>
                <a:gd name="connsiteY15" fmla="*/ 5580441 h 6858000"/>
                <a:gd name="connsiteX16" fmla="*/ 187956 w 712985"/>
                <a:gd name="connsiteY16" fmla="*/ 5482729 h 6858000"/>
                <a:gd name="connsiteX17" fmla="*/ 201902 w 712985"/>
                <a:gd name="connsiteY17" fmla="*/ 5463053 h 6858000"/>
                <a:gd name="connsiteX18" fmla="*/ 168174 w 712985"/>
                <a:gd name="connsiteY18" fmla="*/ 5205662 h 6858000"/>
                <a:gd name="connsiteX19" fmla="*/ 157186 w 712985"/>
                <a:gd name="connsiteY19" fmla="*/ 5166766 h 6858000"/>
                <a:gd name="connsiteX20" fmla="*/ 163999 w 712985"/>
                <a:gd name="connsiteY20" fmla="*/ 4972256 h 6858000"/>
                <a:gd name="connsiteX21" fmla="*/ 163388 w 712985"/>
                <a:gd name="connsiteY21" fmla="*/ 4915833 h 6858000"/>
                <a:gd name="connsiteX22" fmla="*/ 166361 w 712985"/>
                <a:gd name="connsiteY22" fmla="*/ 4712964 h 6858000"/>
                <a:gd name="connsiteX23" fmla="*/ 140122 w 712985"/>
                <a:gd name="connsiteY23" fmla="*/ 4687152 h 6858000"/>
                <a:gd name="connsiteX24" fmla="*/ 73058 w 712985"/>
                <a:gd name="connsiteY24" fmla="*/ 4611951 h 6858000"/>
                <a:gd name="connsiteX25" fmla="*/ 3979 w 712985"/>
                <a:gd name="connsiteY25" fmla="*/ 4456771 h 6858000"/>
                <a:gd name="connsiteX26" fmla="*/ 2091 w 712985"/>
                <a:gd name="connsiteY26" fmla="*/ 4412781 h 6858000"/>
                <a:gd name="connsiteX27" fmla="*/ 75905 w 712985"/>
                <a:gd name="connsiteY27" fmla="*/ 4292897 h 6858000"/>
                <a:gd name="connsiteX28" fmla="*/ 104434 w 712985"/>
                <a:gd name="connsiteY28" fmla="*/ 4235333 h 6858000"/>
                <a:gd name="connsiteX29" fmla="*/ 151065 w 712985"/>
                <a:gd name="connsiteY29" fmla="*/ 4075686 h 6858000"/>
                <a:gd name="connsiteX30" fmla="*/ 161243 w 712985"/>
                <a:gd name="connsiteY30" fmla="*/ 4061695 h 6858000"/>
                <a:gd name="connsiteX31" fmla="*/ 286285 w 712985"/>
                <a:gd name="connsiteY31" fmla="*/ 3933862 h 6858000"/>
                <a:gd name="connsiteX32" fmla="*/ 306926 w 712985"/>
                <a:gd name="connsiteY32" fmla="*/ 3905847 h 6858000"/>
                <a:gd name="connsiteX33" fmla="*/ 340015 w 712985"/>
                <a:gd name="connsiteY33" fmla="*/ 3871199 h 6858000"/>
                <a:gd name="connsiteX34" fmla="*/ 400111 w 712985"/>
                <a:gd name="connsiteY34" fmla="*/ 3767743 h 6858000"/>
                <a:gd name="connsiteX35" fmla="*/ 409694 w 712985"/>
                <a:gd name="connsiteY35" fmla="*/ 3646690 h 6858000"/>
                <a:gd name="connsiteX36" fmla="*/ 428447 w 712985"/>
                <a:gd name="connsiteY36" fmla="*/ 3499752 h 6858000"/>
                <a:gd name="connsiteX37" fmla="*/ 445033 w 712985"/>
                <a:gd name="connsiteY37" fmla="*/ 3437349 h 6858000"/>
                <a:gd name="connsiteX38" fmla="*/ 471431 w 712985"/>
                <a:gd name="connsiteY38" fmla="*/ 3272018 h 6858000"/>
                <a:gd name="connsiteX39" fmla="*/ 495919 w 712985"/>
                <a:gd name="connsiteY39" fmla="*/ 3153432 h 6858000"/>
                <a:gd name="connsiteX40" fmla="*/ 499541 w 712985"/>
                <a:gd name="connsiteY40" fmla="*/ 2985907 h 6858000"/>
                <a:gd name="connsiteX41" fmla="*/ 491640 w 712985"/>
                <a:gd name="connsiteY41" fmla="*/ 2905697 h 6858000"/>
                <a:gd name="connsiteX42" fmla="*/ 586592 w 712985"/>
                <a:gd name="connsiteY42" fmla="*/ 2746325 h 6858000"/>
                <a:gd name="connsiteX43" fmla="*/ 647211 w 712985"/>
                <a:gd name="connsiteY43" fmla="*/ 2620857 h 6858000"/>
                <a:gd name="connsiteX44" fmla="*/ 598120 w 712985"/>
                <a:gd name="connsiteY44" fmla="*/ 2501248 h 6858000"/>
                <a:gd name="connsiteX45" fmla="*/ 560897 w 712985"/>
                <a:gd name="connsiteY45" fmla="*/ 2471368 h 6858000"/>
                <a:gd name="connsiteX46" fmla="*/ 506928 w 712985"/>
                <a:gd name="connsiteY46" fmla="*/ 2272389 h 6858000"/>
                <a:gd name="connsiteX47" fmla="*/ 474122 w 712985"/>
                <a:gd name="connsiteY47" fmla="*/ 1983284 h 6858000"/>
                <a:gd name="connsiteX48" fmla="*/ 349180 w 712985"/>
                <a:gd name="connsiteY48" fmla="*/ 1510207 h 6858000"/>
                <a:gd name="connsiteX49" fmla="*/ 306451 w 712985"/>
                <a:gd name="connsiteY49" fmla="*/ 1430003 h 6858000"/>
                <a:gd name="connsiteX50" fmla="*/ 287747 w 712985"/>
                <a:gd name="connsiteY50" fmla="*/ 1336633 h 6858000"/>
                <a:gd name="connsiteX51" fmla="*/ 304326 w 712985"/>
                <a:gd name="connsiteY51" fmla="*/ 1298229 h 6858000"/>
                <a:gd name="connsiteX52" fmla="*/ 317671 w 712985"/>
                <a:gd name="connsiteY52" fmla="*/ 1136667 h 6858000"/>
                <a:gd name="connsiteX53" fmla="*/ 314959 w 712985"/>
                <a:gd name="connsiteY53" fmla="*/ 1106522 h 6858000"/>
                <a:gd name="connsiteX54" fmla="*/ 290675 w 712985"/>
                <a:gd name="connsiteY54" fmla="*/ 1004980 h 6858000"/>
                <a:gd name="connsiteX55" fmla="*/ 272712 w 712985"/>
                <a:gd name="connsiteY55" fmla="*/ 910357 h 6858000"/>
                <a:gd name="connsiteX56" fmla="*/ 270963 w 712985"/>
                <a:gd name="connsiteY56" fmla="*/ 667028 h 6858000"/>
                <a:gd name="connsiteX57" fmla="*/ 244986 w 712985"/>
                <a:gd name="connsiteY57" fmla="*/ 483131 h 6858000"/>
                <a:gd name="connsiteX58" fmla="*/ 241465 w 712985"/>
                <a:gd name="connsiteY58" fmla="*/ 397465 h 6858000"/>
                <a:gd name="connsiteX59" fmla="*/ 244890 w 712985"/>
                <a:gd name="connsiteY59" fmla="*/ 348507 h 6858000"/>
                <a:gd name="connsiteX60" fmla="*/ 293439 w 712985"/>
                <a:gd name="connsiteY60" fmla="*/ 233141 h 6858000"/>
                <a:gd name="connsiteX61" fmla="*/ 300513 w 712985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5" h="6858000">
                  <a:moveTo>
                    <a:pt x="280560" y="0"/>
                  </a:moveTo>
                  <a:lnTo>
                    <a:pt x="712985" y="0"/>
                  </a:lnTo>
                  <a:lnTo>
                    <a:pt x="712985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blipFill>
              <a:blip r:embed="rId2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36791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5BBA7D-CB5C-4073-25AC-7CC66D6D18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61" b="2598"/>
          <a:stretch/>
        </p:blipFill>
        <p:spPr>
          <a:xfrm>
            <a:off x="20" y="11"/>
            <a:ext cx="9143980" cy="342899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654E4-9713-B6E9-61F5-EB7544CAD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39" y="3429000"/>
            <a:ext cx="8529636" cy="33147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Franklin Gothic Medium Cond" panose="020B0606030402020204" pitchFamily="34" charset="0"/>
              </a:rPr>
              <a:t>Janji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Tuhan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adalah</a:t>
            </a:r>
            <a:r>
              <a:rPr lang="en-ID" sz="2600" dirty="0">
                <a:latin typeface="Franklin Gothic Medium Cond" panose="020B0606030402020204" pitchFamily="34" charset="0"/>
              </a:rPr>
              <a:t> "Lumbung-</a:t>
            </a:r>
            <a:r>
              <a:rPr lang="en-ID" sz="2600" dirty="0" err="1">
                <a:latin typeface="Franklin Gothic Medium Cond" panose="020B0606030402020204" pitchFamily="34" charset="0"/>
              </a:rPr>
              <a:t>lumbungmu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diisi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penuh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sampai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melimpah-limpah</a:t>
            </a:r>
            <a:r>
              <a:rPr lang="en-ID" sz="2600" dirty="0">
                <a:latin typeface="Franklin Gothic Medium Cond" panose="020B0606030402020204" pitchFamily="34" charset="0"/>
              </a:rPr>
              <a:t>". </a:t>
            </a:r>
            <a:r>
              <a:rPr lang="en-ID" sz="2600" dirty="0">
                <a:latin typeface="Franklin Gothic Demi Cond" panose="020B0706030402020204" pitchFamily="34" charset="0"/>
              </a:rPr>
              <a:t>Akan </a:t>
            </a:r>
            <a:r>
              <a:rPr lang="en-ID" sz="2600" dirty="0" err="1">
                <a:latin typeface="Franklin Gothic Demi Cond" panose="020B0706030402020204" pitchFamily="34" charset="0"/>
              </a:rPr>
              <a:t>tetapi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hal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ini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tidak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terjadi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secara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ajaib</a:t>
            </a:r>
            <a:r>
              <a:rPr lang="en-ID" sz="2600" dirty="0">
                <a:latin typeface="Franklin Gothic Demi Cond" panose="020B0706030402020204" pitchFamily="34" charset="0"/>
              </a:rPr>
              <a:t>; </a:t>
            </a:r>
            <a:r>
              <a:rPr lang="en-ID" sz="2600" dirty="0" err="1">
                <a:latin typeface="Franklin Gothic Demi Cond" panose="020B0706030402020204" pitchFamily="34" charset="0"/>
              </a:rPr>
              <a:t>kita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tidak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bangun</a:t>
            </a:r>
            <a:r>
              <a:rPr lang="en-ID" sz="2600" dirty="0">
                <a:latin typeface="Franklin Gothic Demi Cond" panose="020B0706030402020204" pitchFamily="34" charset="0"/>
              </a:rPr>
              <a:t> pada </a:t>
            </a:r>
            <a:r>
              <a:rPr lang="en-ID" sz="2600" dirty="0" err="1">
                <a:latin typeface="Franklin Gothic Demi Cond" panose="020B0706030402020204" pitchFamily="34" charset="0"/>
              </a:rPr>
              <a:t>satu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pagi</a:t>
            </a:r>
            <a:r>
              <a:rPr lang="en-ID" sz="2600" dirty="0"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latin typeface="Franklin Gothic Demi Cond" panose="020B0706030402020204" pitchFamily="34" charset="0"/>
              </a:rPr>
              <a:t>mendapati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bahwa</a:t>
            </a:r>
            <a:r>
              <a:rPr lang="en-ID" sz="2600" dirty="0">
                <a:latin typeface="Franklin Gothic Demi Cond" panose="020B0706030402020204" pitchFamily="34" charset="0"/>
              </a:rPr>
              <a:t> lumbung-lumbung dan </a:t>
            </a:r>
            <a:r>
              <a:rPr lang="en-ID" sz="2600" dirty="0" err="1">
                <a:latin typeface="Franklin Gothic Demi Cond" panose="020B0706030402020204" pitchFamily="34" charset="0"/>
              </a:rPr>
              <a:t>tempat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penyimpanan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kita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tiba-tiba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menjadi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penuh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>
                <a:latin typeface="Franklin Gothic Medium Cond" panose="020B0606030402020204" pitchFamily="34" charset="0"/>
              </a:rPr>
              <a:t>Ada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harus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kerjakan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Kita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harus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menjadi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seorang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penatalayan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baik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perencana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teliti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dan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bertanggung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jawab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dalam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keuangan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setia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pada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pekerjaan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Allah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minta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lakukan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maka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di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sinilah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Tuhan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akan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memberkati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2370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E2455-CBA4-9432-7127-037848A5D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276224"/>
            <a:ext cx="7446778" cy="1415337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KONTRAK PERSEPULUHAN</a:t>
            </a:r>
            <a:br>
              <a:rPr lang="en-ID" dirty="0"/>
            </a:br>
            <a:r>
              <a:rPr lang="en-ID" sz="28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Rabu, 11 </a:t>
            </a:r>
            <a:r>
              <a:rPr lang="en-ID" sz="2800" dirty="0" err="1">
                <a:solidFill>
                  <a:srgbClr val="0070C0"/>
                </a:solidFill>
                <a:latin typeface="Gill Sans Nova Cond XBd" panose="020B0A06020104020203" pitchFamily="34" charset="0"/>
              </a:rPr>
              <a:t>Januari</a:t>
            </a:r>
            <a:r>
              <a:rPr lang="en-ID" sz="28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 2023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B6513-CDC9-692C-5A81-FA64FEC2A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127" y="1824988"/>
            <a:ext cx="6228623" cy="4937761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600" b="1" dirty="0">
                <a:latin typeface="Franklin Gothic Medium Cond" panose="020B0606030402020204" pitchFamily="34" charset="0"/>
              </a:rPr>
              <a:t>Pada masa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pemerintahan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Hizkia</a:t>
            </a:r>
            <a:r>
              <a:rPr lang="en-ID" sz="2600" b="1" dirty="0">
                <a:latin typeface="Franklin Gothic Medium Cond" panose="020B0606030402020204" pitchFamily="34" charset="0"/>
              </a:rPr>
              <a:t>, Raja Yehuda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baik</a:t>
            </a:r>
            <a:r>
              <a:rPr lang="en-ID" sz="2600" b="1" dirty="0">
                <a:latin typeface="Franklin Gothic Medium Cond" panose="020B0606030402020204" pitchFamily="34" charset="0"/>
              </a:rPr>
              <a:t>. Ada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kebangunan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rohani</a:t>
            </a:r>
            <a:r>
              <a:rPr lang="en-ID" sz="2600" b="1" dirty="0"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sejati</a:t>
            </a:r>
            <a:r>
              <a:rPr lang="en-ID" sz="2600" b="1" dirty="0">
                <a:latin typeface="Franklin Gothic Medium Cond" panose="020B0606030402020204" pitchFamily="34" charset="0"/>
              </a:rPr>
              <a:t> di Yehuda, dan orang-orang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mulai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setia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mengembalikan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persepuluhan</a:t>
            </a:r>
            <a:r>
              <a:rPr lang="en-ID" sz="2600" b="1" dirty="0">
                <a:latin typeface="Franklin Gothic Medium Cond" panose="020B0606030402020204" pitchFamily="34" charset="0"/>
              </a:rPr>
              <a:t>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persembahan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perbendaharaan</a:t>
            </a:r>
            <a:r>
              <a:rPr lang="en-ID" sz="2600" b="1" dirty="0">
                <a:latin typeface="Franklin Gothic Medium Cond" panose="020B0606030402020204" pitchFamily="34" charset="0"/>
              </a:rPr>
              <a:t> Bait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Suci</a:t>
            </a:r>
            <a:r>
              <a:rPr lang="en-ID" sz="2600" b="1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endParaRPr lang="en-ID" sz="1200" b="1" dirty="0"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r>
              <a:rPr lang="en-ID" sz="2400" dirty="0">
                <a:solidFill>
                  <a:srgbClr val="740000"/>
                </a:solidFill>
                <a:latin typeface="Impact" panose="020B0806030902050204" pitchFamily="34" charset="0"/>
              </a:rPr>
              <a:t>2 </a:t>
            </a:r>
            <a:r>
              <a:rPr lang="en-ID" sz="2400" dirty="0" err="1">
                <a:solidFill>
                  <a:srgbClr val="740000"/>
                </a:solidFill>
                <a:latin typeface="Impact" panose="020B0806030902050204" pitchFamily="34" charset="0"/>
              </a:rPr>
              <a:t>Tawarikh</a:t>
            </a:r>
            <a:r>
              <a:rPr lang="en-ID" sz="2400" dirty="0">
                <a:solidFill>
                  <a:srgbClr val="740000"/>
                </a:solidFill>
                <a:latin typeface="Impact" panose="020B0806030902050204" pitchFamily="34" charset="0"/>
              </a:rPr>
              <a:t> 31:5  </a:t>
            </a:r>
          </a:p>
          <a:p>
            <a:pPr marL="0" indent="0">
              <a:buNone/>
            </a:pPr>
            <a:r>
              <a:rPr lang="en-ID" sz="2400" dirty="0">
                <a:solidFill>
                  <a:srgbClr val="740000"/>
                </a:solidFill>
                <a:latin typeface="Gill Sans Nova Cond XBd" panose="020B0A06020104020203" pitchFamily="34" charset="0"/>
              </a:rPr>
              <a:t>"</a:t>
            </a:r>
            <a:r>
              <a:rPr lang="en-ID" sz="2400" dirty="0" err="1">
                <a:solidFill>
                  <a:srgbClr val="740000"/>
                </a:solidFill>
                <a:latin typeface="Gill Sans Nova Cond XBd" panose="020B0A06020104020203" pitchFamily="34" charset="0"/>
              </a:rPr>
              <a:t>Segera</a:t>
            </a:r>
            <a:r>
              <a:rPr lang="en-ID" sz="2400" dirty="0">
                <a:solidFill>
                  <a:srgbClr val="74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Gill Sans Nova Cond XBd" panose="020B0A06020104020203" pitchFamily="34" charset="0"/>
              </a:rPr>
              <a:t>setelah</a:t>
            </a:r>
            <a:r>
              <a:rPr lang="en-ID" sz="2400" dirty="0">
                <a:solidFill>
                  <a:srgbClr val="74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Gill Sans Nova Cond XBd" panose="020B0A06020104020203" pitchFamily="34" charset="0"/>
              </a:rPr>
              <a:t>perintah</a:t>
            </a:r>
            <a:r>
              <a:rPr lang="en-ID" sz="2400" dirty="0">
                <a:solidFill>
                  <a:srgbClr val="74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2400" dirty="0">
                <a:solidFill>
                  <a:srgbClr val="74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Gill Sans Nova Cond XBd" panose="020B0A06020104020203" pitchFamily="34" charset="0"/>
              </a:rPr>
              <a:t>tersiar</a:t>
            </a:r>
            <a:r>
              <a:rPr lang="en-ID" sz="2400" dirty="0">
                <a:solidFill>
                  <a:srgbClr val="740000"/>
                </a:solidFill>
                <a:latin typeface="Gill Sans Nova Cond XBd" panose="020B0A06020104020203" pitchFamily="34" charset="0"/>
              </a:rPr>
              <a:t>, orang Israel </a:t>
            </a:r>
            <a:r>
              <a:rPr lang="en-ID" sz="2400" dirty="0" err="1">
                <a:solidFill>
                  <a:srgbClr val="740000"/>
                </a:solidFill>
                <a:latin typeface="Gill Sans Nova Cond XBd" panose="020B0A06020104020203" pitchFamily="34" charset="0"/>
              </a:rPr>
              <a:t>membawa</a:t>
            </a:r>
            <a:r>
              <a:rPr lang="en-ID" sz="2400" dirty="0">
                <a:solidFill>
                  <a:srgbClr val="74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solidFill>
                  <a:srgbClr val="74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Gill Sans Nova Cond XBd" panose="020B0A06020104020203" pitchFamily="34" charset="0"/>
              </a:rPr>
              <a:t>jumlah</a:t>
            </a:r>
            <a:r>
              <a:rPr lang="en-ID" sz="2400" dirty="0">
                <a:solidFill>
                  <a:srgbClr val="74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rgbClr val="740000"/>
                </a:solidFill>
                <a:latin typeface="Gill Sans Nova Cond XBd" panose="020B0A06020104020203" pitchFamily="34" charset="0"/>
              </a:rPr>
              <a:t>besar</a:t>
            </a:r>
            <a:r>
              <a:rPr lang="en-ID" sz="2400" dirty="0">
                <a:solidFill>
                  <a:srgbClr val="74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Gill Sans Nova Cond XBd" panose="020B0A06020104020203" pitchFamily="34" charset="0"/>
              </a:rPr>
              <a:t>hasil</a:t>
            </a:r>
            <a:r>
              <a:rPr lang="en-ID" sz="2400" dirty="0">
                <a:solidFill>
                  <a:srgbClr val="74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Gill Sans Nova Cond XBd" panose="020B0A06020104020203" pitchFamily="34" charset="0"/>
              </a:rPr>
              <a:t>pertama</a:t>
            </a:r>
            <a:r>
              <a:rPr lang="en-ID" sz="2400" dirty="0">
                <a:solidFill>
                  <a:srgbClr val="74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solidFill>
                  <a:srgbClr val="740000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sz="2400" dirty="0" err="1">
                <a:solidFill>
                  <a:srgbClr val="740000"/>
                </a:solidFill>
                <a:latin typeface="Gill Sans Nova Cond XBd" panose="020B0A06020104020203" pitchFamily="34" charset="0"/>
              </a:rPr>
              <a:t>gandum</a:t>
            </a:r>
            <a:r>
              <a:rPr lang="en-ID" sz="2400" dirty="0">
                <a:solidFill>
                  <a:srgbClr val="74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rgbClr val="740000"/>
                </a:solidFill>
                <a:latin typeface="Gill Sans Nova Cond XBd" panose="020B0A06020104020203" pitchFamily="34" charset="0"/>
              </a:rPr>
              <a:t>anggur</a:t>
            </a:r>
            <a:r>
              <a:rPr lang="en-ID" sz="2400" dirty="0">
                <a:solidFill>
                  <a:srgbClr val="74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rgbClr val="740000"/>
                </a:solidFill>
                <a:latin typeface="Gill Sans Nova Cond XBd" panose="020B0A06020104020203" pitchFamily="34" charset="0"/>
              </a:rPr>
              <a:t>minyak</a:t>
            </a:r>
            <a:r>
              <a:rPr lang="en-ID" sz="2400" dirty="0">
                <a:solidFill>
                  <a:srgbClr val="74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rgbClr val="740000"/>
                </a:solidFill>
                <a:latin typeface="Gill Sans Nova Cond XBd" panose="020B0A06020104020203" pitchFamily="34" charset="0"/>
              </a:rPr>
              <a:t>madu</a:t>
            </a:r>
            <a:r>
              <a:rPr lang="en-ID" sz="2400" dirty="0">
                <a:solidFill>
                  <a:srgbClr val="7400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solidFill>
                  <a:srgbClr val="740000"/>
                </a:solidFill>
                <a:latin typeface="Gill Sans Nova Cond XBd" panose="020B0A06020104020203" pitchFamily="34" charset="0"/>
              </a:rPr>
              <a:t>segala</a:t>
            </a:r>
            <a:r>
              <a:rPr lang="en-ID" sz="2400" dirty="0">
                <a:solidFill>
                  <a:srgbClr val="74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Gill Sans Nova Cond XBd" panose="020B0A06020104020203" pitchFamily="34" charset="0"/>
              </a:rPr>
              <a:t>macam</a:t>
            </a:r>
            <a:r>
              <a:rPr lang="en-ID" sz="2400" dirty="0">
                <a:solidFill>
                  <a:srgbClr val="74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Gill Sans Nova Cond XBd" panose="020B0A06020104020203" pitchFamily="34" charset="0"/>
              </a:rPr>
              <a:t>hasil</a:t>
            </a:r>
            <a:r>
              <a:rPr lang="en-ID" sz="2400" dirty="0">
                <a:solidFill>
                  <a:srgbClr val="74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Gill Sans Nova Cond XBd" panose="020B0A06020104020203" pitchFamily="34" charset="0"/>
              </a:rPr>
              <a:t>bumi</a:t>
            </a:r>
            <a:r>
              <a:rPr lang="en-ID" sz="2400" dirty="0">
                <a:solidFill>
                  <a:srgbClr val="740000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solidFill>
                  <a:srgbClr val="7400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solidFill>
                  <a:srgbClr val="74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Gill Sans Nova Cond XBd" panose="020B0A06020104020203" pitchFamily="34" charset="0"/>
              </a:rPr>
              <a:t>membawa</a:t>
            </a:r>
            <a:r>
              <a:rPr lang="en-ID" sz="2400" dirty="0">
                <a:solidFill>
                  <a:srgbClr val="740000"/>
                </a:solidFill>
                <a:latin typeface="Gill Sans Nova Cond XBd" panose="020B0A06020104020203" pitchFamily="34" charset="0"/>
              </a:rPr>
              <a:t> juga </a:t>
            </a:r>
            <a:r>
              <a:rPr lang="en-ID" sz="2400" dirty="0" err="1">
                <a:solidFill>
                  <a:srgbClr val="740000"/>
                </a:solidFill>
                <a:latin typeface="Gill Sans Nova Cond XBd" panose="020B0A06020104020203" pitchFamily="34" charset="0"/>
              </a:rPr>
              <a:t>persembahan</a:t>
            </a:r>
            <a:r>
              <a:rPr lang="en-ID" sz="2400" dirty="0">
                <a:solidFill>
                  <a:srgbClr val="74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Gill Sans Nova Cond XBd" panose="020B0A06020104020203" pitchFamily="34" charset="0"/>
              </a:rPr>
              <a:t>persepuluhan</a:t>
            </a:r>
            <a:r>
              <a:rPr lang="en-ID" sz="2400" dirty="0">
                <a:solidFill>
                  <a:srgbClr val="74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solidFill>
                  <a:srgbClr val="74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Gill Sans Nova Cond XBd" panose="020B0A06020104020203" pitchFamily="34" charset="0"/>
              </a:rPr>
              <a:t>segala</a:t>
            </a:r>
            <a:r>
              <a:rPr lang="en-ID" sz="2400" dirty="0">
                <a:solidFill>
                  <a:srgbClr val="74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Gill Sans Nova Cond XBd" panose="020B0A06020104020203" pitchFamily="34" charset="0"/>
              </a:rPr>
              <a:t>sesuatu</a:t>
            </a:r>
            <a:r>
              <a:rPr lang="en-ID" sz="2400" dirty="0">
                <a:solidFill>
                  <a:srgbClr val="74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solidFill>
                  <a:srgbClr val="74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Gill Sans Nova Cond XBd" panose="020B0A06020104020203" pitchFamily="34" charset="0"/>
              </a:rPr>
              <a:t>jumlah</a:t>
            </a:r>
            <a:r>
              <a:rPr lang="en-ID" sz="2400" dirty="0">
                <a:solidFill>
                  <a:srgbClr val="74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rgbClr val="740000"/>
                </a:solidFill>
                <a:latin typeface="Gill Sans Nova Cond XBd" panose="020B0A06020104020203" pitchFamily="34" charset="0"/>
              </a:rPr>
              <a:t>besar</a:t>
            </a:r>
            <a:r>
              <a:rPr lang="en-ID" sz="2400" dirty="0">
                <a:solidFill>
                  <a:srgbClr val="740000"/>
                </a:solidFill>
                <a:latin typeface="Gill Sans Nova Cond XBd" panose="020B0A06020104020203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84CBF4-D99D-2E41-9C2E-8FA895C1D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47" y="3084722"/>
            <a:ext cx="2365057" cy="23650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32502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EAA5EE-7C87-3BD0-1532-3500E47EC6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36" b="24539"/>
          <a:stretch/>
        </p:blipFill>
        <p:spPr>
          <a:xfrm>
            <a:off x="20" y="10"/>
            <a:ext cx="9143980" cy="359091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437A3-CCF2-CD92-065B-F05FA3DE2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6" y="3429001"/>
            <a:ext cx="8686800" cy="3428990"/>
          </a:xfrm>
        </p:spPr>
        <p:txBody>
          <a:bodyPr anchor="ctr">
            <a:noAutofit/>
          </a:bodyPr>
          <a:lstStyle/>
          <a:p>
            <a:r>
              <a:rPr lang="en-ID" sz="2200" dirty="0" err="1">
                <a:solidFill>
                  <a:srgbClr val="C00000"/>
                </a:solidFill>
                <a:latin typeface="Impact" panose="020B0806030902050204" pitchFamily="34" charset="0"/>
              </a:rPr>
              <a:t>Bangsa</a:t>
            </a:r>
            <a:r>
              <a:rPr lang="en-ID" sz="2200" dirty="0">
                <a:solidFill>
                  <a:srgbClr val="C00000"/>
                </a:solidFill>
                <a:latin typeface="Impact" panose="020B0806030902050204" pitchFamily="34" charset="0"/>
              </a:rPr>
              <a:t> Israel </a:t>
            </a:r>
            <a:r>
              <a:rPr lang="en-ID" sz="2200" dirty="0" err="1">
                <a:solidFill>
                  <a:srgbClr val="C00000"/>
                </a:solidFill>
                <a:latin typeface="Impact" panose="020B0806030902050204" pitchFamily="34" charset="0"/>
              </a:rPr>
              <a:t>makmur</a:t>
            </a:r>
            <a:r>
              <a:rPr lang="en-ID" sz="2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Impact" panose="020B0806030902050204" pitchFamily="34" charset="0"/>
              </a:rPr>
              <a:t>manakala</a:t>
            </a:r>
            <a:r>
              <a:rPr lang="en-ID" sz="2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Impact" panose="020B0806030902050204" pitchFamily="34" charset="0"/>
              </a:rPr>
              <a:t>mereka</a:t>
            </a:r>
            <a:r>
              <a:rPr lang="en-ID" sz="2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Impact" panose="020B0806030902050204" pitchFamily="34" charset="0"/>
              </a:rPr>
              <a:t>menuruti</a:t>
            </a:r>
            <a:r>
              <a:rPr lang="en-ID" sz="2200" dirty="0">
                <a:solidFill>
                  <a:srgbClr val="C00000"/>
                </a:solidFill>
                <a:latin typeface="Impact" panose="020B0806030902050204" pitchFamily="34" charset="0"/>
              </a:rPr>
              <a:t> Allah dan </a:t>
            </a:r>
            <a:r>
              <a:rPr lang="en-ID" sz="2200" dirty="0" err="1">
                <a:solidFill>
                  <a:srgbClr val="C00000"/>
                </a:solidFill>
                <a:latin typeface="Impact" panose="020B0806030902050204" pitchFamily="34" charset="0"/>
              </a:rPr>
              <a:t>setia</a:t>
            </a:r>
            <a:r>
              <a:rPr lang="en-ID" sz="2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Impact" panose="020B0806030902050204" pitchFamily="34" charset="0"/>
              </a:rPr>
              <a:t>dalam</a:t>
            </a:r>
            <a:r>
              <a:rPr lang="en-ID" sz="2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Impact" panose="020B0806030902050204" pitchFamily="34" charset="0"/>
              </a:rPr>
              <a:t>mengembalikan</a:t>
            </a:r>
            <a:r>
              <a:rPr lang="en-ID" sz="2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Impact" panose="020B0806030902050204" pitchFamily="34" charset="0"/>
              </a:rPr>
              <a:t>persepuluhan</a:t>
            </a:r>
            <a:r>
              <a:rPr lang="en-ID" sz="2200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  <a:r>
              <a:rPr lang="en-ID" sz="2200" dirty="0" err="1">
                <a:solidFill>
                  <a:srgbClr val="C00000"/>
                </a:solidFill>
                <a:latin typeface="Impact" panose="020B0806030902050204" pitchFamily="34" charset="0"/>
              </a:rPr>
              <a:t>Sebaliknya</a:t>
            </a:r>
            <a:r>
              <a:rPr lang="en-ID" sz="22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rgbClr val="C00000"/>
                </a:solidFill>
                <a:latin typeface="Impact" panose="020B0806030902050204" pitchFamily="34" charset="0"/>
              </a:rPr>
              <a:t>mereka</a:t>
            </a:r>
            <a:r>
              <a:rPr lang="en-ID" sz="2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Impact" panose="020B0806030902050204" pitchFamily="34" charset="0"/>
              </a:rPr>
              <a:t>jatuh</a:t>
            </a:r>
            <a:r>
              <a:rPr lang="en-ID" sz="2200" dirty="0">
                <a:solidFill>
                  <a:srgbClr val="C00000"/>
                </a:solidFill>
                <a:latin typeface="Impact" panose="020B0806030902050204" pitchFamily="34" charset="0"/>
              </a:rPr>
              <a:t> pada masa-masa yang </a:t>
            </a:r>
            <a:r>
              <a:rPr lang="en-ID" sz="2200" dirty="0" err="1">
                <a:solidFill>
                  <a:srgbClr val="C00000"/>
                </a:solidFill>
                <a:latin typeface="Impact" panose="020B0806030902050204" pitchFamily="34" charset="0"/>
              </a:rPr>
              <a:t>sulit</a:t>
            </a:r>
            <a:r>
              <a:rPr lang="en-ID" sz="2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Impact" panose="020B0806030902050204" pitchFamily="34" charset="0"/>
              </a:rPr>
              <a:t>ketika</a:t>
            </a:r>
            <a:r>
              <a:rPr lang="en-ID" sz="2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Impact" panose="020B0806030902050204" pitchFamily="34" charset="0"/>
              </a:rPr>
              <a:t>mereka</a:t>
            </a:r>
            <a:r>
              <a:rPr lang="en-ID" sz="2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sz="2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Impact" panose="020B0806030902050204" pitchFamily="34" charset="0"/>
              </a:rPr>
              <a:t>setia</a:t>
            </a:r>
            <a:r>
              <a:rPr lang="en-ID" sz="2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Impact" panose="020B0806030902050204" pitchFamily="34" charset="0"/>
              </a:rPr>
              <a:t>dalam</a:t>
            </a:r>
            <a:r>
              <a:rPr lang="en-ID" sz="2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Impact" panose="020B0806030902050204" pitchFamily="34" charset="0"/>
              </a:rPr>
              <a:t>persepuluhan</a:t>
            </a:r>
            <a:r>
              <a:rPr lang="en-ID" sz="22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. </a:t>
            </a:r>
          </a:p>
          <a:p>
            <a:r>
              <a:rPr lang="en-ID" sz="2200" dirty="0" err="1">
                <a:latin typeface="Amasis MT Pro Black" panose="02040A04050005020304" pitchFamily="18" charset="0"/>
              </a:rPr>
              <a:t>Kelihatannya</a:t>
            </a:r>
            <a:r>
              <a:rPr lang="en-ID" sz="2200" dirty="0">
                <a:latin typeface="Amasis MT Pro Black" panose="02040A04050005020304" pitchFamily="18" charset="0"/>
              </a:rPr>
              <a:t> </a:t>
            </a:r>
            <a:r>
              <a:rPr lang="en-ID" sz="2200" dirty="0" err="1">
                <a:latin typeface="Amasis MT Pro Black" panose="02040A04050005020304" pitchFamily="18" charset="0"/>
              </a:rPr>
              <a:t>mereka</a:t>
            </a:r>
            <a:r>
              <a:rPr lang="en-ID" sz="2200" dirty="0">
                <a:latin typeface="Amasis MT Pro Black" panose="02040A04050005020304" pitchFamily="18" charset="0"/>
              </a:rPr>
              <a:t> </a:t>
            </a:r>
            <a:r>
              <a:rPr lang="en-ID" sz="2200" dirty="0" err="1">
                <a:latin typeface="Amasis MT Pro Black" panose="02040A04050005020304" pitchFamily="18" charset="0"/>
              </a:rPr>
              <a:t>mengikuti</a:t>
            </a:r>
            <a:r>
              <a:rPr lang="en-ID" sz="2200" dirty="0">
                <a:latin typeface="Amasis MT Pro Black" panose="02040A04050005020304" pitchFamily="18" charset="0"/>
              </a:rPr>
              <a:t> </a:t>
            </a:r>
            <a:r>
              <a:rPr lang="en-ID" sz="2200" dirty="0" err="1">
                <a:latin typeface="Amasis MT Pro Black" panose="02040A04050005020304" pitchFamily="18" charset="0"/>
              </a:rPr>
              <a:t>siklus</a:t>
            </a:r>
            <a:r>
              <a:rPr lang="en-ID" sz="2200" dirty="0">
                <a:latin typeface="Amasis MT Pro Black" panose="02040A04050005020304" pitchFamily="18" charset="0"/>
              </a:rPr>
              <a:t>: </a:t>
            </a:r>
            <a:r>
              <a:rPr lang="en-ID" sz="2200" dirty="0" err="1">
                <a:latin typeface="Amasis MT Pro Black" panose="02040A04050005020304" pitchFamily="18" charset="0"/>
              </a:rPr>
              <a:t>penurutan</a:t>
            </a:r>
            <a:r>
              <a:rPr lang="en-ID" sz="2200" dirty="0">
                <a:latin typeface="Amasis MT Pro Black" panose="02040A04050005020304" pitchFamily="18" charset="0"/>
              </a:rPr>
              <a:t> dan </a:t>
            </a:r>
            <a:r>
              <a:rPr lang="en-ID" sz="2200" dirty="0" err="1">
                <a:latin typeface="Amasis MT Pro Black" panose="02040A04050005020304" pitchFamily="18" charset="0"/>
              </a:rPr>
              <a:t>makmur</a:t>
            </a:r>
            <a:r>
              <a:rPr lang="en-ID" sz="2200" dirty="0">
                <a:latin typeface="Amasis MT Pro Black" panose="02040A04050005020304" pitchFamily="18" charset="0"/>
              </a:rPr>
              <a:t>, dan </a:t>
            </a:r>
            <a:r>
              <a:rPr lang="en-ID" sz="2200" dirty="0" err="1">
                <a:latin typeface="Amasis MT Pro Black" panose="02040A04050005020304" pitchFamily="18" charset="0"/>
              </a:rPr>
              <a:t>kemudian</a:t>
            </a:r>
            <a:r>
              <a:rPr lang="en-ID" sz="2200" dirty="0">
                <a:latin typeface="Amasis MT Pro Black" panose="02040A04050005020304" pitchFamily="18" charset="0"/>
              </a:rPr>
              <a:t> </a:t>
            </a:r>
            <a:r>
              <a:rPr lang="en-ID" sz="2200" dirty="0" err="1">
                <a:latin typeface="Amasis MT Pro Black" panose="02040A04050005020304" pitchFamily="18" charset="0"/>
              </a:rPr>
              <a:t>tidak</a:t>
            </a:r>
            <a:r>
              <a:rPr lang="en-ID" sz="2200" dirty="0">
                <a:latin typeface="Amasis MT Pro Black" panose="02040A04050005020304" pitchFamily="18" charset="0"/>
              </a:rPr>
              <a:t> </a:t>
            </a:r>
            <a:r>
              <a:rPr lang="en-ID" sz="2200" dirty="0" err="1">
                <a:latin typeface="Amasis MT Pro Black" panose="02040A04050005020304" pitchFamily="18" charset="0"/>
              </a:rPr>
              <a:t>menurut</a:t>
            </a:r>
            <a:r>
              <a:rPr lang="en-ID" sz="2200" dirty="0">
                <a:latin typeface="Amasis MT Pro Black" panose="02040A04050005020304" pitchFamily="18" charset="0"/>
              </a:rPr>
              <a:t> dan </a:t>
            </a:r>
            <a:r>
              <a:rPr lang="en-ID" sz="2200" dirty="0" err="1">
                <a:latin typeface="Amasis MT Pro Black" panose="02040A04050005020304" pitchFamily="18" charset="0"/>
              </a:rPr>
              <a:t>menghadapi</a:t>
            </a:r>
            <a:r>
              <a:rPr lang="en-ID" sz="2200" dirty="0">
                <a:latin typeface="Amasis MT Pro Black" panose="02040A04050005020304" pitchFamily="18" charset="0"/>
              </a:rPr>
              <a:t> </a:t>
            </a:r>
            <a:r>
              <a:rPr lang="en-ID" sz="2200" dirty="0" err="1">
                <a:latin typeface="Amasis MT Pro Black" panose="02040A04050005020304" pitchFamily="18" charset="0"/>
              </a:rPr>
              <a:t>masalah</a:t>
            </a:r>
            <a:r>
              <a:rPr lang="en-ID" sz="2200" dirty="0">
                <a:latin typeface="Amasis MT Pro Black" panose="02040A04050005020304" pitchFamily="18" charset="0"/>
              </a:rPr>
              <a:t>. </a:t>
            </a:r>
          </a:p>
          <a:p>
            <a:r>
              <a:rPr lang="en-ID" sz="2200" dirty="0" err="1">
                <a:latin typeface="Franklin Gothic Medium Cond" panose="020B0606030402020204" pitchFamily="34" charset="0"/>
              </a:rPr>
              <a:t>Selama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periode-periode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ketidaksetiaan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inilah</a:t>
            </a:r>
            <a:r>
              <a:rPr lang="en-ID" sz="2200" dirty="0">
                <a:latin typeface="Franklin Gothic Medium Cond" panose="020B0606030402020204" pitchFamily="34" charset="0"/>
              </a:rPr>
              <a:t> Allah, </a:t>
            </a:r>
            <a:r>
              <a:rPr lang="en-ID" sz="2200" dirty="0" err="1">
                <a:latin typeface="Franklin Gothic Medium Cond" panose="020B0606030402020204" pitchFamily="34" charset="0"/>
              </a:rPr>
              <a:t>melalui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nabi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Maleakhi</a:t>
            </a:r>
            <a:r>
              <a:rPr lang="en-ID" sz="2200" dirty="0">
                <a:latin typeface="Franklin Gothic Medium Cond" panose="020B0606030402020204" pitchFamily="34" charset="0"/>
              </a:rPr>
              <a:t>, </a:t>
            </a:r>
            <a:r>
              <a:rPr lang="en-ID" sz="2200" dirty="0" err="1">
                <a:latin typeface="Franklin Gothic Medium Cond" panose="020B0606030402020204" pitchFamily="34" charset="0"/>
              </a:rPr>
              <a:t>menawarkan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perjanjian</a:t>
            </a:r>
            <a:r>
              <a:rPr lang="en-ID" sz="2200" dirty="0">
                <a:latin typeface="Franklin Gothic Medium Cond" panose="020B0606030402020204" pitchFamily="34" charset="0"/>
              </a:rPr>
              <a:t> bilateral </a:t>
            </a:r>
            <a:r>
              <a:rPr lang="en-ID" sz="2200" dirty="0" err="1">
                <a:latin typeface="Franklin Gothic Medium Cond" panose="020B0606030402020204" pitchFamily="34" charset="0"/>
              </a:rPr>
              <a:t>dengan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umat</a:t>
            </a:r>
            <a:r>
              <a:rPr lang="en-ID" sz="2200" dirty="0">
                <a:latin typeface="Franklin Gothic Medium Cond" panose="020B0606030402020204" pitchFamily="34" charset="0"/>
              </a:rPr>
              <a:t>-Nya.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Maleakhi</a:t>
            </a:r>
            <a:r>
              <a:rPr lang="en-ID" sz="2200" b="1" dirty="0">
                <a:latin typeface="Franklin Gothic Medium Cond" panose="020B0606030402020204" pitchFamily="34" charset="0"/>
              </a:rPr>
              <a:t> 3:7-11 </a:t>
            </a:r>
            <a:r>
              <a:rPr lang="en-ID" sz="2200" dirty="0" err="1">
                <a:latin typeface="Gill Sans Nova Cond XBd" panose="020B0A06020104020203" pitchFamily="34" charset="0"/>
              </a:rPr>
              <a:t>menjelaskan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tentang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perjanjian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tersebut</a:t>
            </a:r>
            <a:r>
              <a:rPr lang="en-ID" sz="2200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5414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902588-4680-D8A5-10C6-1F69A8381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481" y="307483"/>
            <a:ext cx="4258659" cy="709009"/>
          </a:xfrm>
        </p:spPr>
        <p:txBody>
          <a:bodyPr>
            <a:normAutofit/>
          </a:bodyPr>
          <a:lstStyle/>
          <a:p>
            <a:r>
              <a:rPr lang="en-ID" sz="4000" dirty="0" err="1">
                <a:latin typeface="Gill Sans Nova Cond XBd" panose="020B0A06020104020203" pitchFamily="34" charset="0"/>
              </a:rPr>
              <a:t>Maleakhi</a:t>
            </a:r>
            <a:r>
              <a:rPr lang="en-ID" sz="4000" dirty="0">
                <a:latin typeface="Gill Sans Nova Cond XBd" panose="020B0A06020104020203" pitchFamily="34" charset="0"/>
              </a:rPr>
              <a:t> 3:10-12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011DF1-6330-0C07-6977-787FC7241E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43" r="6076"/>
          <a:stretch/>
        </p:blipFill>
        <p:spPr>
          <a:xfrm>
            <a:off x="0" y="10"/>
            <a:ext cx="4044481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6810-3ECC-F1AD-8D26-EDF1C3932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75" y="1152525"/>
            <a:ext cx="5188839" cy="55694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b="1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“</a:t>
            </a:r>
            <a:r>
              <a:rPr lang="en-ID" sz="2400" b="1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Bawalah</a:t>
            </a:r>
            <a:r>
              <a:rPr lang="en-ID" sz="2400" b="1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b="1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seluruh</a:t>
            </a:r>
            <a:r>
              <a:rPr lang="en-ID" sz="2400" b="1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b="1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persembahan</a:t>
            </a:r>
            <a:r>
              <a:rPr lang="en-ID" sz="2400" b="1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b="1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persepuluhan</a:t>
            </a:r>
            <a:r>
              <a:rPr lang="en-ID" sz="2400" b="1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b="1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sz="2400" b="1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b="1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ke</a:t>
            </a:r>
            <a:r>
              <a:rPr lang="en-ID" sz="2400" b="1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b="1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sz="2400" b="1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b="1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rumah</a:t>
            </a:r>
            <a:r>
              <a:rPr lang="en-ID" sz="2400" b="1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b="1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perbendaharaan</a:t>
            </a:r>
            <a:r>
              <a:rPr lang="en-ID" sz="2400" b="1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2400" b="1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supaya</a:t>
            </a:r>
            <a:r>
              <a:rPr lang="en-ID" sz="2400" b="1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b="1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ada</a:t>
            </a:r>
            <a:r>
              <a:rPr lang="en-ID" sz="2400" b="1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b="1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persediaan</a:t>
            </a:r>
            <a:r>
              <a:rPr lang="en-ID" sz="2400" b="1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b="1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makanan</a:t>
            </a:r>
            <a:r>
              <a:rPr lang="en-ID" sz="2400" b="1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di </a:t>
            </a:r>
            <a:r>
              <a:rPr lang="en-ID" sz="2400" b="1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rumah</a:t>
            </a:r>
            <a:r>
              <a:rPr lang="en-ID" sz="2400" b="1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-Ku dan </a:t>
            </a:r>
            <a:r>
              <a:rPr lang="en-ID" sz="2400" b="1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ujilah</a:t>
            </a:r>
            <a:r>
              <a:rPr lang="en-ID" sz="2400" b="1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Aku, </a:t>
            </a:r>
            <a:r>
              <a:rPr lang="en-ID" sz="2400" b="1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firman</a:t>
            </a:r>
            <a:r>
              <a:rPr lang="en-ID" sz="2400" b="1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TUHAN </a:t>
            </a:r>
            <a:r>
              <a:rPr lang="en-ID" sz="2400" b="1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semesta</a:t>
            </a:r>
            <a:r>
              <a:rPr lang="en-ID" sz="2400" b="1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b="1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alam</a:t>
            </a:r>
            <a:r>
              <a:rPr lang="en-ID" sz="2400" b="1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2400" b="1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apakah</a:t>
            </a:r>
            <a:r>
              <a:rPr lang="en-ID" sz="2400" b="1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Aku </a:t>
            </a:r>
            <a:r>
              <a:rPr lang="en-ID" sz="2400" b="1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2400" b="1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b="1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membukakan</a:t>
            </a:r>
            <a:r>
              <a:rPr lang="en-ID" sz="2400" b="1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b="1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bagimu</a:t>
            </a:r>
            <a:r>
              <a:rPr lang="en-ID" sz="2400" b="1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b="1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tingkap-tingkap</a:t>
            </a:r>
            <a:r>
              <a:rPr lang="en-ID" sz="2400" b="1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b="1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langit</a:t>
            </a:r>
            <a:r>
              <a:rPr lang="en-ID" sz="2400" b="1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sz="2400" b="1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mencurahkan</a:t>
            </a:r>
            <a:r>
              <a:rPr lang="en-ID" sz="2400" b="1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b="1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berkat</a:t>
            </a:r>
            <a:r>
              <a:rPr lang="en-ID" sz="2400" b="1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b="1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kepadamu</a:t>
            </a:r>
            <a:r>
              <a:rPr lang="en-ID" sz="2400" b="1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b="1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sampai</a:t>
            </a:r>
            <a:r>
              <a:rPr lang="en-ID" sz="2400" b="1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b="1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berkelimpahan</a:t>
            </a:r>
            <a:r>
              <a:rPr lang="en-ID" sz="2400" b="1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Aku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menghardik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bagimu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belalang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pelahap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supaya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jangan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dihabisinya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hasil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tanahmu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supaya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jangan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pohon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anggur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di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padang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berbuah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bagimu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firman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TUHAN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semesta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alam.Maka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segala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bangsa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menyebut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kamu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berbahagia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sebab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kamu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ini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menjadi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negeri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kesukaan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firman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TUHAN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semesta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740000"/>
                </a:solidFill>
                <a:latin typeface="Franklin Gothic Demi Cond" panose="020B0706030402020204" pitchFamily="34" charset="0"/>
              </a:rPr>
              <a:t>alam</a:t>
            </a:r>
            <a:r>
              <a:rPr lang="en-ID" sz="2400" dirty="0">
                <a:solidFill>
                  <a:srgbClr val="740000"/>
                </a:solidFill>
                <a:latin typeface="Franklin Gothic Demi Cond" panose="020B07060304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228022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09BBB-0365-0A36-A46A-9AB55CEB3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084" y="3162301"/>
            <a:ext cx="4792266" cy="98107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latin typeface="Bernard MT Condensed" panose="02050806060905020404" pitchFamily="18" charset="0"/>
              </a:rPr>
              <a:t>ULANGAN 28 : 1, 2</a:t>
            </a:r>
            <a:endParaRPr lang="en-ID" sz="4000" dirty="0">
              <a:latin typeface="Bernard MT Condensed" panose="020508060609050204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FBE8D1-4A87-D780-71CC-C0F63CC6E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653" b="17327"/>
          <a:stretch/>
        </p:blipFill>
        <p:spPr>
          <a:xfrm>
            <a:off x="20" y="0"/>
            <a:ext cx="9143980" cy="3358188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C1DDC-7B7F-4480-870A-603589762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9" y="4219575"/>
            <a:ext cx="8315321" cy="22098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ID" dirty="0"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endParaRPr lang="en-ID" dirty="0"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"Jika </a:t>
            </a:r>
            <a:r>
              <a:rPr lang="en-ID" dirty="0" err="1">
                <a:latin typeface="Franklin Gothic Medium Cond" panose="020B0606030402020204" pitchFamily="34" charset="0"/>
              </a:rPr>
              <a:t>engkau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baik-baik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mendengarkan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suara</a:t>
            </a:r>
            <a:r>
              <a:rPr lang="en-ID" dirty="0">
                <a:latin typeface="Franklin Gothic Medium Cond" panose="020B0606030402020204" pitchFamily="34" charset="0"/>
              </a:rPr>
              <a:t> TUHAN, </a:t>
            </a:r>
            <a:r>
              <a:rPr lang="en-ID" dirty="0" err="1">
                <a:latin typeface="Franklin Gothic Medium Cond" panose="020B0606030402020204" pitchFamily="34" charset="0"/>
              </a:rPr>
              <a:t>Allahmu</a:t>
            </a:r>
            <a:r>
              <a:rPr lang="en-ID" dirty="0">
                <a:latin typeface="Franklin Gothic Medium Cond" panose="020B0606030402020204" pitchFamily="34" charset="0"/>
              </a:rPr>
              <a:t>, dan </a:t>
            </a:r>
            <a:r>
              <a:rPr lang="en-ID" dirty="0" err="1">
                <a:latin typeface="Franklin Gothic Medium Cond" panose="020B0606030402020204" pitchFamily="34" charset="0"/>
              </a:rPr>
              <a:t>melakukan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setia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segala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perintah</a:t>
            </a:r>
            <a:r>
              <a:rPr lang="en-ID" dirty="0">
                <a:latin typeface="Franklin Gothic Medium Cond" panose="020B0606030402020204" pitchFamily="34" charset="0"/>
              </a:rPr>
              <a:t>-Nya yang </a:t>
            </a:r>
            <a:r>
              <a:rPr lang="en-ID" dirty="0" err="1">
                <a:latin typeface="Franklin Gothic Medium Cond" panose="020B0606030402020204" pitchFamily="34" charset="0"/>
              </a:rPr>
              <a:t>kusampaikan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kepadamu</a:t>
            </a:r>
            <a:r>
              <a:rPr lang="en-ID" dirty="0">
                <a:latin typeface="Franklin Gothic Medium Cond" panose="020B0606030402020204" pitchFamily="34" charset="0"/>
              </a:rPr>
              <a:t> pada </a:t>
            </a:r>
            <a:r>
              <a:rPr lang="en-ID" dirty="0" err="1">
                <a:latin typeface="Franklin Gothic Medium Cond" panose="020B0606030402020204" pitchFamily="34" charset="0"/>
              </a:rPr>
              <a:t>hari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maka</a:t>
            </a:r>
            <a:r>
              <a:rPr lang="en-ID" dirty="0">
                <a:latin typeface="Franklin Gothic Medium Cond" panose="020B0606030402020204" pitchFamily="34" charset="0"/>
              </a:rPr>
              <a:t> TUHAN, </a:t>
            </a:r>
            <a:r>
              <a:rPr lang="en-ID" dirty="0" err="1">
                <a:latin typeface="Franklin Gothic Medium Cond" panose="020B0606030402020204" pitchFamily="34" charset="0"/>
              </a:rPr>
              <a:t>Allahmu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mengangkat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engkau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atas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segala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bangsa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bumi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Segala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berkat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datang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kepadamu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menjadi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bagianmu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jika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engkau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mendengarkan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suara</a:t>
            </a:r>
            <a:r>
              <a:rPr lang="en-ID" dirty="0">
                <a:latin typeface="Franklin Gothic Medium Cond" panose="020B0606030402020204" pitchFamily="34" charset="0"/>
              </a:rPr>
              <a:t> TUHAN, </a:t>
            </a:r>
            <a:r>
              <a:rPr lang="en-ID" dirty="0" err="1">
                <a:latin typeface="Franklin Gothic Medium Cond" panose="020B0606030402020204" pitchFamily="34" charset="0"/>
              </a:rPr>
              <a:t>Allahmu</a:t>
            </a:r>
            <a:r>
              <a:rPr lang="en-ID" dirty="0">
                <a:latin typeface="Franklin Gothic Medium Cond" panose="020B0606030402020204" pitchFamily="34" charset="0"/>
              </a:rPr>
              <a:t>”</a:t>
            </a:r>
          </a:p>
          <a:p>
            <a:endParaRPr lang="en-ID" dirty="0">
              <a:latin typeface="Franklin Gothic Medium Cond" panose="020B0606030402020204" pitchFamily="34" charset="0"/>
            </a:endParaRPr>
          </a:p>
          <a:p>
            <a:endParaRPr lang="en-ID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836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2DBFAC-7A86-5F47-3FF6-33F419E9FA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2" r="6379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C6132-4524-F870-3953-A3AE86BF0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0" y="1200151"/>
            <a:ext cx="4162425" cy="54244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latin typeface="Eras Demi ITC" panose="020B0805030504020804" pitchFamily="34" charset="0"/>
              </a:rPr>
              <a:t>Itulah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janji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Tuhan</a:t>
            </a:r>
            <a:r>
              <a:rPr lang="en-ID" sz="3200" dirty="0">
                <a:latin typeface="Eras Demi ITC" panose="020B0805030504020804" pitchFamily="34" charset="0"/>
              </a:rPr>
              <a:t>, </a:t>
            </a:r>
            <a:r>
              <a:rPr lang="en-ID" sz="3200" dirty="0" err="1">
                <a:latin typeface="Eras Demi ITC" panose="020B0805030504020804" pitchFamily="34" charset="0"/>
              </a:rPr>
              <a:t>sejarah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kehidupan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bangsa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Iarael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telah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membutikan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pemenuhan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janji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tersebut</a:t>
            </a:r>
            <a:r>
              <a:rPr lang="en-ID" sz="3200" dirty="0">
                <a:latin typeface="Eras Demi ITC" panose="020B08050305040208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Baik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dalam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penurutan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maupun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dalam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ketidaksetiaan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mereka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merasakannya</a:t>
            </a:r>
            <a:r>
              <a:rPr lang="en-ID" sz="32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1047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6854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9ADFE-6266-797C-4959-ACC4DD14D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83" r="19686"/>
          <a:stretch/>
        </p:blipFill>
        <p:spPr>
          <a:xfrm>
            <a:off x="5976166" y="10"/>
            <a:ext cx="3167834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56B968-3CD9-6D40-F699-B10E259E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5857875" cy="1266824"/>
          </a:xfrm>
        </p:spPr>
        <p:txBody>
          <a:bodyPr>
            <a:normAutofit/>
          </a:bodyPr>
          <a:lstStyle/>
          <a:p>
            <a:pPr algn="ctr"/>
            <a:r>
              <a:rPr lang="en-ID" sz="2800" dirty="0">
                <a:latin typeface="Aharoni" panose="02010803020104030203" pitchFamily="2" charset="-79"/>
                <a:cs typeface="Aharoni" panose="02010803020104030203" pitchFamily="2" charset="-79"/>
              </a:rPr>
              <a:t>Ellen G. White, </a:t>
            </a:r>
            <a:br>
              <a:rPr lang="en-ID" sz="2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ID" sz="2800" i="1" dirty="0" err="1">
                <a:latin typeface="Aharoni" panose="02010803020104030203" pitchFamily="2" charset="-79"/>
                <a:cs typeface="Aharoni" panose="02010803020104030203" pitchFamily="2" charset="-79"/>
              </a:rPr>
              <a:t>Nasihat</a:t>
            </a:r>
            <a:r>
              <a:rPr lang="en-ID" sz="2800" i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i="1" dirty="0" err="1">
                <a:latin typeface="Aharoni" panose="02010803020104030203" pitchFamily="2" charset="-79"/>
                <a:cs typeface="Aharoni" panose="02010803020104030203" pitchFamily="2" charset="-79"/>
              </a:rPr>
              <a:t>Penatalayanan</a:t>
            </a:r>
            <a:r>
              <a:rPr lang="en-ID" sz="2800" i="1" dirty="0">
                <a:latin typeface="Aharoni" panose="02010803020104030203" pitchFamily="2" charset="-79"/>
                <a:cs typeface="Aharoni" panose="02010803020104030203" pitchFamily="2" charset="-79"/>
              </a:rPr>
              <a:t>,</a:t>
            </a:r>
            <a:r>
              <a:rPr lang="en-ID" sz="28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hlm</a:t>
            </a:r>
            <a:r>
              <a:rPr lang="en-ID" sz="2800" dirty="0">
                <a:latin typeface="Aharoni" panose="02010803020104030203" pitchFamily="2" charset="-79"/>
                <a:cs typeface="Aharoni" panose="02010803020104030203" pitchFamily="2" charset="-79"/>
              </a:rPr>
              <a:t>. 75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853AE-FCF4-7422-CE46-20791BC5F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6" y="1581150"/>
            <a:ext cx="5718990" cy="51435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 err="1">
                <a:latin typeface="Franklin Gothic Medium Cond" panose="020B0606030402020204" pitchFamily="34" charset="0"/>
              </a:rPr>
              <a:t>Ia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telah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memberikan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anak</a:t>
            </a:r>
            <a:r>
              <a:rPr lang="en-ID" sz="2400" dirty="0">
                <a:latin typeface="Franklin Gothic Medium Cond" panose="020B0606030402020204" pitchFamily="34" charset="0"/>
              </a:rPr>
              <a:t>-Nya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tunggal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mati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bagi</a:t>
            </a:r>
            <a:r>
              <a:rPr lang="en-ID" sz="2400" dirty="0">
                <a:latin typeface="Franklin Gothic Medium Cond" panose="020B0606030402020204" pitchFamily="34" charset="0"/>
              </a:rPr>
              <a:t> Anda </a:t>
            </a:r>
            <a:r>
              <a:rPr lang="en-ID" sz="2400" dirty="0" err="1">
                <a:latin typeface="Franklin Gothic Medium Cond" panose="020B0606030402020204" pitchFamily="34" charset="0"/>
              </a:rPr>
              <a:t>telah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mengadakan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perjanjian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Anda. </a:t>
            </a:r>
            <a:r>
              <a:rPr lang="en-ID" sz="2400" dirty="0" err="1">
                <a:latin typeface="Gill Sans Nova Cond Ultra Bold" panose="020B0B04020104020203" pitchFamily="34" charset="0"/>
              </a:rPr>
              <a:t>Ia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telah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memberikan</a:t>
            </a:r>
            <a:r>
              <a:rPr lang="en-ID" sz="2400" dirty="0">
                <a:latin typeface="Gill Sans Nova Cond Ultra Bold" panose="020B0B04020104020203" pitchFamily="34" charset="0"/>
              </a:rPr>
              <a:t> Anda </a:t>
            </a:r>
            <a:r>
              <a:rPr lang="en-ID" sz="2400" dirty="0" err="1">
                <a:latin typeface="Gill Sans Nova Cond Ultra Bold" panose="020B0B04020104020203" pitchFamily="34" charset="0"/>
              </a:rPr>
              <a:t>berkat</a:t>
            </a:r>
            <a:r>
              <a:rPr lang="en-ID" sz="2400" dirty="0">
                <a:latin typeface="Gill Sans Nova Cond Ultra Bold" panose="020B0B04020104020203" pitchFamily="34" charset="0"/>
              </a:rPr>
              <a:t>-</a:t>
            </a:r>
            <a:r>
              <a:rPr lang="en-ID" sz="2400" dirty="0" err="1">
                <a:latin typeface="Gill Sans Nova Cond Ultra Bold" panose="020B0B04020104020203" pitchFamily="34" charset="0"/>
              </a:rPr>
              <a:t>berkat</a:t>
            </a:r>
            <a:r>
              <a:rPr lang="en-ID" sz="2400" dirty="0">
                <a:latin typeface="Gill Sans Nova Cond Ultra Bold" panose="020B0B04020104020203" pitchFamily="34" charset="0"/>
              </a:rPr>
              <a:t>-Nya, dan </a:t>
            </a:r>
            <a:r>
              <a:rPr lang="en-ID" sz="2400" dirty="0" err="1">
                <a:latin typeface="Gill Sans Nova Cond Ultra Bold" panose="020B0B04020104020203" pitchFamily="34" charset="0"/>
              </a:rPr>
              <a:t>sebagai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imbalannya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Ia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menuntut</a:t>
            </a:r>
            <a:r>
              <a:rPr lang="en-ID" sz="2400" dirty="0">
                <a:latin typeface="Gill Sans Nova Cond Ultra Bold" panose="020B0B04020104020203" pitchFamily="34" charset="0"/>
              </a:rPr>
              <a:t> Anda </a:t>
            </a:r>
            <a:r>
              <a:rPr lang="en-ID" sz="2400" dirty="0" err="1">
                <a:latin typeface="Gill Sans Nova Cond Ultra Bold" panose="020B0B04020104020203" pitchFamily="34" charset="0"/>
              </a:rPr>
              <a:t>membawa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kepada</a:t>
            </a:r>
            <a:r>
              <a:rPr lang="en-ID" sz="2400" dirty="0">
                <a:latin typeface="Gill Sans Nova Cond Ultra Bold" panose="020B0B04020104020203" pitchFamily="34" charset="0"/>
              </a:rPr>
              <a:t>-Nya </a:t>
            </a:r>
            <a:r>
              <a:rPr lang="en-ID" sz="2400" dirty="0" err="1">
                <a:latin typeface="Gill Sans Nova Cond Ultra Bold" panose="020B0B04020104020203" pitchFamily="34" charset="0"/>
              </a:rPr>
              <a:t>persepuluhan-persepuluhan</a:t>
            </a:r>
            <a:r>
              <a:rPr lang="en-ID" sz="2400" dirty="0">
                <a:latin typeface="Gill Sans Nova Cond Ultra Bold" panose="020B0B04020104020203" pitchFamily="34" charset="0"/>
              </a:rPr>
              <a:t> dan </a:t>
            </a:r>
            <a:r>
              <a:rPr lang="en-ID" sz="2400" dirty="0" err="1">
                <a:latin typeface="Gill Sans Nova Cond Ultra Bold" panose="020B0B04020104020203" pitchFamily="34" charset="0"/>
              </a:rPr>
              <a:t>persembahan</a:t>
            </a:r>
            <a:r>
              <a:rPr lang="en-ID" sz="2400" dirty="0">
                <a:latin typeface="Gill Sans Nova Cond Ultra Bold" panose="020B0B04020104020203" pitchFamily="34" charset="0"/>
              </a:rPr>
              <a:t>.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ada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seorang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dapat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berkata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bahwa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sukarlah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baginya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memahami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hal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Rencana</a:t>
            </a:r>
            <a:r>
              <a:rPr lang="en-ID" sz="2400" dirty="0">
                <a:latin typeface="Franklin Gothic Medium Cond" panose="020B0606030402020204" pitchFamily="34" charset="0"/>
              </a:rPr>
              <a:t> Allah </a:t>
            </a:r>
            <a:r>
              <a:rPr lang="en-ID" sz="2400" dirty="0" err="1">
                <a:latin typeface="Franklin Gothic Medium Cond" panose="020B0606030402020204" pitchFamily="34" charset="0"/>
              </a:rPr>
              <a:t>mengenai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persepuluhan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persembahan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tegas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ditandaskan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Maleakhi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pasal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tiga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>
                <a:latin typeface="Gill Sans Nova Cond XBd" panose="020B0A06020104020203" pitchFamily="34" charset="0"/>
              </a:rPr>
              <a:t>Allah </a:t>
            </a:r>
            <a:r>
              <a:rPr lang="en-ID" sz="2400" dirty="0" err="1">
                <a:latin typeface="Gill Sans Nova Cond XBd" panose="020B0A06020104020203" pitchFamily="34" charset="0"/>
              </a:rPr>
              <a:t>mengajak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manusia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pembantu</a:t>
            </a:r>
            <a:r>
              <a:rPr lang="en-ID" sz="2400" dirty="0">
                <a:latin typeface="Gill Sans Nova Cond XBd" panose="020B0A06020104020203" pitchFamily="34" charset="0"/>
              </a:rPr>
              <a:t>-</a:t>
            </a:r>
            <a:r>
              <a:rPr lang="en-ID" sz="2400" dirty="0" err="1">
                <a:latin typeface="Gill Sans Nova Cond XBd" panose="020B0A06020104020203" pitchFamily="34" charset="0"/>
              </a:rPr>
              <a:t>pembantu</a:t>
            </a:r>
            <a:r>
              <a:rPr lang="en-ID" sz="2400" dirty="0">
                <a:latin typeface="Gill Sans Nova Cond XBd" panose="020B0A06020104020203" pitchFamily="34" charset="0"/>
              </a:rPr>
              <a:t>-Nya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tetap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setia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ikatan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janji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Ia</a:t>
            </a:r>
            <a:r>
              <a:rPr lang="en-ID" sz="2400" dirty="0">
                <a:latin typeface="Gill Sans Nova Cond XBd" panose="020B0A06020104020203" pitchFamily="34" charset="0"/>
              </a:rPr>
              <a:t> buat </a:t>
            </a:r>
            <a:r>
              <a:rPr lang="en-ID" sz="2400" dirty="0" err="1"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4061310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7A14F-FEB1-73D0-1145-2BDE0EBB2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CARILAH DAHULU</a:t>
            </a:r>
            <a:br>
              <a:rPr lang="fi-FI" dirty="0"/>
            </a:br>
            <a:r>
              <a:rPr lang="fi-FI" sz="2800" dirty="0" err="1">
                <a:solidFill>
                  <a:srgbClr val="0070C0"/>
                </a:solidFill>
                <a:latin typeface="Gill Sans Nova Cond XBd" panose="020B0A06020104020203" pitchFamily="34" charset="0"/>
              </a:rPr>
              <a:t>Kamis</a:t>
            </a:r>
            <a:r>
              <a:rPr lang="fi-FI" sz="28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, 12 </a:t>
            </a:r>
            <a:r>
              <a:rPr lang="fi-FI" sz="2800" dirty="0" err="1">
                <a:solidFill>
                  <a:srgbClr val="0070C0"/>
                </a:solidFill>
                <a:latin typeface="Gill Sans Nova Cond XBd" panose="020B0A06020104020203" pitchFamily="34" charset="0"/>
              </a:rPr>
              <a:t>Januari</a:t>
            </a:r>
            <a:r>
              <a:rPr lang="fi-FI" sz="28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 2023</a:t>
            </a:r>
            <a:endParaRPr lang="en-ID" sz="2800" dirty="0">
              <a:solidFill>
                <a:srgbClr val="0070C0"/>
              </a:solidFill>
              <a:latin typeface="Gill Sans Nova Cond XBd" panose="020B0A06020104020203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A10FA-59E3-7CFF-1F74-64681FC42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4417693"/>
            <a:ext cx="8267699" cy="2364107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ID" sz="4400" dirty="0" err="1">
                <a:latin typeface="Bernard MT Condensed" panose="02050806060905020404" pitchFamily="18" charset="0"/>
              </a:rPr>
              <a:t>Matius</a:t>
            </a:r>
            <a:r>
              <a:rPr lang="en-ID" sz="4400" dirty="0">
                <a:latin typeface="Bernard MT Condensed" panose="02050806060905020404" pitchFamily="18" charset="0"/>
              </a:rPr>
              <a:t> 6:33 </a:t>
            </a:r>
          </a:p>
          <a:p>
            <a:pPr marL="0" indent="0" algn="ctr">
              <a:buNone/>
            </a:pPr>
            <a:r>
              <a:rPr lang="en-ID" sz="3200" dirty="0" err="1">
                <a:latin typeface="Gill Sans Nova Cond XBd" panose="020B0A06020104020203" pitchFamily="34" charset="0"/>
              </a:rPr>
              <a:t>Tetapi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carilah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dahulu</a:t>
            </a:r>
            <a:r>
              <a:rPr lang="en-ID" sz="3200" dirty="0">
                <a:latin typeface="Gill Sans Nova Cond XBd" panose="020B0A06020104020203" pitchFamily="34" charset="0"/>
              </a:rPr>
              <a:t> Kerajaan Allah dan </a:t>
            </a:r>
            <a:r>
              <a:rPr lang="en-ID" sz="3200" dirty="0" err="1">
                <a:latin typeface="Gill Sans Nova Cond XBd" panose="020B0A06020104020203" pitchFamily="34" charset="0"/>
              </a:rPr>
              <a:t>kebenarannya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maka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semuanya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itu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ditambahkan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kepadamu</a:t>
            </a:r>
            <a:r>
              <a:rPr lang="en-ID" sz="3200" dirty="0"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B06EA3-62BF-5E80-E692-6867F0BCB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69" b="21566"/>
          <a:stretch/>
        </p:blipFill>
        <p:spPr>
          <a:xfrm>
            <a:off x="1323075" y="1661729"/>
            <a:ext cx="7216885" cy="24873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39838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86646" y="-3486043"/>
            <a:ext cx="2170709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579042-C92C-BE34-E3EA-E4E0FD005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673" y="348865"/>
            <a:ext cx="7288583" cy="1576446"/>
          </a:xfrm>
        </p:spPr>
        <p:txBody>
          <a:bodyPr anchor="ctr">
            <a:normAutofit/>
          </a:bodyPr>
          <a:lstStyle/>
          <a:p>
            <a:r>
              <a:rPr lang="en-ID" sz="2700" dirty="0" err="1">
                <a:solidFill>
                  <a:srgbClr val="FFFFFF"/>
                </a:solidFill>
                <a:latin typeface="Impact" panose="020B0806030902050204" pitchFamily="34" charset="0"/>
              </a:rPr>
              <a:t>Dalam</a:t>
            </a:r>
            <a:r>
              <a:rPr lang="en-ID" sz="27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Impact" panose="020B0806030902050204" pitchFamily="34" charset="0"/>
              </a:rPr>
              <a:t>perjanjian</a:t>
            </a:r>
            <a:r>
              <a:rPr lang="en-ID" sz="2700" dirty="0">
                <a:solidFill>
                  <a:srgbClr val="FFFFFF"/>
                </a:solidFill>
                <a:latin typeface="Impact" panose="020B0806030902050204" pitchFamily="34" charset="0"/>
              </a:rPr>
              <a:t> bilateral, </a:t>
            </a:r>
            <a:r>
              <a:rPr lang="en-ID" sz="2700" dirty="0" err="1">
                <a:solidFill>
                  <a:srgbClr val="FFFFFF"/>
                </a:solidFill>
                <a:latin typeface="Impact" panose="020B0806030902050204" pitchFamily="34" charset="0"/>
              </a:rPr>
              <a:t>yaitu</a:t>
            </a:r>
            <a:r>
              <a:rPr lang="en-ID" sz="27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Impact" panose="020B0806030902050204" pitchFamily="34" charset="0"/>
              </a:rPr>
              <a:t>untuk</a:t>
            </a:r>
            <a:r>
              <a:rPr lang="en-ID" sz="27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Impact" panose="020B0806030902050204" pitchFamily="34" charset="0"/>
              </a:rPr>
              <a:t>menerima</a:t>
            </a:r>
            <a:r>
              <a:rPr lang="en-ID" sz="27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Impact" panose="020B0806030902050204" pitchFamily="34" charset="0"/>
              </a:rPr>
              <a:t>berkat</a:t>
            </a:r>
            <a:r>
              <a:rPr lang="en-ID" sz="2700" dirty="0">
                <a:solidFill>
                  <a:srgbClr val="FFFFFF"/>
                </a:solidFill>
                <a:latin typeface="Impact" panose="020B0806030902050204" pitchFamily="34" charset="0"/>
              </a:rPr>
              <a:t>, </a:t>
            </a:r>
            <a:r>
              <a:rPr lang="en-ID" sz="2700" dirty="0" err="1">
                <a:solidFill>
                  <a:srgbClr val="FFFFFF"/>
                </a:solidFill>
                <a:latin typeface="Impact" panose="020B0806030902050204" pitchFamily="34" charset="0"/>
              </a:rPr>
              <a:t>kita</a:t>
            </a:r>
            <a:r>
              <a:rPr lang="en-ID" sz="27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Impact" panose="020B0806030902050204" pitchFamily="34" charset="0"/>
              </a:rPr>
              <a:t>perlu</a:t>
            </a:r>
            <a:r>
              <a:rPr lang="en-ID" sz="27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Impact" panose="020B0806030902050204" pitchFamily="34" charset="0"/>
              </a:rPr>
              <a:t>melakukan</a:t>
            </a:r>
            <a:r>
              <a:rPr lang="en-ID" sz="27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Impact" panose="020B0806030902050204" pitchFamily="34" charset="0"/>
              </a:rPr>
              <a:t>bagian</a:t>
            </a:r>
            <a:r>
              <a:rPr lang="en-ID" sz="27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rgbClr val="FFFFFF"/>
                </a:solidFill>
                <a:latin typeface="Impact" panose="020B0806030902050204" pitchFamily="34" charset="0"/>
              </a:rPr>
              <a:t>kita</a:t>
            </a:r>
            <a:r>
              <a:rPr lang="en-ID" sz="2700" dirty="0">
                <a:solidFill>
                  <a:srgbClr val="FFFFFF"/>
                </a:solidFill>
                <a:latin typeface="Impact" panose="020B0806030902050204" pitchFamily="34" charset="0"/>
              </a:rPr>
              <a:t> juga.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F070BA-F53F-6260-DD08-FF7B3D5620AB}"/>
              </a:ext>
            </a:extLst>
          </p:cNvPr>
          <p:cNvSpPr txBox="1"/>
          <p:nvPr/>
        </p:nvSpPr>
        <p:spPr>
          <a:xfrm>
            <a:off x="272896" y="2439205"/>
            <a:ext cx="4137180" cy="1979589"/>
          </a:xfrm>
          <a:prstGeom prst="rect">
            <a:avLst/>
          </a:prstGeom>
          <a:solidFill>
            <a:srgbClr val="6C3716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D" sz="2400" kern="1200" dirty="0">
                <a:latin typeface="Eras Demi ITC" panose="020B0805030504020804" pitchFamily="34" charset="0"/>
              </a:rPr>
              <a:t>Jika </a:t>
            </a:r>
            <a:r>
              <a:rPr lang="en-ID" sz="2400" kern="1200" dirty="0" err="1">
                <a:latin typeface="Eras Demi ITC" panose="020B0805030504020804" pitchFamily="34" charset="0"/>
              </a:rPr>
              <a:t>kita</a:t>
            </a:r>
            <a:r>
              <a:rPr lang="en-ID" sz="2400" kern="1200" dirty="0">
                <a:latin typeface="Eras Demi ITC" panose="020B0805030504020804" pitchFamily="34" charset="0"/>
              </a:rPr>
              <a:t> </a:t>
            </a:r>
            <a:r>
              <a:rPr lang="en-ID" sz="2400" kern="1200" dirty="0" err="1">
                <a:latin typeface="Eras Demi ITC" panose="020B0805030504020804" pitchFamily="34" charset="0"/>
              </a:rPr>
              <a:t>memiliki</a:t>
            </a:r>
            <a:r>
              <a:rPr lang="en-ID" sz="2400" kern="1200" dirty="0">
                <a:latin typeface="Eras Demi ITC" panose="020B0805030504020804" pitchFamily="34" charset="0"/>
              </a:rPr>
              <a:t> </a:t>
            </a:r>
            <a:r>
              <a:rPr lang="en-ID" sz="2400" kern="1200" dirty="0" err="1">
                <a:latin typeface="Eras Demi ITC" panose="020B0805030504020804" pitchFamily="34" charset="0"/>
              </a:rPr>
              <a:t>iman</a:t>
            </a:r>
            <a:r>
              <a:rPr lang="en-ID" sz="2400" kern="1200" dirty="0">
                <a:latin typeface="Eras Demi ITC" panose="020B0805030504020804" pitchFamily="34" charset="0"/>
              </a:rPr>
              <a:t> yang </a:t>
            </a:r>
            <a:r>
              <a:rPr lang="en-ID" sz="2400" kern="1200" dirty="0" err="1">
                <a:latin typeface="Eras Demi ITC" panose="020B0805030504020804" pitchFamily="34" charset="0"/>
              </a:rPr>
              <a:t>teguh</a:t>
            </a:r>
            <a:r>
              <a:rPr lang="en-ID" sz="2400" kern="1200" dirty="0">
                <a:latin typeface="Eras Demi ITC" panose="020B0805030504020804" pitchFamily="34" charset="0"/>
              </a:rPr>
              <a:t>, </a:t>
            </a:r>
            <a:r>
              <a:rPr lang="en-ID" sz="2400" kern="1200" dirty="0" err="1">
                <a:latin typeface="Eras Demi ITC" panose="020B0805030504020804" pitchFamily="34" charset="0"/>
              </a:rPr>
              <a:t>Tuhan</a:t>
            </a:r>
            <a:r>
              <a:rPr lang="en-ID" sz="2400" kern="1200" dirty="0">
                <a:latin typeface="Eras Demi ITC" panose="020B0805030504020804" pitchFamily="34" charset="0"/>
              </a:rPr>
              <a:t> </a:t>
            </a:r>
            <a:r>
              <a:rPr lang="en-ID" sz="2400" kern="1200" dirty="0" err="1">
                <a:latin typeface="Eras Demi ITC" panose="020B0805030504020804" pitchFamily="34" charset="0"/>
              </a:rPr>
              <a:t>akan</a:t>
            </a:r>
            <a:r>
              <a:rPr lang="en-ID" sz="2400" kern="1200" dirty="0">
                <a:latin typeface="Eras Demi ITC" panose="020B0805030504020804" pitchFamily="34" charset="0"/>
              </a:rPr>
              <a:t> </a:t>
            </a:r>
            <a:r>
              <a:rPr lang="en-ID" sz="2400" kern="1200" dirty="0" err="1">
                <a:latin typeface="Eras Demi ITC" panose="020B0805030504020804" pitchFamily="34" charset="0"/>
              </a:rPr>
              <a:t>memberikan</a:t>
            </a:r>
            <a:r>
              <a:rPr lang="en-ID" sz="2400" kern="1200" dirty="0">
                <a:latin typeface="Eras Demi ITC" panose="020B0805030504020804" pitchFamily="34" charset="0"/>
              </a:rPr>
              <a:t> </a:t>
            </a:r>
            <a:r>
              <a:rPr lang="en-ID" sz="2400" kern="1200" dirty="0" err="1">
                <a:latin typeface="Eras Demi ITC" panose="020B0805030504020804" pitchFamily="34" charset="0"/>
              </a:rPr>
              <a:t>damai</a:t>
            </a:r>
            <a:r>
              <a:rPr lang="en-ID" sz="2400" kern="1200" dirty="0">
                <a:latin typeface="Eras Demi ITC" panose="020B0805030504020804" pitchFamily="34" charset="0"/>
              </a:rPr>
              <a:t> </a:t>
            </a:r>
            <a:r>
              <a:rPr lang="en-ID" sz="2400" kern="1200" dirty="0" err="1">
                <a:latin typeface="Eras Demi ITC" panose="020B0805030504020804" pitchFamily="34" charset="0"/>
              </a:rPr>
              <a:t>sejahtera</a:t>
            </a:r>
            <a:r>
              <a:rPr lang="en-ID" sz="2400" kern="1200" dirty="0">
                <a:latin typeface="Eras Demi ITC" panose="020B0805030504020804" pitchFamily="34" charset="0"/>
              </a:rPr>
              <a:t> [</a:t>
            </a:r>
            <a:r>
              <a:rPr lang="en-ID" sz="2400" kern="1200" dirty="0" err="1">
                <a:latin typeface="Eras Demi ITC" panose="020B0805030504020804" pitchFamily="34" charset="0"/>
              </a:rPr>
              <a:t>Yesaya</a:t>
            </a:r>
            <a:r>
              <a:rPr lang="en-ID" sz="2400" kern="1200" dirty="0">
                <a:latin typeface="Eras Demi ITC" panose="020B0805030504020804" pitchFamily="34" charset="0"/>
              </a:rPr>
              <a:t> 26:3].   </a:t>
            </a:r>
            <a:endParaRPr lang="en-US" sz="2400" kern="1200" dirty="0">
              <a:latin typeface="Eras Demi ITC" panose="020B08050305040208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98C144-0CCD-3B18-9FB4-42278973EE91}"/>
              </a:ext>
            </a:extLst>
          </p:cNvPr>
          <p:cNvGrpSpPr/>
          <p:nvPr/>
        </p:nvGrpSpPr>
        <p:grpSpPr>
          <a:xfrm>
            <a:off x="4572000" y="2439205"/>
            <a:ext cx="4410076" cy="1979589"/>
            <a:chOff x="1000" y="674149"/>
            <a:chExt cx="3901842" cy="234110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5EB376-6CAB-F3EF-08B6-5E9A060AAB3B}"/>
                </a:ext>
              </a:extLst>
            </p:cNvPr>
            <p:cNvSpPr/>
            <p:nvPr/>
          </p:nvSpPr>
          <p:spPr>
            <a:xfrm>
              <a:off x="1000" y="674149"/>
              <a:ext cx="3901842" cy="2341105"/>
            </a:xfrm>
            <a:prstGeom prst="rect">
              <a:avLst/>
            </a:prstGeom>
            <a:solidFill>
              <a:srgbClr val="11311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EB56769-00C2-489E-5751-F8A64DA402B8}"/>
                </a:ext>
              </a:extLst>
            </p:cNvPr>
            <p:cNvSpPr txBox="1"/>
            <p:nvPr/>
          </p:nvSpPr>
          <p:spPr>
            <a:xfrm>
              <a:off x="1000" y="674149"/>
              <a:ext cx="3901842" cy="23411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D" sz="2400" kern="1200" dirty="0">
                  <a:latin typeface="Bernard MT Condensed" panose="02050806060905020404" pitchFamily="18" charset="0"/>
                </a:rPr>
                <a:t>Jika </a:t>
              </a:r>
              <a:r>
                <a:rPr lang="en-ID" sz="2400" kern="1200" dirty="0" err="1">
                  <a:latin typeface="Bernard MT Condensed" panose="02050806060905020404" pitchFamily="18" charset="0"/>
                </a:rPr>
                <a:t>kita</a:t>
              </a:r>
              <a:r>
                <a:rPr lang="en-ID" sz="2400" kern="1200" dirty="0">
                  <a:latin typeface="Bernard MT Condensed" panose="02050806060905020404" pitchFamily="18" charset="0"/>
                </a:rPr>
                <a:t> </a:t>
              </a:r>
              <a:r>
                <a:rPr lang="en-ID" sz="2400" kern="1200" dirty="0" err="1">
                  <a:latin typeface="Bernard MT Condensed" panose="02050806060905020404" pitchFamily="18" charset="0"/>
                </a:rPr>
                <a:t>mengaku</a:t>
              </a:r>
              <a:r>
                <a:rPr lang="en-ID" sz="2400" kern="1200" dirty="0">
                  <a:latin typeface="Bernard MT Condensed" panose="02050806060905020404" pitchFamily="18" charset="0"/>
                </a:rPr>
                <a:t> dosa </a:t>
              </a:r>
              <a:r>
                <a:rPr lang="en-ID" sz="2400" kern="1200" dirty="0" err="1">
                  <a:latin typeface="Bernard MT Condensed" panose="02050806060905020404" pitchFamily="18" charset="0"/>
                </a:rPr>
                <a:t>kita</a:t>
              </a:r>
              <a:r>
                <a:rPr lang="en-ID" sz="2400" kern="1200" dirty="0">
                  <a:latin typeface="Bernard MT Condensed" panose="02050806060905020404" pitchFamily="18" charset="0"/>
                </a:rPr>
                <a:t>, </a:t>
              </a:r>
              <a:r>
                <a:rPr lang="en-ID" sz="2400" kern="1200" dirty="0" err="1">
                  <a:latin typeface="Bernard MT Condensed" panose="02050806060905020404" pitchFamily="18" charset="0"/>
                </a:rPr>
                <a:t>Tuhan</a:t>
              </a:r>
              <a:r>
                <a:rPr lang="en-ID" sz="2400" kern="1200" dirty="0">
                  <a:latin typeface="Bernard MT Condensed" panose="02050806060905020404" pitchFamily="18" charset="0"/>
                </a:rPr>
                <a:t> </a:t>
              </a:r>
              <a:r>
                <a:rPr lang="en-ID" sz="2400" kern="1200" dirty="0" err="1">
                  <a:latin typeface="Bernard MT Condensed" panose="02050806060905020404" pitchFamily="18" charset="0"/>
                </a:rPr>
                <a:t>akan</a:t>
              </a:r>
              <a:r>
                <a:rPr lang="en-ID" sz="2400" kern="1200" dirty="0">
                  <a:latin typeface="Bernard MT Condensed" panose="02050806060905020404" pitchFamily="18" charset="0"/>
                </a:rPr>
                <a:t> </a:t>
              </a:r>
              <a:r>
                <a:rPr lang="en-ID" sz="2400" kern="1200" dirty="0" err="1">
                  <a:latin typeface="Bernard MT Condensed" panose="02050806060905020404" pitchFamily="18" charset="0"/>
                </a:rPr>
                <a:t>mengampuni</a:t>
              </a:r>
              <a:r>
                <a:rPr lang="en-ID" sz="2400" kern="1200" dirty="0">
                  <a:latin typeface="Bernard MT Condensed" panose="02050806060905020404" pitchFamily="18" charset="0"/>
                </a:rPr>
                <a:t> </a:t>
              </a:r>
              <a:r>
                <a:rPr lang="en-ID" sz="2400" kern="1200" dirty="0" err="1">
                  <a:latin typeface="Bernard MT Condensed" panose="02050806060905020404" pitchFamily="18" charset="0"/>
                </a:rPr>
                <a:t>segala</a:t>
              </a:r>
              <a:r>
                <a:rPr lang="en-ID" sz="2400" kern="1200" dirty="0">
                  <a:latin typeface="Bernard MT Condensed" panose="02050806060905020404" pitchFamily="18" charset="0"/>
                </a:rPr>
                <a:t> dosa </a:t>
              </a:r>
              <a:r>
                <a:rPr lang="en-ID" sz="2400" kern="1200" dirty="0" err="1">
                  <a:latin typeface="Bernard MT Condensed" panose="02050806060905020404" pitchFamily="18" charset="0"/>
                </a:rPr>
                <a:t>kita</a:t>
              </a:r>
              <a:r>
                <a:rPr lang="en-ID" sz="2400" kern="1200" dirty="0">
                  <a:latin typeface="Bernard MT Condensed" panose="02050806060905020404" pitchFamily="18" charset="0"/>
                </a:rPr>
                <a:t> dan </a:t>
              </a:r>
              <a:r>
                <a:rPr lang="en-ID" sz="2400" kern="1200" dirty="0" err="1">
                  <a:latin typeface="Bernard MT Condensed" panose="02050806060905020404" pitchFamily="18" charset="0"/>
                </a:rPr>
                <a:t>menyucikan</a:t>
              </a:r>
              <a:r>
                <a:rPr lang="en-ID" sz="2400" kern="1200" dirty="0">
                  <a:latin typeface="Bernard MT Condensed" panose="02050806060905020404" pitchFamily="18" charset="0"/>
                </a:rPr>
                <a:t> </a:t>
              </a:r>
              <a:r>
                <a:rPr lang="en-ID" sz="2400" kern="1200" dirty="0" err="1">
                  <a:latin typeface="Bernard MT Condensed" panose="02050806060905020404" pitchFamily="18" charset="0"/>
                </a:rPr>
                <a:t>kita</a:t>
              </a:r>
              <a:r>
                <a:rPr lang="en-ID" sz="2400" kern="1200" dirty="0">
                  <a:latin typeface="Bernard MT Condensed" panose="02050806060905020404" pitchFamily="18" charset="0"/>
                </a:rPr>
                <a:t> </a:t>
              </a:r>
              <a:r>
                <a:rPr lang="en-ID" sz="2400" kern="1200" dirty="0" err="1">
                  <a:latin typeface="Bernard MT Condensed" panose="02050806060905020404" pitchFamily="18" charset="0"/>
                </a:rPr>
                <a:t>dari</a:t>
              </a:r>
              <a:r>
                <a:rPr lang="en-ID" sz="2400" kern="1200" dirty="0">
                  <a:latin typeface="Bernard MT Condensed" panose="02050806060905020404" pitchFamily="18" charset="0"/>
                </a:rPr>
                <a:t> </a:t>
              </a:r>
              <a:r>
                <a:rPr lang="en-ID" sz="2400" kern="1200" dirty="0" err="1">
                  <a:latin typeface="Bernard MT Condensed" panose="02050806060905020404" pitchFamily="18" charset="0"/>
                </a:rPr>
                <a:t>segala</a:t>
              </a:r>
              <a:r>
                <a:rPr lang="en-ID" sz="2400" kern="1200" dirty="0">
                  <a:latin typeface="Bernard MT Condensed" panose="02050806060905020404" pitchFamily="18" charset="0"/>
                </a:rPr>
                <a:t> </a:t>
              </a:r>
              <a:r>
                <a:rPr lang="en-ID" sz="2400" kern="1200" dirty="0" err="1">
                  <a:latin typeface="Bernard MT Condensed" panose="02050806060905020404" pitchFamily="18" charset="0"/>
                </a:rPr>
                <a:t>kejahatan</a:t>
              </a:r>
              <a:r>
                <a:rPr lang="en-ID" sz="2400" kern="1200" dirty="0">
                  <a:latin typeface="Bernard MT Condensed" panose="02050806060905020404" pitchFamily="18" charset="0"/>
                </a:rPr>
                <a:t> [1 </a:t>
              </a:r>
              <a:r>
                <a:rPr lang="en-ID" sz="2400" kern="1200" dirty="0" err="1">
                  <a:latin typeface="Bernard MT Condensed" panose="02050806060905020404" pitchFamily="18" charset="0"/>
                </a:rPr>
                <a:t>Yohanes</a:t>
              </a:r>
              <a:r>
                <a:rPr lang="en-ID" sz="2400" kern="1200" dirty="0">
                  <a:latin typeface="Bernard MT Condensed" panose="02050806060905020404" pitchFamily="18" charset="0"/>
                </a:rPr>
                <a:t>  1:9].   </a:t>
              </a:r>
              <a:endParaRPr lang="en-US" sz="2400" kern="1200" dirty="0">
                <a:latin typeface="Bernard MT Condensed" panose="020508060609050204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DAA34EC-816D-28DD-0168-C9B5501CB5CF}"/>
              </a:ext>
            </a:extLst>
          </p:cNvPr>
          <p:cNvSpPr txBox="1"/>
          <p:nvPr/>
        </p:nvSpPr>
        <p:spPr>
          <a:xfrm>
            <a:off x="2341486" y="4648602"/>
            <a:ext cx="4410077" cy="1979589"/>
          </a:xfrm>
          <a:prstGeom prst="rect">
            <a:avLst/>
          </a:prstGeom>
          <a:solidFill>
            <a:srgbClr val="5C46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D" sz="2400" kern="1200" dirty="0">
                <a:latin typeface="Gill Sans Nova Cond XBd" panose="020B0A06020104020203" pitchFamily="34" charset="0"/>
              </a:rPr>
              <a:t>Jika </a:t>
            </a:r>
            <a:r>
              <a:rPr lang="en-ID" sz="2400" kern="1200" dirty="0" err="1">
                <a:latin typeface="Gill Sans Nova Cond XBd" panose="020B0A06020104020203" pitchFamily="34" charset="0"/>
              </a:rPr>
              <a:t>kita</a:t>
            </a:r>
            <a:r>
              <a:rPr lang="en-ID" sz="2400" kern="1200" dirty="0">
                <a:latin typeface="Gill Sans Nova Cond XBd" panose="020B0A06020104020203" pitchFamily="34" charset="0"/>
              </a:rPr>
              <a:t> </a:t>
            </a:r>
            <a:r>
              <a:rPr lang="en-ID" sz="2400" kern="1200" dirty="0" err="1">
                <a:latin typeface="Gill Sans Nova Cond XBd" panose="020B0A06020104020203" pitchFamily="34" charset="0"/>
              </a:rPr>
              <a:t>merendahkan</a:t>
            </a:r>
            <a:r>
              <a:rPr lang="en-ID" sz="2400" kern="1200" dirty="0">
                <a:latin typeface="Gill Sans Nova Cond XBd" panose="020B0A06020104020203" pitchFamily="34" charset="0"/>
              </a:rPr>
              <a:t> </a:t>
            </a:r>
            <a:r>
              <a:rPr lang="en-ID" sz="2400" kern="1200" dirty="0" err="1">
                <a:latin typeface="Gill Sans Nova Cond XBd" panose="020B0A06020104020203" pitchFamily="34" charset="0"/>
              </a:rPr>
              <a:t>diri</a:t>
            </a:r>
            <a:r>
              <a:rPr lang="en-ID" sz="2400" kern="1200" dirty="0">
                <a:latin typeface="Gill Sans Nova Cond XBd" panose="020B0A06020104020203" pitchFamily="34" charset="0"/>
              </a:rPr>
              <a:t>, </a:t>
            </a:r>
            <a:r>
              <a:rPr lang="en-ID" sz="2400" kern="1200" dirty="0" err="1">
                <a:latin typeface="Gill Sans Nova Cond XBd" panose="020B0A06020104020203" pitchFamily="34" charset="0"/>
              </a:rPr>
              <a:t>berdoa</a:t>
            </a:r>
            <a:r>
              <a:rPr lang="en-ID" sz="2400" kern="1200" dirty="0">
                <a:latin typeface="Gill Sans Nova Cond XBd" panose="020B0A06020104020203" pitchFamily="34" charset="0"/>
              </a:rPr>
              <a:t> dan </a:t>
            </a:r>
            <a:r>
              <a:rPr lang="en-ID" sz="2400" kern="1200" dirty="0" err="1">
                <a:latin typeface="Gill Sans Nova Cond XBd" panose="020B0A06020104020203" pitchFamily="34" charset="0"/>
              </a:rPr>
              <a:t>mencari</a:t>
            </a:r>
            <a:r>
              <a:rPr lang="en-ID" sz="2400" kern="1200" dirty="0">
                <a:latin typeface="Gill Sans Nova Cond XBd" panose="020B0A06020104020203" pitchFamily="34" charset="0"/>
              </a:rPr>
              <a:t> </a:t>
            </a:r>
            <a:r>
              <a:rPr lang="en-ID" sz="2400" kern="1200" dirty="0" err="1">
                <a:latin typeface="Gill Sans Nova Cond XBd" panose="020B0A06020104020203" pitchFamily="34" charset="0"/>
              </a:rPr>
              <a:t>Tuhan</a:t>
            </a:r>
            <a:r>
              <a:rPr lang="en-ID" sz="2400" kern="1200" dirty="0">
                <a:latin typeface="Gill Sans Nova Cond XBd" panose="020B0A06020104020203" pitchFamily="34" charset="0"/>
              </a:rPr>
              <a:t>, </a:t>
            </a:r>
            <a:r>
              <a:rPr lang="en-ID" sz="2400" kern="1200" dirty="0" err="1">
                <a:latin typeface="Gill Sans Nova Cond XBd" panose="020B0A06020104020203" pitchFamily="34" charset="0"/>
              </a:rPr>
              <a:t>maka</a:t>
            </a:r>
            <a:r>
              <a:rPr lang="en-ID" sz="2400" kern="1200" dirty="0">
                <a:latin typeface="Gill Sans Nova Cond XBd" panose="020B0A06020104020203" pitchFamily="34" charset="0"/>
              </a:rPr>
              <a:t> </a:t>
            </a:r>
            <a:r>
              <a:rPr lang="en-ID" sz="2400" kern="1200" dirty="0" err="1">
                <a:latin typeface="Gill Sans Nova Cond XBd" panose="020B0A06020104020203" pitchFamily="34" charset="0"/>
              </a:rPr>
              <a:t>Tuhan</a:t>
            </a:r>
            <a:r>
              <a:rPr lang="en-ID" sz="2400" kern="1200" dirty="0">
                <a:latin typeface="Gill Sans Nova Cond XBd" panose="020B0A06020104020203" pitchFamily="34" charset="0"/>
              </a:rPr>
              <a:t> </a:t>
            </a:r>
            <a:r>
              <a:rPr lang="en-ID" sz="2400" kern="1200" dirty="0" err="1">
                <a:latin typeface="Gill Sans Nova Cond XBd" panose="020B0A06020104020203" pitchFamily="34" charset="0"/>
              </a:rPr>
              <a:t>akan</a:t>
            </a:r>
            <a:r>
              <a:rPr lang="en-ID" sz="2400" kern="1200" dirty="0">
                <a:latin typeface="Gill Sans Nova Cond XBd" panose="020B0A06020104020203" pitchFamily="34" charset="0"/>
              </a:rPr>
              <a:t> </a:t>
            </a:r>
            <a:r>
              <a:rPr lang="en-ID" sz="2400" kern="1200" dirty="0" err="1">
                <a:latin typeface="Gill Sans Nova Cond XBd" panose="020B0A06020104020203" pitchFamily="34" charset="0"/>
              </a:rPr>
              <a:t>mengampuni</a:t>
            </a:r>
            <a:r>
              <a:rPr lang="en-ID" sz="2400" kern="1200" dirty="0">
                <a:latin typeface="Gill Sans Nova Cond XBd" panose="020B0A06020104020203" pitchFamily="34" charset="0"/>
              </a:rPr>
              <a:t> dan </a:t>
            </a:r>
            <a:r>
              <a:rPr lang="en-ID" sz="2400" kern="1200" dirty="0" err="1">
                <a:latin typeface="Gill Sans Nova Cond XBd" panose="020B0A06020104020203" pitchFamily="34" charset="0"/>
              </a:rPr>
              <a:t>memulihkan</a:t>
            </a:r>
            <a:r>
              <a:rPr lang="en-ID" sz="2400" kern="1200" dirty="0">
                <a:latin typeface="Gill Sans Nova Cond XBd" panose="020B0A06020104020203" pitchFamily="34" charset="0"/>
              </a:rPr>
              <a:t> </a:t>
            </a:r>
            <a:r>
              <a:rPr lang="en-ID" sz="2400" kern="1200" dirty="0" err="1">
                <a:latin typeface="Gill Sans Nova Cond XBd" panose="020B0A06020104020203" pitchFamily="34" charset="0"/>
              </a:rPr>
              <a:t>keadaan</a:t>
            </a:r>
            <a:r>
              <a:rPr lang="en-ID" sz="2400" kern="1200" dirty="0">
                <a:latin typeface="Gill Sans Nova Cond XBd" panose="020B0A06020104020203" pitchFamily="34" charset="0"/>
              </a:rPr>
              <a:t> </a:t>
            </a:r>
            <a:r>
              <a:rPr lang="en-ID" sz="2400" kern="1200" dirty="0" err="1">
                <a:latin typeface="Gill Sans Nova Cond XBd" panose="020B0A06020104020203" pitchFamily="34" charset="0"/>
              </a:rPr>
              <a:t>kita</a:t>
            </a:r>
            <a:r>
              <a:rPr lang="en-ID" sz="2400" kern="1200" dirty="0">
                <a:latin typeface="Gill Sans Nova Cond XBd" panose="020B0A06020104020203" pitchFamily="34" charset="0"/>
              </a:rPr>
              <a:t> [2 </a:t>
            </a:r>
            <a:r>
              <a:rPr lang="en-ID" sz="2400" kern="1200" dirty="0" err="1">
                <a:latin typeface="Gill Sans Nova Cond XBd" panose="020B0A06020104020203" pitchFamily="34" charset="0"/>
              </a:rPr>
              <a:t>Tawarikh</a:t>
            </a:r>
            <a:r>
              <a:rPr lang="en-ID" sz="2400" kern="1200" dirty="0">
                <a:latin typeface="Gill Sans Nova Cond XBd" panose="020B0A06020104020203" pitchFamily="34" charset="0"/>
              </a:rPr>
              <a:t> 7:14].</a:t>
            </a:r>
            <a:endParaRPr lang="en-US" sz="2400" kern="1200" dirty="0"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377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5F887-8A75-F852-D66B-BEADB1953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457200"/>
            <a:ext cx="5019675" cy="6172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 err="1">
                <a:latin typeface="Franklin Gothic Medium Cond" panose="020B0606030402020204" pitchFamily="34" charset="0"/>
              </a:rPr>
              <a:t>Semua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ayat-ayat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banyak</a:t>
            </a:r>
            <a:r>
              <a:rPr lang="en-ID" sz="2400" dirty="0">
                <a:latin typeface="Franklin Gothic Medium Cond" panose="020B0606030402020204" pitchFamily="34" charset="0"/>
              </a:rPr>
              <a:t> yang lain </a:t>
            </a:r>
            <a:r>
              <a:rPr lang="en-ID" sz="2400" dirty="0" err="1">
                <a:latin typeface="Franklin Gothic Medium Cond" panose="020B0606030402020204" pitchFamily="34" charset="0"/>
              </a:rPr>
              <a:t>berbicara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tentang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fakta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bahwa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meskipun</a:t>
            </a:r>
            <a:r>
              <a:rPr lang="en-ID" sz="2400" dirty="0">
                <a:latin typeface="Franklin Gothic Medium Cond" panose="020B0606030402020204" pitchFamily="34" charset="0"/>
              </a:rPr>
              <a:t> Allah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berdaulat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meskipun</a:t>
            </a:r>
            <a:r>
              <a:rPr lang="en-ID" sz="2400" dirty="0">
                <a:latin typeface="Franklin Gothic Medium Cond" panose="020B0606030402020204" pitchFamily="34" charset="0"/>
              </a:rPr>
              <a:t> Allah </a:t>
            </a:r>
            <a:r>
              <a:rPr lang="en-ID" sz="2400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Pencipta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Penopang</a:t>
            </a:r>
            <a:r>
              <a:rPr lang="en-ID" sz="2400" dirty="0">
                <a:latin typeface="Franklin Gothic Medium Cond" panose="020B0606030402020204" pitchFamily="34" charset="0"/>
              </a:rPr>
              <a:t>, dan </a:t>
            </a:r>
            <a:r>
              <a:rPr lang="en-ID" sz="2400" dirty="0" err="1">
                <a:latin typeface="Franklin Gothic Medium Cond" panose="020B0606030402020204" pitchFamily="34" charset="0"/>
              </a:rPr>
              <a:t>meskipun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keselamatan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pemberian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kasih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membutuhkan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jasa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pihak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tetap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memiliki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bagian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dimainkan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dalam</a:t>
            </a:r>
            <a:r>
              <a:rPr lang="en-ID" sz="2400" dirty="0">
                <a:latin typeface="Gill Sans Nova Cond Ultra Bold" panose="020B0B04020104020203" pitchFamily="34" charset="0"/>
              </a:rPr>
              <a:t> drama </a:t>
            </a:r>
            <a:r>
              <a:rPr lang="en-ID" sz="2400" dirty="0" err="1">
                <a:latin typeface="Gill Sans Nova Cond Ultra Bold" panose="020B0B04020104020203" pitchFamily="34" charset="0"/>
              </a:rPr>
              <a:t>pertentangan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besar</a:t>
            </a:r>
            <a:r>
              <a:rPr lang="en-ID" sz="2400" dirty="0">
                <a:latin typeface="Gill Sans Nova Cond Ultra Bold" panose="020B0B04020104020203" pitchFamily="34" charset="0"/>
              </a:rPr>
              <a:t> di </a:t>
            </a:r>
            <a:r>
              <a:rPr lang="en-ID" sz="2400" dirty="0" err="1">
                <a:latin typeface="Gill Sans Nova Cond Ultra Bold" panose="020B0B04020104020203" pitchFamily="34" charset="0"/>
              </a:rPr>
              <a:t>atas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bumi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b="1" dirty="0">
                <a:solidFill>
                  <a:srgbClr val="002060"/>
                </a:solidFill>
                <a:latin typeface="Eras Bold ITC" panose="020B0907030504020204" pitchFamily="34" charset="0"/>
              </a:rPr>
              <a:t>Kita </a:t>
            </a:r>
            <a:r>
              <a:rPr lang="en-ID" sz="2400" b="1" dirty="0" err="1">
                <a:solidFill>
                  <a:srgbClr val="002060"/>
                </a:solidFill>
                <a:latin typeface="Eras Bold ITC" panose="020B0907030504020204" pitchFamily="34" charset="0"/>
              </a:rPr>
              <a:t>harus</a:t>
            </a:r>
            <a:r>
              <a:rPr lang="en-ID" sz="2400" b="1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Eras Bold ITC" panose="020B0907030504020204" pitchFamily="34" charset="0"/>
              </a:rPr>
              <a:t>memilih</a:t>
            </a:r>
            <a:r>
              <a:rPr lang="en-ID" sz="2400" b="1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Eras Bold ITC" panose="020B0907030504020204" pitchFamily="34" charset="0"/>
              </a:rPr>
              <a:t>untuk</a:t>
            </a:r>
            <a:r>
              <a:rPr lang="en-ID" sz="2400" b="1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Eras Bold ITC" panose="020B0907030504020204" pitchFamily="34" charset="0"/>
              </a:rPr>
              <a:t>mengikuti</a:t>
            </a:r>
            <a:r>
              <a:rPr lang="en-ID" sz="2400" b="1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Eras Bold ITC" panose="020B0907030504020204" pitchFamily="34" charset="0"/>
              </a:rPr>
              <a:t>dorongan</a:t>
            </a:r>
            <a:r>
              <a:rPr lang="en-ID" sz="2400" b="1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Eras Bold ITC" panose="020B0907030504020204" pitchFamily="34" charset="0"/>
              </a:rPr>
              <a:t>Roh</a:t>
            </a:r>
            <a:r>
              <a:rPr lang="en-ID" sz="2400" b="1" dirty="0">
                <a:solidFill>
                  <a:srgbClr val="002060"/>
                </a:solidFill>
                <a:latin typeface="Eras Bold ITC" panose="020B0907030504020204" pitchFamily="34" charset="0"/>
              </a:rPr>
              <a:t> Kudus dan </a:t>
            </a:r>
            <a:r>
              <a:rPr lang="en-ID" sz="2400" b="1" dirty="0" err="1">
                <a:solidFill>
                  <a:srgbClr val="002060"/>
                </a:solidFill>
                <a:latin typeface="Eras Bold ITC" panose="020B0907030504020204" pitchFamily="34" charset="0"/>
              </a:rPr>
              <a:t>menuruti</a:t>
            </a:r>
            <a:r>
              <a:rPr lang="en-ID" sz="2400" b="1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Eras Bold ITC" panose="020B0907030504020204" pitchFamily="34" charset="0"/>
              </a:rPr>
              <a:t>apa</a:t>
            </a:r>
            <a:r>
              <a:rPr lang="en-ID" sz="2400" b="1" dirty="0">
                <a:solidFill>
                  <a:srgbClr val="002060"/>
                </a:solidFill>
                <a:latin typeface="Eras Bold ITC" panose="020B0907030504020204" pitchFamily="34" charset="0"/>
              </a:rPr>
              <a:t> yang Allah </a:t>
            </a:r>
            <a:r>
              <a:rPr lang="en-ID" sz="2400" b="1" dirty="0" err="1">
                <a:solidFill>
                  <a:srgbClr val="002060"/>
                </a:solidFill>
                <a:latin typeface="Eras Bold ITC" panose="020B0907030504020204" pitchFamily="34" charset="0"/>
              </a:rPr>
              <a:t>minta</a:t>
            </a:r>
            <a:r>
              <a:rPr lang="en-ID" sz="2400" b="1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Eras Bold ITC" panose="020B0907030504020204" pitchFamily="34" charset="0"/>
              </a:rPr>
              <a:t>kita</a:t>
            </a:r>
            <a:r>
              <a:rPr lang="en-ID" sz="2400" b="1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Eras Bold ITC" panose="020B0907030504020204" pitchFamily="34" charset="0"/>
              </a:rPr>
              <a:t>untuk</a:t>
            </a:r>
            <a:r>
              <a:rPr lang="en-ID" sz="2400" b="1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Eras Bold ITC" panose="020B0907030504020204" pitchFamily="34" charset="0"/>
              </a:rPr>
              <a:t>lakukan</a:t>
            </a:r>
            <a:r>
              <a:rPr lang="en-ID" sz="2400" b="1" dirty="0">
                <a:solidFill>
                  <a:srgbClr val="002060"/>
                </a:solidFill>
                <a:latin typeface="Eras Bold ITC" panose="020B0907030504020204" pitchFamily="34" charset="0"/>
              </a:rPr>
              <a:t>. </a:t>
            </a:r>
            <a:r>
              <a:rPr lang="en-ID" sz="2400" b="1" dirty="0">
                <a:solidFill>
                  <a:srgbClr val="7030A0"/>
                </a:solidFill>
                <a:latin typeface="Amasis MT Pro Black" panose="02040A04050005020304" pitchFamily="18" charset="0"/>
              </a:rPr>
              <a:t>Karena </a:t>
            </a:r>
            <a:r>
              <a:rPr lang="en-ID" sz="2400" b="1" dirty="0" err="1">
                <a:solidFill>
                  <a:srgbClr val="7030A0"/>
                </a:solidFill>
                <a:latin typeface="Amasis MT Pro Black" panose="02040A04050005020304" pitchFamily="18" charset="0"/>
              </a:rPr>
              <a:t>meskipun</a:t>
            </a:r>
            <a:r>
              <a:rPr lang="en-ID" sz="2400" b="1" dirty="0">
                <a:solidFill>
                  <a:srgbClr val="7030A0"/>
                </a:solidFill>
                <a:latin typeface="Amasis MT Pro Black" panose="02040A04050005020304" pitchFamily="18" charset="0"/>
              </a:rPr>
              <a:t> Allah </a:t>
            </a:r>
            <a:r>
              <a:rPr lang="en-ID" sz="2400" b="1" dirty="0" err="1">
                <a:solidFill>
                  <a:srgbClr val="7030A0"/>
                </a:solidFill>
                <a:latin typeface="Amasis MT Pro Black" panose="02040A04050005020304" pitchFamily="18" charset="0"/>
              </a:rPr>
              <a:t>menawarkan</a:t>
            </a:r>
            <a:r>
              <a:rPr lang="en-ID" sz="2400" b="1" dirty="0">
                <a:solidFill>
                  <a:srgbClr val="7030A0"/>
                </a:solidFill>
                <a:latin typeface="Amasis MT Pro Black" panose="02040A04050005020304" pitchFamily="18" charset="0"/>
              </a:rPr>
              <a:t> </a:t>
            </a:r>
            <a:r>
              <a:rPr lang="en-ID" sz="2400" b="1" dirty="0" err="1">
                <a:solidFill>
                  <a:srgbClr val="7030A0"/>
                </a:solidFill>
                <a:latin typeface="Amasis MT Pro Black" panose="02040A04050005020304" pitchFamily="18" charset="0"/>
              </a:rPr>
              <a:t>kita</a:t>
            </a:r>
            <a:r>
              <a:rPr lang="en-ID" sz="2400" b="1" dirty="0">
                <a:solidFill>
                  <a:srgbClr val="7030A0"/>
                </a:solidFill>
                <a:latin typeface="Amasis MT Pro Black" panose="02040A04050005020304" pitchFamily="18" charset="0"/>
              </a:rPr>
              <a:t> </a:t>
            </a:r>
            <a:r>
              <a:rPr lang="en-ID" sz="2400" b="1" dirty="0" err="1">
                <a:solidFill>
                  <a:srgbClr val="7030A0"/>
                </a:solidFill>
                <a:latin typeface="Amasis MT Pro Black" panose="02040A04050005020304" pitchFamily="18" charset="0"/>
              </a:rPr>
              <a:t>berkat</a:t>
            </a:r>
            <a:r>
              <a:rPr lang="en-ID" sz="2400" b="1" dirty="0">
                <a:solidFill>
                  <a:srgbClr val="7030A0"/>
                </a:solidFill>
                <a:latin typeface="Amasis MT Pro Black" panose="02040A04050005020304" pitchFamily="18" charset="0"/>
              </a:rPr>
              <a:t> dan </a:t>
            </a:r>
            <a:r>
              <a:rPr lang="en-ID" sz="2400" b="1" dirty="0" err="1">
                <a:solidFill>
                  <a:srgbClr val="7030A0"/>
                </a:solidFill>
                <a:latin typeface="Amasis MT Pro Black" panose="02040A04050005020304" pitchFamily="18" charset="0"/>
              </a:rPr>
              <a:t>kehidupan</a:t>
            </a:r>
            <a:r>
              <a:rPr lang="en-ID" sz="2400" b="1" dirty="0">
                <a:solidFill>
                  <a:srgbClr val="7030A0"/>
                </a:solidFill>
                <a:latin typeface="Amasis MT Pro Black" panose="02040A04050005020304" pitchFamily="18" charset="0"/>
              </a:rPr>
              <a:t>, </a:t>
            </a:r>
            <a:r>
              <a:rPr lang="en-ID" sz="2400" b="1" dirty="0" err="1">
                <a:solidFill>
                  <a:srgbClr val="7030A0"/>
                </a:solidFill>
                <a:latin typeface="Amasis MT Pro Black" panose="02040A04050005020304" pitchFamily="18" charset="0"/>
              </a:rPr>
              <a:t>kita</a:t>
            </a:r>
            <a:r>
              <a:rPr lang="en-ID" sz="2400" b="1" dirty="0">
                <a:solidFill>
                  <a:srgbClr val="7030A0"/>
                </a:solidFill>
                <a:latin typeface="Amasis MT Pro Black" panose="02040A04050005020304" pitchFamily="18" charset="0"/>
              </a:rPr>
              <a:t> </a:t>
            </a:r>
            <a:r>
              <a:rPr lang="en-ID" sz="2400" b="1" dirty="0" err="1">
                <a:solidFill>
                  <a:srgbClr val="7030A0"/>
                </a:solidFill>
                <a:latin typeface="Amasis MT Pro Black" panose="02040A04050005020304" pitchFamily="18" charset="0"/>
              </a:rPr>
              <a:t>dapat</a:t>
            </a:r>
            <a:r>
              <a:rPr lang="en-ID" sz="2400" b="1" dirty="0">
                <a:solidFill>
                  <a:srgbClr val="7030A0"/>
                </a:solidFill>
                <a:latin typeface="Amasis MT Pro Black" panose="02040A04050005020304" pitchFamily="18" charset="0"/>
              </a:rPr>
              <a:t> </a:t>
            </a:r>
            <a:r>
              <a:rPr lang="en-ID" sz="2400" b="1" dirty="0" err="1">
                <a:solidFill>
                  <a:srgbClr val="7030A0"/>
                </a:solidFill>
                <a:latin typeface="Amasis MT Pro Black" panose="02040A04050005020304" pitchFamily="18" charset="0"/>
              </a:rPr>
              <a:t>memilih</a:t>
            </a:r>
            <a:r>
              <a:rPr lang="en-ID" sz="2400" b="1" dirty="0">
                <a:solidFill>
                  <a:srgbClr val="7030A0"/>
                </a:solidFill>
                <a:latin typeface="Amasis MT Pro Black" panose="02040A04050005020304" pitchFamily="18" charset="0"/>
              </a:rPr>
              <a:t> </a:t>
            </a:r>
            <a:r>
              <a:rPr lang="en-ID" sz="2400" b="1" dirty="0" err="1">
                <a:solidFill>
                  <a:srgbClr val="7030A0"/>
                </a:solidFill>
                <a:latin typeface="Amasis MT Pro Black" panose="02040A04050005020304" pitchFamily="18" charset="0"/>
              </a:rPr>
              <a:t>kutukan</a:t>
            </a:r>
            <a:r>
              <a:rPr lang="en-ID" sz="2400" b="1" dirty="0">
                <a:solidFill>
                  <a:srgbClr val="7030A0"/>
                </a:solidFill>
                <a:latin typeface="Amasis MT Pro Black" panose="02040A04050005020304" pitchFamily="18" charset="0"/>
              </a:rPr>
              <a:t> dan </a:t>
            </a:r>
            <a:r>
              <a:rPr lang="en-ID" sz="2400" b="1" dirty="0" err="1">
                <a:solidFill>
                  <a:srgbClr val="7030A0"/>
                </a:solidFill>
                <a:latin typeface="Amasis MT Pro Black" panose="02040A04050005020304" pitchFamily="18" charset="0"/>
              </a:rPr>
              <a:t>kematian</a:t>
            </a:r>
            <a:r>
              <a:rPr lang="en-ID" sz="2400" b="1" dirty="0">
                <a:solidFill>
                  <a:srgbClr val="7030A0"/>
                </a:solidFill>
                <a:latin typeface="Amasis MT Pro Black" panose="02040A040500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76A930-B7BD-9A50-5AF1-FEA4F610C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18" r="28318"/>
          <a:stretch/>
        </p:blipFill>
        <p:spPr>
          <a:xfrm>
            <a:off x="4943475" y="10"/>
            <a:ext cx="420052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01715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6B5C23-8930-88C8-2C86-7DDB73800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00" b="474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422FB-377B-1FF5-F2F7-24539CC50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2" y="3710613"/>
            <a:ext cx="8591546" cy="300037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Sesungguhnya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ketika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memandang</a:t>
            </a:r>
            <a:r>
              <a:rPr lang="en-ID" dirty="0">
                <a:latin typeface="Gill Sans Nova Cond XBd" panose="020B0A06020104020203" pitchFamily="34" charset="0"/>
              </a:rPr>
              <a:t> pada </a:t>
            </a:r>
            <a:r>
              <a:rPr lang="en-ID" dirty="0" err="1">
                <a:latin typeface="Gill Sans Nova Cond XBd" panose="020B0A06020104020203" pitchFamily="34" charset="0"/>
              </a:rPr>
              <a:t>perjanjian</a:t>
            </a:r>
            <a:r>
              <a:rPr lang="en-ID" dirty="0">
                <a:latin typeface="Gill Sans Nova Cond XBd" panose="020B0A06020104020203" pitchFamily="34" charset="0"/>
              </a:rPr>
              <a:t> bilateral Allah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melihat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berkat-berkat</a:t>
            </a:r>
            <a:r>
              <a:rPr lang="en-ID" dirty="0">
                <a:latin typeface="Gill Sans Nova Cond XBd" panose="020B0A06020104020203" pitchFamily="34" charset="0"/>
              </a:rPr>
              <a:t> dan juga </a:t>
            </a:r>
            <a:r>
              <a:rPr lang="en-ID" dirty="0" err="1">
                <a:latin typeface="Gill Sans Nova Cond XBd" panose="020B0A06020104020203" pitchFamily="34" charset="0"/>
              </a:rPr>
              <a:t>tanggung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jawab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Melalui</a:t>
            </a:r>
            <a:r>
              <a:rPr lang="en-ID" b="1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sambutan</a:t>
            </a:r>
            <a:r>
              <a:rPr lang="en-ID" b="1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kita</a:t>
            </a:r>
            <a:r>
              <a:rPr lang="en-ID" b="1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terhadap</a:t>
            </a:r>
            <a:r>
              <a:rPr lang="en-ID" b="1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apa</a:t>
            </a:r>
            <a:r>
              <a:rPr lang="en-ID" b="1" dirty="0">
                <a:solidFill>
                  <a:srgbClr val="002060"/>
                </a:solidFill>
                <a:latin typeface="Eras Demi ITC" panose="020B0805030504020804" pitchFamily="34" charset="0"/>
              </a:rPr>
              <a:t> yang Allah </a:t>
            </a:r>
            <a:r>
              <a:rPr lang="en-ID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tawarkan</a:t>
            </a:r>
            <a:r>
              <a:rPr lang="en-ID" b="1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kepada</a:t>
            </a:r>
            <a:r>
              <a:rPr lang="en-ID" b="1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kita</a:t>
            </a:r>
            <a:r>
              <a:rPr lang="en-ID" b="1" dirty="0">
                <a:solidFill>
                  <a:srgbClr val="002060"/>
                </a:solidFill>
                <a:latin typeface="Eras Demi ITC" panose="020B0805030504020804" pitchFamily="34" charset="0"/>
              </a:rPr>
              <a:t>, </a:t>
            </a:r>
            <a:r>
              <a:rPr lang="en-ID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kita</a:t>
            </a:r>
            <a:r>
              <a:rPr lang="en-ID" b="1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menetapkan</a:t>
            </a:r>
            <a:r>
              <a:rPr lang="en-ID" b="1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hubungan</a:t>
            </a:r>
            <a:r>
              <a:rPr lang="en-ID" b="1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kita</a:t>
            </a:r>
            <a:r>
              <a:rPr lang="en-ID" b="1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dengan</a:t>
            </a:r>
            <a:r>
              <a:rPr lang="en-ID" b="1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Dia</a:t>
            </a:r>
            <a:r>
              <a:rPr lang="en-ID" b="1" dirty="0">
                <a:solidFill>
                  <a:srgbClr val="002060"/>
                </a:solidFill>
                <a:latin typeface="Eras Demi ITC" panose="020B0805030504020804" pitchFamily="34" charset="0"/>
              </a:rPr>
              <a:t> dan, </a:t>
            </a:r>
            <a:r>
              <a:rPr lang="en-ID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dalam</a:t>
            </a:r>
            <a:r>
              <a:rPr lang="en-ID" b="1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tingkat</a:t>
            </a:r>
            <a:r>
              <a:rPr lang="en-ID" b="1" dirty="0">
                <a:solidFill>
                  <a:srgbClr val="002060"/>
                </a:solidFill>
                <a:latin typeface="Eras Demi ITC" panose="020B0805030504020804" pitchFamily="34" charset="0"/>
              </a:rPr>
              <a:t> yang </a:t>
            </a:r>
            <a:r>
              <a:rPr lang="en-ID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besar</a:t>
            </a:r>
            <a:r>
              <a:rPr lang="en-ID" b="1" dirty="0">
                <a:solidFill>
                  <a:srgbClr val="002060"/>
                </a:solidFill>
                <a:latin typeface="Eras Demi ITC" panose="020B0805030504020804" pitchFamily="34" charset="0"/>
              </a:rPr>
              <a:t>, </a:t>
            </a:r>
            <a:r>
              <a:rPr lang="en-ID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menentukan</a:t>
            </a:r>
            <a:r>
              <a:rPr lang="en-ID" b="1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nasib</a:t>
            </a:r>
            <a:r>
              <a:rPr lang="en-ID" b="1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kita</a:t>
            </a:r>
            <a:r>
              <a:rPr lang="en-ID" b="1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sendiri</a:t>
            </a:r>
            <a:r>
              <a:rPr lang="en-ID" b="1" dirty="0">
                <a:solidFill>
                  <a:srgbClr val="002060"/>
                </a:solidFill>
                <a:latin typeface="Eras Demi ITC" panose="020B08050305040208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30774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C14CB9-C8ED-1E30-88B3-B82A9977D3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72" r="37519"/>
          <a:stretch/>
        </p:blipFill>
        <p:spPr>
          <a:xfrm>
            <a:off x="2" y="1587"/>
            <a:ext cx="4352924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0BB9A-6AA8-FAA4-7AD5-FA4D9036B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942974"/>
            <a:ext cx="4457699" cy="5705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Penurutan</a:t>
            </a:r>
            <a:r>
              <a:rPr lang="en-ID" dirty="0">
                <a:latin typeface="Impact" panose="020B0806030902050204" pitchFamily="34" charset="0"/>
              </a:rPr>
              <a:t> - </a:t>
            </a:r>
            <a:r>
              <a:rPr lang="en-ID" dirty="0" err="1">
                <a:latin typeface="Impact" panose="020B0806030902050204" pitchFamily="34" charset="0"/>
              </a:rPr>
              <a:t>pelayanan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kesetiaan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berdasarkan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kasih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adalah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tanda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pemuridan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sesungguhnya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bukanlah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membebaskan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penurutan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karena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iman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sajalah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membuat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mengambil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bagian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kasih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karunia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latin typeface="Gill Sans Nova Cond XBd" panose="020B0A06020104020203" pitchFamily="34" charset="0"/>
              </a:rPr>
              <a:t>, yang </a:t>
            </a:r>
            <a:r>
              <a:rPr lang="en-ID" dirty="0" err="1">
                <a:latin typeface="Gill Sans Nova Cond XBd" panose="020B0A06020104020203" pitchFamily="34" charset="0"/>
              </a:rPr>
              <a:t>menyanggupkan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memberikan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penurutan</a:t>
            </a:r>
            <a:r>
              <a:rPr lang="en-ID" dirty="0">
                <a:latin typeface="Gill Sans Nova Cond XBd" panose="020B0A06020104020203" pitchFamily="34" charset="0"/>
              </a:rPr>
              <a:t> yang Allah </a:t>
            </a:r>
            <a:r>
              <a:rPr lang="en-ID" dirty="0" err="1">
                <a:latin typeface="Gill Sans Nova Cond XBd" panose="020B0A06020104020203" pitchFamily="34" charset="0"/>
              </a:rPr>
              <a:t>mintakan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  <a:p>
            <a:endParaRPr lang="en-ID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558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995C8B3-5518-BC3E-F461-AD306D007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" y="-12701"/>
            <a:ext cx="9135939" cy="68707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A12D490-C842-CB3C-9320-EDAC151A9E20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20ACAE-F03A-7CF7-0F53-C1F5D42098C6}"/>
              </a:ext>
            </a:extLst>
          </p:cNvPr>
          <p:cNvSpPr/>
          <p:nvPr/>
        </p:nvSpPr>
        <p:spPr>
          <a:xfrm>
            <a:off x="341462" y="544625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B5C135-469E-92B7-5186-1153CF26F544}"/>
              </a:ext>
            </a:extLst>
          </p:cNvPr>
          <p:cNvSpPr/>
          <p:nvPr/>
        </p:nvSpPr>
        <p:spPr>
          <a:xfrm>
            <a:off x="341736" y="97446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A4CCB-61D9-72D3-6BE7-7ACF01AD2411}"/>
              </a:ext>
            </a:extLst>
          </p:cNvPr>
          <p:cNvSpPr/>
          <p:nvPr/>
        </p:nvSpPr>
        <p:spPr>
          <a:xfrm>
            <a:off x="341736" y="208392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B327D5-AD94-1CF4-B177-47D215B4AE6D}"/>
              </a:ext>
            </a:extLst>
          </p:cNvPr>
          <p:cNvSpPr/>
          <p:nvPr/>
        </p:nvSpPr>
        <p:spPr>
          <a:xfrm>
            <a:off x="341736" y="322360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445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445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EEA3DC-7383-53CA-3882-073A4C0484CA}"/>
              </a:ext>
            </a:extLst>
          </p:cNvPr>
          <p:cNvSpPr/>
          <p:nvPr/>
        </p:nvSpPr>
        <p:spPr>
          <a:xfrm>
            <a:off x="341462" y="434791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92A69F-FF41-2E6C-7CF7-D17BAFDD0DF0}"/>
              </a:ext>
            </a:extLst>
          </p:cNvPr>
          <p:cNvSpPr txBox="1"/>
          <p:nvPr/>
        </p:nvSpPr>
        <p:spPr>
          <a:xfrm>
            <a:off x="971550" y="1127127"/>
            <a:ext cx="7830714" cy="76944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latin typeface="Gill Sans Nova Cond XBd" panose="020B0A06020104020203" pitchFamily="34" charset="0"/>
              </a:rPr>
              <a:t>Yesus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mati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untuk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umat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manusia</a:t>
            </a:r>
            <a:r>
              <a:rPr lang="en-ID" sz="2200" dirty="0">
                <a:latin typeface="Gill Sans Nova Cond XBd" panose="020B0A06020104020203" pitchFamily="34" charset="0"/>
              </a:rPr>
              <a:t>, </a:t>
            </a:r>
            <a:r>
              <a:rPr lang="en-ID" sz="2200" dirty="0" err="1">
                <a:latin typeface="Gill Sans Nova Cond XBd" panose="020B0A06020104020203" pitchFamily="34" charset="0"/>
              </a:rPr>
              <a:t>tetapi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tidak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semua</a:t>
            </a:r>
            <a:r>
              <a:rPr lang="en-ID" sz="2200" dirty="0">
                <a:latin typeface="Gill Sans Nova Cond XBd" panose="020B0A06020104020203" pitchFamily="34" charset="0"/>
              </a:rPr>
              <a:t> orang </a:t>
            </a:r>
            <a:r>
              <a:rPr lang="en-ID" sz="2200" dirty="0" err="1">
                <a:latin typeface="Gill Sans Nova Cond XBd" panose="020B0A06020104020203" pitchFamily="34" charset="0"/>
              </a:rPr>
              <a:t>diselamatkan</a:t>
            </a:r>
            <a:r>
              <a:rPr lang="en-ID" sz="2200" dirty="0">
                <a:latin typeface="Gill Sans Nova Cond XBd" panose="020B0A06020104020203" pitchFamily="34" charset="0"/>
              </a:rPr>
              <a:t>, </a:t>
            </a:r>
            <a:r>
              <a:rPr lang="en-ID" sz="2200" dirty="0" err="1">
                <a:latin typeface="Gill Sans Nova Cond XBd" panose="020B0A06020104020203" pitchFamily="34" charset="0"/>
              </a:rPr>
              <a:t>karena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pilihan</a:t>
            </a:r>
            <a:r>
              <a:rPr lang="en-ID" sz="2200" dirty="0">
                <a:latin typeface="Gill Sans Nova Cond XBd" panose="020B0A06020104020203" pitchFamily="34" charset="0"/>
              </a:rPr>
              <a:t> dan </a:t>
            </a:r>
            <a:r>
              <a:rPr lang="en-ID" sz="2200" dirty="0" err="1">
                <a:latin typeface="Gill Sans Nova Cond XBd" panose="020B0A06020104020203" pitchFamily="34" charset="0"/>
              </a:rPr>
              <a:t>jalan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hidup</a:t>
            </a:r>
            <a:r>
              <a:rPr lang="en-ID" sz="2200" dirty="0">
                <a:latin typeface="Gill Sans Nova Cond XBd" panose="020B0A06020104020203" pitchFamily="34" charset="0"/>
              </a:rPr>
              <a:t> yang salah.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98669E-B3AB-9186-FFF9-AE877F30F6B8}"/>
              </a:ext>
            </a:extLst>
          </p:cNvPr>
          <p:cNvSpPr txBox="1"/>
          <p:nvPr/>
        </p:nvSpPr>
        <p:spPr>
          <a:xfrm>
            <a:off x="971001" y="2220249"/>
            <a:ext cx="7830714" cy="769441"/>
          </a:xfrm>
          <a:prstGeom prst="rect">
            <a:avLst/>
          </a:prstGeom>
          <a:solidFill>
            <a:srgbClr val="00FFCC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latin typeface="Gill Sans Nova Cond XBd" panose="020B0A06020104020203" pitchFamily="34" charset="0"/>
              </a:rPr>
              <a:t>Berkat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akan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diterima</a:t>
            </a:r>
            <a:r>
              <a:rPr lang="en-ID" sz="2200" dirty="0">
                <a:latin typeface="Gill Sans Nova Cond XBd" panose="020B0A06020104020203" pitchFamily="34" charset="0"/>
              </a:rPr>
              <a:t>, </a:t>
            </a:r>
            <a:r>
              <a:rPr lang="en-ID" sz="2200" dirty="0" err="1">
                <a:latin typeface="Gill Sans Nova Cond XBd" panose="020B0A06020104020203" pitchFamily="34" charset="0"/>
              </a:rPr>
              <a:t>jika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kita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baik-baik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mendengar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suara</a:t>
            </a:r>
            <a:r>
              <a:rPr lang="en-ID" sz="2200" dirty="0">
                <a:latin typeface="Gill Sans Nova Cond XBd" panose="020B0A06020104020203" pitchFamily="34" charset="0"/>
              </a:rPr>
              <a:t> TUHAN, dan </a:t>
            </a:r>
            <a:r>
              <a:rPr lang="en-ID" sz="2200" dirty="0" err="1">
                <a:latin typeface="Gill Sans Nova Cond XBd" panose="020B0A06020104020203" pitchFamily="34" charset="0"/>
              </a:rPr>
              <a:t>sebaliknya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kutukan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bagi</a:t>
            </a:r>
            <a:r>
              <a:rPr lang="en-ID" sz="2200" dirty="0">
                <a:latin typeface="Gill Sans Nova Cond XBd" panose="020B0A06020104020203" pitchFamily="34" charset="0"/>
              </a:rPr>
              <a:t> yang </a:t>
            </a:r>
            <a:r>
              <a:rPr lang="en-ID" sz="2200" dirty="0" err="1">
                <a:latin typeface="Gill Sans Nova Cond XBd" panose="020B0A06020104020203" pitchFamily="34" charset="0"/>
              </a:rPr>
              <a:t>tidak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menurut</a:t>
            </a:r>
            <a:r>
              <a:rPr lang="en-ID" sz="2200" dirty="0"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B4894C-14D6-F202-C53F-045F532D4B93}"/>
              </a:ext>
            </a:extLst>
          </p:cNvPr>
          <p:cNvSpPr txBox="1"/>
          <p:nvPr/>
        </p:nvSpPr>
        <p:spPr>
          <a:xfrm>
            <a:off x="971001" y="3180135"/>
            <a:ext cx="7830714" cy="1107996"/>
          </a:xfrm>
          <a:prstGeom prst="rect">
            <a:avLst/>
          </a:prstGeom>
          <a:solidFill>
            <a:srgbClr val="8A3F0C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Jika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menjadikan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Allah yang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pertama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segala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pengaturan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kepemilikan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maka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Dia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memberkati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sisanya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498DD6-C61E-821F-61DA-D636169E60A8}"/>
              </a:ext>
            </a:extLst>
          </p:cNvPr>
          <p:cNvSpPr txBox="1"/>
          <p:nvPr/>
        </p:nvSpPr>
        <p:spPr>
          <a:xfrm>
            <a:off x="971549" y="4444007"/>
            <a:ext cx="7830714" cy="1015663"/>
          </a:xfrm>
          <a:prstGeom prst="rect">
            <a:avLst/>
          </a:prstGeom>
          <a:solidFill>
            <a:srgbClr val="003E1C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Allah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memberikan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Anda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berkat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-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berkat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-Nya, dan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sebagai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imbalannya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Ia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menuntut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Anda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membawa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-Nya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persepuluhan-persepuluhan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persembahan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77E99A-488B-6661-8D69-84F8B27446F7}"/>
              </a:ext>
            </a:extLst>
          </p:cNvPr>
          <p:cNvSpPr txBox="1"/>
          <p:nvPr/>
        </p:nvSpPr>
        <p:spPr>
          <a:xfrm>
            <a:off x="971002" y="5605298"/>
            <a:ext cx="7830714" cy="76944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Penurutan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-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pelayanan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kesetiaan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berdasarkan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kasih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tanda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pemuridan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sesungguhnya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06311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5BC7F9C0-0848-F8B0-0B78-34F824152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015"/>
                    </a14:imgEffect>
                    <a14:imgEffect>
                      <a14:saturation sat="200000"/>
                    </a14:imgEffect>
                    <a14:imgEffect>
                      <a14:brightnessContrast bright="-77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93245-5C85-8273-9A88-36A4AE4EA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4" y="149225"/>
            <a:ext cx="5334001" cy="31845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Rencana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keselamatan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suatu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perjanjian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Allah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sampaikan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umat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manusia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</a:rPr>
              <a:t>Persetujuan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adalah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bagian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dari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hubungan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manusia</a:t>
            </a:r>
            <a:r>
              <a:rPr lang="en-ID" dirty="0">
                <a:solidFill>
                  <a:schemeClr val="bg1"/>
                </a:solidFill>
              </a:rPr>
              <a:t>, </a:t>
            </a:r>
            <a:r>
              <a:rPr lang="en-ID" dirty="0" err="1">
                <a:solidFill>
                  <a:schemeClr val="bg1"/>
                </a:solidFill>
              </a:rPr>
              <a:t>namun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perjanjian</a:t>
            </a:r>
            <a:r>
              <a:rPr lang="en-ID" dirty="0">
                <a:solidFill>
                  <a:schemeClr val="bg1"/>
                </a:solidFill>
              </a:rPr>
              <a:t> Allah </a:t>
            </a:r>
            <a:r>
              <a:rPr lang="en-ID" dirty="0" err="1">
                <a:solidFill>
                  <a:schemeClr val="bg1"/>
                </a:solidFill>
              </a:rPr>
              <a:t>dengan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kita</a:t>
            </a:r>
            <a:r>
              <a:rPr lang="en-ID" dirty="0">
                <a:solidFill>
                  <a:schemeClr val="bg1"/>
                </a:solidFill>
              </a:rPr>
              <a:t>, di </a:t>
            </a:r>
            <a:r>
              <a:rPr lang="en-ID" dirty="0" err="1">
                <a:solidFill>
                  <a:schemeClr val="bg1"/>
                </a:solidFill>
              </a:rPr>
              <a:t>dalam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Yesus</a:t>
            </a:r>
            <a:r>
              <a:rPr lang="en-ID" dirty="0">
                <a:solidFill>
                  <a:schemeClr val="bg1"/>
                </a:solidFill>
              </a:rPr>
              <a:t>, </a:t>
            </a:r>
            <a:r>
              <a:rPr lang="en-ID" dirty="0" err="1">
                <a:solidFill>
                  <a:schemeClr val="bg1"/>
                </a:solidFill>
              </a:rPr>
              <a:t>telah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direncanakan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sejak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kekekalan</a:t>
            </a:r>
            <a:r>
              <a:rPr lang="en-ID" dirty="0">
                <a:solidFill>
                  <a:schemeClr val="bg1"/>
                </a:solidFill>
              </a:rPr>
              <a:t> (1 </a:t>
            </a:r>
            <a:r>
              <a:rPr lang="en-ID" dirty="0" err="1">
                <a:solidFill>
                  <a:schemeClr val="bg1"/>
                </a:solidFill>
              </a:rPr>
              <a:t>Ptr</a:t>
            </a:r>
            <a:r>
              <a:rPr lang="en-ID" dirty="0">
                <a:solidFill>
                  <a:schemeClr val="bg1"/>
                </a:solidFill>
              </a:rPr>
              <a:t>. 1: 18-20) dan </a:t>
            </a:r>
            <a:r>
              <a:rPr lang="en-ID" dirty="0" err="1">
                <a:solidFill>
                  <a:schemeClr val="bg1"/>
                </a:solidFill>
              </a:rPr>
              <a:t>menawarkan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hidup</a:t>
            </a:r>
            <a:r>
              <a:rPr lang="en-ID" dirty="0">
                <a:solidFill>
                  <a:schemeClr val="bg1"/>
                </a:solidFill>
              </a:rPr>
              <a:t> yang </a:t>
            </a:r>
            <a:r>
              <a:rPr lang="en-ID" dirty="0" err="1">
                <a:solidFill>
                  <a:schemeClr val="bg1"/>
                </a:solidFill>
              </a:rPr>
              <a:t>kekal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kepada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mereka</a:t>
            </a:r>
            <a:r>
              <a:rPr lang="en-ID" dirty="0">
                <a:solidFill>
                  <a:schemeClr val="bg1"/>
                </a:solidFill>
              </a:rPr>
              <a:t> yang </a:t>
            </a:r>
            <a:r>
              <a:rPr lang="en-ID" dirty="0" err="1">
                <a:solidFill>
                  <a:schemeClr val="bg1"/>
                </a:solidFill>
              </a:rPr>
              <a:t>setia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bahkan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sampai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kematian</a:t>
            </a:r>
            <a:r>
              <a:rPr lang="en-ID" dirty="0">
                <a:solidFill>
                  <a:schemeClr val="bg1"/>
                </a:solidFill>
              </a:rPr>
              <a:t> (Why 2: 10).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890D4D-654A-1DFC-6AE9-BF63EEF0B76D}"/>
              </a:ext>
            </a:extLst>
          </p:cNvPr>
          <p:cNvSpPr txBox="1"/>
          <p:nvPr/>
        </p:nvSpPr>
        <p:spPr>
          <a:xfrm>
            <a:off x="4397966" y="3186648"/>
            <a:ext cx="4650784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Salah </a:t>
            </a:r>
            <a:r>
              <a:rPr lang="en-ID" sz="23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satu</a:t>
            </a:r>
            <a:r>
              <a:rPr lang="en-ID" sz="2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ketentuan</a:t>
            </a:r>
            <a:r>
              <a:rPr lang="en-ID" sz="2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penting</a:t>
            </a:r>
            <a:r>
              <a:rPr lang="en-ID" sz="2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dari</a:t>
            </a:r>
            <a:r>
              <a:rPr lang="en-ID" sz="2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perjanjian</a:t>
            </a:r>
            <a:r>
              <a:rPr lang="en-ID" sz="2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adalah</a:t>
            </a:r>
            <a:r>
              <a:rPr lang="en-ID" sz="2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mengakui</a:t>
            </a:r>
            <a:r>
              <a:rPr lang="en-ID" sz="2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bahwa</a:t>
            </a:r>
            <a:r>
              <a:rPr lang="en-ID" sz="2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Allah </a:t>
            </a:r>
            <a:r>
              <a:rPr lang="en-ID" sz="23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memberikan</a:t>
            </a:r>
            <a:r>
              <a:rPr lang="en-ID" sz="2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harta</a:t>
            </a:r>
            <a:r>
              <a:rPr lang="en-ID" sz="2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kepunyaan</a:t>
            </a:r>
            <a:r>
              <a:rPr lang="en-ID" sz="2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dan, </a:t>
            </a:r>
            <a:r>
              <a:rPr lang="en-ID" sz="23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sebagai</a:t>
            </a:r>
            <a:r>
              <a:rPr lang="en-ID" sz="2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gantinya</a:t>
            </a:r>
            <a:r>
              <a:rPr lang="en-ID" sz="2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23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menuntut</a:t>
            </a:r>
            <a:r>
              <a:rPr lang="en-ID" sz="2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kesetiaan</a:t>
            </a:r>
            <a:r>
              <a:rPr lang="en-ID" sz="2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dalampersepuluhan</a:t>
            </a:r>
            <a:r>
              <a:rPr lang="en-ID" sz="2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sz="23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persembahan</a:t>
            </a:r>
            <a:r>
              <a:rPr lang="en-ID" sz="2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 </a:t>
            </a:r>
            <a:r>
              <a:rPr lang="en-ID" sz="23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Pengembalian</a:t>
            </a:r>
            <a:r>
              <a:rPr lang="en-ID" sz="2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persepuluhan</a:t>
            </a:r>
            <a:r>
              <a:rPr lang="en-ID" sz="2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sz="23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persembahan</a:t>
            </a:r>
            <a:r>
              <a:rPr lang="en-ID" sz="2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23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setia</a:t>
            </a:r>
            <a:r>
              <a:rPr lang="en-ID" sz="2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juga </a:t>
            </a:r>
            <a:r>
              <a:rPr lang="en-ID" sz="23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berfungsi</a:t>
            </a:r>
            <a:r>
              <a:rPr lang="en-ID" sz="2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sz="2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mendukung</a:t>
            </a:r>
            <a:r>
              <a:rPr lang="en-ID" sz="2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pekerjaan</a:t>
            </a:r>
            <a:r>
              <a:rPr lang="en-ID" sz="2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Allah (2 Taw. 31: 11, 12, 20, 21; Mal. 3: 8-10).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339F95-9F1A-128E-41CB-E9747DF06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" y="3837354"/>
            <a:ext cx="4010025" cy="2255639"/>
          </a:xfrm>
          <a:prstGeom prst="teardrop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0333A0-6560-AF88-393B-7572D7AF95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375" t="7000" r="12124" b="11333"/>
          <a:stretch/>
        </p:blipFill>
        <p:spPr>
          <a:xfrm>
            <a:off x="5715298" y="867528"/>
            <a:ext cx="3159418" cy="13921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92904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8E8ED-DB69-46FC-5F8E-05458A02E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1" y="365760"/>
            <a:ext cx="7684903" cy="1188720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PERJANJIAN KESELAMATAN</a:t>
            </a:r>
            <a:br>
              <a:rPr lang="fi-FI" sz="3700" dirty="0"/>
            </a:br>
            <a:r>
              <a:rPr lang="fi-FI" sz="2800" dirty="0" err="1">
                <a:solidFill>
                  <a:srgbClr val="0070C0"/>
                </a:solidFill>
                <a:latin typeface="Gill Sans Nova Cond XBd" panose="020B0A06020104020203" pitchFamily="34" charset="0"/>
              </a:rPr>
              <a:t>Minggu</a:t>
            </a:r>
            <a:r>
              <a:rPr lang="fi-FI" sz="28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, 8 </a:t>
            </a:r>
            <a:r>
              <a:rPr lang="fi-FI" sz="2800" dirty="0" err="1">
                <a:solidFill>
                  <a:srgbClr val="0070C0"/>
                </a:solidFill>
                <a:latin typeface="Gill Sans Nova Cond XBd" panose="020B0A06020104020203" pitchFamily="34" charset="0"/>
              </a:rPr>
              <a:t>Januari</a:t>
            </a:r>
            <a:r>
              <a:rPr lang="fi-FI" sz="28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 2023</a:t>
            </a:r>
            <a:endParaRPr lang="en-ID" sz="2800" dirty="0">
              <a:solidFill>
                <a:srgbClr val="0070C0"/>
              </a:solidFill>
              <a:latin typeface="Gill Sans Nova Cond XBd" panose="020B0A06020104020203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AD7E3-EF68-A7E0-F175-E9E69D2E6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0726" y="1977389"/>
            <a:ext cx="5429474" cy="471868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Universalism </a:t>
            </a:r>
            <a:r>
              <a:rPr lang="en-ID" dirty="0" err="1">
                <a:latin typeface="Franklin Gothic Medium Cond" panose="020B0606030402020204" pitchFamily="34" charset="0"/>
              </a:rPr>
              <a:t>mengajarkan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bahwa</a:t>
            </a:r>
            <a:r>
              <a:rPr lang="en-ID" dirty="0">
                <a:latin typeface="Franklin Gothic Medium Cond" panose="020B0606030402020204" pitchFamily="34" charset="0"/>
              </a:rPr>
              <a:t> pada </a:t>
            </a:r>
            <a:r>
              <a:rPr lang="en-ID" dirty="0" err="1">
                <a:latin typeface="Franklin Gothic Medium Cond" panose="020B0606030402020204" pitchFamily="34" charset="0"/>
              </a:rPr>
              <a:t>akhirnya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semua</a:t>
            </a:r>
            <a:r>
              <a:rPr lang="en-ID" dirty="0">
                <a:latin typeface="Franklin Gothic Medium Cond" panose="020B0606030402020204" pitchFamily="34" charset="0"/>
              </a:rPr>
              <a:t> orang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diselamatkan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Namun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Alkitab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jelas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mengajarkan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bahwa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meskipun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Yesus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mati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umat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manusia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tetapi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semua</a:t>
            </a:r>
            <a:r>
              <a:rPr lang="en-ID" dirty="0">
                <a:latin typeface="Gill Sans Nova Cond XBd" panose="020B0A06020104020203" pitchFamily="34" charset="0"/>
              </a:rPr>
              <a:t> orang </a:t>
            </a:r>
            <a:r>
              <a:rPr lang="en-ID" dirty="0" err="1">
                <a:latin typeface="Gill Sans Nova Cond XBd" panose="020B0A06020104020203" pitchFamily="34" charset="0"/>
              </a:rPr>
              <a:t>diselamatkan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bahkan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banyak</a:t>
            </a:r>
            <a:r>
              <a:rPr lang="en-ID" dirty="0">
                <a:latin typeface="Gill Sans Nova Cond XBd" panose="020B0A06020104020203" pitchFamily="34" charset="0"/>
              </a:rPr>
              <a:t> orang yang </a:t>
            </a:r>
            <a:r>
              <a:rPr lang="en-ID" dirty="0" err="1">
                <a:latin typeface="Gill Sans Nova Cond XBd" panose="020B0A06020104020203" pitchFamily="34" charset="0"/>
              </a:rPr>
              <a:t>berjalan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kehancuran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kematian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kekal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hal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ini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disebabkan</a:t>
            </a:r>
            <a:r>
              <a:rPr lang="en-ID" dirty="0">
                <a:latin typeface="Impact" panose="020B0806030902050204" pitchFamily="34" charset="0"/>
              </a:rPr>
              <a:t> oleh </a:t>
            </a:r>
            <a:r>
              <a:rPr lang="en-ID" dirty="0" err="1">
                <a:latin typeface="Impact" panose="020B0806030902050204" pitchFamily="34" charset="0"/>
              </a:rPr>
              <a:t>karena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pilihan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jalan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hidup</a:t>
            </a:r>
            <a:r>
              <a:rPr lang="en-ID" dirty="0">
                <a:latin typeface="Impact" panose="020B0806030902050204" pitchFamily="34" charset="0"/>
              </a:rPr>
              <a:t> yang salah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DBB9A4-81AE-C4DC-096A-B5D3B1ACC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70" y="3180397"/>
            <a:ext cx="2980878" cy="19859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39255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43237D-2494-C793-18BC-DF31715929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26" r="16410" b="-1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F5F24-14AB-5BCA-54C7-AA73450AD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904876"/>
            <a:ext cx="5600700" cy="5219700"/>
          </a:xfrm>
          <a:solidFill>
            <a:schemeClr val="bg1">
              <a:alpha val="68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Gill Sans Nova Cond Ultra Bold" panose="020B0B04020104020203" pitchFamily="34" charset="0"/>
              </a:rPr>
              <a:t>Demikian</a:t>
            </a:r>
            <a:r>
              <a:rPr lang="en-ID" dirty="0">
                <a:latin typeface="Gill Sans Nova Cond Ultra Bold" panose="020B0B04020104020203" pitchFamily="34" charset="0"/>
              </a:rPr>
              <a:t> juga </a:t>
            </a:r>
            <a:r>
              <a:rPr lang="en-ID" dirty="0" err="1">
                <a:latin typeface="Gill Sans Nova Cond Ultra Bold" panose="020B0B04020104020203" pitchFamily="34" charset="0"/>
              </a:rPr>
              <a:t>ada</a:t>
            </a:r>
            <a:r>
              <a:rPr lang="en-ID" dirty="0">
                <a:latin typeface="Gill Sans Nova Cond Ultra Bold" panose="020B0B04020104020203" pitchFamily="34" charset="0"/>
              </a:rPr>
              <a:t> orang yang </a:t>
            </a:r>
            <a:r>
              <a:rPr lang="en-ID" dirty="0" err="1">
                <a:latin typeface="Gill Sans Nova Cond Ultra Bold" panose="020B0B04020104020203" pitchFamily="34" charset="0"/>
              </a:rPr>
              <a:t>beranggapan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karena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keselamatan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adalah</a:t>
            </a:r>
            <a:r>
              <a:rPr lang="en-ID" dirty="0">
                <a:latin typeface="Gill Sans Nova Cond Ultra Bold" panose="020B0B04020104020203" pitchFamily="34" charset="0"/>
              </a:rPr>
              <a:t> oleh </a:t>
            </a:r>
            <a:r>
              <a:rPr lang="en-ID" dirty="0" err="1">
                <a:latin typeface="Gill Sans Nova Cond Ultra Bold" panose="020B0B04020104020203" pitchFamily="34" charset="0"/>
              </a:rPr>
              <a:t>anugrah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Tuhan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maka</a:t>
            </a:r>
            <a:r>
              <a:rPr lang="en-ID" dirty="0"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</a:rPr>
              <a:t>umat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manusia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tidak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lagi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memiliki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kewajiban</a:t>
            </a:r>
            <a:r>
              <a:rPr lang="en-ID" dirty="0">
                <a:latin typeface="Gill Sans Nova Cond Ultra Bold" panose="020B0B04020104020203" pitchFamily="34" charset="0"/>
              </a:rPr>
              <a:t> di </a:t>
            </a:r>
            <a:r>
              <a:rPr lang="en-ID" dirty="0" err="1">
                <a:latin typeface="Gill Sans Nova Cond Ultra Bold" panose="020B0B04020104020203" pitchFamily="34" charset="0"/>
              </a:rPr>
              <a:t>bawah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perjanjian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keselamatan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ini</a:t>
            </a:r>
            <a:r>
              <a:rPr lang="en-ID" dirty="0">
                <a:latin typeface="Gill Sans Nova Cond Ultra Bold" panose="020B0B04020104020203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Namun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kewajiban</a:t>
            </a:r>
            <a:r>
              <a:rPr lang="en-ID" dirty="0">
                <a:latin typeface="Gill Sans Nova Cond XBd" panose="020B0A06020104020203" pitchFamily="34" charset="0"/>
              </a:rPr>
              <a:t> timbal </a:t>
            </a:r>
            <a:r>
              <a:rPr lang="en-ID" dirty="0" err="1">
                <a:latin typeface="Gill Sans Nova Cond XBd" panose="020B0A06020104020203" pitchFamily="34" charset="0"/>
              </a:rPr>
              <a:t>balik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sangat </a:t>
            </a:r>
            <a:r>
              <a:rPr lang="en-ID" dirty="0" err="1">
                <a:latin typeface="Gill Sans Nova Cond XBd" panose="020B0A06020104020203" pitchFamily="34" charset="0"/>
              </a:rPr>
              <a:t>penting</a:t>
            </a:r>
            <a:r>
              <a:rPr lang="en-ID" dirty="0">
                <a:latin typeface="Gill Sans Nova Cond XBd" panose="020B0A06020104020203" pitchFamily="34" charset="0"/>
              </a:rPr>
              <a:t> agar </a:t>
            </a:r>
            <a:r>
              <a:rPr lang="en-ID" dirty="0" err="1">
                <a:latin typeface="Gill Sans Nova Cond XBd" panose="020B0A06020104020203" pitchFamily="34" charset="0"/>
              </a:rPr>
              <a:t>dokumen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diakui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sebagai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suatu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kesepakatan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perjanjian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atau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persekutuan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>
                <a:latin typeface="Impact" panose="020B0806030902050204" pitchFamily="34" charset="0"/>
              </a:rPr>
              <a:t>Di </a:t>
            </a:r>
            <a:r>
              <a:rPr lang="en-ID" dirty="0" err="1">
                <a:latin typeface="Impact" panose="020B0806030902050204" pitchFamily="34" charset="0"/>
              </a:rPr>
              <a:t>antara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kewajiban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adalah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perbuatan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baik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iman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menurut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hukum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tertulis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hati</a:t>
            </a:r>
            <a:r>
              <a:rPr lang="en-ID" dirty="0">
                <a:latin typeface="Impact" panose="020B0806030902050204" pitchFamily="34" charset="0"/>
              </a:rPr>
              <a:t> [</a:t>
            </a:r>
            <a:r>
              <a:rPr lang="en-ID" dirty="0" err="1">
                <a:latin typeface="Impact" panose="020B0806030902050204" pitchFamily="34" charset="0"/>
              </a:rPr>
              <a:t>Efesus</a:t>
            </a:r>
            <a:r>
              <a:rPr lang="en-ID" dirty="0">
                <a:latin typeface="Impact" panose="020B0806030902050204" pitchFamily="34" charset="0"/>
              </a:rPr>
              <a:t> 2:8-10, </a:t>
            </a:r>
            <a:r>
              <a:rPr lang="en-ID" dirty="0" err="1">
                <a:latin typeface="Impact" panose="020B0806030902050204" pitchFamily="34" charset="0"/>
              </a:rPr>
              <a:t>Yeremia</a:t>
            </a:r>
            <a:r>
              <a:rPr lang="en-ID" dirty="0">
                <a:latin typeface="Impact" panose="020B0806030902050204" pitchFamily="34" charset="0"/>
              </a:rPr>
              <a:t> 31:31-34].</a:t>
            </a:r>
          </a:p>
        </p:txBody>
      </p:sp>
    </p:spTree>
    <p:extLst>
      <p:ext uri="{BB962C8B-B14F-4D97-AF65-F5344CB8AC3E}">
        <p14:creationId xmlns:p14="http://schemas.microsoft.com/office/powerpoint/2010/main" val="3620732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C6A81-7B6C-9B44-C2AF-2EDB3DB70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990600"/>
            <a:ext cx="3361056" cy="4545715"/>
          </a:xfrm>
        </p:spPr>
        <p:txBody>
          <a:bodyPr anchor="ctr">
            <a:normAutofit/>
          </a:bodyPr>
          <a:lstStyle/>
          <a:p>
            <a:r>
              <a:rPr lang="fi-FI" sz="4000" dirty="0" err="1">
                <a:solidFill>
                  <a:srgbClr val="FFFF00"/>
                </a:solidFill>
                <a:latin typeface="Impact" panose="020B0806030902050204" pitchFamily="34" charset="0"/>
              </a:rPr>
              <a:t>Bagaimana</a:t>
            </a:r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 kita </a:t>
            </a:r>
            <a:r>
              <a:rPr lang="fi-FI" sz="4000" dirty="0" err="1">
                <a:solidFill>
                  <a:srgbClr val="FFFF00"/>
                </a:solidFill>
                <a:latin typeface="Impact" panose="020B0806030902050204" pitchFamily="34" charset="0"/>
              </a:rPr>
              <a:t>dapat</a:t>
            </a:r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fi-FI" sz="4000" dirty="0" err="1">
                <a:solidFill>
                  <a:srgbClr val="FFFF00"/>
                </a:solidFill>
                <a:latin typeface="Impact" panose="020B0806030902050204" pitchFamily="34" charset="0"/>
              </a:rPr>
              <a:t>menerima</a:t>
            </a:r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fi-FI" sz="4000" dirty="0" err="1">
                <a:solidFill>
                  <a:srgbClr val="FFFF00"/>
                </a:solidFill>
                <a:latin typeface="Impact" panose="020B0806030902050204" pitchFamily="34" charset="0"/>
              </a:rPr>
              <a:t>keselamatan</a:t>
            </a:r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 ?</a:t>
            </a:r>
            <a:endParaRPr lang="en-ID" sz="4000" dirty="0"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0727" y="0"/>
            <a:ext cx="5460987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2168" y="0"/>
            <a:ext cx="5249546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A6832-58C7-1475-F237-DF5268A1D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203" y="1072707"/>
            <a:ext cx="4965447" cy="4381500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Kita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harus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percaya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nama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Anak Allah [1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Yohanes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5:13].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Kita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harus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bertahan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sampai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kesudahan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[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Matius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10:22].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Kita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harus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percaya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diutus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Allah [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Yohanes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6:29].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Iman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harus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bertambah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teguh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[2 Petrus 1:10-11].</a:t>
            </a:r>
          </a:p>
        </p:txBody>
      </p:sp>
    </p:spTree>
    <p:extLst>
      <p:ext uri="{BB962C8B-B14F-4D97-AF65-F5344CB8AC3E}">
        <p14:creationId xmlns:p14="http://schemas.microsoft.com/office/powerpoint/2010/main" val="4147865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11AA3E-2CFE-1064-B15C-3231D89744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81" b="51869"/>
          <a:stretch/>
        </p:blipFill>
        <p:spPr>
          <a:xfrm>
            <a:off x="20" y="10"/>
            <a:ext cx="9143980" cy="300036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B77F4-CEEC-A3A7-E627-143BEEE32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1" y="3124200"/>
            <a:ext cx="8953500" cy="343852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>
                <a:latin typeface="Impact" panose="020B0806030902050204" pitchFamily="34" charset="0"/>
              </a:rPr>
              <a:t>Rasul Paulus </a:t>
            </a:r>
            <a:r>
              <a:rPr lang="en-ID" sz="2600" dirty="0" err="1">
                <a:latin typeface="Impact" panose="020B0806030902050204" pitchFamily="34" charset="0"/>
              </a:rPr>
              <a:t>mengekspresikan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bahwa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ia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telah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menjunjung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tinggi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perjanjian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keselamatan-nya</a:t>
            </a:r>
            <a:r>
              <a:rPr lang="en-ID" sz="26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2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Timotius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4:6-8 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"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Mengenai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diriku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darahku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sudah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mulai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dicurahkan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sebagai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persembahan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saat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kematianku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sudah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dekat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. Aku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telah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mengakhiri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pertandingan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baik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aku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telah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mencapai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garis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akhir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aku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telah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memelihara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iman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Sekarang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telah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tersedia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bagiku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mahkota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kebenaran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dikaruniakan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kepadaku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oleh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Tuhan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Hakim yang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adil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pada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hari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-Nya;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tetapi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bukan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hanya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kepadaku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melainkan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juga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semua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orang yang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merindukan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kedatangan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-Nya".</a:t>
            </a:r>
          </a:p>
        </p:txBody>
      </p:sp>
    </p:spTree>
    <p:extLst>
      <p:ext uri="{BB962C8B-B14F-4D97-AF65-F5344CB8AC3E}">
        <p14:creationId xmlns:p14="http://schemas.microsoft.com/office/powerpoint/2010/main" val="4066862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954050F-8624-AAFF-D705-6E6F8ED673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" r="1" b="1"/>
          <a:stretch/>
        </p:blipFill>
        <p:spPr>
          <a:xfrm>
            <a:off x="1160106" y="227827"/>
            <a:ext cx="6921458" cy="299521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93585-35E2-0702-901C-A2D6B9B3E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167" y="3418324"/>
            <a:ext cx="8672034" cy="3340265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6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Meskipun</a:t>
            </a:r>
            <a:r>
              <a:rPr lang="en-ID" sz="26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Paulus </a:t>
            </a:r>
            <a:r>
              <a:rPr lang="en-ID" sz="26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mengerti</a:t>
            </a:r>
            <a:r>
              <a:rPr lang="en-ID" sz="26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sz="26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keselamatan</a:t>
            </a:r>
            <a:r>
              <a:rPr lang="en-ID" sz="26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26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oleh </a:t>
            </a:r>
            <a:r>
              <a:rPr lang="en-ID" sz="26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iman</a:t>
            </a:r>
            <a:r>
              <a:rPr lang="en-ID" sz="26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saja</a:t>
            </a:r>
            <a:r>
              <a:rPr lang="en-ID" sz="26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bukan</a:t>
            </a:r>
            <a:r>
              <a:rPr lang="en-ID" sz="26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berdasarkan</a:t>
            </a:r>
            <a:r>
              <a:rPr lang="en-ID" sz="26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perbuatan</a:t>
            </a:r>
            <a:r>
              <a:rPr lang="en-ID" sz="26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menuruti</a:t>
            </a:r>
            <a:r>
              <a:rPr lang="en-ID" sz="26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hukum</a:t>
            </a:r>
            <a:r>
              <a:rPr lang="en-ID" sz="26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di </a:t>
            </a:r>
            <a:r>
              <a:rPr lang="en-ID" sz="26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sini</a:t>
            </a:r>
            <a:r>
              <a:rPr lang="en-ID" sz="26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dia</a:t>
            </a:r>
            <a:r>
              <a:rPr lang="en-ID" sz="26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6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memandang</a:t>
            </a:r>
            <a:r>
              <a:rPr lang="en-ID" sz="26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perbuatannya</a:t>
            </a:r>
            <a:r>
              <a:rPr lang="en-ID" sz="26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atau</a:t>
            </a:r>
            <a:r>
              <a:rPr lang="en-ID" sz="26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pencapaiannya</a:t>
            </a:r>
            <a:r>
              <a:rPr lang="en-ID" sz="26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sebagai</a:t>
            </a:r>
            <a:r>
              <a:rPr lang="en-ID" sz="26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kelayakannya</a:t>
            </a:r>
            <a:r>
              <a:rPr lang="en-ID" sz="26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26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hadapan</a:t>
            </a:r>
            <a:r>
              <a:rPr lang="en-ID" sz="26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</a:t>
            </a:r>
          </a:p>
          <a:p>
            <a:pPr marL="0" indent="0">
              <a:buNone/>
            </a:pP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Tetapi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"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Mahkota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kebenaran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" yang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sedang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Paulus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nantikan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kebenaran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600" dirty="0">
                <a:solidFill>
                  <a:schemeClr val="bg1"/>
                </a:solidFill>
                <a:latin typeface="Eras Bold ITC" panose="020B0907030504020204" pitchFamily="34" charset="0"/>
              </a:rPr>
              <a:t>yang mana Paulus, </a:t>
            </a:r>
            <a:r>
              <a:rPr lang="en-ID" sz="26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dengan</a:t>
            </a:r>
            <a:r>
              <a:rPr lang="en-ID" sz="26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iman</a:t>
            </a:r>
            <a:r>
              <a:rPr lang="en-ID" sz="2600" dirty="0">
                <a:solidFill>
                  <a:schemeClr val="bg1"/>
                </a:solidFill>
                <a:latin typeface="Eras Bold ITC" panose="020B0907030504020204" pitchFamily="34" charset="0"/>
              </a:rPr>
              <a:t>, </a:t>
            </a:r>
            <a:r>
              <a:rPr lang="en-ID" sz="26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mengklaim</a:t>
            </a:r>
            <a:r>
              <a:rPr lang="en-ID" sz="26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untuk</a:t>
            </a:r>
            <a:r>
              <a:rPr lang="en-ID" sz="26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dirinya</a:t>
            </a:r>
            <a:r>
              <a:rPr lang="en-ID" sz="26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sendiri</a:t>
            </a:r>
            <a:r>
              <a:rPr lang="en-ID" sz="2600" dirty="0">
                <a:solidFill>
                  <a:schemeClr val="bg1"/>
                </a:solidFill>
                <a:latin typeface="Eras Bold ITC" panose="020B0907030504020204" pitchFamily="34" charset="0"/>
              </a:rPr>
              <a:t> dan </a:t>
            </a:r>
            <a:r>
              <a:rPr lang="en-ID" sz="26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telah</a:t>
            </a:r>
            <a:r>
              <a:rPr lang="en-ID" sz="26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bertahan</a:t>
            </a:r>
            <a:r>
              <a:rPr lang="en-ID" sz="26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sampai</a:t>
            </a:r>
            <a:r>
              <a:rPr lang="en-ID" sz="26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akhir</a:t>
            </a:r>
            <a:r>
              <a:rPr lang="en-ID" sz="26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hidupnya</a:t>
            </a:r>
            <a:r>
              <a:rPr lang="en-ID" sz="2600" dirty="0">
                <a:solidFill>
                  <a:schemeClr val="bg1"/>
                </a:solidFill>
                <a:latin typeface="Eras Bold ITC" panose="020B0907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1958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8327D-4BC7-F273-12C0-0831797C3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365760"/>
            <a:ext cx="7751578" cy="1188720"/>
          </a:xfrm>
        </p:spPr>
        <p:txBody>
          <a:bodyPr>
            <a:normAutofit/>
          </a:bodyPr>
          <a:lstStyle/>
          <a:p>
            <a:pPr algn="ctr"/>
            <a:r>
              <a:rPr lang="sv-SE" sz="4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SUNGGUH-SUNGGUH MENDENGAR</a:t>
            </a:r>
            <a:br>
              <a:rPr lang="sv-SE" sz="3700" dirty="0"/>
            </a:br>
            <a:r>
              <a:rPr lang="sv-SE" sz="2800" dirty="0" err="1">
                <a:solidFill>
                  <a:srgbClr val="0070C0"/>
                </a:solidFill>
                <a:latin typeface="Gill Sans Nova Cond XBd" panose="020B0A06020104020203" pitchFamily="34" charset="0"/>
              </a:rPr>
              <a:t>Senin</a:t>
            </a:r>
            <a:r>
              <a:rPr lang="sv-SE" sz="28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, 9 Januari 2023</a:t>
            </a:r>
            <a:endParaRPr lang="en-ID" sz="2800" dirty="0">
              <a:solidFill>
                <a:srgbClr val="0070C0"/>
              </a:solidFill>
              <a:latin typeface="Gill Sans Nova Cond XBd" panose="020B0A06020104020203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B7D3A-E5F2-6033-658B-C737A963D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0917" y="1975060"/>
            <a:ext cx="5953125" cy="4718685"/>
          </a:xfrm>
        </p:spPr>
        <p:txBody>
          <a:bodyPr anchor="t">
            <a:noAutofit/>
          </a:bodyPr>
          <a:lstStyle/>
          <a:p>
            <a:r>
              <a:rPr lang="en-ID" sz="2400" dirty="0" err="1">
                <a:latin typeface="Bernard MT Condensed" panose="02050806060905020404" pitchFamily="18" charset="0"/>
              </a:rPr>
              <a:t>Dalam</a:t>
            </a:r>
            <a:r>
              <a:rPr lang="en-ID" sz="2400" dirty="0">
                <a:latin typeface="Bernard MT Condensed" panose="02050806060905020404" pitchFamily="18" charset="0"/>
              </a:rPr>
              <a:t> kitab </a:t>
            </a:r>
            <a:r>
              <a:rPr lang="en-ID" sz="2400" dirty="0" err="1">
                <a:latin typeface="Bernard MT Condensed" panose="02050806060905020404" pitchFamily="18" charset="0"/>
              </a:rPr>
              <a:t>Ulangan</a:t>
            </a:r>
            <a:r>
              <a:rPr lang="en-ID" sz="2400" dirty="0">
                <a:latin typeface="Bernard MT Condensed" panose="02050806060905020404" pitchFamily="18" charset="0"/>
              </a:rPr>
              <a:t> [Kitab </a:t>
            </a:r>
            <a:r>
              <a:rPr lang="en-ID" sz="2400" dirty="0" err="1">
                <a:latin typeface="Bernard MT Condensed" panose="02050806060905020404" pitchFamily="18" charset="0"/>
              </a:rPr>
              <a:t>Peringatan</a:t>
            </a:r>
            <a:r>
              <a:rPr lang="en-ID" sz="2400" dirty="0">
                <a:latin typeface="Bernard MT Condensed" panose="02050806060905020404" pitchFamily="18" charset="0"/>
              </a:rPr>
              <a:t>], </a:t>
            </a:r>
            <a:r>
              <a:rPr lang="en-ID" sz="2400" dirty="0" err="1">
                <a:latin typeface="Bernard MT Condensed" panose="02050806060905020404" pitchFamily="18" charset="0"/>
              </a:rPr>
              <a:t>kepada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generasi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baru</a:t>
            </a:r>
            <a:r>
              <a:rPr lang="en-ID" sz="2400" dirty="0">
                <a:latin typeface="Bernard MT Condensed" panose="02050806060905020404" pitchFamily="18" charset="0"/>
              </a:rPr>
              <a:t> yang </a:t>
            </a:r>
            <a:r>
              <a:rPr lang="en-ID" sz="2400" dirty="0" err="1">
                <a:latin typeface="Bernard MT Condensed" panose="02050806060905020404" pitchFamily="18" charset="0"/>
              </a:rPr>
              <a:t>akan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memasuki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tanah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perjanjian</a:t>
            </a:r>
            <a:r>
              <a:rPr lang="en-ID" sz="2400" dirty="0">
                <a:latin typeface="Bernard MT Condensed" panose="02050806060905020404" pitchFamily="18" charset="0"/>
              </a:rPr>
              <a:t>, </a:t>
            </a:r>
            <a:r>
              <a:rPr lang="en-ID" sz="2400" dirty="0">
                <a:latin typeface="Amasis MT Pro Black" panose="02040A04050005020304" pitchFamily="18" charset="0"/>
              </a:rPr>
              <a:t>Musa </a:t>
            </a:r>
            <a:r>
              <a:rPr lang="en-ID" sz="2400" dirty="0" err="1">
                <a:latin typeface="Amasis MT Pro Black" panose="02040A04050005020304" pitchFamily="18" charset="0"/>
              </a:rPr>
              <a:t>menceritakan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kembali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sejarah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perjalanan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bangsa</a:t>
            </a:r>
            <a:r>
              <a:rPr lang="en-ID" sz="2400" dirty="0">
                <a:latin typeface="Amasis MT Pro Black" panose="02040A04050005020304" pitchFamily="18" charset="0"/>
              </a:rPr>
              <a:t> Israel </a:t>
            </a:r>
            <a:r>
              <a:rPr lang="en-ID" sz="2400" dirty="0" err="1">
                <a:latin typeface="Amasis MT Pro Black" panose="02040A04050005020304" pitchFamily="18" charset="0"/>
              </a:rPr>
              <a:t>sejak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keluar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dari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Mesir</a:t>
            </a:r>
            <a:r>
              <a:rPr lang="en-ID" sz="2400" dirty="0">
                <a:latin typeface="Amasis MT Pro Black" panose="02040A04050005020304" pitchFamily="18" charset="0"/>
              </a:rPr>
              <a:t>. </a:t>
            </a:r>
          </a:p>
          <a:p>
            <a:r>
              <a:rPr lang="en-ID" sz="2400" dirty="0">
                <a:latin typeface="Franklin Gothic Medium Cond" panose="020B0606030402020204" pitchFamily="34" charset="0"/>
              </a:rPr>
              <a:t>Musa </a:t>
            </a:r>
            <a:r>
              <a:rPr lang="en-ID" sz="2400" dirty="0" err="1">
                <a:latin typeface="Franklin Gothic Medium Cond" panose="020B0606030402020204" pitchFamily="34" charset="0"/>
              </a:rPr>
              <a:t>menceritakan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perjalanan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mulai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Gunung</a:t>
            </a:r>
            <a:r>
              <a:rPr lang="en-ID" sz="2400" dirty="0">
                <a:latin typeface="Franklin Gothic Medium Cond" panose="020B0606030402020204" pitchFamily="34" charset="0"/>
              </a:rPr>
              <a:t> Sinai </a:t>
            </a:r>
            <a:r>
              <a:rPr lang="en-ID" sz="2400" dirty="0" err="1">
                <a:latin typeface="Franklin Gothic Medium Cond" panose="020B0606030402020204" pitchFamily="34" charset="0"/>
              </a:rPr>
              <a:t>sampai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Kades</a:t>
            </a:r>
            <a:r>
              <a:rPr lang="en-ID" sz="2400" dirty="0">
                <a:latin typeface="Franklin Gothic Medium Cond" panose="020B0606030402020204" pitchFamily="34" charset="0"/>
              </a:rPr>
              <a:t> Barnea </a:t>
            </a:r>
            <a:r>
              <a:rPr lang="en-ID" sz="2400" dirty="0" err="1">
                <a:latin typeface="Franklin Gothic Medium Cond" panose="020B0606030402020204" pitchFamily="34" charset="0"/>
              </a:rPr>
              <a:t>dekat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Tanah </a:t>
            </a:r>
            <a:r>
              <a:rPr lang="en-ID" sz="2400" dirty="0" err="1">
                <a:latin typeface="Franklin Gothic Medium Cond" panose="020B0606030402020204" pitchFamily="34" charset="0"/>
              </a:rPr>
              <a:t>Perjanjian</a:t>
            </a:r>
            <a:r>
              <a:rPr lang="en-ID" sz="2400" dirty="0">
                <a:latin typeface="Franklin Gothic Medium Cond" panose="020B0606030402020204" pitchFamily="34" charset="0"/>
              </a:rPr>
              <a:t>, juga </a:t>
            </a:r>
            <a:r>
              <a:rPr lang="en-ID" sz="2400" dirty="0" err="1">
                <a:latin typeface="Franklin Gothic Medium Cond" panose="020B0606030402020204" pitchFamily="34" charset="0"/>
              </a:rPr>
              <a:t>dikisahkan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pemberontakan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pengembaraan</a:t>
            </a:r>
            <a:r>
              <a:rPr lang="en-ID" sz="2400" dirty="0">
                <a:latin typeface="Franklin Gothic Medium Cond" panose="020B0606030402020204" pitchFamily="34" charset="0"/>
              </a:rPr>
              <a:t> 40 </a:t>
            </a:r>
            <a:r>
              <a:rPr lang="en-ID" sz="2400" dirty="0" err="1">
                <a:latin typeface="Franklin Gothic Medium Cond" panose="020B0606030402020204" pitchFamily="34" charset="0"/>
              </a:rPr>
              <a:t>tahun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padang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gurun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</a:p>
          <a:p>
            <a:r>
              <a:rPr lang="en-ID" sz="2400" dirty="0" err="1">
                <a:latin typeface="Franklin Gothic Demi Cond" panose="020B0706030402020204" pitchFamily="34" charset="0"/>
              </a:rPr>
              <a:t>Dia</a:t>
            </a:r>
            <a:r>
              <a:rPr lang="en-ID" sz="2400" dirty="0">
                <a:latin typeface="Franklin Gothic Demi Cond" panose="020B0706030402020204" pitchFamily="34" charset="0"/>
              </a:rPr>
              <a:t> juga </a:t>
            </a:r>
            <a:r>
              <a:rPr lang="en-ID" sz="2400" dirty="0" err="1">
                <a:latin typeface="Franklin Gothic Demi Cond" panose="020B0706030402020204" pitchFamily="34" charset="0"/>
              </a:rPr>
              <a:t>menyatakan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kembali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Sepuluh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Perintah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itu</a:t>
            </a:r>
            <a:r>
              <a:rPr lang="en-ID" sz="2400" dirty="0">
                <a:latin typeface="Franklin Gothic Demi Cond" panose="020B0706030402020204" pitchFamily="34" charset="0"/>
              </a:rPr>
              <a:t>, </a:t>
            </a:r>
            <a:r>
              <a:rPr lang="en-ID" sz="2400" dirty="0" err="1">
                <a:latin typeface="Franklin Gothic Demi Cond" panose="020B0706030402020204" pitchFamily="34" charset="0"/>
              </a:rPr>
              <a:t>tuntutan-tuntutan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mengembalikan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persepuluhan</a:t>
            </a:r>
            <a:r>
              <a:rPr lang="en-ID" sz="2400" dirty="0">
                <a:latin typeface="Franklin Gothic Demi Cond" panose="020B0706030402020204" pitchFamily="34" charset="0"/>
              </a:rPr>
              <a:t> dan </a:t>
            </a:r>
            <a:r>
              <a:rPr lang="en-ID" sz="2400" dirty="0" err="1">
                <a:latin typeface="Franklin Gothic Demi Cond" panose="020B0706030402020204" pitchFamily="34" charset="0"/>
              </a:rPr>
              <a:t>pusat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perbendaharaan</a:t>
            </a:r>
            <a:r>
              <a:rPr lang="en-ID" sz="2400" dirty="0">
                <a:latin typeface="Franklin Gothic Demi Cond" panose="020B07060304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609ABE-CB65-FB0E-2E6F-E95E5A088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36" y="3128750"/>
            <a:ext cx="3211156" cy="21945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746538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233</TotalTime>
  <Words>1914</Words>
  <Application>Microsoft Office PowerPoint</Application>
  <PresentationFormat>On-screen Show (4:3)</PresentationFormat>
  <Paragraphs>86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Aharoni</vt:lpstr>
      <vt:lpstr>Amasis MT Pro Black</vt:lpstr>
      <vt:lpstr>Arial</vt:lpstr>
      <vt:lpstr>Berlin Sans FB</vt:lpstr>
      <vt:lpstr>Bernard MT Condensed</vt:lpstr>
      <vt:lpstr>Calibri</vt:lpstr>
      <vt:lpstr>Calibri Light</vt:lpstr>
      <vt:lpstr>Eras Bold ITC</vt:lpstr>
      <vt:lpstr>Eras Demi ITC</vt:lpstr>
      <vt:lpstr>Franklin Gothic Demi Cond</vt:lpstr>
      <vt:lpstr>Franklin Gothic Medium Cond</vt:lpstr>
      <vt:lpstr>Gill Sans Nova Cond Ultra Bold</vt:lpstr>
      <vt:lpstr>Gill Sans Nova Cond XBd</vt:lpstr>
      <vt:lpstr>Impact</vt:lpstr>
      <vt:lpstr>Wingdings</vt:lpstr>
      <vt:lpstr>Office Theme</vt:lpstr>
      <vt:lpstr>PERJANJIAN ALLAH DENGAN KITA</vt:lpstr>
      <vt:lpstr>ULANGAN 28 : 1, 2</vt:lpstr>
      <vt:lpstr>PowerPoint Presentation</vt:lpstr>
      <vt:lpstr>PERJANJIAN KESELAMATAN Minggu, 8 Januari 2023</vt:lpstr>
      <vt:lpstr>PowerPoint Presentation</vt:lpstr>
      <vt:lpstr>Bagaimana kita dapat menerima keselamatan ?</vt:lpstr>
      <vt:lpstr>PowerPoint Presentation</vt:lpstr>
      <vt:lpstr>PowerPoint Presentation</vt:lpstr>
      <vt:lpstr>SUNGGUH-SUNGGUH MENDENGAR Senin, 9 Januari 2023</vt:lpstr>
      <vt:lpstr>PowerPoint Presentation</vt:lpstr>
      <vt:lpstr>PowerPoint Presentation</vt:lpstr>
      <vt:lpstr>PowerPoint Presentation</vt:lpstr>
      <vt:lpstr>Namun, sesungguhnya apa yang Tuhan minta kepada umat-Nya bukanlah sesuatu yang sukar untuk dilakukan, mengapa?</vt:lpstr>
      <vt:lpstr>HORMATILAH TUHAN Selasa, 10 Januari 2023</vt:lpstr>
      <vt:lpstr>Apa artinya menjadikan Tuhan sebagai yang pertama dan terutama? </vt:lpstr>
      <vt:lpstr>PowerPoint Presentation</vt:lpstr>
      <vt:lpstr>KONTRAK PERSEPULUHAN Rabu, 11 Januari 2023</vt:lpstr>
      <vt:lpstr>PowerPoint Presentation</vt:lpstr>
      <vt:lpstr>Maleakhi 3:10-12</vt:lpstr>
      <vt:lpstr>PowerPoint Presentation</vt:lpstr>
      <vt:lpstr>Ellen G. White,  Nasihat Penatalayanan, hlm. 75</vt:lpstr>
      <vt:lpstr>CARILAH DAHULU Kamis, 12 Januari 2023</vt:lpstr>
      <vt:lpstr>Dalam perjanjian bilateral, yaitu untuk menerima berkat, kita perlu melakukan bagian kita juga.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PERJANJIAN ALLAH DENGAN KITA </dc:title>
  <dc:creator>daniel siswanto</dc:creator>
  <cp:lastModifiedBy>daniel siswanto</cp:lastModifiedBy>
  <cp:revision>15</cp:revision>
  <dcterms:created xsi:type="dcterms:W3CDTF">2023-01-09T13:05:09Z</dcterms:created>
  <dcterms:modified xsi:type="dcterms:W3CDTF">2023-01-12T04:32:37Z</dcterms:modified>
</cp:coreProperties>
</file>