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0" r:id="rId25"/>
    <p:sldId id="281" r:id="rId26"/>
    <p:sldId id="283" r:id="rId27"/>
    <p:sldId id="282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1903"/>
    <a:srgbClr val="AB5C21"/>
    <a:srgbClr val="3D0F2B"/>
    <a:srgbClr val="153722"/>
    <a:srgbClr val="3A2300"/>
    <a:srgbClr val="001932"/>
    <a:srgbClr val="99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3FC3-42B6-43F7-94C7-8523358EA70E}" type="datetimeFigureOut">
              <a:rPr lang="en-ID" smtClean="0"/>
              <a:t>29/12/2022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C955-0DE0-4598-80C8-20E8F97B2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6466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3FC3-42B6-43F7-94C7-8523358EA70E}" type="datetimeFigureOut">
              <a:rPr lang="en-ID" smtClean="0"/>
              <a:t>29/12/2022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C955-0DE0-4598-80C8-20E8F97B2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7284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3FC3-42B6-43F7-94C7-8523358EA70E}" type="datetimeFigureOut">
              <a:rPr lang="en-ID" smtClean="0"/>
              <a:t>29/12/2022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C955-0DE0-4598-80C8-20E8F97B2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9782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3FC3-42B6-43F7-94C7-8523358EA70E}" type="datetimeFigureOut">
              <a:rPr lang="en-ID" smtClean="0"/>
              <a:t>29/12/2022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C955-0DE0-4598-80C8-20E8F97B2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046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3FC3-42B6-43F7-94C7-8523358EA70E}" type="datetimeFigureOut">
              <a:rPr lang="en-ID" smtClean="0"/>
              <a:t>29/12/2022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C955-0DE0-4598-80C8-20E8F97B2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464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3FC3-42B6-43F7-94C7-8523358EA70E}" type="datetimeFigureOut">
              <a:rPr lang="en-ID" smtClean="0"/>
              <a:t>29/12/2022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C955-0DE0-4598-80C8-20E8F97B2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266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3FC3-42B6-43F7-94C7-8523358EA70E}" type="datetimeFigureOut">
              <a:rPr lang="en-ID" smtClean="0"/>
              <a:t>29/12/2022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C955-0DE0-4598-80C8-20E8F97B2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6570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3FC3-42B6-43F7-94C7-8523358EA70E}" type="datetimeFigureOut">
              <a:rPr lang="en-ID" smtClean="0"/>
              <a:t>29/12/2022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C955-0DE0-4598-80C8-20E8F97B2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524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3FC3-42B6-43F7-94C7-8523358EA70E}" type="datetimeFigureOut">
              <a:rPr lang="en-ID" smtClean="0"/>
              <a:t>29/12/2022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C955-0DE0-4598-80C8-20E8F97B2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1872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3FC3-42B6-43F7-94C7-8523358EA70E}" type="datetimeFigureOut">
              <a:rPr lang="en-ID" smtClean="0"/>
              <a:t>29/12/2022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C955-0DE0-4598-80C8-20E8F97B2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021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3FC3-42B6-43F7-94C7-8523358EA70E}" type="datetimeFigureOut">
              <a:rPr lang="en-ID" smtClean="0"/>
              <a:t>29/12/2022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C955-0DE0-4598-80C8-20E8F97B2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6950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93FC3-42B6-43F7-94C7-8523358EA70E}" type="datetimeFigureOut">
              <a:rPr lang="en-ID" smtClean="0"/>
              <a:t>29/12/2022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1C955-0DE0-4598-80C8-20E8F97B2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95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624DC9-D6D4-6950-5A7C-5F29C063A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59" b="23452"/>
          <a:stretch/>
        </p:blipFill>
        <p:spPr>
          <a:xfrm>
            <a:off x="20" y="-1"/>
            <a:ext cx="9143980" cy="439499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14888" y="4564049"/>
            <a:ext cx="2929112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564049"/>
            <a:ext cx="6833104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0AE82-629C-A4B1-323F-5A9CAFA06B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6383" y="5221963"/>
            <a:ext cx="2550415" cy="1026435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latin typeface="Franklin Gothic Demi Cond" panose="020B0706030402020204" pitchFamily="34" charset="0"/>
              </a:rPr>
              <a:t>Pelajaran </a:t>
            </a:r>
            <a:r>
              <a:rPr lang="en-US" sz="2000" dirty="0" err="1">
                <a:latin typeface="Franklin Gothic Demi Cond" panose="020B0706030402020204" pitchFamily="34" charset="0"/>
              </a:rPr>
              <a:t>ke</a:t>
            </a:r>
            <a:r>
              <a:rPr lang="en-US" sz="2000" dirty="0">
                <a:latin typeface="Franklin Gothic Demi Cond" panose="020B0706030402020204" pitchFamily="34" charset="0"/>
              </a:rPr>
              <a:t> 14</a:t>
            </a:r>
          </a:p>
          <a:p>
            <a:pPr algn="l"/>
            <a:r>
              <a:rPr lang="en-US" sz="2000" dirty="0" err="1">
                <a:latin typeface="Franklin Gothic Demi Cond" panose="020B0706030402020204" pitchFamily="34" charset="0"/>
              </a:rPr>
              <a:t>Triwulan</a:t>
            </a:r>
            <a:r>
              <a:rPr lang="en-US" sz="2000" dirty="0">
                <a:latin typeface="Franklin Gothic Demi Cond" panose="020B0706030402020204" pitchFamily="34" charset="0"/>
              </a:rPr>
              <a:t> IV </a:t>
            </a:r>
            <a:r>
              <a:rPr lang="en-US" sz="2000" dirty="0" err="1">
                <a:latin typeface="Franklin Gothic Demi Cond" panose="020B0706030402020204" pitchFamily="34" charset="0"/>
              </a:rPr>
              <a:t>Tahun</a:t>
            </a:r>
            <a:r>
              <a:rPr lang="en-US" sz="2000" dirty="0">
                <a:latin typeface="Franklin Gothic Demi Cond" panose="020B0706030402020204" pitchFamily="34" charset="0"/>
              </a:rPr>
              <a:t> 2022</a:t>
            </a:r>
            <a:endParaRPr lang="en-ID" sz="2000" dirty="0">
              <a:latin typeface="Franklin Gothic Demi Cond" panose="020B07060304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2821E-48C8-2C6B-B20D-F6E3AC138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257" y="4827409"/>
            <a:ext cx="4421417" cy="1891741"/>
          </a:xfrm>
        </p:spPr>
        <p:txBody>
          <a:bodyPr>
            <a:normAutofit fontScale="90000"/>
          </a:bodyPr>
          <a:lstStyle/>
          <a:p>
            <a:pPr algn="l"/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Inline" panose="020B0504030203020204" pitchFamily="34" charset="0"/>
              </a:rPr>
              <a:t> SEGALA SESUATU </a:t>
            </a:r>
            <a:b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Inline" panose="020B0504030203020204" pitchFamily="34" charset="0"/>
              </a:rPr>
            </a:br>
            <a:r>
              <a:rPr lang="en-US" sz="10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Inline" panose="020B0504030203020204" pitchFamily="34" charset="0"/>
              </a:rPr>
              <a:t>B A R U</a:t>
            </a:r>
            <a:endParaRPr lang="en-ID" sz="107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 Gothic Inline" panose="020B050403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EE7BD-8685-B4AA-ADBF-D14440B6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3" y="320041"/>
            <a:ext cx="8661654" cy="1531462"/>
          </a:xfrm>
        </p:spPr>
        <p:txBody>
          <a:bodyPr>
            <a:normAutofit/>
          </a:bodyPr>
          <a:lstStyle/>
          <a:p>
            <a:pPr algn="ctr"/>
            <a:r>
              <a:rPr lang="en-ID" sz="2400" dirty="0" err="1">
                <a:latin typeface="Bernard MT Condensed" panose="02050806060905020404" pitchFamily="18" charset="0"/>
              </a:rPr>
              <a:t>Bagaimanakah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kita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dapat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menyelaraskan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gambaran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tentang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kumpulan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besar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umat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tebusan</a:t>
            </a:r>
            <a:r>
              <a:rPr lang="en-ID" sz="2400" dirty="0"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latin typeface="Bernard MT Condensed" panose="02050806060905020404" pitchFamily="18" charset="0"/>
              </a:rPr>
              <a:t>melayani</a:t>
            </a:r>
            <a:r>
              <a:rPr lang="en-ID" sz="2400" dirty="0">
                <a:latin typeface="Bernard MT Condensed" panose="02050806060905020404" pitchFamily="18" charset="0"/>
              </a:rPr>
              <a:t> Allah "</a:t>
            </a:r>
            <a:r>
              <a:rPr lang="en-ID" sz="2400" dirty="0" err="1">
                <a:latin typeface="Bernard MT Condensed" panose="02050806060905020404" pitchFamily="18" charset="0"/>
              </a:rPr>
              <a:t>siang</a:t>
            </a:r>
            <a:r>
              <a:rPr lang="en-ID" sz="2400" dirty="0">
                <a:latin typeface="Bernard MT Condensed" panose="02050806060905020404" pitchFamily="18" charset="0"/>
              </a:rPr>
              <a:t> dan </a:t>
            </a:r>
            <a:r>
              <a:rPr lang="en-ID" sz="2400" dirty="0" err="1">
                <a:latin typeface="Bernard MT Condensed" panose="02050806060905020404" pitchFamily="18" charset="0"/>
              </a:rPr>
              <a:t>malam</a:t>
            </a:r>
            <a:r>
              <a:rPr lang="en-ID" sz="2400" dirty="0">
                <a:latin typeface="Bernard MT Condensed" panose="02050806060905020404" pitchFamily="18" charset="0"/>
              </a:rPr>
              <a:t> di </a:t>
            </a:r>
            <a:r>
              <a:rPr lang="en-ID" sz="2400" dirty="0" err="1">
                <a:latin typeface="Bernard MT Condensed" panose="02050806060905020404" pitchFamily="18" charset="0"/>
              </a:rPr>
              <a:t>dalam</a:t>
            </a:r>
            <a:r>
              <a:rPr lang="en-ID" sz="2400" dirty="0">
                <a:latin typeface="Bernard MT Condensed" panose="02050806060905020404" pitchFamily="18" charset="0"/>
              </a:rPr>
              <a:t> bait </a:t>
            </a:r>
            <a:r>
              <a:rPr lang="en-ID" sz="2400" dirty="0" err="1">
                <a:latin typeface="Bernard MT Condensed" panose="02050806060905020404" pitchFamily="18" charset="0"/>
              </a:rPr>
              <a:t>suci</a:t>
            </a:r>
            <a:r>
              <a:rPr lang="en-ID" sz="2400" dirty="0">
                <a:latin typeface="Bernard MT Condensed" panose="02050806060905020404" pitchFamily="18" charset="0"/>
              </a:rPr>
              <a:t>-Nya" [Wahyu 7:15] </a:t>
            </a:r>
            <a:r>
              <a:rPr lang="en-ID" sz="2400" dirty="0" err="1">
                <a:latin typeface="Bernard MT Condensed" panose="02050806060905020404" pitchFamily="18" charset="0"/>
              </a:rPr>
              <a:t>dengan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pernyataan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bahwa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Yohanes</a:t>
            </a:r>
            <a:r>
              <a:rPr lang="en-ID" sz="2400" dirty="0">
                <a:latin typeface="Bernard MT Condensed" panose="02050806060905020404" pitchFamily="18" charset="0"/>
              </a:rPr>
              <a:t> "</a:t>
            </a:r>
            <a:r>
              <a:rPr lang="en-ID" sz="2400" dirty="0" err="1"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melihat</a:t>
            </a:r>
            <a:r>
              <a:rPr lang="en-ID" sz="2400" dirty="0">
                <a:latin typeface="Bernard MT Condensed" panose="02050806060905020404" pitchFamily="18" charset="0"/>
              </a:rPr>
              <a:t> bait </a:t>
            </a:r>
            <a:r>
              <a:rPr lang="en-ID" sz="2400" dirty="0" err="1">
                <a:latin typeface="Bernard MT Condensed" panose="02050806060905020404" pitchFamily="18" charset="0"/>
              </a:rPr>
              <a:t>suci</a:t>
            </a:r>
            <a:r>
              <a:rPr lang="en-ID" sz="2400" dirty="0">
                <a:latin typeface="Bernard MT Condensed" panose="02050806060905020404" pitchFamily="18" charset="0"/>
              </a:rPr>
              <a:t>-Nya" di </a:t>
            </a:r>
            <a:r>
              <a:rPr lang="en-ID" sz="2400" dirty="0" err="1">
                <a:latin typeface="Bernard MT Condensed" panose="02050806060905020404" pitchFamily="18" charset="0"/>
              </a:rPr>
              <a:t>Yerusalem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Baru</a:t>
            </a:r>
            <a:r>
              <a:rPr lang="en-ID" sz="2400" dirty="0">
                <a:latin typeface="Bernard MT Condensed" panose="02050806060905020404" pitchFamily="18" charset="0"/>
              </a:rPr>
              <a:t> [Wahyu 21:22]?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93F4B-734D-AFDA-5E5E-8313A4933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831" y="2108756"/>
            <a:ext cx="8020051" cy="41719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400" dirty="0" err="1">
                <a:latin typeface="Impact" panose="020B0806030902050204" pitchFamily="34" charset="0"/>
              </a:rPr>
              <a:t>Kedua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ayat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tersebut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dapat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dijelaskan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sebagai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berikut</a:t>
            </a:r>
            <a:r>
              <a:rPr lang="en-ID" sz="2400" dirty="0">
                <a:latin typeface="Impact" panose="020B0806030902050204" pitchFamily="34" charset="0"/>
              </a:rPr>
              <a:t>: </a:t>
            </a:r>
            <a:r>
              <a:rPr lang="en-ID" sz="2400" dirty="0" err="1">
                <a:latin typeface="Impact" panose="020B0806030902050204" pitchFamily="34" charset="0"/>
              </a:rPr>
              <a:t>Tempat</a:t>
            </a:r>
            <a:r>
              <a:rPr lang="en-ID" sz="2400" dirty="0">
                <a:latin typeface="Impact" panose="020B0806030902050204" pitchFamily="34" charset="0"/>
              </a:rPr>
              <a:t> Kudus/Bait </a:t>
            </a:r>
            <a:r>
              <a:rPr lang="en-ID" sz="2400" dirty="0" err="1">
                <a:latin typeface="Impact" panose="020B0806030902050204" pitchFamily="34" charset="0"/>
              </a:rPr>
              <a:t>Suci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surga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selalu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menjadi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tempat</a:t>
            </a:r>
            <a:r>
              <a:rPr lang="en-ID" sz="2400" dirty="0">
                <a:latin typeface="Impact" panose="020B0806030902050204" pitchFamily="34" charset="0"/>
              </a:rPr>
              <a:t> para </a:t>
            </a:r>
            <a:r>
              <a:rPr lang="en-ID" sz="2400" dirty="0" err="1">
                <a:latin typeface="Impact" panose="020B0806030902050204" pitchFamily="34" charset="0"/>
              </a:rPr>
              <a:t>penghuni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surga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menyembah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munculnya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dosa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tempat</a:t>
            </a:r>
            <a:r>
              <a:rPr lang="en-ID" sz="2400" dirty="0">
                <a:latin typeface="Franklin Gothic Medium Cond" panose="020B0606030402020204" pitchFamily="34" charset="0"/>
              </a:rPr>
              <a:t> kudus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juga </a:t>
            </a:r>
            <a:r>
              <a:rPr lang="en-ID" sz="24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tempat</a:t>
            </a:r>
            <a:r>
              <a:rPr lang="en-ID" sz="2400" dirty="0">
                <a:latin typeface="Franklin Gothic Medium Cond" panose="020B0606030402020204" pitchFamily="34" charset="0"/>
              </a:rPr>
              <a:t> di mana </a:t>
            </a:r>
            <a:r>
              <a:rPr lang="en-ID" sz="2400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ditawarkan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umat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Namun</a:t>
            </a:r>
            <a:r>
              <a:rPr lang="en-ID" sz="2400" b="1" dirty="0">
                <a:latin typeface="Franklin Gothic Medium Cond" panose="020B0606030402020204" pitchFamily="34" charset="0"/>
              </a:rPr>
              <a:t>, Ketika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masalah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dosa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selesai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maka</a:t>
            </a:r>
            <a:r>
              <a:rPr lang="en-ID" sz="2400" b="1" dirty="0">
                <a:latin typeface="Franklin Gothic Medium Cond" panose="020B0606030402020204" pitchFamily="34" charset="0"/>
              </a:rPr>
              <a:t> Bait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Suci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surgawi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kembali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fungsi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aslinya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Eras Demi ITC" panose="020B0805030504020804" pitchFamily="34" charset="0"/>
              </a:rPr>
              <a:t>Itulah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sebabnya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Yohanes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mengatakan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tidak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melihat</a:t>
            </a:r>
            <a:r>
              <a:rPr lang="en-ID" sz="2400" dirty="0">
                <a:latin typeface="Eras Demi ITC" panose="020B0805030504020804" pitchFamily="34" charset="0"/>
              </a:rPr>
              <a:t> Bait </a:t>
            </a:r>
            <a:r>
              <a:rPr lang="en-ID" sz="2400" dirty="0" err="1">
                <a:latin typeface="Eras Demi ITC" panose="020B0805030504020804" pitchFamily="34" charset="0"/>
              </a:rPr>
              <a:t>Suci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lagi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karena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fungsinya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sudah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selesai</a:t>
            </a:r>
            <a:r>
              <a:rPr lang="en-ID" sz="2400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400" dirty="0" err="1">
                <a:latin typeface="Impact" panose="020B0806030902050204" pitchFamily="34" charset="0"/>
              </a:rPr>
              <a:t>Fungsi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sebagai</a:t>
            </a:r>
            <a:r>
              <a:rPr lang="en-ID" sz="2400" dirty="0">
                <a:latin typeface="Impact" panose="020B0806030902050204" pitchFamily="34" charset="0"/>
              </a:rPr>
              <a:t> Bait </a:t>
            </a:r>
            <a:r>
              <a:rPr lang="en-ID" sz="2400" dirty="0" err="1">
                <a:latin typeface="Impact" panose="020B0806030902050204" pitchFamily="34" charset="0"/>
              </a:rPr>
              <a:t>Suci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rencana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keselamatan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berakhir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Demi Cond" panose="020B0706030402020204" pitchFamily="34" charset="0"/>
              </a:rPr>
              <a:t>namun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tempat</a:t>
            </a:r>
            <a:r>
              <a:rPr lang="en-ID" sz="2400" dirty="0">
                <a:latin typeface="Franklin Gothic Demi Cond" panose="020B0706030402020204" pitchFamily="34" charset="0"/>
              </a:rPr>
              <a:t> kudus </a:t>
            </a:r>
            <a:r>
              <a:rPr lang="en-ID" sz="2400" dirty="0" err="1">
                <a:latin typeface="Franklin Gothic Demi Cond" panose="020B0706030402020204" pitchFamily="34" charset="0"/>
              </a:rPr>
              <a:t>itu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tetap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menjadi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rumah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Tuhan</a:t>
            </a:r>
            <a:r>
              <a:rPr lang="en-ID" sz="2400" dirty="0">
                <a:latin typeface="Franklin Gothic Demi Cond" panose="020B0706030402020204" pitchFamily="34" charset="0"/>
              </a:rPr>
              <a:t> di mana </a:t>
            </a:r>
            <a:r>
              <a:rPr lang="en-ID" sz="2400" dirty="0" err="1">
                <a:latin typeface="Franklin Gothic Demi Cond" panose="020B0706030402020204" pitchFamily="34" charset="0"/>
              </a:rPr>
              <a:t>seluruh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makhluk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ciptaan</a:t>
            </a:r>
            <a:r>
              <a:rPr lang="en-ID" sz="2400" dirty="0">
                <a:latin typeface="Franklin Gothic Demi Cond" panose="020B0706030402020204" pitchFamily="34" charset="0"/>
              </a:rPr>
              <a:t>-Nya </a:t>
            </a:r>
            <a:r>
              <a:rPr lang="en-ID" sz="2400" dirty="0" err="1">
                <a:latin typeface="Franklin Gothic Demi Cond" panose="020B0706030402020204" pitchFamily="34" charset="0"/>
              </a:rPr>
              <a:t>dapat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datang</a:t>
            </a:r>
            <a:r>
              <a:rPr lang="en-ID" sz="2400" dirty="0">
                <a:latin typeface="Franklin Gothic Demi Cond" panose="020B0706030402020204" pitchFamily="34" charset="0"/>
              </a:rPr>
              <a:t> dan </a:t>
            </a:r>
            <a:r>
              <a:rPr lang="en-ID" sz="2400" dirty="0" err="1">
                <a:latin typeface="Franklin Gothic Demi Cond" panose="020B0706030402020204" pitchFamily="34" charset="0"/>
              </a:rPr>
              <a:t>memiliki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persekutuan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khusus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dengan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Tuhan</a:t>
            </a:r>
            <a:r>
              <a:rPr lang="en-ID" sz="2400" dirty="0">
                <a:latin typeface="Franklin Gothic Demi Cond" panose="020B0706030402020204" pitchFamily="34" charset="0"/>
              </a:rPr>
              <a:t> dan </a:t>
            </a:r>
            <a:r>
              <a:rPr lang="en-ID" sz="2400" dirty="0" err="1">
                <a:latin typeface="Franklin Gothic Demi Cond" panose="020B0706030402020204" pitchFamily="34" charset="0"/>
              </a:rPr>
              <a:t>menyembah</a:t>
            </a:r>
            <a:r>
              <a:rPr lang="en-ID" sz="2400" dirty="0">
                <a:latin typeface="Franklin Gothic Demi Cond" panose="020B0706030402020204" pitchFamily="34" charset="0"/>
              </a:rPr>
              <a:t>-Nya</a:t>
            </a:r>
            <a:r>
              <a:rPr lang="en-ID" sz="2400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8811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BF06A5-4173-45DE-87B1-0791E098A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D5954-749F-F493-42BC-97EC56C9A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" r="2580" b="-2"/>
          <a:stretch/>
        </p:blipFill>
        <p:spPr>
          <a:xfrm>
            <a:off x="5046546" y="1690688"/>
            <a:ext cx="4097454" cy="5167312"/>
          </a:xfrm>
          <a:custGeom>
            <a:avLst/>
            <a:gdLst/>
            <a:ahLst/>
            <a:cxnLst/>
            <a:rect l="l" t="t" r="r" b="b"/>
            <a:pathLst>
              <a:path w="5463273" h="5167312">
                <a:moveTo>
                  <a:pt x="2391664" y="0"/>
                </a:moveTo>
                <a:lnTo>
                  <a:pt x="2729598" y="0"/>
                </a:lnTo>
                <a:lnTo>
                  <a:pt x="3668014" y="0"/>
                </a:lnTo>
                <a:lnTo>
                  <a:pt x="5463273" y="0"/>
                </a:lnTo>
                <a:lnTo>
                  <a:pt x="5463273" y="5167310"/>
                </a:lnTo>
                <a:lnTo>
                  <a:pt x="3668014" y="516731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1DAA37-DAFB-47C9-9EE7-11C030BEC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6718546" cy="5167312"/>
          </a:xfrm>
          <a:custGeom>
            <a:avLst/>
            <a:gdLst>
              <a:gd name="connsiteX0" fmla="*/ 0 w 8958061"/>
              <a:gd name="connsiteY0" fmla="*/ 0 h 5167312"/>
              <a:gd name="connsiteX1" fmla="*/ 7885684 w 8958061"/>
              <a:gd name="connsiteY1" fmla="*/ 0 h 5167312"/>
              <a:gd name="connsiteX2" fmla="*/ 7884964 w 8958061"/>
              <a:gd name="connsiteY2" fmla="*/ 952 h 5167312"/>
              <a:gd name="connsiteX3" fmla="*/ 8958061 w 8958061"/>
              <a:gd name="connsiteY3" fmla="*/ 952 h 5167312"/>
              <a:gd name="connsiteX4" fmla="*/ 6564182 w 8958061"/>
              <a:gd name="connsiteY4" fmla="*/ 5167312 h 5167312"/>
              <a:gd name="connsiteX5" fmla="*/ 3026607 w 8958061"/>
              <a:gd name="connsiteY5" fmla="*/ 5167312 h 5167312"/>
              <a:gd name="connsiteX6" fmla="*/ 3026607 w 8958061"/>
              <a:gd name="connsiteY6" fmla="*/ 5166360 h 5167312"/>
              <a:gd name="connsiteX7" fmla="*/ 0 w 8958061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58061" h="5167312">
                <a:moveTo>
                  <a:pt x="0" y="0"/>
                </a:moveTo>
                <a:lnTo>
                  <a:pt x="7885684" y="0"/>
                </a:lnTo>
                <a:lnTo>
                  <a:pt x="7884964" y="952"/>
                </a:lnTo>
                <a:lnTo>
                  <a:pt x="8958061" y="952"/>
                </a:lnTo>
                <a:lnTo>
                  <a:pt x="6564182" y="5167312"/>
                </a:lnTo>
                <a:lnTo>
                  <a:pt x="3026607" y="5167312"/>
                </a:lnTo>
                <a:lnTo>
                  <a:pt x="3026607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4CBD955-7E14-485C-919F-EC1D1B9BC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4057" y="2"/>
            <a:ext cx="2239943" cy="1511301"/>
          </a:xfrm>
          <a:custGeom>
            <a:avLst/>
            <a:gdLst>
              <a:gd name="connsiteX0" fmla="*/ 697617 w 2986590"/>
              <a:gd name="connsiteY0" fmla="*/ 0 h 1511301"/>
              <a:gd name="connsiteX1" fmla="*/ 1096710 w 2986590"/>
              <a:gd name="connsiteY1" fmla="*/ 0 h 1511301"/>
              <a:gd name="connsiteX2" fmla="*/ 1191330 w 2986590"/>
              <a:gd name="connsiteY2" fmla="*/ 0 h 1511301"/>
              <a:gd name="connsiteX3" fmla="*/ 2986590 w 2986590"/>
              <a:gd name="connsiteY3" fmla="*/ 0 h 1511301"/>
              <a:gd name="connsiteX4" fmla="*/ 2986590 w 2986590"/>
              <a:gd name="connsiteY4" fmla="*/ 1511301 h 1511301"/>
              <a:gd name="connsiteX5" fmla="*/ 1191330 w 2986590"/>
              <a:gd name="connsiteY5" fmla="*/ 1511301 h 1511301"/>
              <a:gd name="connsiteX6" fmla="*/ 399093 w 2986590"/>
              <a:gd name="connsiteY6" fmla="*/ 1511301 h 1511301"/>
              <a:gd name="connsiteX7" fmla="*/ 0 w 2986590"/>
              <a:gd name="connsiteY7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6590" h="1511301">
                <a:moveTo>
                  <a:pt x="697617" y="0"/>
                </a:moveTo>
                <a:lnTo>
                  <a:pt x="1096710" y="0"/>
                </a:lnTo>
                <a:lnTo>
                  <a:pt x="1191330" y="0"/>
                </a:lnTo>
                <a:lnTo>
                  <a:pt x="2986590" y="0"/>
                </a:lnTo>
                <a:lnTo>
                  <a:pt x="2986590" y="1511301"/>
                </a:lnTo>
                <a:lnTo>
                  <a:pt x="1191330" y="1511301"/>
                </a:lnTo>
                <a:lnTo>
                  <a:pt x="399093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4426D-5E8C-5364-AC3A-8E708651B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11" y="2457450"/>
            <a:ext cx="5007864" cy="39243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Kitab Wahyu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memberikan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perhatian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khusus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kepada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Dia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yang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disembah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dan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mereka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yang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menyembah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Dia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,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Kristus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adalah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fokus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penyembahan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. 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Ibadah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surgawi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ini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berpusat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pada Allah dan Anak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Domba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[Wahyu 5:13, Wahyu 7:10].</a:t>
            </a:r>
          </a:p>
        </p:txBody>
      </p:sp>
    </p:spTree>
    <p:extLst>
      <p:ext uri="{BB962C8B-B14F-4D97-AF65-F5344CB8AC3E}">
        <p14:creationId xmlns:p14="http://schemas.microsoft.com/office/powerpoint/2010/main" val="2990867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31C602-6712-BD64-B968-9D4DAD3C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397293" cy="202882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2600" dirty="0" err="1">
                <a:latin typeface="Bernard MT Condensed" panose="02050806060905020404" pitchFamily="18" charset="0"/>
              </a:rPr>
              <a:t>Selain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seluruh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makhluk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ciptaan</a:t>
            </a:r>
            <a:r>
              <a:rPr lang="en-ID" sz="2600" dirty="0"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latin typeface="Bernard MT Condensed" panose="02050806060905020404" pitchFamily="18" charset="0"/>
              </a:rPr>
              <a:t>datang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menyembah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Tuhan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ada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kelompok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khusus</a:t>
            </a:r>
            <a:r>
              <a:rPr lang="en-ID" sz="2600" dirty="0"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latin typeface="Bernard MT Condensed" panose="02050806060905020404" pitchFamily="18" charset="0"/>
              </a:rPr>
              <a:t>akan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datang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menyembah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Tuhan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siapakah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mereka</a:t>
            </a:r>
            <a:r>
              <a:rPr lang="en-ID" sz="2600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58699-DBDA-4F9F-2BB4-4B32B07EB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27" y="2224088"/>
            <a:ext cx="5004638" cy="4438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 err="1"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adalah</a:t>
            </a:r>
            <a:r>
              <a:rPr lang="en-ID" sz="2400" dirty="0">
                <a:latin typeface="Berlin Sans FB" panose="020E0602020502020306" pitchFamily="34" charset="0"/>
              </a:rPr>
              <a:t> orang-orang "yang </a:t>
            </a:r>
            <a:r>
              <a:rPr lang="en-ID" sz="2400" dirty="0" err="1">
                <a:latin typeface="Berlin Sans FB" panose="020E0602020502020306" pitchFamily="34" charset="0"/>
              </a:rPr>
              <a:t>telah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keluar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dari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kesukaran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besar</a:t>
            </a:r>
            <a:r>
              <a:rPr lang="en-ID" sz="2400" dirty="0">
                <a:latin typeface="Berlin Sans FB" panose="020E0602020502020306" pitchFamily="34" charset="0"/>
              </a:rPr>
              <a:t>; </a:t>
            </a:r>
            <a:r>
              <a:rPr lang="en-ID" sz="2400" dirty="0" err="1"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telah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mencuci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jubah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latin typeface="Berlin Sans FB" panose="020E0602020502020306" pitchFamily="34" charset="0"/>
              </a:rPr>
              <a:t> dan </a:t>
            </a:r>
            <a:r>
              <a:rPr lang="en-ID" sz="2400" dirty="0" err="1">
                <a:latin typeface="Berlin Sans FB" panose="020E0602020502020306" pitchFamily="34" charset="0"/>
              </a:rPr>
              <a:t>membuatnya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putih</a:t>
            </a:r>
            <a:r>
              <a:rPr lang="en-ID" sz="2400" dirty="0">
                <a:latin typeface="Berlin Sans FB" panose="020E0602020502020306" pitchFamily="34" charset="0"/>
              </a:rPr>
              <a:t> di </a:t>
            </a:r>
            <a:r>
              <a:rPr lang="en-ID" sz="2400" dirty="0" err="1">
                <a:latin typeface="Berlin Sans FB" panose="020E0602020502020306" pitchFamily="34" charset="0"/>
              </a:rPr>
              <a:t>dalam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darah</a:t>
            </a:r>
            <a:r>
              <a:rPr lang="en-ID" sz="2400" dirty="0">
                <a:latin typeface="Berlin Sans FB" panose="020E0602020502020306" pitchFamily="34" charset="0"/>
              </a:rPr>
              <a:t> Anak </a:t>
            </a:r>
            <a:r>
              <a:rPr lang="en-ID" sz="2400" dirty="0" err="1">
                <a:latin typeface="Berlin Sans FB" panose="020E0602020502020306" pitchFamily="34" charset="0"/>
              </a:rPr>
              <a:t>Domba</a:t>
            </a:r>
            <a:r>
              <a:rPr lang="en-ID" sz="2400" dirty="0">
                <a:latin typeface="Berlin Sans FB" panose="020E0602020502020306" pitchFamily="34" charset="0"/>
              </a:rPr>
              <a:t>" [Wahyu 7:14].</a:t>
            </a:r>
          </a:p>
          <a:p>
            <a:pPr marL="0" indent="0">
              <a:buNone/>
            </a:pPr>
            <a:r>
              <a:rPr lang="en-ID" sz="2400" dirty="0" err="1">
                <a:latin typeface="Eras Bold ITC" panose="020B0907030504020204" pitchFamily="34" charset="0"/>
              </a:rPr>
              <a:t>Mereka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adalah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saksi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hidup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dari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kuasa</a:t>
            </a:r>
            <a:r>
              <a:rPr lang="en-ID" sz="2400" dirty="0">
                <a:latin typeface="Eras Bold ITC" panose="020B0907030504020204" pitchFamily="34" charset="0"/>
              </a:rPr>
              <a:t> Allah yang </a:t>
            </a:r>
            <a:r>
              <a:rPr lang="en-ID" sz="2400" dirty="0" err="1">
                <a:latin typeface="Eras Bold ITC" panose="020B0907030504020204" pitchFamily="34" charset="0"/>
              </a:rPr>
              <a:t>menebus</a:t>
            </a:r>
            <a:r>
              <a:rPr lang="en-ID" sz="2400" dirty="0">
                <a:latin typeface="Eras Bold ITC" panose="020B0907030504020204" pitchFamily="34" charset="0"/>
              </a:rPr>
              <a:t> dan </a:t>
            </a:r>
            <a:r>
              <a:rPr lang="en-ID" sz="2400" dirty="0" err="1">
                <a:latin typeface="Eras Bold ITC" panose="020B0907030504020204" pitchFamily="34" charset="0"/>
              </a:rPr>
              <a:t>mengubahkan</a:t>
            </a:r>
            <a:r>
              <a:rPr lang="en-ID" sz="2400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latin typeface="Eras Bold ITC" panose="020B0907030504020204" pitchFamily="34" charset="0"/>
              </a:rPr>
              <a:t>Mereka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menyanyikan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pujian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bagi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Tuhan</a:t>
            </a:r>
            <a:r>
              <a:rPr lang="en-ID" sz="2400" dirty="0">
                <a:latin typeface="Eras Bold ITC" panose="020B0907030504020204" pitchFamily="34" charset="0"/>
              </a:rPr>
              <a:t>, </a:t>
            </a:r>
            <a:r>
              <a:rPr lang="en-ID" sz="2400" dirty="0" err="1">
                <a:latin typeface="Eras Bold ITC" panose="020B0907030504020204" pitchFamily="34" charset="0"/>
              </a:rPr>
              <a:t>untuk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siapa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Dia</a:t>
            </a:r>
            <a:r>
              <a:rPr lang="en-ID" sz="2400" dirty="0">
                <a:latin typeface="Eras Bold ITC" panose="020B0907030504020204" pitchFamily="34" charset="0"/>
              </a:rPr>
              <a:t> dan </a:t>
            </a:r>
            <a:r>
              <a:rPr lang="en-ID" sz="2400" dirty="0" err="1">
                <a:latin typeface="Eras Bold ITC" panose="020B0907030504020204" pitchFamily="34" charset="0"/>
              </a:rPr>
              <a:t>untuk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apa</a:t>
            </a:r>
            <a:r>
              <a:rPr lang="en-ID" sz="2400" dirty="0">
                <a:latin typeface="Eras Bold ITC" panose="020B0907030504020204" pitchFamily="34" charset="0"/>
              </a:rPr>
              <a:t> yang </a:t>
            </a:r>
            <a:r>
              <a:rPr lang="en-ID" sz="2400" dirty="0" err="1">
                <a:latin typeface="Eras Bold ITC" panose="020B0907030504020204" pitchFamily="34" charset="0"/>
              </a:rPr>
              <a:t>telah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Dia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lakukan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bagi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mereka</a:t>
            </a:r>
            <a:r>
              <a:rPr lang="en-ID" sz="2400" dirty="0">
                <a:latin typeface="Eras Bold ITC" panose="020B0907030504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1D690-7DC8-33EF-A6D4-44462579E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88" r="30300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1050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212BA-C4BE-F2E1-EB4F-B24E423C8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06" y="666750"/>
            <a:ext cx="3939120" cy="5781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Eras Bold ITC" panose="020B0907030504020204" pitchFamily="34" charset="0"/>
              </a:rPr>
              <a:t>Rencana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keselamatan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sudah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selesai</a:t>
            </a:r>
            <a:r>
              <a:rPr lang="en-ID" sz="2400" dirty="0">
                <a:latin typeface="Eras Bold ITC" panose="020B0907030504020204" pitchFamily="34" charset="0"/>
              </a:rPr>
              <a:t>. Orang-orang kudus </a:t>
            </a:r>
            <a:r>
              <a:rPr lang="en-ID" sz="2400" dirty="0" err="1">
                <a:latin typeface="Eras Bold ITC" panose="020B0907030504020204" pitchFamily="34" charset="0"/>
              </a:rPr>
              <a:t>telah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bersama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Tuhan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untuk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selama-lamanya</a:t>
            </a:r>
            <a:r>
              <a:rPr lang="en-ID" sz="2400" dirty="0">
                <a:latin typeface="Eras Bold ITC" panose="020B0907030504020204" pitchFamily="34" charset="0"/>
              </a:rPr>
              <a:t>.</a:t>
            </a:r>
          </a:p>
          <a:p>
            <a:pPr marL="0" indent="0">
              <a:buNone/>
            </a:pPr>
            <a:endParaRPr lang="en-ID" sz="2400" dirty="0">
              <a:latin typeface="Eras Bold ITC" panose="020B0907030504020204" pitchFamily="34" charset="0"/>
            </a:endParaRPr>
          </a:p>
          <a:p>
            <a:pPr marL="0" indent="0">
              <a:buNone/>
            </a:pPr>
            <a:r>
              <a:rPr lang="en-ID" sz="2400" dirty="0">
                <a:latin typeface="Impact" panose="020B0806030902050204" pitchFamily="34" charset="0"/>
              </a:rPr>
              <a:t>Wahyu 21:3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</a:p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"Lalu </a:t>
            </a:r>
            <a:r>
              <a:rPr lang="en-ID" sz="2400" dirty="0" err="1">
                <a:latin typeface="Gill Sans Nova Cond XBd" panose="020B0A06020104020203" pitchFamily="34" charset="0"/>
              </a:rPr>
              <a:t>aku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mendengar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suara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nyaring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takhta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berkata</a:t>
            </a:r>
            <a:r>
              <a:rPr lang="en-ID" sz="2400" dirty="0">
                <a:latin typeface="Gill Sans Nova Cond XBd" panose="020B0A06020104020203" pitchFamily="34" charset="0"/>
              </a:rPr>
              <a:t>: "</a:t>
            </a:r>
            <a:r>
              <a:rPr lang="en-ID" sz="2400" dirty="0" err="1">
                <a:latin typeface="Gill Sans Nova Cond XBd" panose="020B0A06020104020203" pitchFamily="34" charset="0"/>
              </a:rPr>
              <a:t>Lihatlah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kemah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tengah-tengah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bersama-sama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menjadi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umat</a:t>
            </a:r>
            <a:r>
              <a:rPr lang="en-ID" sz="2400" dirty="0">
                <a:latin typeface="Gill Sans Nova Cond XBd" panose="020B0A06020104020203" pitchFamily="34" charset="0"/>
              </a:rPr>
              <a:t>-Nya dan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menjadi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20BD9-1336-C202-C065-6FDEB7AF6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74" r="25908"/>
          <a:stretch/>
        </p:blipFill>
        <p:spPr>
          <a:xfrm>
            <a:off x="4276726" y="10"/>
            <a:ext cx="486613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427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C1194-5BCE-08A7-3B22-2B79AEA4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1" y="228599"/>
            <a:ext cx="7646803" cy="1463039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DI HADIRAT ALLAH</a:t>
            </a:r>
            <a:br>
              <a:rPr lang="it-IT" sz="3700" dirty="0"/>
            </a:br>
            <a:r>
              <a:rPr lang="it-IT" sz="28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Selasa, 27 Desember 2022</a:t>
            </a:r>
            <a:endParaRPr lang="en-ID" sz="2800" dirty="0">
              <a:solidFill>
                <a:srgbClr val="0070C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8847C-B30A-A8E4-93B3-E66071B76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173" y="1920237"/>
            <a:ext cx="8161153" cy="2096979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ID" dirty="0" err="1">
                <a:latin typeface="Eras Demi ITC" panose="020B0805030504020804" pitchFamily="34" charset="0"/>
              </a:rPr>
              <a:t>Dosa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menciptakan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jurang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pemisah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antara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manusia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dengan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Pencipta-nya</a:t>
            </a:r>
            <a:r>
              <a:rPr lang="en-ID" dirty="0">
                <a:latin typeface="Eras Demi ITC" panose="020B0805030504020804" pitchFamily="34" charset="0"/>
              </a:rPr>
              <a:t>. </a:t>
            </a:r>
            <a:r>
              <a:rPr lang="en-ID" dirty="0">
                <a:latin typeface="Congenial Black" panose="02000503040000020004" pitchFamily="2" charset="0"/>
              </a:rPr>
              <a:t>Kita orang </a:t>
            </a:r>
            <a:r>
              <a:rPr lang="en-ID" dirty="0" err="1">
                <a:latin typeface="Congenial Black" panose="02000503040000020004" pitchFamily="2" charset="0"/>
              </a:rPr>
              <a:t>berdosa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tidak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dapat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melihat</a:t>
            </a:r>
            <a:r>
              <a:rPr lang="en-ID" dirty="0">
                <a:latin typeface="Congenial Black" panose="02000503040000020004" pitchFamily="2" charset="0"/>
              </a:rPr>
              <a:t> Allah yang kudus, </a:t>
            </a:r>
            <a:r>
              <a:rPr lang="en-ID" dirty="0" err="1">
                <a:latin typeface="Congenial Black" panose="02000503040000020004" pitchFamily="2" charset="0"/>
              </a:rPr>
              <a:t>sebab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Dia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adalah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api</a:t>
            </a:r>
            <a:r>
              <a:rPr lang="en-ID" dirty="0">
                <a:latin typeface="Congenial Black" panose="02000503040000020004" pitchFamily="2" charset="0"/>
              </a:rPr>
              <a:t> yang </a:t>
            </a:r>
            <a:r>
              <a:rPr lang="en-ID" dirty="0" err="1">
                <a:latin typeface="Congenial Black" panose="02000503040000020004" pitchFamily="2" charset="0"/>
              </a:rPr>
              <a:t>menghaguskan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bagi</a:t>
            </a:r>
            <a:r>
              <a:rPr lang="en-ID" dirty="0">
                <a:latin typeface="Congenial Black" panose="02000503040000020004" pitchFamily="2" charset="0"/>
              </a:rPr>
              <a:t> orang </a:t>
            </a:r>
            <a:r>
              <a:rPr lang="en-ID" dirty="0" err="1">
                <a:latin typeface="Congenial Black" panose="02000503040000020004" pitchFamily="2" charset="0"/>
              </a:rPr>
              <a:t>berdosa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>
                <a:latin typeface="Eras Demi ITC" panose="020B0805030504020804" pitchFamily="34" charset="0"/>
              </a:rPr>
              <a:t>[</a:t>
            </a:r>
            <a:r>
              <a:rPr lang="en-ID" dirty="0" err="1">
                <a:latin typeface="Eras Demi ITC" panose="020B0805030504020804" pitchFamily="34" charset="0"/>
              </a:rPr>
              <a:t>Ulangan</a:t>
            </a:r>
            <a:r>
              <a:rPr lang="en-ID" dirty="0">
                <a:latin typeface="Eras Demi ITC" panose="020B0805030504020804" pitchFamily="34" charset="0"/>
              </a:rPr>
              <a:t> 4:24].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622ED-D9E5-7BB3-5A8F-E160129C0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454" y="3711566"/>
            <a:ext cx="5542072" cy="2909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7232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3D273-8031-1282-0286-E3A5AC75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54" y="187442"/>
            <a:ext cx="4663019" cy="2332115"/>
          </a:xfrm>
        </p:spPr>
        <p:txBody>
          <a:bodyPr anchor="b">
            <a:noAutofit/>
          </a:bodyPr>
          <a:lstStyle/>
          <a:p>
            <a:pPr algn="ctr"/>
            <a:r>
              <a:rPr lang="en-ID" sz="2800" dirty="0" err="1">
                <a:latin typeface="Bernard MT Condensed" panose="02050806060905020404" pitchFamily="18" charset="0"/>
              </a:rPr>
              <a:t>Namun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setelah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rencana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keselamatan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selesai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akan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bertemu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dengan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Tuhan</a:t>
            </a:r>
            <a:r>
              <a:rPr lang="en-ID" sz="2800" dirty="0">
                <a:latin typeface="Bernard MT Condensed" panose="02050806060905020404" pitchFamily="18" charset="0"/>
              </a:rPr>
              <a:t>. </a:t>
            </a:r>
            <a:r>
              <a:rPr lang="en-ID" sz="2800" dirty="0" err="1">
                <a:latin typeface="Bernard MT Condensed" panose="02050806060905020404" pitchFamily="18" charset="0"/>
              </a:rPr>
              <a:t>Tetapi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tidak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semua</a:t>
            </a:r>
            <a:r>
              <a:rPr lang="en-ID" sz="2800" dirty="0">
                <a:latin typeface="Bernard MT Condensed" panose="02050806060905020404" pitchFamily="18" charset="0"/>
              </a:rPr>
              <a:t> orang </a:t>
            </a:r>
            <a:r>
              <a:rPr lang="en-ID" sz="2800" dirty="0" err="1">
                <a:latin typeface="Bernard MT Condensed" panose="02050806060905020404" pitchFamily="18" charset="0"/>
              </a:rPr>
              <a:t>dapat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melihat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Tuhan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Alkitab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mengatakan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hanya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mereka</a:t>
            </a:r>
            <a:r>
              <a:rPr lang="en-ID" sz="2800" dirty="0"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1BEBF-16A5-B0DA-1104-FA2BDD24D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50" y="3349890"/>
            <a:ext cx="4882515" cy="332066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Medium Cond" panose="020B0606030402020204" pitchFamily="34" charset="0"/>
              </a:rPr>
              <a:t>Yang </a:t>
            </a:r>
            <a:r>
              <a:rPr lang="en-ID" dirty="0" err="1">
                <a:latin typeface="Franklin Gothic Medium Cond" panose="020B0606030402020204" pitchFamily="34" charset="0"/>
              </a:rPr>
              <a:t>suci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hatinya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melihat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Matius</a:t>
            </a:r>
            <a:r>
              <a:rPr lang="en-ID" dirty="0">
                <a:latin typeface="Franklin Gothic Medium Cond" panose="020B0606030402020204" pitchFamily="34" charset="0"/>
              </a:rPr>
              <a:t> 5:8].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Medium Cond" panose="020B0606030402020204" pitchFamily="34" charset="0"/>
              </a:rPr>
              <a:t>Yang </a:t>
            </a:r>
            <a:r>
              <a:rPr lang="en-ID" dirty="0" err="1">
                <a:latin typeface="Franklin Gothic Medium Cond" panose="020B0606030402020204" pitchFamily="34" charset="0"/>
              </a:rPr>
              <a:t>menaruh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pengharapan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, dan yang </a:t>
            </a:r>
            <a:r>
              <a:rPr lang="en-ID" dirty="0" err="1">
                <a:latin typeface="Franklin Gothic Medium Cond" panose="020B0606030402020204" pitchFamily="34" charset="0"/>
              </a:rPr>
              <a:t>menyucikan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seperti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suci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melihat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[1 </a:t>
            </a:r>
            <a:r>
              <a:rPr lang="en-ID" dirty="0" err="1">
                <a:latin typeface="Franklin Gothic Medium Cond" panose="020B0606030402020204" pitchFamily="34" charset="0"/>
              </a:rPr>
              <a:t>Yohanes</a:t>
            </a:r>
            <a:r>
              <a:rPr lang="en-ID" dirty="0">
                <a:latin typeface="Franklin Gothic Medium Cond" panose="020B0606030402020204" pitchFamily="34" charset="0"/>
              </a:rPr>
              <a:t> 3:2-3].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C0EED-BE65-0436-6454-B3FC671F7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3" t="-1" r="42320" b="-1"/>
          <a:stretch/>
        </p:blipFill>
        <p:spPr>
          <a:xfrm>
            <a:off x="5107726" y="18288"/>
            <a:ext cx="403627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933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45DD72-9075-033E-6AF3-A80D1906A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92" r="7665" b="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C3BAE-9C77-D83D-F7EA-E3D05B18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1238250"/>
            <a:ext cx="4171949" cy="504825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Eras Demi ITC" panose="020B0805030504020804" pitchFamily="34" charset="0"/>
              </a:rPr>
              <a:t>Sungguh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suatu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hak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istimewa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bagi</a:t>
            </a:r>
            <a:r>
              <a:rPr lang="en-ID" sz="3200" dirty="0">
                <a:latin typeface="Eras Demi ITC" panose="020B0805030504020804" pitchFamily="34" charset="0"/>
              </a:rPr>
              <a:t> orang-orang yang </a:t>
            </a:r>
            <a:r>
              <a:rPr lang="en-ID" sz="3200" dirty="0" err="1">
                <a:latin typeface="Eras Demi ITC" panose="020B0805030504020804" pitchFamily="34" charset="0"/>
              </a:rPr>
              <a:t>ditebus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untuk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menyembah</a:t>
            </a:r>
            <a:r>
              <a:rPr lang="en-ID" sz="3200" dirty="0">
                <a:latin typeface="Eras Demi ITC" panose="020B0805030504020804" pitchFamily="34" charset="0"/>
              </a:rPr>
              <a:t> Allah di bait-Nya!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Tetapi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hak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istimewa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tertinggi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semuanya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melihat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wajah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4162378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26FAF-64BB-3A21-084B-F5AB6E5F9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83" y="80155"/>
            <a:ext cx="6875017" cy="1219199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Ellen G. White, Alfa dan Omega,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jld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. 8,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hlm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. 676, 677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C5C77-F999-0D73-582D-80A6E73E3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283" y="1400175"/>
            <a:ext cx="5915025" cy="49950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"</a:t>
            </a:r>
            <a:r>
              <a:rPr lang="en-ID" b="1" dirty="0" err="1">
                <a:latin typeface="Franklin Gothic Medium Cond" panose="020B0606030402020204" pitchFamily="34" charset="0"/>
              </a:rPr>
              <a:t>Umat</a:t>
            </a:r>
            <a:r>
              <a:rPr lang="en-ID" b="1" dirty="0">
                <a:latin typeface="Franklin Gothic Medium Cond" panose="020B0606030402020204" pitchFamily="34" charset="0"/>
              </a:rPr>
              <a:t> Allah </a:t>
            </a:r>
            <a:r>
              <a:rPr lang="en-ID" b="1" dirty="0" err="1">
                <a:latin typeface="Franklin Gothic Medium Cond" panose="020B0606030402020204" pitchFamily="34" charset="0"/>
              </a:rPr>
              <a:t>diberikan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kesempatan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mengadakan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hubungan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langsung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Bapa</a:t>
            </a:r>
            <a:r>
              <a:rPr lang="en-ID" b="1" dirty="0">
                <a:latin typeface="Franklin Gothic Medium Cond" panose="020B0606030402020204" pitchFamily="34" charset="0"/>
              </a:rPr>
              <a:t> dan Anak. </a:t>
            </a:r>
            <a:r>
              <a:rPr lang="en-ID" dirty="0">
                <a:latin typeface="Franklin Gothic Medium Cond" panose="020B0606030402020204" pitchFamily="34" charset="0"/>
              </a:rPr>
              <a:t>"Karena </a:t>
            </a:r>
            <a:r>
              <a:rPr lang="en-ID" dirty="0" err="1">
                <a:latin typeface="Franklin Gothic Medium Cond" panose="020B0606030402020204" pitchFamily="34" charset="0"/>
              </a:rPr>
              <a:t>sekarang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melihat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cermin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gambaran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samar-samar</a:t>
            </a:r>
            <a:r>
              <a:rPr lang="en-ID" dirty="0">
                <a:latin typeface="Franklin Gothic Medium Cond" panose="020B0606030402020204" pitchFamily="34" charset="0"/>
              </a:rPr>
              <a:t>" [1 </a:t>
            </a:r>
            <a:r>
              <a:rPr lang="en-ID" dirty="0" err="1">
                <a:latin typeface="Franklin Gothic Medium Cond" panose="020B0606030402020204" pitchFamily="34" charset="0"/>
              </a:rPr>
              <a:t>Korintus</a:t>
            </a:r>
            <a:r>
              <a:rPr lang="en-ID" dirty="0">
                <a:latin typeface="Franklin Gothic Medium Cond" panose="020B0606030402020204" pitchFamily="34" charset="0"/>
              </a:rPr>
              <a:t> 13:12]. Kita </a:t>
            </a:r>
            <a:r>
              <a:rPr lang="en-ID" dirty="0" err="1">
                <a:latin typeface="Franklin Gothic Medium Cond" panose="020B0606030402020204" pitchFamily="34" charset="0"/>
              </a:rPr>
              <a:t>melihat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gambaran</a:t>
            </a:r>
            <a:r>
              <a:rPr lang="en-ID" dirty="0">
                <a:latin typeface="Franklin Gothic Medium Cond" panose="020B0606030402020204" pitchFamily="34" charset="0"/>
              </a:rPr>
              <a:t> Allah </a:t>
            </a:r>
            <a:r>
              <a:rPr lang="en-ID" dirty="0" err="1">
                <a:latin typeface="Franklin Gothic Medium Cond" panose="020B0606030402020204" pitchFamily="34" charset="0"/>
              </a:rPr>
              <a:t>dipantulkan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seperti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cermin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pekerjaan</a:t>
            </a:r>
            <a:r>
              <a:rPr lang="en-ID" dirty="0">
                <a:latin typeface="Franklin Gothic Medium Cond" panose="020B0606030402020204" pitchFamily="34" charset="0"/>
              </a:rPr>
              <a:t>-</a:t>
            </a:r>
            <a:r>
              <a:rPr lang="en-ID" dirty="0" err="1">
                <a:latin typeface="Franklin Gothic Medium Cond" panose="020B0606030402020204" pitchFamily="34" charset="0"/>
              </a:rPr>
              <a:t>pekerjaan</a:t>
            </a:r>
            <a:r>
              <a:rPr lang="en-ID" dirty="0">
                <a:latin typeface="Franklin Gothic Medium Cond" panose="020B0606030402020204" pitchFamily="34" charset="0"/>
              </a:rPr>
              <a:t>-Nya di </a:t>
            </a:r>
            <a:r>
              <a:rPr lang="en-ID" dirty="0" err="1">
                <a:latin typeface="Franklin Gothic Medium Cond" panose="020B0606030402020204" pitchFamily="34" charset="0"/>
              </a:rPr>
              <a:t>alam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perhatian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nanti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melihat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muka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muka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tanpa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selubung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membuat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samar-samar</a:t>
            </a:r>
            <a:r>
              <a:rPr lang="en-ID" dirty="0">
                <a:latin typeface="Gill Sans Nova Cond XBd" panose="020B0A06020104020203" pitchFamily="34" charset="0"/>
              </a:rPr>
              <a:t>. Kita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berdiri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hadapan</a:t>
            </a:r>
            <a:r>
              <a:rPr lang="en-ID" dirty="0">
                <a:latin typeface="Gill Sans Nova Cond XBd" panose="020B0A06020104020203" pitchFamily="34" charset="0"/>
              </a:rPr>
              <a:t>-Nya, dan </a:t>
            </a:r>
            <a:r>
              <a:rPr lang="en-ID" dirty="0" err="1">
                <a:latin typeface="Gill Sans Nova Cond XBd" panose="020B0A06020104020203" pitchFamily="34" charset="0"/>
              </a:rPr>
              <a:t>memandang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kemuliaan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wajah</a:t>
            </a:r>
            <a:r>
              <a:rPr lang="en-ID" dirty="0">
                <a:latin typeface="Gill Sans Nova Cond XBd" panose="020B0A06020104020203" pitchFamily="34" charset="0"/>
              </a:rPr>
              <a:t>-Nya".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5D2C7-D4FD-8FE6-48E7-4F7C4E59E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69" r="19218" b="-2"/>
          <a:stretch/>
        </p:blipFill>
        <p:spPr>
          <a:xfrm>
            <a:off x="6464770" y="1917472"/>
            <a:ext cx="2470264" cy="3293686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85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5BA2EC-3BE0-7AC2-CF2F-2DEE2B8B3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58"/>
          <a:stretch/>
        </p:blipFill>
        <p:spPr>
          <a:xfrm>
            <a:off x="20" y="12"/>
            <a:ext cx="9143980" cy="359091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C1BA5-0B48-1BDC-DC5C-BCF7F155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1" y="3552825"/>
            <a:ext cx="8629650" cy="3324226"/>
          </a:xfrm>
        </p:spPr>
        <p:txBody>
          <a:bodyPr anchor="ctr">
            <a:noAutofit/>
          </a:bodyPr>
          <a:lstStyle/>
          <a:p>
            <a:r>
              <a:rPr lang="en-ID" sz="2400" dirty="0" err="1">
                <a:latin typeface="Bernard MT Condensed" panose="02050806060905020404" pitchFamily="18" charset="0"/>
              </a:rPr>
              <a:t>Meskipun</a:t>
            </a:r>
            <a:r>
              <a:rPr lang="en-ID" sz="2400" dirty="0">
                <a:latin typeface="Bernard MT Condensed" panose="02050806060905020404" pitchFamily="18" charset="0"/>
              </a:rPr>
              <a:t> pada </a:t>
            </a:r>
            <a:r>
              <a:rPr lang="en-ID" sz="2400" dirty="0" err="1">
                <a:latin typeface="Bernard MT Condensed" panose="02050806060905020404" pitchFamily="18" charset="0"/>
              </a:rPr>
              <a:t>akhirnya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hak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kita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surga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telah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dipastikan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melalui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kematian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Yesus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sekarang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kita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harus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tetap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menjalani</a:t>
            </a:r>
            <a:r>
              <a:rPr lang="en-ID" sz="2400" dirty="0">
                <a:latin typeface="Bernard MT Condensed" panose="02050806060905020404" pitchFamily="18" charset="0"/>
              </a:rPr>
              <a:t> proses </a:t>
            </a:r>
            <a:r>
              <a:rPr lang="en-ID" sz="2400" dirty="0" err="1">
                <a:latin typeface="Bernard MT Condensed" panose="02050806060905020404" pitchFamily="18" charset="0"/>
              </a:rPr>
              <a:t>pemurnian</a:t>
            </a:r>
            <a:r>
              <a:rPr lang="en-ID" sz="2400" dirty="0">
                <a:latin typeface="Bernard MT Condensed" panose="02050806060905020404" pitchFamily="18" charset="0"/>
              </a:rPr>
              <a:t> di dunia </a:t>
            </a:r>
            <a:r>
              <a:rPr lang="en-ID" sz="2400" dirty="0" err="1">
                <a:latin typeface="Bernard MT Condensed" panose="02050806060905020404" pitchFamily="18" charset="0"/>
              </a:rPr>
              <a:t>ini</a:t>
            </a:r>
            <a:r>
              <a:rPr lang="en-ID" sz="2400" dirty="0"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latin typeface="Bernard MT Condensed" panose="02050806060905020404" pitchFamily="18" charset="0"/>
              </a:rPr>
              <a:t>akan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membantu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kita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mempersiapkan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untuk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rumah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kekal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kita</a:t>
            </a:r>
            <a:r>
              <a:rPr lang="en-ID" sz="2400" dirty="0">
                <a:latin typeface="Bernard MT Condensed" panose="02050806060905020404" pitchFamily="18" charset="0"/>
              </a:rPr>
              <a:t>. </a:t>
            </a:r>
          </a:p>
          <a:p>
            <a:r>
              <a:rPr lang="en-ID" sz="2400" dirty="0">
                <a:latin typeface="Impact" panose="020B0806030902050204" pitchFamily="34" charset="0"/>
              </a:rPr>
              <a:t>Dan inti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proses </a:t>
            </a:r>
            <a:r>
              <a:rPr lang="en-ID" sz="2400" dirty="0" err="1">
                <a:latin typeface="Impact" panose="020B0806030902050204" pitchFamily="34" charset="0"/>
              </a:rPr>
              <a:t>pemurnian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ketaatan</a:t>
            </a:r>
            <a:r>
              <a:rPr lang="en-ID" sz="2400" dirty="0"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latin typeface="Impact" panose="020B0806030902050204" pitchFamily="34" charset="0"/>
              </a:rPr>
              <a:t>Firman</a:t>
            </a:r>
            <a:r>
              <a:rPr lang="en-ID" sz="2400" dirty="0">
                <a:latin typeface="Impact" panose="020B0806030902050204" pitchFamily="34" charset="0"/>
              </a:rPr>
              <a:t>-Nya.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</a:p>
          <a:p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1 Petrus 1:22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Karena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menyucikan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dirimu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ketaatan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kebenaran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sehingga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mengamalkan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persaudaraan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tulus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ikhlas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hendaklah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bersungguh-sungguh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saling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mengasihi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segenap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hatimu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4616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709D2-326A-C43A-2229-7154354A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25" y="213321"/>
            <a:ext cx="6953250" cy="1411605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TIDAK ADA LAGI KEMATIAN DAN AIR MATA</a:t>
            </a:r>
            <a:br>
              <a:rPr lang="en-ID" sz="3700" dirty="0"/>
            </a:br>
            <a:r>
              <a:rPr lang="en-ID" sz="31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Rabu, 28 </a:t>
            </a:r>
            <a:r>
              <a:rPr lang="en-ID" sz="31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Desember</a:t>
            </a:r>
            <a:r>
              <a:rPr lang="en-ID" sz="31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0F958-3B84-45AC-CF32-620D105EB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401" y="1995868"/>
            <a:ext cx="6195935" cy="3652457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JIKA </a:t>
            </a:r>
            <a:r>
              <a:rPr lang="en-ID" dirty="0" err="1">
                <a:latin typeface="Gill Sans Nova Cond XBd" panose="020B0A06020104020203" pitchFamily="34" charset="0"/>
              </a:rPr>
              <a:t>teori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neraka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abadi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menyala</a:t>
            </a:r>
            <a:r>
              <a:rPr lang="en-ID" dirty="0">
                <a:latin typeface="Gill Sans Nova Cond XBd" panose="020B0A06020104020203" pitchFamily="34" charset="0"/>
              </a:rPr>
              <a:t>-nyala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benar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maka</a:t>
            </a:r>
            <a:r>
              <a:rPr lang="en-ID" dirty="0"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kedua</a:t>
            </a:r>
            <a:r>
              <a:rPr lang="en-ID" dirty="0">
                <a:latin typeface="Gill Sans Nova Cond XBd" panose="020B0A06020104020203" pitchFamily="34" charset="0"/>
              </a:rPr>
              <a:t>"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menghapus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dosa</a:t>
            </a:r>
            <a:r>
              <a:rPr lang="en-ID" dirty="0">
                <a:latin typeface="Gill Sans Nova Cond XBd" panose="020B0A06020104020203" pitchFamily="34" charset="0"/>
              </a:rPr>
              <a:t> dan orang yang </a:t>
            </a:r>
            <a:r>
              <a:rPr lang="en-ID" dirty="0" err="1">
                <a:latin typeface="Gill Sans Nova Cond XBd" panose="020B0A06020104020203" pitchFamily="34" charset="0"/>
              </a:rPr>
              <a:t>berdosa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semesta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tetapi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hanya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mengurung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neraka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duka</a:t>
            </a:r>
            <a:r>
              <a:rPr lang="en-ID" dirty="0"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latin typeface="Gill Sans Nova Cond Ultra Bold" panose="020B0B04020104020203" pitchFamily="34" charset="0"/>
              </a:rPr>
              <a:t>tangisan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abadi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Bahkan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semesta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pernah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sepenuhnya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dikembalikan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kesempurnaan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aslinya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E2E22C-4A51-1B94-F8C4-A59E75A17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00"/>
          <a:stretch/>
        </p:blipFill>
        <p:spPr>
          <a:xfrm>
            <a:off x="287329" y="2920567"/>
            <a:ext cx="2597322" cy="25148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0348A-F627-0ABD-DB97-FEF307CDA698}"/>
              </a:ext>
            </a:extLst>
          </p:cNvPr>
          <p:cNvSpPr txBox="1"/>
          <p:nvPr/>
        </p:nvSpPr>
        <p:spPr>
          <a:xfrm>
            <a:off x="1457325" y="5714553"/>
            <a:ext cx="7734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Tetapi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puji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Tuhan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bahwa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Alkitab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melukiskan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gambaran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sama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sekali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berbeda</a:t>
            </a:r>
            <a:r>
              <a:rPr lang="en-ID" sz="3200" dirty="0">
                <a:latin typeface="Impact" panose="020B080603090205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28344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53B49-4324-8C58-B49D-A79EE0128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56" r="13860" b="2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D161FA-CF87-2779-3239-7BC3200A8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67" y="532340"/>
            <a:ext cx="4883229" cy="92304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ID" dirty="0">
                <a:latin typeface="Congenial Black" panose="02000503040000020004" pitchFamily="2" charset="0"/>
              </a:rPr>
              <a:t>Wahyu 1: 17, 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8A4D3-CE53-E48B-B5C0-07DEFF526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724461"/>
            <a:ext cx="4914046" cy="471249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dirty="0">
                <a:latin typeface="Gill Sans Nova Cond XBd" panose="020B0A06020104020203" pitchFamily="34" charset="0"/>
              </a:rPr>
              <a:t>"Ketika </a:t>
            </a:r>
            <a:r>
              <a:rPr lang="en-ID" dirty="0" err="1">
                <a:latin typeface="Gill Sans Nova Cond XBd" panose="020B0A06020104020203" pitchFamily="34" charset="0"/>
              </a:rPr>
              <a:t>aku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melihat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tersungkurlah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aku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depan</a:t>
            </a:r>
            <a:r>
              <a:rPr lang="en-ID" dirty="0">
                <a:latin typeface="Gill Sans Nova Cond XBd" panose="020B0A06020104020203" pitchFamily="34" charset="0"/>
              </a:rPr>
              <a:t> kaki-Nya </a:t>
            </a:r>
            <a:r>
              <a:rPr lang="en-ID" dirty="0" err="1">
                <a:latin typeface="Gill Sans Nova Cond XBd" panose="020B0A06020104020203" pitchFamily="34" charset="0"/>
              </a:rPr>
              <a:t>sama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latin typeface="Gill Sans Nova Cond XBd" panose="020B0A06020104020203" pitchFamily="34" charset="0"/>
              </a:rPr>
              <a:t> orang yang </a:t>
            </a:r>
            <a:r>
              <a:rPr lang="en-ID" dirty="0" err="1">
                <a:latin typeface="Gill Sans Nova Cond XBd" panose="020B0A06020104020203" pitchFamily="34" charset="0"/>
              </a:rPr>
              <a:t>mati</a:t>
            </a:r>
            <a:r>
              <a:rPr lang="en-ID" dirty="0"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meletakkan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kanan</a:t>
            </a:r>
            <a:r>
              <a:rPr lang="en-ID" dirty="0">
                <a:latin typeface="Gill Sans Nova Cond XBd" panose="020B0A06020104020203" pitchFamily="34" charset="0"/>
              </a:rPr>
              <a:t>-Nya di </a:t>
            </a:r>
            <a:r>
              <a:rPr lang="en-ID" dirty="0" err="1">
                <a:latin typeface="Gill Sans Nova Cond XBd" panose="020B0A06020104020203" pitchFamily="34" charset="0"/>
              </a:rPr>
              <a:t>atasku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lalu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berkata</a:t>
            </a:r>
            <a:r>
              <a:rPr lang="en-ID" dirty="0">
                <a:latin typeface="Gill Sans Nova Cond XBd" panose="020B0A06020104020203" pitchFamily="34" charset="0"/>
              </a:rPr>
              <a:t>: ”</a:t>
            </a:r>
            <a:r>
              <a:rPr lang="en-ID" dirty="0" err="1">
                <a:latin typeface="Gill Sans Nova Cond XBd" panose="020B0A06020104020203" pitchFamily="34" charset="0"/>
              </a:rPr>
              <a:t>Jangan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takut</a:t>
            </a:r>
            <a:r>
              <a:rPr lang="en-ID" dirty="0">
                <a:latin typeface="Gill Sans Nova Cond XBd" panose="020B0A06020104020203" pitchFamily="34" charset="0"/>
              </a:rPr>
              <a:t>! Aku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Yang Awal dan Yang Akhir, dan Yang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. Aku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mati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namun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lihatlah</a:t>
            </a:r>
            <a:r>
              <a:rPr lang="en-ID" dirty="0">
                <a:latin typeface="Gill Sans Nova Cond XBd" panose="020B0A06020104020203" pitchFamily="34" charset="0"/>
              </a:rPr>
              <a:t>, Aku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sampai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selama-lamanya</a:t>
            </a:r>
            <a:r>
              <a:rPr lang="en-ID" dirty="0">
                <a:latin typeface="Gill Sans Nova Cond XBd" panose="020B0A06020104020203" pitchFamily="34" charset="0"/>
              </a:rPr>
              <a:t> dan Aku </a:t>
            </a:r>
            <a:r>
              <a:rPr lang="en-ID" dirty="0" err="1">
                <a:latin typeface="Gill Sans Nova Cond XBd" panose="020B0A06020104020203" pitchFamily="34" charset="0"/>
              </a:rPr>
              <a:t>memegang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segala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kunci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maut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kerajaan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maut</a:t>
            </a:r>
            <a:r>
              <a:rPr lang="en-ID" dirty="0">
                <a:latin typeface="Gill Sans Nova Cond XBd" panose="020B0A06020104020203" pitchFamily="34" charset="0"/>
              </a:rPr>
              <a:t>." </a:t>
            </a:r>
          </a:p>
        </p:txBody>
      </p:sp>
    </p:spTree>
    <p:extLst>
      <p:ext uri="{BB962C8B-B14F-4D97-AF65-F5344CB8AC3E}">
        <p14:creationId xmlns:p14="http://schemas.microsoft.com/office/powerpoint/2010/main" val="1954526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A3F0E8-F609-83CE-A429-28FC578FA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78" r="28045" b="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8FAC3-8223-6D9B-AAFD-C175AD4A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825" y="171450"/>
            <a:ext cx="4324350" cy="6591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Bernard MT Condensed" panose="02050806060905020404" pitchFamily="18" charset="0"/>
              </a:rPr>
              <a:t>Wahyu 21:4 </a:t>
            </a:r>
          </a:p>
          <a:p>
            <a:pPr marL="0" indent="0">
              <a:buNone/>
            </a:pPr>
            <a:r>
              <a:rPr lang="en-ID" sz="2400" dirty="0">
                <a:latin typeface="Bernard MT Condensed" panose="02050806060905020404" pitchFamily="18" charset="0"/>
              </a:rPr>
              <a:t>“Dan </a:t>
            </a:r>
            <a:r>
              <a:rPr lang="en-ID" sz="2400" dirty="0" err="1">
                <a:latin typeface="Bernard MT Condensed" panose="02050806060905020404" pitchFamily="18" charset="0"/>
              </a:rPr>
              <a:t>Ia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menghapus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segala</a:t>
            </a:r>
            <a:r>
              <a:rPr lang="en-ID" sz="2400" dirty="0">
                <a:latin typeface="Bernard MT Condensed" panose="02050806060905020404" pitchFamily="18" charset="0"/>
              </a:rPr>
              <a:t> air </a:t>
            </a:r>
            <a:r>
              <a:rPr lang="en-ID" sz="2400" dirty="0" err="1">
                <a:latin typeface="Bernard MT Condensed" panose="02050806060905020404" pitchFamily="18" charset="0"/>
              </a:rPr>
              <a:t>mata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dari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mata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mereka</a:t>
            </a:r>
            <a:r>
              <a:rPr lang="en-ID" sz="2400" dirty="0">
                <a:latin typeface="Bernard MT Condensed" panose="02050806060905020404" pitchFamily="18" charset="0"/>
              </a:rPr>
              <a:t>, dan </a:t>
            </a:r>
            <a:r>
              <a:rPr lang="en-ID" sz="2400" dirty="0" err="1">
                <a:latin typeface="Bernard MT Condensed" panose="02050806060905020404" pitchFamily="18" charset="0"/>
              </a:rPr>
              <a:t>maut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ada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lagi</a:t>
            </a:r>
            <a:r>
              <a:rPr lang="en-ID" sz="2400" dirty="0">
                <a:latin typeface="Bernard MT Condensed" panose="02050806060905020404" pitchFamily="18" charset="0"/>
              </a:rPr>
              <a:t>; </a:t>
            </a:r>
            <a:r>
              <a:rPr lang="en-ID" sz="2400" dirty="0" err="1"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ada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lagi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perkabungan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atau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ratap</a:t>
            </a:r>
            <a:r>
              <a:rPr lang="en-ID" sz="2400" dirty="0">
                <a:latin typeface="Bernard MT Condensed" panose="02050806060905020404" pitchFamily="18" charset="0"/>
              </a:rPr>
              <a:t> tangis, </a:t>
            </a:r>
            <a:r>
              <a:rPr lang="en-ID" sz="2400" dirty="0" err="1">
                <a:latin typeface="Bernard MT Condensed" panose="02050806060905020404" pitchFamily="18" charset="0"/>
              </a:rPr>
              <a:t>atau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dukacita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sebab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segala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sesuatu</a:t>
            </a:r>
            <a:r>
              <a:rPr lang="en-ID" sz="2400" dirty="0">
                <a:latin typeface="Bernard MT Condensed" panose="02050806060905020404" pitchFamily="18" charset="0"/>
              </a:rPr>
              <a:t> yang lama </a:t>
            </a:r>
            <a:r>
              <a:rPr lang="en-ID" sz="2400" dirty="0" err="1">
                <a:latin typeface="Bernard MT Condensed" panose="02050806060905020404" pitchFamily="18" charset="0"/>
              </a:rPr>
              <a:t>itu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telah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berlalu</a:t>
            </a:r>
            <a:r>
              <a:rPr lang="en-ID" sz="2400" dirty="0">
                <a:latin typeface="Bernard MT Condensed" panose="02050806060905020404" pitchFamily="18" charset="0"/>
              </a:rPr>
              <a:t>.“</a:t>
            </a:r>
          </a:p>
          <a:p>
            <a:r>
              <a:rPr lang="en-ID" sz="2400" dirty="0" err="1">
                <a:latin typeface="Franklin Gothic Medium Cond" panose="020B0606030402020204" pitchFamily="34" charset="0"/>
              </a:rPr>
              <a:t>Terlepas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kesedihan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karena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berbagai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penderitaan</a:t>
            </a:r>
            <a:r>
              <a:rPr lang="en-ID" sz="2400" dirty="0">
                <a:latin typeface="Franklin Gothic Medium Cond" panose="020B0606030402020204" pitchFamily="34" charset="0"/>
              </a:rPr>
              <a:t> di dunia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selalu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ingin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menghapus</a:t>
            </a:r>
            <a:r>
              <a:rPr lang="en-ID" sz="2400" dirty="0">
                <a:latin typeface="Franklin Gothic Medium Cond" panose="020B0606030402020204" pitchFamily="34" charset="0"/>
              </a:rPr>
              <a:t> air </a:t>
            </a:r>
            <a:r>
              <a:rPr lang="en-ID" sz="2400" dirty="0" err="1">
                <a:latin typeface="Franklin Gothic Medium Cond" panose="020B0606030402020204" pitchFamily="34" charset="0"/>
              </a:rPr>
              <a:t>mata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sebanyak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mungkin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pipi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sebagian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air </a:t>
            </a:r>
            <a:r>
              <a:rPr lang="en-ID" sz="2400" dirty="0" err="1">
                <a:latin typeface="Gill Sans Nova Cond XBd" panose="020B0A06020104020203" pitchFamily="34" charset="0"/>
              </a:rPr>
              <a:t>mata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terberat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mengalir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sampai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hari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mulia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ketika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kesedihan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Nova Cond XBd" panose="020B0A06020104020203" pitchFamily="34" charset="0"/>
              </a:rPr>
              <a:t>tangisan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lagi</a:t>
            </a:r>
            <a:r>
              <a:rPr lang="en-ID" sz="2400" dirty="0">
                <a:latin typeface="Franklin Gothic Medium Cond" panose="020B0606030402020204" pitchFamily="34" charset="0"/>
              </a:rPr>
              <a:t> [Wahyu 21:1-5].</a:t>
            </a:r>
          </a:p>
        </p:txBody>
      </p:sp>
    </p:spTree>
    <p:extLst>
      <p:ext uri="{BB962C8B-B14F-4D97-AF65-F5344CB8AC3E}">
        <p14:creationId xmlns:p14="http://schemas.microsoft.com/office/powerpoint/2010/main" val="3303340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B23A8-D1F7-0356-839A-812E6062F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78" r="40868" b="1"/>
          <a:stretch/>
        </p:blipFill>
        <p:spPr>
          <a:xfrm>
            <a:off x="20" y="10"/>
            <a:ext cx="4410055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E3E18-A321-811F-0463-2D19A63D4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7749" y="333375"/>
            <a:ext cx="4587406" cy="35528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Gill Sans Nova Cond Ultra Bold" panose="020B0B04020104020203" pitchFamily="34" charset="0"/>
              </a:rPr>
              <a:t>Kita </a:t>
            </a:r>
            <a:r>
              <a:rPr lang="en-ID" sz="2400" dirty="0" err="1">
                <a:latin typeface="Gill Sans Nova Cond Ultra Bold" panose="020B0B04020104020203" pitchFamily="34" charset="0"/>
              </a:rPr>
              <a:t>dapat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penghakiman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terakhir</a:t>
            </a:r>
            <a:r>
              <a:rPr lang="en-ID" sz="2400" dirty="0"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latin typeface="Gill Sans Nova Cond Ultra Bold" panose="020B0B04020104020203" pitchFamily="34" charset="0"/>
              </a:rPr>
              <a:t>Tuhan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akan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memperlakukan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setiap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manusia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adil</a:t>
            </a:r>
            <a:r>
              <a:rPr lang="en-ID" sz="2400" dirty="0">
                <a:latin typeface="Gill Sans Nova Cond Ultra Bold" panose="020B0B04020104020203" pitchFamily="34" charset="0"/>
              </a:rPr>
              <a:t> dan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penuh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kasih</a:t>
            </a:r>
            <a:r>
              <a:rPr lang="en-ID" sz="2400" dirty="0"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latin typeface="Berlin Sans FB" panose="020E0602020502020306" pitchFamily="34" charset="0"/>
              </a:rPr>
              <a:t>Semua</a:t>
            </a:r>
            <a:r>
              <a:rPr lang="en-ID" sz="2400" dirty="0">
                <a:latin typeface="Berlin Sans FB" panose="020E0602020502020306" pitchFamily="34" charset="0"/>
              </a:rPr>
              <a:t> orang yang </a:t>
            </a:r>
            <a:r>
              <a:rPr lang="en-ID" sz="2400" dirty="0" err="1">
                <a:latin typeface="Berlin Sans FB" panose="020E0602020502020306" pitchFamily="34" charset="0"/>
              </a:rPr>
              <a:t>kita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kasihi</a:t>
            </a:r>
            <a:r>
              <a:rPr lang="en-ID" sz="2400" dirty="0">
                <a:latin typeface="Berlin Sans FB" panose="020E0602020502020306" pitchFamily="34" charset="0"/>
              </a:rPr>
              <a:t> yang </a:t>
            </a:r>
            <a:r>
              <a:rPr lang="en-ID" sz="2400" dirty="0" err="1">
                <a:latin typeface="Berlin Sans FB" panose="020E0602020502020306" pitchFamily="34" charset="0"/>
              </a:rPr>
              <a:t>mati</a:t>
            </a:r>
            <a:r>
              <a:rPr lang="en-ID" sz="2400" dirty="0">
                <a:latin typeface="Berlin Sans FB" panose="020E0602020502020306" pitchFamily="34" charset="0"/>
              </a:rPr>
              <a:t> di </a:t>
            </a:r>
            <a:r>
              <a:rPr lang="en-ID" sz="2400" dirty="0" err="1">
                <a:latin typeface="Berlin Sans FB" panose="020E0602020502020306" pitchFamily="34" charset="0"/>
              </a:rPr>
              <a:t>dalam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Kristus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dibangkitkan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dari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kematian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untuk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bersama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kita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sepanjang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kekekalan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642682-4704-F5DE-30D3-AAA86B0D3270}"/>
              </a:ext>
            </a:extLst>
          </p:cNvPr>
          <p:cNvSpPr txBox="1"/>
          <p:nvPr/>
        </p:nvSpPr>
        <p:spPr>
          <a:xfrm>
            <a:off x="3952876" y="4219576"/>
            <a:ext cx="492442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200" dirty="0" err="1">
                <a:latin typeface="Impact" panose="020B0806030902050204" pitchFamily="34" charset="0"/>
              </a:rPr>
              <a:t>Mereka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tidak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layak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hidup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kekal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akhirnya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dilenyapkan</a:t>
            </a:r>
            <a:r>
              <a:rPr lang="en-ID" sz="22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200" dirty="0">
                <a:latin typeface="Franklin Gothic Demi Cond" panose="020B0706030402020204" pitchFamily="34" charset="0"/>
              </a:rPr>
              <a:t>Ketika </a:t>
            </a:r>
            <a:r>
              <a:rPr lang="en-ID" sz="2200" dirty="0" err="1">
                <a:latin typeface="Franklin Gothic Demi Cond" panose="020B0706030402020204" pitchFamily="34" charset="0"/>
              </a:rPr>
              <a:t>kematian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secara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pasti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tidak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ada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lagi</a:t>
            </a:r>
            <a:r>
              <a:rPr lang="en-ID" sz="2200" dirty="0">
                <a:latin typeface="Franklin Gothic Demi Cond" panose="020B0706030402020204" pitchFamily="34" charset="0"/>
              </a:rPr>
              <a:t>, orang-orang yang </a:t>
            </a:r>
            <a:r>
              <a:rPr lang="en-ID" sz="2200" dirty="0" err="1">
                <a:latin typeface="Franklin Gothic Demi Cond" panose="020B0706030402020204" pitchFamily="34" charset="0"/>
              </a:rPr>
              <a:t>ditebus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akan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berteriak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dengan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gembira</a:t>
            </a:r>
            <a:r>
              <a:rPr lang="en-ID" sz="2200" dirty="0">
                <a:latin typeface="Franklin Gothic Demi Cond" panose="020B0706030402020204" pitchFamily="34" charset="0"/>
              </a:rPr>
              <a:t>, "Hai </a:t>
            </a:r>
            <a:r>
              <a:rPr lang="en-ID" sz="2200" dirty="0" err="1">
                <a:latin typeface="Franklin Gothic Demi Cond" panose="020B0706030402020204" pitchFamily="34" charset="0"/>
              </a:rPr>
              <a:t>maut</a:t>
            </a:r>
            <a:r>
              <a:rPr lang="en-ID" sz="2200" dirty="0">
                <a:latin typeface="Franklin Gothic Demi Cond" panose="020B0706030402020204" pitchFamily="34" charset="0"/>
              </a:rPr>
              <a:t> di </a:t>
            </a:r>
            <a:r>
              <a:rPr lang="en-ID" sz="2200" dirty="0" err="1">
                <a:latin typeface="Franklin Gothic Demi Cond" panose="020B0706030402020204" pitchFamily="34" charset="0"/>
              </a:rPr>
              <a:t>manakah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kemenanganmu</a:t>
            </a:r>
            <a:r>
              <a:rPr lang="en-ID" sz="2200" dirty="0">
                <a:latin typeface="Franklin Gothic Demi Cond" panose="020B0706030402020204" pitchFamily="34" charset="0"/>
              </a:rPr>
              <a:t>? Hai </a:t>
            </a:r>
            <a:r>
              <a:rPr lang="en-ID" sz="2200" dirty="0" err="1">
                <a:latin typeface="Franklin Gothic Demi Cond" panose="020B0706030402020204" pitchFamily="34" charset="0"/>
              </a:rPr>
              <a:t>maut</a:t>
            </a:r>
            <a:r>
              <a:rPr lang="en-ID" sz="2200" dirty="0">
                <a:latin typeface="Franklin Gothic Demi Cond" panose="020B0706030402020204" pitchFamily="34" charset="0"/>
              </a:rPr>
              <a:t>, di </a:t>
            </a:r>
            <a:r>
              <a:rPr lang="en-ID" sz="2200" dirty="0" err="1">
                <a:latin typeface="Franklin Gothic Demi Cond" panose="020B0706030402020204" pitchFamily="34" charset="0"/>
              </a:rPr>
              <a:t>manakah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sengatmu</a:t>
            </a:r>
            <a:r>
              <a:rPr lang="en-ID" sz="2200" dirty="0">
                <a:latin typeface="Franklin Gothic Demi Cond" panose="020B0706030402020204" pitchFamily="34" charset="0"/>
              </a:rPr>
              <a:t>?" </a:t>
            </a:r>
            <a:r>
              <a:rPr lang="en-ID" sz="2200" dirty="0">
                <a:latin typeface="Impact" panose="020B0806030902050204" pitchFamily="34" charset="0"/>
              </a:rPr>
              <a:t>[1 </a:t>
            </a:r>
            <a:r>
              <a:rPr lang="en-ID" sz="2200" dirty="0" err="1">
                <a:latin typeface="Impact" panose="020B0806030902050204" pitchFamily="34" charset="0"/>
              </a:rPr>
              <a:t>Korintus</a:t>
            </a:r>
            <a:r>
              <a:rPr lang="en-ID" sz="2200" dirty="0">
                <a:latin typeface="Impact" panose="020B0806030902050204" pitchFamily="34" charset="0"/>
              </a:rPr>
              <a:t> 15:54, 55].</a:t>
            </a:r>
          </a:p>
        </p:txBody>
      </p:sp>
    </p:spTree>
    <p:extLst>
      <p:ext uri="{BB962C8B-B14F-4D97-AF65-F5344CB8AC3E}">
        <p14:creationId xmlns:p14="http://schemas.microsoft.com/office/powerpoint/2010/main" val="3208487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C7CFD-E852-A4D6-BC43-5EB55AB54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198" y="762001"/>
            <a:ext cx="4757478" cy="55721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Eras Demi ITC" panose="020B0805030504020804" pitchFamily="34" charset="0"/>
              </a:rPr>
              <a:t>Tuhan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berjanji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bahwa</a:t>
            </a:r>
            <a:r>
              <a:rPr lang="en-ID" dirty="0">
                <a:latin typeface="Eras Demi ITC" panose="020B0805030504020804" pitchFamily="34" charset="0"/>
              </a:rPr>
              <a:t> di </a:t>
            </a:r>
            <a:r>
              <a:rPr lang="en-ID" dirty="0" err="1">
                <a:latin typeface="Eras Demi ITC" panose="020B0805030504020804" pitchFamily="34" charset="0"/>
              </a:rPr>
              <a:t>langit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baru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bumi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baru</a:t>
            </a:r>
            <a:r>
              <a:rPr lang="en-ID" dirty="0">
                <a:latin typeface="Eras Demi ITC" panose="020B0805030504020804" pitchFamily="34" charset="0"/>
              </a:rPr>
              <a:t>, "</a:t>
            </a:r>
            <a:r>
              <a:rPr lang="en-ID" dirty="0" err="1">
                <a:latin typeface="Gill Sans Nova Cond XBd" panose="020B0A06020104020203" pitchFamily="34" charset="0"/>
              </a:rPr>
              <a:t>hal-hal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dahulu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diingat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lagi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timbul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hati</a:t>
            </a:r>
            <a:r>
              <a:rPr lang="en-ID" dirty="0">
                <a:latin typeface="Eras Demi ITC" panose="020B0805030504020804" pitchFamily="34" charset="0"/>
              </a:rPr>
              <a:t>" </a:t>
            </a:r>
            <a:r>
              <a:rPr lang="en-ID" dirty="0">
                <a:latin typeface="Gill Sans Nova Cond Ultra Bold" panose="020B0B04020104020203" pitchFamily="34" charset="0"/>
              </a:rPr>
              <a:t>[</a:t>
            </a:r>
            <a:r>
              <a:rPr lang="en-ID" dirty="0" err="1">
                <a:latin typeface="Gill Sans Nova Cond Ultra Bold" panose="020B0B04020104020203" pitchFamily="34" charset="0"/>
              </a:rPr>
              <a:t>Yesaya</a:t>
            </a:r>
            <a:r>
              <a:rPr lang="en-ID" dirty="0">
                <a:latin typeface="Gill Sans Nova Cond Ultra Bold" panose="020B0B04020104020203" pitchFamily="34" charset="0"/>
              </a:rPr>
              <a:t> 65:17]. </a:t>
            </a:r>
          </a:p>
          <a:p>
            <a:pPr marL="0" indent="0">
              <a:buNone/>
            </a:pPr>
            <a:endParaRPr lang="en-ID" dirty="0">
              <a:latin typeface="Eras Demi ITC" panose="020B0805030504020804" pitchFamily="34" charset="0"/>
            </a:endParaRP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berarti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surga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menjadi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tempat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amnesia,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melainkan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masa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lalu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merusak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sukacita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surga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abadi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DE464-987E-BE79-F9AC-3D4944EB5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7" r="29290"/>
          <a:stretch/>
        </p:blipFill>
        <p:spPr>
          <a:xfrm>
            <a:off x="4918903" y="1323779"/>
            <a:ext cx="3962900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3786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0FC65-F487-615F-BAE7-5D235485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1" y="161925"/>
            <a:ext cx="7818253" cy="1392555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NAMA-NYA ADA DI DAHI MEREKA</a:t>
            </a:r>
            <a:br>
              <a:rPr lang="en-ID" dirty="0"/>
            </a:br>
            <a:r>
              <a:rPr lang="en-ID" sz="31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Kamis</a:t>
            </a:r>
            <a:r>
              <a:rPr lang="en-ID" sz="31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, 29 </a:t>
            </a:r>
            <a:r>
              <a:rPr lang="en-ID" sz="31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Desember</a:t>
            </a:r>
            <a:r>
              <a:rPr lang="en-ID" sz="31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17C20-630A-82EE-B26E-44D1B7473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834" y="2139696"/>
            <a:ext cx="5015641" cy="404164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Sebagai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ekspresi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cinta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tanpa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syarat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bagi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manusia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berdosa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Tuhan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menetapkan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rencana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penuh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belas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kasihan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menyelamatkan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latin typeface="Gill Sans Nova Cond XBd" panose="020B0A06020104020203" pitchFamily="34" charset="0"/>
              </a:rPr>
              <a:t> orang yang </a:t>
            </a:r>
            <a:r>
              <a:rPr lang="en-ID" sz="3200" dirty="0" err="1">
                <a:latin typeface="Gill Sans Nova Cond XBd" panose="020B0A06020104020203" pitchFamily="34" charset="0"/>
              </a:rPr>
              <a:t>menerima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apa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Dia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tawarkan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  <a:r>
              <a:rPr lang="en-ID" sz="3200" dirty="0" err="1">
                <a:latin typeface="Gill Sans Nova Cond XBd" panose="020B0A06020104020203" pitchFamily="34" charset="0"/>
              </a:rPr>
              <a:t>Inilah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dikenal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sebagai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"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rencana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keselamatan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"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C1D80-239A-2F06-89DA-2A291B41E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57" y="3074850"/>
            <a:ext cx="2889952" cy="1913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6163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7B7366-37C8-497F-8B24-C0D854C71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962B1F-0073-6F88-D7F4-CA45B8827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5" r="-3" b="19613"/>
          <a:stretch/>
        </p:blipFill>
        <p:spPr>
          <a:xfrm>
            <a:off x="551717" y="2524998"/>
            <a:ext cx="3366535" cy="3576825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A496E-EEE0-381B-E991-36E73F2FD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252" y="2151234"/>
            <a:ext cx="4949135" cy="441960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Demi Cond" panose="020B0706030402020204" pitchFamily="34" charset="0"/>
              </a:rPr>
              <a:t>Rencana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keselamatan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disajikan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pertama</a:t>
            </a:r>
            <a:r>
              <a:rPr lang="en-ID" dirty="0">
                <a:latin typeface="Franklin Gothic Demi Cond" panose="020B0706030402020204" pitchFamily="34" charset="0"/>
              </a:rPr>
              <a:t> kali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</a:rPr>
              <a:t> di Eden, </a:t>
            </a:r>
            <a:r>
              <a:rPr lang="en-ID" dirty="0" err="1">
                <a:latin typeface="Franklin Gothic Demi Cond" panose="020B0706030402020204" pitchFamily="34" charset="0"/>
              </a:rPr>
              <a:t>tepat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kejatuhan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>
                <a:latin typeface="Impact" panose="020B0806030902050204" pitchFamily="34" charset="0"/>
              </a:rPr>
              <a:t>yang </a:t>
            </a:r>
            <a:r>
              <a:rPr lang="en-ID" dirty="0" err="1">
                <a:latin typeface="Impact" panose="020B0806030902050204" pitchFamily="34" charset="0"/>
              </a:rPr>
              <a:t>kemudian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dinyatakan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jenis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bayangan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pelayanan</a:t>
            </a:r>
            <a:r>
              <a:rPr lang="en-ID" dirty="0">
                <a:latin typeface="Impact" panose="020B0806030902050204" pitchFamily="34" charset="0"/>
              </a:rPr>
              <a:t> Bait </a:t>
            </a:r>
            <a:r>
              <a:rPr lang="en-ID" dirty="0" err="1">
                <a:latin typeface="Impact" panose="020B0806030902050204" pitchFamily="34" charset="0"/>
              </a:rPr>
              <a:t>Suci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Ibrani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[</a:t>
            </a:r>
            <a:r>
              <a:rPr lang="en-ID" dirty="0" err="1">
                <a:latin typeface="Franklin Gothic Demi Cond" panose="020B0706030402020204" pitchFamily="34" charset="0"/>
              </a:rPr>
              <a:t>Keluaran</a:t>
            </a:r>
            <a:r>
              <a:rPr lang="en-ID" dirty="0">
                <a:latin typeface="Franklin Gothic Demi Cond" panose="020B0706030402020204" pitchFamily="34" charset="0"/>
              </a:rPr>
              <a:t> 25].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Semua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hal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dinyatakan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sepenuhnya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kehidupan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kematian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kebangkitan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[Roma 5].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93E028-5F4F-9112-1A90-9BE053D2676B}"/>
              </a:ext>
            </a:extLst>
          </p:cNvPr>
          <p:cNvSpPr txBox="1"/>
          <p:nvPr/>
        </p:nvSpPr>
        <p:spPr>
          <a:xfrm>
            <a:off x="274327" y="479074"/>
            <a:ext cx="8593060" cy="1384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Gill Sans Nova Cond Ultra Bold" panose="020B0B04020104020203" pitchFamily="34" charset="0"/>
              </a:rPr>
              <a:t>Rencana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keselamatan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ini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sudah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ada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bahkan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sebelum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bumi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diciptakan</a:t>
            </a:r>
            <a:r>
              <a:rPr lang="en-ID" sz="2800" dirty="0">
                <a:latin typeface="Gill Sans Nova Cond XBd" panose="020B0A06020104020203" pitchFamily="34" charset="0"/>
              </a:rPr>
              <a:t> [</a:t>
            </a:r>
            <a:r>
              <a:rPr lang="en-ID" sz="2800" dirty="0" err="1">
                <a:latin typeface="Gill Sans Nova Cond XBd" panose="020B0A06020104020203" pitchFamily="34" charset="0"/>
              </a:rPr>
              <a:t>Efesus</a:t>
            </a:r>
            <a:r>
              <a:rPr lang="en-ID" sz="2800" dirty="0">
                <a:latin typeface="Gill Sans Nova Cond XBd" panose="020B0A06020104020203" pitchFamily="34" charset="0"/>
              </a:rPr>
              <a:t> 1: 3,4; 2 </a:t>
            </a:r>
            <a:r>
              <a:rPr lang="en-ID" sz="2800" dirty="0" err="1">
                <a:latin typeface="Gill Sans Nova Cond XBd" panose="020B0A06020104020203" pitchFamily="34" charset="0"/>
              </a:rPr>
              <a:t>Timotius</a:t>
            </a:r>
            <a:r>
              <a:rPr lang="en-ID" sz="2800" dirty="0">
                <a:latin typeface="Gill Sans Nova Cond XBd" panose="020B0A06020104020203" pitchFamily="34" charset="0"/>
              </a:rPr>
              <a:t> 1:9; Titus 1:2; Wahyu 13:8]. </a:t>
            </a:r>
          </a:p>
        </p:txBody>
      </p:sp>
    </p:spTree>
    <p:extLst>
      <p:ext uri="{BB962C8B-B14F-4D97-AF65-F5344CB8AC3E}">
        <p14:creationId xmlns:p14="http://schemas.microsoft.com/office/powerpoint/2010/main" val="3773014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C0A96A-B9F2-0261-9E56-D4DA6E661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71" r="3012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DFEC1-54A3-D066-E55F-67F35D105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475" y="295275"/>
            <a:ext cx="4387850" cy="6391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Pusat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rencana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keselamatan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janji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kehidupan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kekal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berdasarkan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orang yang </a:t>
            </a:r>
            <a:r>
              <a:rPr lang="en-ID" dirty="0" err="1">
                <a:latin typeface="Franklin Gothic Demi Cond" panose="020B0706030402020204" pitchFamily="34" charset="0"/>
              </a:rPr>
              <a:t>menerima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iman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persediaan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disediakan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kayu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salib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  <a:p>
            <a:pPr marL="0" indent="0">
              <a:buNone/>
            </a:pPr>
            <a:endParaRPr lang="en-ID" dirty="0"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Sebelum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salib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setelah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salib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-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keselamatan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selalu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melalui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iman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dan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pernah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melalui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perbuatan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betapapun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banyak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perbuatan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baik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dilakukan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itu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merupakan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ekspresi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keselamatan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4053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8838D-0436-E588-227D-33680A9881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9199" r="313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EA381-05A2-2286-D7D4-B45CE5EEC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3521967"/>
            <a:ext cx="6324600" cy="3193157"/>
          </a:xfrm>
          <a:solidFill>
            <a:srgbClr val="491903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Sifat dan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karakter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dituliskan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hati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orang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berdosa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ditebus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memantulkan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karakter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surga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Jika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kita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tidak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berpaling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dari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Kristus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,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kita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akan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membawa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nama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yang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tertulis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di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dahi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kita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ini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di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sana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, di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langit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yang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baru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dan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bumi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yang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baru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. Kita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milik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Kristus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selamanya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481B0-5139-F389-A0AB-737EAB29A39E}"/>
              </a:ext>
            </a:extLst>
          </p:cNvPr>
          <p:cNvSpPr txBox="1"/>
          <p:nvPr/>
        </p:nvSpPr>
        <p:spPr>
          <a:xfrm>
            <a:off x="409575" y="422161"/>
            <a:ext cx="52673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Dan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inilah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artinya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memiliki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nama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-Nya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tertulis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pada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dahi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Wahyu 22:4  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"dan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melihat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wajah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-Nya, dan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nama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-Nya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tertulis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dahi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". 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Kita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menjadi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milik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Kristus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sepenuhnya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0650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D370D5-EC25-642C-BDC5-7605C58F2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5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DC65-C2CB-98E2-82C9-85F1BEE13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3601701"/>
            <a:ext cx="8239125" cy="3105140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Kita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dapat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memiliki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jaminan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keselamatan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jika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menerima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Yesus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berserah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kepada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-Nya, dan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mengklaim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janji-janjiNya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, dan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jika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bersandar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sepenuhnya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hanya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pada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jasa-jasa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Kristus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mempunyai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kehidupan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baru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sekarang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ini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di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Dia</a:t>
            </a:r>
            <a:r>
              <a:rPr lang="en-ID" sz="2600" dirty="0">
                <a:solidFill>
                  <a:srgbClr val="C00000"/>
                </a:solidFill>
                <a:latin typeface="Britannic Bold" panose="020B0903060703020204" pitchFamily="34" charset="0"/>
              </a:rPr>
              <a:t>, </a:t>
            </a:r>
            <a:r>
              <a:rPr lang="en-ID" sz="2600" dirty="0">
                <a:latin typeface="Eras Demi ITC" panose="020B0805030504020804" pitchFamily="34" charset="0"/>
              </a:rPr>
              <a:t>Abraham </a:t>
            </a:r>
            <a:r>
              <a:rPr lang="en-ID" sz="2600" dirty="0" err="1">
                <a:latin typeface="Eras Demi ITC" panose="020B0805030504020804" pitchFamily="34" charset="0"/>
              </a:rPr>
              <a:t>percaya</a:t>
            </a:r>
            <a:r>
              <a:rPr lang="en-ID" sz="2600" dirty="0">
                <a:latin typeface="Eras Demi ITC" panose="020B0805030504020804" pitchFamily="34" charset="0"/>
              </a:rPr>
              <a:t>, dan </a:t>
            </a:r>
            <a:r>
              <a:rPr lang="en-ID" sz="2600" dirty="0" err="1">
                <a:latin typeface="Eras Demi ITC" panose="020B0805030504020804" pitchFamily="34" charset="0"/>
              </a:rPr>
              <a:t>hal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itu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diperhitungkan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kepadanya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sebagai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kebenaran</a:t>
            </a:r>
            <a:r>
              <a:rPr lang="en-ID" sz="2600" dirty="0">
                <a:latin typeface="Eras Demi ITC" panose="020B0805030504020804" pitchFamily="34" charset="0"/>
              </a:rPr>
              <a:t> [Roma 4:2-3], </a:t>
            </a:r>
            <a:r>
              <a:rPr lang="en-ID" sz="2600" dirty="0" err="1">
                <a:latin typeface="Eras Demi ITC" panose="020B0805030504020804" pitchFamily="34" charset="0"/>
              </a:rPr>
              <a:t>seperti</a:t>
            </a:r>
            <a:r>
              <a:rPr lang="en-ID" sz="2600" dirty="0">
                <a:latin typeface="Eras Demi ITC" panose="020B0805030504020804" pitchFamily="34" charset="0"/>
              </a:rPr>
              <a:t> Abraham </a:t>
            </a:r>
            <a:r>
              <a:rPr lang="en-ID" sz="2600" dirty="0" err="1">
                <a:latin typeface="Eras Demi ITC" panose="020B0805030504020804" pitchFamily="34" charset="0"/>
              </a:rPr>
              <a:t>demikian</a:t>
            </a:r>
            <a:r>
              <a:rPr lang="en-ID" sz="2600" dirty="0">
                <a:latin typeface="Eras Demi ITC" panose="020B0805030504020804" pitchFamily="34" charset="0"/>
              </a:rPr>
              <a:t> juga </a:t>
            </a:r>
            <a:r>
              <a:rPr lang="en-ID" sz="2600" dirty="0" err="1">
                <a:latin typeface="Eras Demi ITC" panose="020B0805030504020804" pitchFamily="34" charset="0"/>
              </a:rPr>
              <a:t>dengan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kita</a:t>
            </a:r>
            <a:r>
              <a:rPr lang="en-ID" sz="2600" dirty="0"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9143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B6AF-E45D-2746-3ADD-51569B50C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7435-2AA2-2B85-18A9-16E5AB83A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1AAF221-DFAA-5EBD-1FAA-67BC43810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EB3DEBA-D8CF-97BA-B57B-1D089E565DAC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8F2C24-2435-4B05-CFAB-3048C21D136F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6944DD-5B67-D2CF-7CBC-B1D615961249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8632CC-38FE-14BB-880F-18692F3C9FC1}"/>
              </a:ext>
            </a:extLst>
          </p:cNvPr>
          <p:cNvSpPr/>
          <p:nvPr/>
        </p:nvSpPr>
        <p:spPr>
          <a:xfrm>
            <a:off x="341736" y="20362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E51ECB-454D-58C4-AF75-F14D146BF334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F3F42A-96A8-7837-D744-522352A07FD1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514EF5-24F0-9992-6E22-283EF6FC91DA}"/>
              </a:ext>
            </a:extLst>
          </p:cNvPr>
          <p:cNvSpPr txBox="1"/>
          <p:nvPr/>
        </p:nvSpPr>
        <p:spPr>
          <a:xfrm>
            <a:off x="1164373" y="1085057"/>
            <a:ext cx="7637891" cy="830997"/>
          </a:xfrm>
          <a:prstGeom prst="rect">
            <a:avLst/>
          </a:prstGeom>
          <a:solidFill>
            <a:srgbClr val="3A23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Sesuai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janji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menantikan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langit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baru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baru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di mana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terdapat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kebenaran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B0F051-55E7-C282-78C2-B13381FBB55B}"/>
              </a:ext>
            </a:extLst>
          </p:cNvPr>
          <p:cNvSpPr txBox="1"/>
          <p:nvPr/>
        </p:nvSpPr>
        <p:spPr>
          <a:xfrm>
            <a:off x="1161942" y="2217316"/>
            <a:ext cx="7637892" cy="923330"/>
          </a:xfrm>
          <a:prstGeom prst="rect">
            <a:avLst/>
          </a:prstGeom>
          <a:solidFill>
            <a:srgbClr val="153722"/>
          </a:solidFill>
        </p:spPr>
        <p:txBody>
          <a:bodyPr wrap="square">
            <a:spAutoFit/>
          </a:bodyPr>
          <a:lstStyle/>
          <a:p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Bait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Suci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rencana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keselamatan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berakhir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namun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tempat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kudus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tetap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menjadi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rumah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di mana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seluruh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makhluk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ciptaan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datang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memiliki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persekutuan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khusus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menyembah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4570F9-1BE7-7F4E-511C-4970DADB46C3}"/>
              </a:ext>
            </a:extLst>
          </p:cNvPr>
          <p:cNvSpPr txBox="1"/>
          <p:nvPr/>
        </p:nvSpPr>
        <p:spPr>
          <a:xfrm>
            <a:off x="1164100" y="3354963"/>
            <a:ext cx="7638164" cy="830997"/>
          </a:xfrm>
          <a:prstGeom prst="rect">
            <a:avLst/>
          </a:prstGeom>
          <a:solidFill>
            <a:srgbClr val="AB5C21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Kita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menjalani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proses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pemurnian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dunia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sambil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mempersiapkan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menuju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rumah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426C08-F1E0-986C-75AE-41A1503AFE4B}"/>
              </a:ext>
            </a:extLst>
          </p:cNvPr>
          <p:cNvSpPr txBox="1"/>
          <p:nvPr/>
        </p:nvSpPr>
        <p:spPr>
          <a:xfrm>
            <a:off x="1161670" y="4391170"/>
            <a:ext cx="7638164" cy="1015663"/>
          </a:xfrm>
          <a:prstGeom prst="rect">
            <a:avLst/>
          </a:prstGeom>
          <a:solidFill>
            <a:srgbClr val="3D0F2B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Di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langit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baru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bumi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baru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"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hal-hal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dahulu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diingat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lagi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dimana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masa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lalu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merusak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sukacita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surga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abadi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C36DC9-0437-F3AD-C440-E17BC5126A42}"/>
              </a:ext>
            </a:extLst>
          </p:cNvPr>
          <p:cNvSpPr txBox="1"/>
          <p:nvPr/>
        </p:nvSpPr>
        <p:spPr>
          <a:xfrm>
            <a:off x="1164099" y="5525636"/>
            <a:ext cx="7637891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Jika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berpaling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membawa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nama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tertulis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dahi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langit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baru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bumi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baru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 Kita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milik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selamanya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021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D3562393-B8EC-3683-3182-5439F6D3D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64" y="-17374"/>
            <a:ext cx="9167164" cy="6875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84BA9-ECAA-5CC7-D4E5-83F33A56C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11" y="293622"/>
            <a:ext cx="5467350" cy="2819400"/>
          </a:xfrm>
          <a:solidFill>
            <a:srgbClr val="CCFFFF"/>
          </a:solidFill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Planet </a:t>
            </a:r>
            <a:r>
              <a:rPr lang="en-US" b="1" dirty="0" err="1"/>
              <a:t>kita</a:t>
            </a:r>
            <a:r>
              <a:rPr lang="en-US" b="1" dirty="0"/>
              <a:t> </a:t>
            </a:r>
            <a:r>
              <a:rPr lang="en-US" b="1" dirty="0" err="1"/>
              <a:t>adalah</a:t>
            </a:r>
            <a:r>
              <a:rPr lang="en-US" b="1" dirty="0"/>
              <a:t> </a:t>
            </a:r>
            <a:r>
              <a:rPr lang="en-US" b="1" dirty="0" err="1"/>
              <a:t>tempat</a:t>
            </a:r>
            <a:r>
              <a:rPr lang="en-US" b="1" dirty="0"/>
              <a:t> </a:t>
            </a:r>
            <a:r>
              <a:rPr lang="en-US" b="1" dirty="0" err="1"/>
              <a:t>sempurna</a:t>
            </a:r>
            <a:r>
              <a:rPr lang="en-US" b="1" dirty="0"/>
              <a:t> yang </a:t>
            </a:r>
            <a:r>
              <a:rPr lang="en-US" b="1" dirty="0" err="1"/>
              <a:t>dibuat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makhluk</a:t>
            </a:r>
            <a:r>
              <a:rPr lang="en-US" b="1" dirty="0"/>
              <a:t> </a:t>
            </a:r>
            <a:r>
              <a:rPr lang="en-US" b="1" dirty="0" err="1"/>
              <a:t>sempurna</a:t>
            </a:r>
            <a:r>
              <a:rPr lang="en-US" b="1" dirty="0"/>
              <a:t>. </a:t>
            </a:r>
            <a:r>
              <a:rPr lang="en-US" b="1" dirty="0" err="1"/>
              <a:t>Semuanya</a:t>
            </a:r>
            <a:r>
              <a:rPr lang="en-US" b="1" dirty="0"/>
              <a:t> “</a:t>
            </a:r>
            <a:r>
              <a:rPr lang="en-US" b="1" dirty="0" err="1"/>
              <a:t>sungguh</a:t>
            </a:r>
            <a:r>
              <a:rPr lang="en-US" b="1" dirty="0"/>
              <a:t> </a:t>
            </a:r>
            <a:r>
              <a:rPr lang="en-US" b="1" dirty="0" err="1"/>
              <a:t>amat</a:t>
            </a:r>
            <a:r>
              <a:rPr lang="en-US" b="1" dirty="0"/>
              <a:t> </a:t>
            </a:r>
            <a:r>
              <a:rPr lang="en-US" b="1" dirty="0" err="1"/>
              <a:t>baik</a:t>
            </a:r>
            <a:r>
              <a:rPr lang="en-US" b="1" dirty="0"/>
              <a:t>” (</a:t>
            </a:r>
            <a:r>
              <a:rPr lang="en-US" b="1" dirty="0" err="1"/>
              <a:t>Kejadian</a:t>
            </a:r>
            <a:r>
              <a:rPr lang="en-US" b="1" dirty="0"/>
              <a:t> 1:31).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1" dirty="0" err="1"/>
              <a:t>Namun</a:t>
            </a:r>
            <a:r>
              <a:rPr lang="en-US" b="1" dirty="0"/>
              <a:t>, </a:t>
            </a:r>
            <a:r>
              <a:rPr lang="en-US" b="1" dirty="0" err="1"/>
              <a:t>penderitaan</a:t>
            </a:r>
            <a:r>
              <a:rPr lang="en-US" b="1" dirty="0"/>
              <a:t> dan </a:t>
            </a:r>
            <a:r>
              <a:rPr lang="en-US" b="1" dirty="0" err="1"/>
              <a:t>kematian</a:t>
            </a:r>
            <a:r>
              <a:rPr lang="en-US" b="1" dirty="0"/>
              <a:t> </a:t>
            </a:r>
            <a:r>
              <a:rPr lang="en-US" b="1" dirty="0" err="1"/>
              <a:t>muncul</a:t>
            </a:r>
            <a:r>
              <a:rPr lang="en-US" b="1" dirty="0"/>
              <a:t> </a:t>
            </a:r>
            <a:r>
              <a:rPr lang="en-US" b="1" dirty="0" err="1"/>
              <a:t>bersama</a:t>
            </a:r>
            <a:r>
              <a:rPr lang="en-US" b="1" dirty="0"/>
              <a:t> </a:t>
            </a:r>
            <a:r>
              <a:rPr lang="en-US" b="1" dirty="0" err="1"/>
              <a:t>dosa</a:t>
            </a:r>
            <a:r>
              <a:rPr lang="en-US" b="1" dirty="0"/>
              <a:t>, </a:t>
            </a:r>
            <a:r>
              <a:rPr lang="en-US" b="1" dirty="0" err="1"/>
              <a:t>sehingga</a:t>
            </a:r>
            <a:r>
              <a:rPr lang="en-US" b="1" dirty="0"/>
              <a:t> </a:t>
            </a:r>
            <a:r>
              <a:rPr lang="en-US" b="1" dirty="0" err="1"/>
              <a:t>merendahkan</a:t>
            </a:r>
            <a:r>
              <a:rPr lang="en-US" b="1" dirty="0"/>
              <a:t> dunia yang </a:t>
            </a:r>
            <a:r>
              <a:rPr lang="en-US" b="1" dirty="0" err="1"/>
              <a:t>sempurna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.</a:t>
            </a:r>
            <a:endParaRPr lang="es-ES" b="1" dirty="0"/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65884E-2DD0-4FE7-E402-FB12C855B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56" y="215769"/>
            <a:ext cx="2249619" cy="2975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A423B-6FA8-CFC9-385C-A5267541C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025" y="3896627"/>
            <a:ext cx="3495674" cy="2111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FFD718-9D8D-8F72-94A9-1082567AA77C}"/>
              </a:ext>
            </a:extLst>
          </p:cNvPr>
          <p:cNvSpPr txBox="1"/>
          <p:nvPr/>
        </p:nvSpPr>
        <p:spPr>
          <a:xfrm>
            <a:off x="257175" y="3429000"/>
            <a:ext cx="5162550" cy="3293209"/>
          </a:xfrm>
          <a:prstGeom prst="rect">
            <a:avLst/>
          </a:prstGeom>
          <a:solidFill>
            <a:srgbClr val="001932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Yesaya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mendapat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gambaran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sekilas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pembaharuan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menyeluruh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akan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dilakukan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Allah. </a:t>
            </a: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Petrus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mengingat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kembali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janji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ini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dalam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2 Petrus 3:13. </a:t>
            </a:r>
          </a:p>
          <a:p>
            <a:pPr>
              <a:spcBef>
                <a:spcPts val="600"/>
              </a:spcBef>
            </a:pP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Akhirnya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Alkitab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diakhiri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penglihatan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memberi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harapan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Bumi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Baru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tempat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di mana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setiap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dapat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hidup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jika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mau</a:t>
            </a:r>
            <a:r>
              <a:rPr lang="en-US" sz="2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</a:t>
            </a:r>
            <a:endParaRPr lang="es-ES" sz="2200" b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33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58D2C-B52E-5B9B-371D-BC01C131D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75" y="85724"/>
            <a:ext cx="7972425" cy="1724025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C00000"/>
                </a:solidFill>
                <a:latin typeface="Congenial Black" panose="02000503040000020004" pitchFamily="2" charset="0"/>
              </a:rPr>
              <a:t>LANGIT YANG BARU DAN BUMI YANG BARU</a:t>
            </a:r>
            <a:br>
              <a:rPr lang="en-ID" dirty="0"/>
            </a:br>
            <a:r>
              <a:rPr lang="en-ID" sz="28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Minggu</a:t>
            </a:r>
            <a:r>
              <a:rPr lang="en-ID" sz="28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, 25 </a:t>
            </a:r>
            <a:r>
              <a:rPr lang="en-ID" sz="28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Desember</a:t>
            </a:r>
            <a:r>
              <a:rPr lang="en-ID" sz="28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94826-AEEF-F236-F32E-83AB6B532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14" y="1809749"/>
            <a:ext cx="5681662" cy="49244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Sulit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beberapa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pengikut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filsafat</a:t>
            </a:r>
            <a:r>
              <a:rPr lang="en-ID" sz="2400" dirty="0">
                <a:latin typeface="Franklin Gothic Medium Cond" panose="020B0606030402020204" pitchFamily="34" charset="0"/>
              </a:rPr>
              <a:t> Yunani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membayangkan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surga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nyata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orang-orang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nyata</a:t>
            </a:r>
            <a:r>
              <a:rPr lang="en-ID" sz="2400" dirty="0">
                <a:latin typeface="Franklin Gothic Medium Cond" panose="020B0606030402020204" pitchFamily="34" charset="0"/>
              </a:rPr>
              <a:t> di masa </a:t>
            </a:r>
            <a:r>
              <a:rPr lang="en-ID" sz="2400" dirty="0" err="1">
                <a:latin typeface="Franklin Gothic Medium Cond" panose="020B0606030402020204" pitchFamily="34" charset="0"/>
              </a:rPr>
              <a:t>depan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Sebab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surga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baik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haruslah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keadaan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roh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murni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bebas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noda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ditemukan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dunia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secara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fisik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sekarang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latin typeface="Eras Demi ITC" panose="020B0805030504020804" pitchFamily="34" charset="0"/>
              </a:rPr>
              <a:t>Jika </a:t>
            </a:r>
            <a:r>
              <a:rPr lang="en-ID" sz="2400" dirty="0" err="1">
                <a:latin typeface="Eras Demi ITC" panose="020B0805030504020804" pitchFamily="34" charset="0"/>
              </a:rPr>
              <a:t>sesuatu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itu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berbentuk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materi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mereka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menegaskan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tidak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mungkin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menjadi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roh</a:t>
            </a:r>
            <a:r>
              <a:rPr lang="en-ID" sz="2400" dirty="0">
                <a:latin typeface="Eras Demi ITC" panose="020B0805030504020804" pitchFamily="34" charset="0"/>
              </a:rPr>
              <a:t>; dan </a:t>
            </a:r>
            <a:r>
              <a:rPr lang="en-ID" sz="2400" dirty="0" err="1">
                <a:latin typeface="Eras Demi ITC" panose="020B0805030504020804" pitchFamily="34" charset="0"/>
              </a:rPr>
              <a:t>jika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sesuatu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itu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dalam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rupa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roh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tidak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bisa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menjadi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materi</a:t>
            </a:r>
            <a:r>
              <a:rPr lang="en-ID" sz="2400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latin typeface="Britannic Bold" panose="020B0903060703020204" pitchFamily="34" charset="0"/>
              </a:rPr>
              <a:t>Namun</a:t>
            </a:r>
            <a:r>
              <a:rPr lang="en-ID" sz="2400" dirty="0">
                <a:latin typeface="Britannic Bold" panose="020B0903060703020204" pitchFamily="34" charset="0"/>
              </a:rPr>
              <a:t>, </a:t>
            </a:r>
            <a:r>
              <a:rPr lang="en-ID" sz="2400" dirty="0" err="1">
                <a:latin typeface="Britannic Bold" panose="020B0903060703020204" pitchFamily="34" charset="0"/>
              </a:rPr>
              <a:t>Alkitab</a:t>
            </a:r>
            <a:r>
              <a:rPr lang="en-ID" sz="2400" dirty="0">
                <a:latin typeface="Britannic Bold" panose="020B0903060703020204" pitchFamily="34" charset="0"/>
              </a:rPr>
              <a:t> </a:t>
            </a:r>
            <a:r>
              <a:rPr lang="en-ID" sz="2400" dirty="0" err="1">
                <a:latin typeface="Britannic Bold" panose="020B0903060703020204" pitchFamily="34" charset="0"/>
              </a:rPr>
              <a:t>dengan</a:t>
            </a:r>
            <a:r>
              <a:rPr lang="en-ID" sz="2400" dirty="0">
                <a:latin typeface="Britannic Bold" panose="020B0903060703020204" pitchFamily="34" charset="0"/>
              </a:rPr>
              <a:t> </a:t>
            </a:r>
            <a:r>
              <a:rPr lang="en-ID" sz="2400" dirty="0" err="1">
                <a:latin typeface="Britannic Bold" panose="020B0903060703020204" pitchFamily="34" charset="0"/>
              </a:rPr>
              <a:t>tegas</a:t>
            </a:r>
            <a:r>
              <a:rPr lang="en-ID" sz="2400" dirty="0">
                <a:latin typeface="Britannic Bold" panose="020B0903060703020204" pitchFamily="34" charset="0"/>
              </a:rPr>
              <a:t> </a:t>
            </a:r>
            <a:r>
              <a:rPr lang="en-ID" sz="2400" dirty="0" err="1">
                <a:latin typeface="Britannic Bold" panose="020B0903060703020204" pitchFamily="34" charset="0"/>
              </a:rPr>
              <a:t>berbicara</a:t>
            </a:r>
            <a:r>
              <a:rPr lang="en-ID" sz="2400" dirty="0">
                <a:latin typeface="Britannic Bold" panose="020B0903060703020204" pitchFamily="34" charset="0"/>
              </a:rPr>
              <a:t> </a:t>
            </a:r>
            <a:r>
              <a:rPr lang="en-ID" sz="2400" dirty="0" err="1">
                <a:latin typeface="Britannic Bold" panose="020B0903060703020204" pitchFamily="34" charset="0"/>
              </a:rPr>
              <a:t>tentang</a:t>
            </a:r>
            <a:r>
              <a:rPr lang="en-ID" sz="2400" dirty="0">
                <a:latin typeface="Britannic Bold" panose="020B0903060703020204" pitchFamily="34" charset="0"/>
              </a:rPr>
              <a:t> </a:t>
            </a:r>
            <a:r>
              <a:rPr lang="en-ID" sz="2400" dirty="0" err="1">
                <a:latin typeface="Britannic Bold" panose="020B0903060703020204" pitchFamily="34" charset="0"/>
              </a:rPr>
              <a:t>surga</a:t>
            </a:r>
            <a:r>
              <a:rPr lang="en-ID" sz="2400" dirty="0">
                <a:latin typeface="Britannic Bold" panose="020B0903060703020204" pitchFamily="34" charset="0"/>
              </a:rPr>
              <a:t> </a:t>
            </a:r>
            <a:r>
              <a:rPr lang="en-ID" sz="2400" dirty="0" err="1">
                <a:latin typeface="Britannic Bold" panose="020B0903060703020204" pitchFamily="34" charset="0"/>
              </a:rPr>
              <a:t>secara</a:t>
            </a:r>
            <a:r>
              <a:rPr lang="en-ID" sz="2400" dirty="0">
                <a:latin typeface="Britannic Bold" panose="020B0903060703020204" pitchFamily="34" charset="0"/>
              </a:rPr>
              <a:t> </a:t>
            </a:r>
            <a:r>
              <a:rPr lang="en-ID" sz="2400" dirty="0" err="1">
                <a:latin typeface="Britannic Bold" panose="020B0903060703020204" pitchFamily="34" charset="0"/>
              </a:rPr>
              <a:t>nyata</a:t>
            </a:r>
            <a:r>
              <a:rPr lang="en-ID" sz="2400" dirty="0">
                <a:latin typeface="Britannic Bold" panose="020B0903060703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07E1B0-FBD3-B602-099C-5DF19FFE8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37" y="2808646"/>
            <a:ext cx="2214469" cy="2932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9924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ECB899-0865-BE4F-6A76-EF1B6F0E2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72" r="1" b="485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17328-2DA8-694A-8CE2-9087DDEE4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64" y="3924300"/>
            <a:ext cx="8448671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Yesaya</a:t>
            </a:r>
            <a:r>
              <a:rPr lang="en-ID" dirty="0">
                <a:latin typeface="Gill Sans Nova Cond XBd" panose="020B0A06020104020203" pitchFamily="34" charset="0"/>
              </a:rPr>
              <a:t> 65:17-25 </a:t>
            </a:r>
            <a:r>
              <a:rPr lang="en-ID" dirty="0" err="1">
                <a:latin typeface="Impact" panose="020B0806030902050204" pitchFamily="34" charset="0"/>
              </a:rPr>
              <a:t>melukiskan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kondisi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baru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</a:t>
            </a:r>
            <a:r>
              <a:rPr lang="en-ID" dirty="0">
                <a:latin typeface="Impact" panose="020B0806030902050204" pitchFamily="34" charset="0"/>
              </a:rPr>
              <a:t> di Israel </a:t>
            </a:r>
            <a:r>
              <a:rPr lang="en-ID" dirty="0" err="1">
                <a:latin typeface="Impact" panose="020B0806030902050204" pitchFamily="34" charset="0"/>
              </a:rPr>
              <a:t>setelah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pembuangan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</a:t>
            </a:r>
            <a:r>
              <a:rPr lang="en-ID" dirty="0">
                <a:latin typeface="Impact" panose="020B0806030902050204" pitchFamily="34" charset="0"/>
              </a:rPr>
              <a:t> Babel </a:t>
            </a:r>
            <a:r>
              <a:rPr lang="en-ID" dirty="0" err="1">
                <a:latin typeface="Impact" panose="020B0806030902050204" pitchFamily="34" charset="0"/>
              </a:rPr>
              <a:t>seandainya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umat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menurut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Firman</a:t>
            </a:r>
            <a:r>
              <a:rPr lang="en-ID" dirty="0">
                <a:latin typeface="Impact" panose="020B0806030902050204" pitchFamily="34" charset="0"/>
              </a:rPr>
              <a:t> Allah. </a:t>
            </a:r>
            <a:r>
              <a:rPr lang="en-ID" dirty="0" err="1">
                <a:latin typeface="Gill Sans Nova Cond XBd" panose="020B0A06020104020203" pitchFamily="34" charset="0"/>
              </a:rPr>
              <a:t>Seluruh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lingkungan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berbagai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pernyataan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semakin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berkembang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menuju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rencana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awal</a:t>
            </a:r>
            <a:r>
              <a:rPr lang="en-ID" dirty="0">
                <a:latin typeface="Gill Sans Nova Cond XBd" panose="020B0A06020104020203" pitchFamily="34" charset="0"/>
              </a:rPr>
              <a:t> Allah, </a:t>
            </a:r>
            <a:r>
              <a:rPr lang="en-ID" dirty="0" err="1">
                <a:latin typeface="Gill Sans Nova Cond XBd" panose="020B0A06020104020203" pitchFamily="34" charset="0"/>
              </a:rPr>
              <a:t>yaitu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sebelum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masuknya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dosa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9172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9EBB7-C748-EFC8-476D-579405E44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4" r="2" b="2"/>
          <a:stretch/>
        </p:blipFill>
        <p:spPr>
          <a:xfrm>
            <a:off x="20" y="10"/>
            <a:ext cx="9171076" cy="448626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5A9A4-F28E-11DC-4647-7C3A60F51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4143157"/>
            <a:ext cx="8743950" cy="244814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Model </a:t>
            </a:r>
            <a:r>
              <a:rPr lang="en-ID" dirty="0" err="1">
                <a:latin typeface="Impact" panose="020B0806030902050204" pitchFamily="34" charset="0"/>
              </a:rPr>
              <a:t>miniatur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kerajaan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diwujudkan</a:t>
            </a:r>
            <a:r>
              <a:rPr lang="en-ID" dirty="0">
                <a:latin typeface="Impact" panose="020B0806030902050204" pitchFamily="34" charset="0"/>
              </a:rPr>
              <a:t> di Israel. </a:t>
            </a:r>
            <a:r>
              <a:rPr lang="en-ID" dirty="0" err="1">
                <a:latin typeface="Franklin Gothic Demi Cond" panose="020B0706030402020204" pitchFamily="34" charset="0"/>
              </a:rPr>
              <a:t>Selanjutnya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pengetahuan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Allah yang </a:t>
            </a:r>
            <a:r>
              <a:rPr lang="en-ID" dirty="0" err="1">
                <a:latin typeface="Franklin Gothic Demi Cond" panose="020B0706030402020204" pitchFamily="34" charset="0"/>
              </a:rPr>
              <a:t>benar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tumbuh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penerimaan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Mesias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berkembang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Yerusalem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ibu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kota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besar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Bangsa-bangsa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berduyun-duyun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</a:t>
            </a:r>
            <a:r>
              <a:rPr lang="en-ID" dirty="0">
                <a:latin typeface="Eras Demi ITC" panose="020B0805030504020804" pitchFamily="34" charset="0"/>
              </a:rPr>
              <a:t> Bait Allah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belajar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tentang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melayani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menyembah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Yesaya</a:t>
            </a:r>
            <a:r>
              <a:rPr lang="en-ID" dirty="0">
                <a:latin typeface="Franklin Gothic Medium Cond" panose="020B0606030402020204" pitchFamily="34" charset="0"/>
              </a:rPr>
              <a:t> 2:2-4].</a:t>
            </a:r>
          </a:p>
        </p:txBody>
      </p:sp>
    </p:spTree>
    <p:extLst>
      <p:ext uri="{BB962C8B-B14F-4D97-AF65-F5344CB8AC3E}">
        <p14:creationId xmlns:p14="http://schemas.microsoft.com/office/powerpoint/2010/main" val="1258594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469E31-464F-C2E4-D041-30B8806B6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2" r="29340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01421-16E0-6122-E83B-09F8DBAC8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150" y="333374"/>
            <a:ext cx="4102100" cy="6353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Namun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rencana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terwujud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seperti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diharapkan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Kemudian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sebuah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rencana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baru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dibuat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sekarang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GEREJA-Nya,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terdiri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bangsa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Matius</a:t>
            </a:r>
            <a:r>
              <a:rPr lang="en-ID" sz="2600" dirty="0">
                <a:latin typeface="Franklin Gothic Medium Cond" panose="020B0606030402020204" pitchFamily="34" charset="0"/>
              </a:rPr>
              <a:t> 28:18-20, 1 Petrus 2:9]. </a:t>
            </a:r>
            <a:r>
              <a:rPr lang="en-ID" sz="2600" dirty="0">
                <a:latin typeface="Impact" panose="020B0806030902050204" pitchFamily="34" charset="0"/>
              </a:rPr>
              <a:t>Karena </a:t>
            </a:r>
            <a:r>
              <a:rPr lang="en-ID" sz="2600" dirty="0" err="1">
                <a:latin typeface="Impact" panose="020B0806030902050204" pitchFamily="34" charset="0"/>
              </a:rPr>
              <a:t>itu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Nubuatan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kitab </a:t>
            </a:r>
            <a:r>
              <a:rPr lang="en-ID" sz="2600" dirty="0" err="1">
                <a:latin typeface="Impact" panose="020B0806030902050204" pitchFamily="34" charset="0"/>
              </a:rPr>
              <a:t>Yesaya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tentang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langit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baru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bumi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baru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harus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dibaca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konteks</a:t>
            </a:r>
            <a:r>
              <a:rPr lang="en-ID" sz="2600" dirty="0">
                <a:latin typeface="Impact" panose="020B0806030902050204" pitchFamily="34" charset="0"/>
              </a:rPr>
              <a:t> GEREJA. </a:t>
            </a:r>
          </a:p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2 Petrus 3:13 "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sesuai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janji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-Nya,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menantikan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langit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baru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baru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di mana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terdapat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kebenaran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22363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13457-CBA0-A18D-B7D4-09EC4171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7450"/>
          </a:xfrm>
          <a:solidFill>
            <a:srgbClr val="002060"/>
          </a:solidFill>
        </p:spPr>
        <p:txBody>
          <a:bodyPr anchor="b">
            <a:normAutofit/>
          </a:bodyPr>
          <a:lstStyle/>
          <a:p>
            <a:pPr algn="ctr"/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Ellen G. White, Alfa dan Omega,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jld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 8,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hlm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 713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04495-FC5B-8746-5832-1E81C03B8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" y="1063560"/>
            <a:ext cx="6817520" cy="5451539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2200" dirty="0">
                <a:latin typeface="Franklin Gothic Medium Cond" panose="020B0606030402020204" pitchFamily="34" charset="0"/>
              </a:rPr>
              <a:t>"Di </a:t>
            </a:r>
            <a:r>
              <a:rPr lang="en-ID" sz="2200" dirty="0" err="1">
                <a:latin typeface="Franklin Gothic Medium Cond" panose="020B0606030402020204" pitchFamily="34" charset="0"/>
              </a:rPr>
              <a:t>dalam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Alkitab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warisan</a:t>
            </a:r>
            <a:r>
              <a:rPr lang="en-ID" sz="2200" dirty="0">
                <a:latin typeface="Franklin Gothic Medium Cond" panose="020B0606030402020204" pitchFamily="34" charset="0"/>
              </a:rPr>
              <a:t> orang-orang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diselamatkan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disebut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suatu</a:t>
            </a:r>
            <a:r>
              <a:rPr lang="en-ID" sz="2200" dirty="0">
                <a:latin typeface="Franklin Gothic Medium Cond" panose="020B0606030402020204" pitchFamily="34" charset="0"/>
              </a:rPr>
              <a:t> '</a:t>
            </a:r>
            <a:r>
              <a:rPr lang="en-ID" sz="2200" dirty="0" err="1">
                <a:latin typeface="Franklin Gothic Medium Cond" panose="020B0606030402020204" pitchFamily="34" charset="0"/>
              </a:rPr>
              <a:t>tanah</a:t>
            </a:r>
            <a:r>
              <a:rPr lang="en-ID" sz="2200" dirty="0">
                <a:latin typeface="Franklin Gothic Medium Cond" panose="020B0606030402020204" pitchFamily="34" charset="0"/>
              </a:rPr>
              <a:t> air' [</a:t>
            </a:r>
            <a:r>
              <a:rPr lang="en-ID" sz="2200" dirty="0" err="1">
                <a:latin typeface="Franklin Gothic Medium Cond" panose="020B0606030402020204" pitchFamily="34" charset="0"/>
              </a:rPr>
              <a:t>Ibrani</a:t>
            </a:r>
            <a:r>
              <a:rPr lang="en-ID" sz="2200" dirty="0">
                <a:latin typeface="Franklin Gothic Medium Cond" panose="020B0606030402020204" pitchFamily="34" charset="0"/>
              </a:rPr>
              <a:t>. 11:14-16]. </a:t>
            </a:r>
            <a:r>
              <a:rPr lang="en-ID" sz="2200" dirty="0">
                <a:latin typeface="Gill Sans Nova Cond XBd" panose="020B0A06020104020203" pitchFamily="34" charset="0"/>
              </a:rPr>
              <a:t>Di </a:t>
            </a:r>
            <a:r>
              <a:rPr lang="en-ID" sz="2200" dirty="0" err="1">
                <a:latin typeface="Gill Sans Nova Cond XBd" panose="020B0A06020104020203" pitchFamily="34" charset="0"/>
              </a:rPr>
              <a:t>sana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Gembala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surgawi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menuntun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gembalaan</a:t>
            </a:r>
            <a:r>
              <a:rPr lang="en-ID" sz="2200" dirty="0">
                <a:latin typeface="Gill Sans Nova Cond XBd" panose="020B0A06020104020203" pitchFamily="34" charset="0"/>
              </a:rPr>
              <a:t>-Nya </a:t>
            </a:r>
            <a:r>
              <a:rPr lang="en-ID" sz="2200" dirty="0" err="1">
                <a:latin typeface="Gill Sans Nova Cond XBd" panose="020B0A06020104020203" pitchFamily="34" charset="0"/>
              </a:rPr>
              <a:t>ke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mata</a:t>
            </a:r>
            <a:r>
              <a:rPr lang="en-ID" sz="2200" dirty="0">
                <a:latin typeface="Gill Sans Nova Cond XBd" panose="020B0A06020104020203" pitchFamily="34" charset="0"/>
              </a:rPr>
              <a:t> air </a:t>
            </a:r>
            <a:r>
              <a:rPr lang="en-ID" sz="2200" dirty="0" err="1">
                <a:latin typeface="Gill Sans Nova Cond XBd" panose="020B0A06020104020203" pitchFamily="34" charset="0"/>
              </a:rPr>
              <a:t>hidup</a:t>
            </a:r>
            <a:r>
              <a:rPr lang="en-ID" sz="2200" dirty="0">
                <a:latin typeface="Franklin Gothic Medium Cond" panose="020B0606030402020204" pitchFamily="34" charset="0"/>
              </a:rPr>
              <a:t>. </a:t>
            </a:r>
            <a:r>
              <a:rPr lang="en-ID" sz="2200" dirty="0" err="1">
                <a:latin typeface="Eras Demi ITC" panose="020B0805030504020804" pitchFamily="34" charset="0"/>
              </a:rPr>
              <a:t>Pohon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hidup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memberikan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buahnya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setiap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bulan</a:t>
            </a:r>
            <a:r>
              <a:rPr lang="en-ID" sz="2200" dirty="0">
                <a:latin typeface="Eras Demi ITC" panose="020B0805030504020804" pitchFamily="34" charset="0"/>
              </a:rPr>
              <a:t>, dan </a:t>
            </a:r>
            <a:r>
              <a:rPr lang="en-ID" sz="2200" dirty="0" err="1">
                <a:latin typeface="Eras Demi ITC" panose="020B0805030504020804" pitchFamily="34" charset="0"/>
              </a:rPr>
              <a:t>daun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pohon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itu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adalah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untuk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keperluan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bangsa-bangsa</a:t>
            </a:r>
            <a:r>
              <a:rPr lang="en-ID" sz="2200" dirty="0">
                <a:latin typeface="Eras Demi ITC" panose="020B0805030504020804" pitchFamily="34" charset="0"/>
              </a:rPr>
              <a:t>.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>
                <a:latin typeface="Franklin Gothic Medium Cond" panose="020B0606030402020204" pitchFamily="34" charset="0"/>
              </a:rPr>
              <a:t>Di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sana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ada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sungai-sungai</a:t>
            </a:r>
            <a:r>
              <a:rPr lang="en-ID" sz="2200" b="1" dirty="0">
                <a:latin typeface="Franklin Gothic Medium Cond" panose="020B0606030402020204" pitchFamily="34" charset="0"/>
              </a:rPr>
              <a:t> yang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airnya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terus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mengalir</a:t>
            </a:r>
            <a:r>
              <a:rPr lang="en-ID" sz="2200" b="1" dirty="0">
                <a:latin typeface="Franklin Gothic Medium Cond" panose="020B0606030402020204" pitchFamily="34" charset="0"/>
              </a:rPr>
              <a:t>,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jernih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bagaikan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hablur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atau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kristal</a:t>
            </a:r>
            <a:r>
              <a:rPr lang="en-ID" sz="2200" b="1" dirty="0">
                <a:latin typeface="Franklin Gothic Medium Cond" panose="020B0606030402020204" pitchFamily="34" charset="0"/>
              </a:rPr>
              <a:t>, dan di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tepi-tepi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sungai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ada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pepohonan</a:t>
            </a:r>
            <a:r>
              <a:rPr lang="en-ID" sz="2200" b="1" dirty="0">
                <a:latin typeface="Franklin Gothic Medium Cond" panose="020B0606030402020204" pitchFamily="34" charset="0"/>
              </a:rPr>
              <a:t> yang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melambai-lambai</a:t>
            </a:r>
            <a:r>
              <a:rPr lang="en-ID" sz="2200" b="1" dirty="0">
                <a:latin typeface="Franklin Gothic Medium Cond" panose="020B0606030402020204" pitchFamily="34" charset="0"/>
              </a:rPr>
              <a:t> yang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bayang-bayangnya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jalan-jalan</a:t>
            </a:r>
            <a:r>
              <a:rPr lang="en-ID" sz="2200" b="1" dirty="0">
                <a:latin typeface="Franklin Gothic Medium Cond" panose="020B0606030402020204" pitchFamily="34" charset="0"/>
              </a:rPr>
              <a:t> yang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disediakan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umat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tebusan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Tuhan</a:t>
            </a:r>
            <a:r>
              <a:rPr lang="en-ID" sz="2200" dirty="0">
                <a:latin typeface="Franklin Gothic Medium Cond" panose="020B0606030402020204" pitchFamily="34" charset="0"/>
              </a:rPr>
              <a:t>. </a:t>
            </a:r>
            <a:r>
              <a:rPr lang="en-ID" sz="2200" dirty="0">
                <a:latin typeface="Impact" panose="020B0806030902050204" pitchFamily="34" charset="0"/>
              </a:rPr>
              <a:t>Di </a:t>
            </a:r>
            <a:r>
              <a:rPr lang="en-ID" sz="2200" dirty="0" err="1">
                <a:latin typeface="Impact" panose="020B0806030902050204" pitchFamily="34" charset="0"/>
              </a:rPr>
              <a:t>sana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dataran-dataran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luas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terhampar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sampai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bukit-bukit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indah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gunung-gunung</a:t>
            </a:r>
            <a:r>
              <a:rPr lang="en-ID" sz="2200" dirty="0"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latin typeface="Impact" panose="020B0806030902050204" pitchFamily="34" charset="0"/>
              </a:rPr>
              <a:t>berdiri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puncak-puncaknya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tinggi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>
                <a:latin typeface="Eras Demi ITC" panose="020B0805030504020804" pitchFamily="34" charset="0"/>
              </a:rPr>
              <a:t>Di </a:t>
            </a:r>
            <a:r>
              <a:rPr lang="en-ID" sz="2200" dirty="0" err="1">
                <a:latin typeface="Eras Demi ITC" panose="020B0805030504020804" pitchFamily="34" charset="0"/>
              </a:rPr>
              <a:t>dataran-dataran</a:t>
            </a:r>
            <a:r>
              <a:rPr lang="en-ID" sz="2200" dirty="0">
                <a:latin typeface="Eras Demi ITC" panose="020B0805030504020804" pitchFamily="34" charset="0"/>
              </a:rPr>
              <a:t> yang </a:t>
            </a:r>
            <a:r>
              <a:rPr lang="en-ID" sz="2200" dirty="0" err="1">
                <a:latin typeface="Eras Demi ITC" panose="020B0805030504020804" pitchFamily="34" charset="0"/>
              </a:rPr>
              <a:t>tenang</a:t>
            </a:r>
            <a:r>
              <a:rPr lang="en-ID" sz="2200" dirty="0">
                <a:latin typeface="Eras Demi ITC" panose="020B0805030504020804" pitchFamily="34" charset="0"/>
              </a:rPr>
              <a:t> dan </a:t>
            </a:r>
            <a:r>
              <a:rPr lang="en-ID" sz="2200" dirty="0" err="1">
                <a:latin typeface="Eras Demi ITC" panose="020B0805030504020804" pitchFamily="34" charset="0"/>
              </a:rPr>
              <a:t>damai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ini</a:t>
            </a:r>
            <a:r>
              <a:rPr lang="en-ID" sz="2200" dirty="0">
                <a:latin typeface="Eras Demi ITC" panose="020B0805030504020804" pitchFamily="34" charset="0"/>
              </a:rPr>
              <a:t>, di </a:t>
            </a:r>
            <a:r>
              <a:rPr lang="en-ID" sz="2200" dirty="0" err="1">
                <a:latin typeface="Eras Demi ITC" panose="020B0805030504020804" pitchFamily="34" charset="0"/>
              </a:rPr>
              <a:t>samping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sungai-sungai</a:t>
            </a:r>
            <a:r>
              <a:rPr lang="en-ID" sz="2200" dirty="0">
                <a:latin typeface="Eras Demi ITC" panose="020B0805030504020804" pitchFamily="34" charset="0"/>
              </a:rPr>
              <a:t> yang </a:t>
            </a:r>
            <a:r>
              <a:rPr lang="en-ID" sz="2200" dirty="0" err="1">
                <a:latin typeface="Eras Demi ITC" panose="020B0805030504020804" pitchFamily="34" charset="0"/>
              </a:rPr>
              <a:t>hidup</a:t>
            </a:r>
            <a:r>
              <a:rPr lang="en-ID" sz="2200" dirty="0">
                <a:latin typeface="Eras Demi ITC" panose="020B0805030504020804" pitchFamily="34" charset="0"/>
              </a:rPr>
              <a:t>, </a:t>
            </a:r>
            <a:r>
              <a:rPr lang="en-ID" sz="2200" dirty="0" err="1">
                <a:latin typeface="Eras Demi ITC" panose="020B0805030504020804" pitchFamily="34" charset="0"/>
              </a:rPr>
              <a:t>umat</a:t>
            </a:r>
            <a:r>
              <a:rPr lang="en-ID" sz="2200" dirty="0">
                <a:latin typeface="Eras Demi ITC" panose="020B0805030504020804" pitchFamily="34" charset="0"/>
              </a:rPr>
              <a:t> Allah, yang </a:t>
            </a:r>
            <a:r>
              <a:rPr lang="en-ID" sz="2200" dirty="0" err="1">
                <a:latin typeface="Eras Demi ITC" panose="020B0805030504020804" pitchFamily="34" charset="0"/>
              </a:rPr>
              <a:t>telah</a:t>
            </a:r>
            <a:r>
              <a:rPr lang="en-ID" sz="2200" dirty="0">
                <a:latin typeface="Eras Demi ITC" panose="020B0805030504020804" pitchFamily="34" charset="0"/>
              </a:rPr>
              <a:t> lama </a:t>
            </a:r>
            <a:r>
              <a:rPr lang="en-ID" sz="2200" dirty="0" err="1">
                <a:latin typeface="Eras Demi ITC" panose="020B0805030504020804" pitchFamily="34" charset="0"/>
              </a:rPr>
              <a:t>mengembara</a:t>
            </a:r>
            <a:r>
              <a:rPr lang="en-ID" sz="2200" dirty="0">
                <a:latin typeface="Eras Demi ITC" panose="020B0805030504020804" pitchFamily="34" charset="0"/>
              </a:rPr>
              <a:t> dan </a:t>
            </a:r>
            <a:r>
              <a:rPr lang="en-ID" sz="2200" dirty="0" err="1">
                <a:latin typeface="Eras Demi ITC" panose="020B0805030504020804" pitchFamily="34" charset="0"/>
              </a:rPr>
              <a:t>menjadi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musafir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mendapatkan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tempat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tinggal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mereka</a:t>
            </a:r>
            <a:r>
              <a:rPr lang="en-ID" sz="2200" dirty="0">
                <a:latin typeface="Franklin Gothic Medium Cond" panose="020B06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821D-6666-9BD6-847F-DD6838D90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" r="1281" b="3"/>
          <a:stretch/>
        </p:blipFill>
        <p:spPr>
          <a:xfrm>
            <a:off x="6943725" y="2152966"/>
            <a:ext cx="2085501" cy="278066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66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1EE0-B61A-E52F-A78F-CED23A8AA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238125"/>
            <a:ext cx="7456304" cy="1320087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BAIT SUCI ALLAH</a:t>
            </a:r>
            <a:br>
              <a:rPr lang="en-ID" sz="4000" dirty="0"/>
            </a:br>
            <a:r>
              <a:rPr lang="en-ID" sz="28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Senin</a:t>
            </a:r>
            <a:r>
              <a:rPr lang="en-ID" sz="28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, 26 </a:t>
            </a:r>
            <a:r>
              <a:rPr lang="en-ID" sz="28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Desember</a:t>
            </a:r>
            <a:r>
              <a:rPr lang="en-ID" sz="28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CFD66-68A0-291B-1C5D-0A336521F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4688206"/>
            <a:ext cx="8315325" cy="216979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ID" dirty="0">
                <a:latin typeface="Impact" panose="020B0806030902050204" pitchFamily="34" charset="0"/>
              </a:rPr>
              <a:t>Ketika </a:t>
            </a:r>
            <a:r>
              <a:rPr lang="en-ID" dirty="0" err="1">
                <a:latin typeface="Impact" panose="020B0806030902050204" pitchFamily="34" charset="0"/>
              </a:rPr>
              <a:t>berbicara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tentang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surga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>
                <a:latin typeface="Britannic Bold" panose="020B0903060703020204" pitchFamily="34" charset="0"/>
              </a:rPr>
              <a:t>kitab Wahyu </a:t>
            </a:r>
            <a:r>
              <a:rPr lang="en-ID" dirty="0" err="1">
                <a:latin typeface="Britannic Bold" panose="020B0903060703020204" pitchFamily="34" charset="0"/>
              </a:rPr>
              <a:t>mengacu</a:t>
            </a:r>
            <a:r>
              <a:rPr lang="en-ID" dirty="0">
                <a:latin typeface="Britannic Bold" panose="020B0903060703020204" pitchFamily="34" charset="0"/>
              </a:rPr>
              <a:t> pada </a:t>
            </a:r>
            <a:r>
              <a:rPr lang="en-ID" dirty="0" err="1">
                <a:latin typeface="Britannic Bold" panose="020B0903060703020204" pitchFamily="34" charset="0"/>
              </a:rPr>
              <a:t>tempat</a:t>
            </a:r>
            <a:r>
              <a:rPr lang="en-ID" dirty="0">
                <a:latin typeface="Britannic Bold" panose="020B0903060703020204" pitchFamily="34" charset="0"/>
              </a:rPr>
              <a:t> kudus </a:t>
            </a:r>
            <a:r>
              <a:rPr lang="en-ID" dirty="0" err="1">
                <a:latin typeface="Britannic Bold" panose="020B0903060703020204" pitchFamily="34" charset="0"/>
              </a:rPr>
              <a:t>atau</a:t>
            </a:r>
            <a:r>
              <a:rPr lang="en-ID" dirty="0">
                <a:latin typeface="Britannic Bold" panose="020B0903060703020204" pitchFamily="34" charset="0"/>
              </a:rPr>
              <a:t> bait </a:t>
            </a:r>
            <a:r>
              <a:rPr lang="en-ID" dirty="0" err="1">
                <a:latin typeface="Britannic Bold" panose="020B0903060703020204" pitchFamily="34" charset="0"/>
              </a:rPr>
              <a:t>suci</a:t>
            </a:r>
            <a:r>
              <a:rPr lang="en-ID" dirty="0">
                <a:latin typeface="Britannic Bold" panose="020B0903060703020204" pitchFamily="34" charset="0"/>
              </a:rPr>
              <a:t> </a:t>
            </a:r>
            <a:r>
              <a:rPr lang="en-ID" dirty="0" err="1">
                <a:latin typeface="Britannic Bold" panose="020B0903060703020204" pitchFamily="34" charset="0"/>
              </a:rPr>
              <a:t>tertentu</a:t>
            </a:r>
            <a:r>
              <a:rPr lang="en-ID" dirty="0">
                <a:latin typeface="Britannic Bold" panose="020B0903060703020204" pitchFamily="34" charset="0"/>
              </a:rPr>
              <a:t> di </a:t>
            </a:r>
            <a:r>
              <a:rPr lang="en-ID" dirty="0" err="1">
                <a:latin typeface="Britannic Bold" panose="020B0903060703020204" pitchFamily="34" charset="0"/>
              </a:rPr>
              <a:t>dalam</a:t>
            </a:r>
            <a:r>
              <a:rPr lang="en-ID" dirty="0">
                <a:latin typeface="Britannic Bold" panose="020B0903060703020204" pitchFamily="34" charset="0"/>
              </a:rPr>
              <a:t> </a:t>
            </a:r>
            <a:r>
              <a:rPr lang="en-ID" dirty="0" err="1">
                <a:latin typeface="Britannic Bold" panose="020B0903060703020204" pitchFamily="34" charset="0"/>
              </a:rPr>
              <a:t>Yerusalem</a:t>
            </a:r>
            <a:r>
              <a:rPr lang="en-ID" dirty="0">
                <a:latin typeface="Britannic Bold" panose="020B0903060703020204" pitchFamily="34" charset="0"/>
              </a:rPr>
              <a:t> </a:t>
            </a:r>
            <a:r>
              <a:rPr lang="en-ID" dirty="0" err="1">
                <a:latin typeface="Britannic Bold" panose="020B0903060703020204" pitchFamily="34" charset="0"/>
              </a:rPr>
              <a:t>Baru</a:t>
            </a:r>
            <a:r>
              <a:rPr lang="en-ID" dirty="0">
                <a:latin typeface="Britannic Bold" panose="020B0903060703020204" pitchFamily="34" charset="0"/>
              </a:rPr>
              <a:t>, di mana </a:t>
            </a:r>
            <a:r>
              <a:rPr lang="en-ID" dirty="0" err="1">
                <a:latin typeface="Britannic Bold" panose="020B0903060703020204" pitchFamily="34" charset="0"/>
              </a:rPr>
              <a:t>takhta</a:t>
            </a:r>
            <a:r>
              <a:rPr lang="en-ID" dirty="0">
                <a:latin typeface="Britannic Bold" panose="020B0903060703020204" pitchFamily="34" charset="0"/>
              </a:rPr>
              <a:t> Allah dan </a:t>
            </a:r>
            <a:r>
              <a:rPr lang="en-ID" dirty="0" err="1">
                <a:latin typeface="Britannic Bold" panose="020B0903060703020204" pitchFamily="34" charset="0"/>
              </a:rPr>
              <a:t>lautan</a:t>
            </a:r>
            <a:r>
              <a:rPr lang="en-ID" dirty="0">
                <a:latin typeface="Britannic Bold" panose="020B0903060703020204" pitchFamily="34" charset="0"/>
              </a:rPr>
              <a:t> </a:t>
            </a:r>
            <a:r>
              <a:rPr lang="en-ID" dirty="0" err="1">
                <a:latin typeface="Britannic Bold" panose="020B0903060703020204" pitchFamily="34" charset="0"/>
              </a:rPr>
              <a:t>kaca</a:t>
            </a:r>
            <a:r>
              <a:rPr lang="en-ID" dirty="0">
                <a:latin typeface="Britannic Bold" panose="020B0903060703020204" pitchFamily="34" charset="0"/>
              </a:rPr>
              <a:t> </a:t>
            </a:r>
            <a:r>
              <a:rPr lang="en-ID" dirty="0" err="1">
                <a:latin typeface="Britannic Bold" panose="020B0903060703020204" pitchFamily="34" charset="0"/>
              </a:rPr>
              <a:t>berada</a:t>
            </a:r>
            <a:r>
              <a:rPr lang="en-ID" dirty="0">
                <a:latin typeface="Britannic Bold" panose="020B0903060703020204" pitchFamily="34" charset="0"/>
              </a:rPr>
              <a:t> </a:t>
            </a:r>
            <a:r>
              <a:rPr lang="en-ID" dirty="0">
                <a:latin typeface="Eras Demi ITC" panose="020B0805030504020804" pitchFamily="34" charset="0"/>
              </a:rPr>
              <a:t>[Wahyu 4:2-6, Wahyu 7:9-15, Wahyu 15:5-8].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EF6984-E2EA-921A-7BF8-ED943C440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49" b="7131"/>
          <a:stretch/>
        </p:blipFill>
        <p:spPr>
          <a:xfrm>
            <a:off x="2005012" y="1825067"/>
            <a:ext cx="5338763" cy="25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27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</TotalTime>
  <Words>2033</Words>
  <Application>Microsoft Office PowerPoint</Application>
  <PresentationFormat>On-screen Show (4:3)</PresentationFormat>
  <Paragraphs>82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Amasis MT Pro Black</vt:lpstr>
      <vt:lpstr>Arial</vt:lpstr>
      <vt:lpstr>Berlin Sans FB</vt:lpstr>
      <vt:lpstr>Bernard MT Condensed</vt:lpstr>
      <vt:lpstr>Britannic Bold</vt:lpstr>
      <vt:lpstr>Calibri</vt:lpstr>
      <vt:lpstr>Calibri Light</vt:lpstr>
      <vt:lpstr>Congenial Black</vt:lpstr>
      <vt:lpstr>Eras Bold ITC</vt:lpstr>
      <vt:lpstr>Eras Demi ITC</vt:lpstr>
      <vt:lpstr>Franklin Gothic Demi Cond</vt:lpstr>
      <vt:lpstr>Franklin Gothic Medium Cond</vt:lpstr>
      <vt:lpstr>Gill Sans Nova Cond Ultra Bold</vt:lpstr>
      <vt:lpstr>Gill Sans Nova Cond XBd</vt:lpstr>
      <vt:lpstr>Impact</vt:lpstr>
      <vt:lpstr>Trade Gothic Inline</vt:lpstr>
      <vt:lpstr>Wingdings</vt:lpstr>
      <vt:lpstr>Office Theme</vt:lpstr>
      <vt:lpstr> SEGALA SESUATU  B A R U</vt:lpstr>
      <vt:lpstr>Wahyu 1: 17, 18</vt:lpstr>
      <vt:lpstr>PowerPoint Presentation</vt:lpstr>
      <vt:lpstr>LANGIT YANG BARU DAN BUMI YANG BARU Minggu, 25 Desember 2022</vt:lpstr>
      <vt:lpstr>PowerPoint Presentation</vt:lpstr>
      <vt:lpstr>PowerPoint Presentation</vt:lpstr>
      <vt:lpstr>PowerPoint Presentation</vt:lpstr>
      <vt:lpstr>Ellen G. White, Alfa dan Omega, jld. 8, hlm. 713</vt:lpstr>
      <vt:lpstr>BAIT SUCI ALLAH Senin, 26 Desember 2022</vt:lpstr>
      <vt:lpstr>Bagaimanakah kita dapat menyelaraskan gambaran tentang kumpulan besar umat tebusan yang melayani Allah "siang dan malam di dalam bait suci-Nya" [Wahyu 7:15] dengan pernyataan bahwa Yohanes "tidak melihat bait suci-Nya" di Yerusalem Baru [Wahyu 21:22]?</vt:lpstr>
      <vt:lpstr>PowerPoint Presentation</vt:lpstr>
      <vt:lpstr>Selain seluruh makhluk ciptaan yang datang menyembah Tuhan, ada kelompok khusus yang akan datang menyembah Tuhan, siapakah mereka?</vt:lpstr>
      <vt:lpstr>PowerPoint Presentation</vt:lpstr>
      <vt:lpstr>DI HADIRAT ALLAH Selasa, 27 Desember 2022</vt:lpstr>
      <vt:lpstr>Namun, setelah rencana keselamatan selesai, kita akan bertemu dengan Tuhan. Tetapi, tidak semua orang dapat melihat Tuhan, Alkitab mengatakan, hanya mereka:</vt:lpstr>
      <vt:lpstr>PowerPoint Presentation</vt:lpstr>
      <vt:lpstr>Ellen G. White, Alfa dan Omega, jld. 8, hlm. 676, 677</vt:lpstr>
      <vt:lpstr>PowerPoint Presentation</vt:lpstr>
      <vt:lpstr>TIDAK ADA LAGI KEMATIAN DAN AIR MATA Rabu, 28 Desember 2022</vt:lpstr>
      <vt:lpstr>PowerPoint Presentation</vt:lpstr>
      <vt:lpstr>PowerPoint Presentation</vt:lpstr>
      <vt:lpstr>PowerPoint Presentation</vt:lpstr>
      <vt:lpstr>NAMA-NYA ADA DI DAHI MEREKA Kamis, 29 Desember 2022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SEGALA SESUATU BARU</dc:title>
  <dc:creator>daniel siswanto</dc:creator>
  <cp:lastModifiedBy>daniel siswanto</cp:lastModifiedBy>
  <cp:revision>22</cp:revision>
  <dcterms:created xsi:type="dcterms:W3CDTF">2022-12-28T00:38:33Z</dcterms:created>
  <dcterms:modified xsi:type="dcterms:W3CDTF">2022-12-29T04:54:15Z</dcterms:modified>
</cp:coreProperties>
</file>