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5" r:id="rId4"/>
    <p:sldId id="258" r:id="rId5"/>
    <p:sldId id="259" r:id="rId6"/>
    <p:sldId id="273" r:id="rId7"/>
    <p:sldId id="260" r:id="rId8"/>
    <p:sldId id="261" r:id="rId9"/>
    <p:sldId id="262" r:id="rId10"/>
    <p:sldId id="263" r:id="rId11"/>
    <p:sldId id="274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5" r:id="rId20"/>
    <p:sldId id="276" r:id="rId21"/>
    <p:sldId id="277" r:id="rId22"/>
    <p:sldId id="278" r:id="rId23"/>
    <p:sldId id="271" r:id="rId24"/>
    <p:sldId id="280" r:id="rId25"/>
    <p:sldId id="281" r:id="rId26"/>
    <p:sldId id="282" r:id="rId27"/>
    <p:sldId id="283" r:id="rId28"/>
    <p:sldId id="284" r:id="rId29"/>
    <p:sldId id="286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99"/>
    <a:srgbClr val="7F5C29"/>
    <a:srgbClr val="7A8622"/>
    <a:srgbClr val="218087"/>
    <a:srgbClr val="2A5A7E"/>
    <a:srgbClr val="A8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D098D-E3B7-4B79-A3D4-ED17A25C7DCD}" type="datetimeFigureOut">
              <a:rPr lang="en-ID" smtClean="0"/>
              <a:t>22/12/2022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729EF-11FD-4872-906F-C856B48F1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35257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D098D-E3B7-4B79-A3D4-ED17A25C7DCD}" type="datetimeFigureOut">
              <a:rPr lang="en-ID" smtClean="0"/>
              <a:t>22/12/2022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729EF-11FD-4872-906F-C856B48F1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43908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D098D-E3B7-4B79-A3D4-ED17A25C7DCD}" type="datetimeFigureOut">
              <a:rPr lang="en-ID" smtClean="0"/>
              <a:t>22/12/2022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729EF-11FD-4872-906F-C856B48F1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35739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D098D-E3B7-4B79-A3D4-ED17A25C7DCD}" type="datetimeFigureOut">
              <a:rPr lang="en-ID" smtClean="0"/>
              <a:t>22/12/2022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729EF-11FD-4872-906F-C856B48F1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0560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D098D-E3B7-4B79-A3D4-ED17A25C7DCD}" type="datetimeFigureOut">
              <a:rPr lang="en-ID" smtClean="0"/>
              <a:t>22/12/2022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729EF-11FD-4872-906F-C856B48F1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4850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D098D-E3B7-4B79-A3D4-ED17A25C7DCD}" type="datetimeFigureOut">
              <a:rPr lang="en-ID" smtClean="0"/>
              <a:t>22/12/2022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729EF-11FD-4872-906F-C856B48F1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675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D098D-E3B7-4B79-A3D4-ED17A25C7DCD}" type="datetimeFigureOut">
              <a:rPr lang="en-ID" smtClean="0"/>
              <a:t>22/12/2022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729EF-11FD-4872-906F-C856B48F1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98260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D098D-E3B7-4B79-A3D4-ED17A25C7DCD}" type="datetimeFigureOut">
              <a:rPr lang="en-ID" smtClean="0"/>
              <a:t>22/12/2022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729EF-11FD-4872-906F-C856B48F1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69872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D098D-E3B7-4B79-A3D4-ED17A25C7DCD}" type="datetimeFigureOut">
              <a:rPr lang="en-ID" smtClean="0"/>
              <a:t>22/12/2022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729EF-11FD-4872-906F-C856B48F1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2527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D098D-E3B7-4B79-A3D4-ED17A25C7DCD}" type="datetimeFigureOut">
              <a:rPr lang="en-ID" smtClean="0"/>
              <a:t>22/12/2022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729EF-11FD-4872-906F-C856B48F1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20681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D098D-E3B7-4B79-A3D4-ED17A25C7DCD}" type="datetimeFigureOut">
              <a:rPr lang="en-ID" smtClean="0"/>
              <a:t>22/12/2022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729EF-11FD-4872-906F-C856B48F1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6872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D098D-E3B7-4B79-A3D4-ED17A25C7DCD}" type="datetimeFigureOut">
              <a:rPr lang="en-ID" smtClean="0"/>
              <a:t>22/12/2022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729EF-11FD-4872-906F-C856B48F1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35773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642E52-6F40-6E39-EC96-33C654456CE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AB458A-D94E-ED0C-A06C-46F92A338960}"/>
              </a:ext>
            </a:extLst>
          </p:cNvPr>
          <p:cNvSpPr/>
          <p:nvPr/>
        </p:nvSpPr>
        <p:spPr>
          <a:xfrm>
            <a:off x="276225" y="5064451"/>
            <a:ext cx="8639173" cy="15744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446F73-D362-9CAA-1F30-679E4C3FAF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4960758"/>
            <a:ext cx="5495924" cy="1236086"/>
          </a:xfrm>
          <a:noFill/>
        </p:spPr>
        <p:txBody>
          <a:bodyPr anchor="ctr">
            <a:normAutofit/>
          </a:bodyPr>
          <a:lstStyle/>
          <a:p>
            <a:pPr algn="r"/>
            <a:r>
              <a:rPr lang="en-US" sz="3600" dirty="0">
                <a:latin typeface="Verdana Pro Cond Black" panose="020B0604020202020204" pitchFamily="34" charset="0"/>
              </a:rPr>
              <a:t>PROSES PENGHAKIMAN</a:t>
            </a:r>
            <a:endParaRPr lang="en-ID" sz="3600" dirty="0">
              <a:latin typeface="Verdana Pro Cond Black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06CD7E-B417-C620-7823-A54646FC7D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9901" y="4960758"/>
            <a:ext cx="2882647" cy="1236086"/>
          </a:xfrm>
          <a:noFill/>
        </p:spPr>
        <p:txBody>
          <a:bodyPr anchor="ctr">
            <a:normAutofit/>
          </a:bodyPr>
          <a:lstStyle/>
          <a:p>
            <a:pPr algn="l"/>
            <a:r>
              <a:rPr lang="en-US" sz="2000" b="1" dirty="0">
                <a:latin typeface="Franklin Gothic Medium Cond" panose="020B0606030402020204" pitchFamily="34" charset="0"/>
              </a:rPr>
              <a:t>Pelajaran </a:t>
            </a:r>
            <a:r>
              <a:rPr lang="en-US" sz="2000" b="1" dirty="0" err="1">
                <a:latin typeface="Franklin Gothic Medium Cond" panose="020B0606030402020204" pitchFamily="34" charset="0"/>
              </a:rPr>
              <a:t>ke</a:t>
            </a:r>
            <a:r>
              <a:rPr lang="en-US" sz="2000" b="1" dirty="0">
                <a:latin typeface="Franklin Gothic Medium Cond" panose="020B0606030402020204" pitchFamily="34" charset="0"/>
              </a:rPr>
              <a:t> 13, </a:t>
            </a:r>
            <a:r>
              <a:rPr lang="en-US" sz="2000" b="1" dirty="0" err="1">
                <a:latin typeface="Franklin Gothic Medium Cond" panose="020B0606030402020204" pitchFamily="34" charset="0"/>
              </a:rPr>
              <a:t>Triwulan</a:t>
            </a:r>
            <a:r>
              <a:rPr lang="en-US" sz="2000" b="1" dirty="0">
                <a:latin typeface="Franklin Gothic Medium Cond" panose="020B0606030402020204" pitchFamily="34" charset="0"/>
              </a:rPr>
              <a:t> IV</a:t>
            </a:r>
          </a:p>
          <a:p>
            <a:pPr algn="l"/>
            <a:r>
              <a:rPr lang="en-US" sz="2000" b="1" dirty="0" err="1">
                <a:latin typeface="Franklin Gothic Medium Cond" panose="020B0606030402020204" pitchFamily="34" charset="0"/>
              </a:rPr>
              <a:t>Tahun</a:t>
            </a:r>
            <a:r>
              <a:rPr lang="en-US" sz="2000" b="1" dirty="0">
                <a:latin typeface="Franklin Gothic Medium Cond" panose="020B0606030402020204" pitchFamily="34" charset="0"/>
              </a:rPr>
              <a:t> 2022</a:t>
            </a:r>
            <a:endParaRPr lang="en-ID" sz="2000" b="1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1C11ACE-C854-858E-FA72-7C5C48B76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4" r="-1" b="15865"/>
          <a:stretch/>
        </p:blipFill>
        <p:spPr>
          <a:xfrm>
            <a:off x="241173" y="291465"/>
            <a:ext cx="8661654" cy="446227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D2EEB5-F5B4-4BDA-8293-9A997C129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870463" y="5121601"/>
            <a:ext cx="0" cy="9144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78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5EE3B5-B86B-14A2-C699-70C73F351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25" r="4063"/>
          <a:stretch/>
        </p:blipFill>
        <p:spPr>
          <a:xfrm>
            <a:off x="20" y="10"/>
            <a:ext cx="4829155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23585-8290-203C-89CB-E6F772F0A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9175" y="704850"/>
            <a:ext cx="4257675" cy="5638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demikian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jika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semua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manusia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dihakimi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Verdana Pro Cond Black" panose="020B0A06030504040204" pitchFamily="34" charset="0"/>
              </a:rPr>
              <a:t>maka</a:t>
            </a:r>
            <a:r>
              <a:rPr lang="en-ID" dirty="0">
                <a:latin typeface="Verdana Pro Cond Black" panose="020B0A06030504040204" pitchFamily="34" charset="0"/>
              </a:rPr>
              <a:t>, </a:t>
            </a:r>
            <a:r>
              <a:rPr lang="en-ID" dirty="0" err="1">
                <a:latin typeface="Verdana Pro Cond Black" panose="020B0A06030504040204" pitchFamily="34" charset="0"/>
              </a:rPr>
              <a:t>mereka</a:t>
            </a:r>
            <a:r>
              <a:rPr lang="en-ID" dirty="0">
                <a:latin typeface="Verdana Pro Cond Black" panose="020B0A06030504040204" pitchFamily="34" charset="0"/>
              </a:rPr>
              <a:t> </a:t>
            </a:r>
            <a:r>
              <a:rPr lang="en-ID" dirty="0" err="1">
                <a:latin typeface="Verdana Pro Cond Black" panose="020B0A06030504040204" pitchFamily="34" charset="0"/>
              </a:rPr>
              <a:t>harus</a:t>
            </a:r>
            <a:r>
              <a:rPr lang="en-ID" dirty="0">
                <a:latin typeface="Verdana Pro Cond Black" panose="020B0A06030504040204" pitchFamily="34" charset="0"/>
              </a:rPr>
              <a:t> </a:t>
            </a:r>
            <a:r>
              <a:rPr lang="en-ID" dirty="0" err="1">
                <a:latin typeface="Verdana Pro Cond Black" panose="020B0A06030504040204" pitchFamily="34" charset="0"/>
              </a:rPr>
              <a:t>diadili</a:t>
            </a:r>
            <a:r>
              <a:rPr lang="en-ID" dirty="0">
                <a:latin typeface="Verdana Pro Cond Black" panose="020B0A06030504040204" pitchFamily="34" charset="0"/>
              </a:rPr>
              <a:t> </a:t>
            </a:r>
            <a:r>
              <a:rPr lang="en-ID" dirty="0" err="1">
                <a:latin typeface="Verdana Pro Cond Black" panose="020B0A06030504040204" pitchFamily="34" charset="0"/>
              </a:rPr>
              <a:t>sebelum</a:t>
            </a:r>
            <a:r>
              <a:rPr lang="en-ID" dirty="0">
                <a:latin typeface="Verdana Pro Cond Black" panose="020B0A06030504040204" pitchFamily="34" charset="0"/>
              </a:rPr>
              <a:t> </a:t>
            </a:r>
            <a:r>
              <a:rPr lang="en-ID" dirty="0" err="1">
                <a:latin typeface="Verdana Pro Cond Black" panose="020B0A06030504040204" pitchFamily="34" charset="0"/>
              </a:rPr>
              <a:t>kebangkitan</a:t>
            </a:r>
            <a:r>
              <a:rPr lang="en-ID" dirty="0">
                <a:latin typeface="Verdana Pro Cond Black" panose="020B0A06030504040204" pitchFamily="34" charset="0"/>
              </a:rPr>
              <a:t> </a:t>
            </a:r>
            <a:r>
              <a:rPr lang="en-ID" dirty="0" err="1">
                <a:latin typeface="Verdana Pro Cond Black" panose="020B0A06030504040204" pitchFamily="34" charset="0"/>
              </a:rPr>
              <a:t>mereka</a:t>
            </a:r>
            <a:r>
              <a:rPr lang="en-ID" dirty="0">
                <a:latin typeface="Verdana Pro Cond Black" panose="020B0A06030504040204" pitchFamily="34" charset="0"/>
              </a:rPr>
              <a:t> masing-masing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karena</a:t>
            </a:r>
            <a:r>
              <a:rPr lang="en-ID" dirty="0">
                <a:latin typeface="Impact" panose="020B0806030902050204" pitchFamily="34" charset="0"/>
              </a:rPr>
              <a:t> pada </a:t>
            </a:r>
            <a:r>
              <a:rPr lang="en-ID" dirty="0" err="1">
                <a:latin typeface="Impact" panose="020B0806030902050204" pitchFamily="34" charset="0"/>
              </a:rPr>
              <a:t>kebangkitan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itu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menerima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upah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terakhir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endParaRPr lang="en-ID" dirty="0">
              <a:latin typeface="Franklin Gothic Medium Cond" panose="020B0606030402020204" pitchFamily="34" charset="0"/>
            </a:endParaRPr>
          </a:p>
          <a:p>
            <a:pPr marL="0" indent="0">
              <a:buNone/>
            </a:pPr>
            <a:r>
              <a:rPr lang="en-ID" dirty="0">
                <a:latin typeface="Bernard MT Condensed" panose="02050806060905020404" pitchFamily="18" charset="0"/>
              </a:rPr>
              <a:t>Jadi, </a:t>
            </a:r>
            <a:r>
              <a:rPr lang="en-ID" dirty="0" err="1">
                <a:latin typeface="Bernard MT Condensed" panose="02050806060905020404" pitchFamily="18" charset="0"/>
              </a:rPr>
              <a:t>teori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tentang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keabadian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jiwa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atau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roh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setelah</a:t>
            </a:r>
            <a:r>
              <a:rPr lang="en-ID" dirty="0">
                <a:latin typeface="Bernard MT Condensed" panose="02050806060905020404" pitchFamily="18" charset="0"/>
              </a:rPr>
              <a:t> orang </a:t>
            </a:r>
            <a:r>
              <a:rPr lang="en-ID" dirty="0" err="1">
                <a:latin typeface="Bernard MT Condensed" panose="02050806060905020404" pitchFamily="18" charset="0"/>
              </a:rPr>
              <a:t>mati</a:t>
            </a:r>
            <a:r>
              <a:rPr lang="en-ID" dirty="0"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latin typeface="Bernard MT Condensed" panose="02050806060905020404" pitchFamily="18" charset="0"/>
              </a:rPr>
              <a:t>itu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sama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sekali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tidak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Alkitabiah</a:t>
            </a:r>
            <a:r>
              <a:rPr lang="en-ID" dirty="0"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8488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EFE7B-D704-6D9B-2645-0B27E6E4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" y="3891588"/>
            <a:ext cx="3724275" cy="2452687"/>
          </a:xfrm>
        </p:spPr>
        <p:txBody>
          <a:bodyPr anchor="ctr">
            <a:normAutofit/>
          </a:bodyPr>
          <a:lstStyle/>
          <a:p>
            <a:r>
              <a:rPr lang="en-ID" sz="2800" dirty="0">
                <a:latin typeface="Gill Sans Nova Cond XBd" panose="020B0A06020104020203" pitchFamily="34" charset="0"/>
              </a:rPr>
              <a:t>Kapan </a:t>
            </a:r>
            <a:r>
              <a:rPr lang="en-ID" sz="2800" dirty="0" err="1">
                <a:latin typeface="Gill Sans Nova Cond XBd" panose="020B0A06020104020203" pitchFamily="34" charset="0"/>
              </a:rPr>
              <a:t>penghakiman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pra</a:t>
            </a:r>
            <a:r>
              <a:rPr lang="en-ID" sz="2800" dirty="0">
                <a:latin typeface="Gill Sans Nova Cond XBd" panose="020B0A06020104020203" pitchFamily="34" charset="0"/>
              </a:rPr>
              <a:t>-advent </a:t>
            </a:r>
            <a:r>
              <a:rPr lang="en-ID" sz="2800" dirty="0" err="1">
                <a:latin typeface="Gill Sans Nova Cond XBd" panose="020B0A06020104020203" pitchFamily="34" charset="0"/>
              </a:rPr>
              <a:t>itu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dimulai</a:t>
            </a:r>
            <a:r>
              <a:rPr lang="en-ID" sz="2800" dirty="0">
                <a:latin typeface="Gill Sans Nova Cond XBd" panose="020B0A06020104020203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FA7758-E46E-FA20-A667-22929848F9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93" b="999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D71E5-BC93-93A7-A978-12A4D3526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900" y="3939213"/>
            <a:ext cx="5295900" cy="258541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Pada </a:t>
            </a:r>
            <a:r>
              <a:rPr lang="en-ID" dirty="0" err="1">
                <a:latin typeface="Impact" panose="020B0806030902050204" pitchFamily="34" charset="0"/>
              </a:rPr>
              <a:t>akhir</a:t>
            </a:r>
            <a:r>
              <a:rPr lang="en-ID" dirty="0">
                <a:latin typeface="Impact" panose="020B0806030902050204" pitchFamily="34" charset="0"/>
              </a:rPr>
              <a:t> 2.300 </a:t>
            </a:r>
            <a:r>
              <a:rPr lang="en-ID" dirty="0" err="1">
                <a:latin typeface="Impact" panose="020B0806030902050204" pitchFamily="34" charset="0"/>
              </a:rPr>
              <a:t>hari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simbolis</a:t>
            </a:r>
            <a:r>
              <a:rPr lang="en-ID" dirty="0">
                <a:latin typeface="Impact" panose="020B0806030902050204" pitchFamily="34" charset="0"/>
              </a:rPr>
              <a:t>-pada </a:t>
            </a:r>
            <a:r>
              <a:rPr lang="en-ID" dirty="0" err="1">
                <a:latin typeface="Impact" panose="020B0806030902050204" pitchFamily="34" charset="0"/>
              </a:rPr>
              <a:t>tahun</a:t>
            </a:r>
            <a:r>
              <a:rPr lang="en-ID" dirty="0">
                <a:latin typeface="Impact" panose="020B0806030902050204" pitchFamily="34" charset="0"/>
              </a:rPr>
              <a:t> 1844-</a:t>
            </a:r>
            <a:r>
              <a:rPr lang="en-ID" b="1" dirty="0">
                <a:latin typeface="Franklin Gothic Medium Cond" panose="020B0606030402020204" pitchFamily="34" charset="0"/>
              </a:rPr>
              <a:t>-</a:t>
            </a:r>
            <a:r>
              <a:rPr lang="en-ID" b="1" dirty="0" err="1">
                <a:latin typeface="Franklin Gothic Medium Cond" panose="020B0606030402020204" pitchFamily="34" charset="0"/>
              </a:rPr>
              <a:t>tempat</a:t>
            </a:r>
            <a:r>
              <a:rPr lang="en-ID" b="1" dirty="0">
                <a:latin typeface="Franklin Gothic Medium Cond" panose="020B0606030402020204" pitchFamily="34" charset="0"/>
              </a:rPr>
              <a:t> kudus </a:t>
            </a:r>
            <a:r>
              <a:rPr lang="en-ID" b="1" dirty="0" err="1">
                <a:latin typeface="Franklin Gothic Medium Cond" panose="020B0606030402020204" pitchFamily="34" charset="0"/>
              </a:rPr>
              <a:t>surgawi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dibersihkan</a:t>
            </a:r>
            <a:r>
              <a:rPr lang="en-ID" b="1" dirty="0">
                <a:latin typeface="Franklin Gothic Medium Cond" panose="020B0606030402020204" pitchFamily="34" charset="0"/>
              </a:rPr>
              <a:t> [Daniel 8:14, </a:t>
            </a:r>
            <a:r>
              <a:rPr lang="en-ID" b="1" dirty="0" err="1">
                <a:latin typeface="Franklin Gothic Medium Cond" panose="020B0606030402020204" pitchFamily="34" charset="0"/>
              </a:rPr>
              <a:t>Ibrani</a:t>
            </a:r>
            <a:r>
              <a:rPr lang="en-ID" b="1" dirty="0">
                <a:latin typeface="Franklin Gothic Medium Cond" panose="020B0606030402020204" pitchFamily="34" charset="0"/>
              </a:rPr>
              <a:t> 9: 23] </a:t>
            </a:r>
            <a:r>
              <a:rPr lang="en-ID" b="1" dirty="0">
                <a:latin typeface="Amasis MT Pro Black" panose="02040A04050005020304" pitchFamily="18" charset="0"/>
              </a:rPr>
              <a:t>dan </a:t>
            </a:r>
            <a:r>
              <a:rPr lang="en-ID" b="1" dirty="0" err="1">
                <a:latin typeface="Amasis MT Pro Black" panose="02040A04050005020304" pitchFamily="18" charset="0"/>
              </a:rPr>
              <a:t>penghakiman</a:t>
            </a:r>
            <a:r>
              <a:rPr lang="en-ID" b="1" dirty="0">
                <a:latin typeface="Amasis MT Pro Black" panose="02040A04050005020304" pitchFamily="18" charset="0"/>
              </a:rPr>
              <a:t> </a:t>
            </a:r>
            <a:r>
              <a:rPr lang="en-ID" b="1" dirty="0" err="1">
                <a:latin typeface="Amasis MT Pro Black" panose="02040A04050005020304" pitchFamily="18" charset="0"/>
              </a:rPr>
              <a:t>pemeriksaan</a:t>
            </a:r>
            <a:r>
              <a:rPr lang="en-ID" b="1" dirty="0">
                <a:latin typeface="Amasis MT Pro Black" panose="02040A04050005020304" pitchFamily="18" charset="0"/>
              </a:rPr>
              <a:t> </a:t>
            </a:r>
            <a:r>
              <a:rPr lang="en-ID" b="1" dirty="0" err="1">
                <a:latin typeface="Amasis MT Pro Black" panose="02040A04050005020304" pitchFamily="18" charset="0"/>
              </a:rPr>
              <a:t>pra</a:t>
            </a:r>
            <a:r>
              <a:rPr lang="en-ID" b="1" dirty="0">
                <a:latin typeface="Amasis MT Pro Black" panose="02040A04050005020304" pitchFamily="18" charset="0"/>
              </a:rPr>
              <a:t>-advent </a:t>
            </a:r>
            <a:r>
              <a:rPr lang="en-ID" b="1" dirty="0" err="1">
                <a:latin typeface="Amasis MT Pro Black" panose="02040A04050005020304" pitchFamily="18" charset="0"/>
              </a:rPr>
              <a:t>akan</a:t>
            </a:r>
            <a:r>
              <a:rPr lang="en-ID" b="1" dirty="0">
                <a:latin typeface="Amasis MT Pro Black" panose="02040A04050005020304" pitchFamily="18" charset="0"/>
              </a:rPr>
              <a:t> </a:t>
            </a:r>
            <a:r>
              <a:rPr lang="en-ID" b="1" dirty="0" err="1">
                <a:latin typeface="Amasis MT Pro Black" panose="02040A04050005020304" pitchFamily="18" charset="0"/>
              </a:rPr>
              <a:t>dimulai</a:t>
            </a:r>
            <a:r>
              <a:rPr lang="en-ID" b="1" dirty="0">
                <a:latin typeface="Franklin Gothic Medium Cond" panose="020B0606030402020204" pitchFamily="34" charset="0"/>
              </a:rPr>
              <a:t> [Daniel 7:9-14].</a:t>
            </a:r>
          </a:p>
        </p:txBody>
      </p:sp>
    </p:spTree>
    <p:extLst>
      <p:ext uri="{BB962C8B-B14F-4D97-AF65-F5344CB8AC3E}">
        <p14:creationId xmlns:p14="http://schemas.microsoft.com/office/powerpoint/2010/main" val="478030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F9989-AC0F-F961-4641-23BA46688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419100"/>
            <a:ext cx="4626863" cy="60769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>
                <a:latin typeface="Franklin Gothic Medium Cond" panose="020B0606030402020204" pitchFamily="34" charset="0"/>
              </a:rPr>
              <a:t>Kita </a:t>
            </a:r>
            <a:r>
              <a:rPr lang="en-ID" sz="2600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perlu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takut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penghakiman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pra</a:t>
            </a:r>
            <a:r>
              <a:rPr lang="en-ID" sz="2600" dirty="0">
                <a:latin typeface="Franklin Gothic Medium Cond" panose="020B0606030402020204" pitchFamily="34" charset="0"/>
              </a:rPr>
              <a:t>-advent, </a:t>
            </a:r>
            <a:r>
              <a:rPr lang="en-ID" sz="2600" dirty="0" err="1">
                <a:latin typeface="Franklin Gothic Medium Cond" panose="020B0606030402020204" pitchFamily="34" charset="0"/>
              </a:rPr>
              <a:t>karena</a:t>
            </a:r>
            <a:r>
              <a:rPr lang="en-ID" sz="2600" dirty="0">
                <a:latin typeface="Franklin Gothic Medium Cond" panose="020B0606030402020204" pitchFamily="34" charset="0"/>
              </a:rPr>
              <a:t> pada </a:t>
            </a:r>
            <a:r>
              <a:rPr lang="en-ID" sz="2600" dirty="0" err="1">
                <a:latin typeface="Franklin Gothic Medium Cond" panose="020B0606030402020204" pitchFamily="34" charset="0"/>
              </a:rPr>
              <a:t>penghakiman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Yesus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menegaskan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menyatakan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mengungkapkan</a:t>
            </a:r>
            <a:r>
              <a:rPr lang="en-ID" sz="2600" dirty="0">
                <a:latin typeface="Franklin Gothic Medium Cond" panose="020B0606030402020204" pitchFamily="34" charset="0"/>
              </a:rPr>
              <a:t>, dan </a:t>
            </a:r>
            <a:r>
              <a:rPr lang="en-ID" sz="2600" dirty="0" err="1">
                <a:latin typeface="Franklin Gothic Medium Cond" panose="020B0606030402020204" pitchFamily="34" charset="0"/>
              </a:rPr>
              <a:t>menunjukkan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latin typeface="Franklin Gothic Medium Cond" panose="020B0606030402020204" pitchFamily="34" charset="0"/>
              </a:rPr>
              <a:t> dunia </a:t>
            </a:r>
            <a:r>
              <a:rPr lang="en-ID" sz="2600" dirty="0" err="1">
                <a:latin typeface="Franklin Gothic Medium Cond" panose="020B0606030402020204" pitchFamily="34" charset="0"/>
              </a:rPr>
              <a:t>surgawi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keputusan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buat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-Nya, </a:t>
            </a:r>
            <a:r>
              <a:rPr lang="en-ID" sz="2600" dirty="0" err="1">
                <a:latin typeface="Franklin Gothic Medium Cond" panose="020B0606030402020204" pitchFamily="34" charset="0"/>
              </a:rPr>
              <a:t>selama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hidup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endParaRPr lang="en-ID" sz="800" dirty="0">
              <a:latin typeface="Franklin Gothic Medium Cond" panose="020B0606030402020204" pitchFamily="34" charset="0"/>
            </a:endParaRPr>
          </a:p>
          <a:p>
            <a:pPr marL="0" indent="0">
              <a:buNone/>
            </a:pPr>
            <a:r>
              <a:rPr lang="en-ID" sz="2600" dirty="0" err="1">
                <a:latin typeface="Bernard MT Condensed" panose="02050806060905020404" pitchFamily="18" charset="0"/>
              </a:rPr>
              <a:t>Dia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tidak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akan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menambahkan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apapun</a:t>
            </a:r>
            <a:r>
              <a:rPr lang="en-ID" sz="2600" dirty="0">
                <a:latin typeface="Bernard MT Condensed" panose="02050806060905020404" pitchFamily="18" charset="0"/>
              </a:rPr>
              <a:t> pada </a:t>
            </a:r>
            <a:r>
              <a:rPr lang="en-ID" sz="2600" dirty="0" err="1">
                <a:latin typeface="Bernard MT Condensed" panose="02050806060905020404" pitchFamily="18" charset="0"/>
              </a:rPr>
              <a:t>keputusan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kita</a:t>
            </a:r>
            <a:r>
              <a:rPr lang="en-ID" sz="2600" dirty="0">
                <a:latin typeface="Bernard MT Condensed" panose="02050806060905020404" pitchFamily="18" charset="0"/>
              </a:rPr>
              <a:t>, dan </a:t>
            </a:r>
            <a:r>
              <a:rPr lang="en-ID" sz="2600" dirty="0" err="1">
                <a:latin typeface="Bernard MT Condensed" panose="02050806060905020404" pitchFamily="18" charset="0"/>
              </a:rPr>
              <a:t>Dia</a:t>
            </a:r>
            <a:r>
              <a:rPr lang="en-ID" sz="2600" dirty="0">
                <a:latin typeface="Bernard MT Condensed" panose="02050806060905020404" pitchFamily="18" charset="0"/>
              </a:rPr>
              <a:t> juga </a:t>
            </a:r>
            <a:r>
              <a:rPr lang="en-ID" sz="2600" dirty="0" err="1">
                <a:latin typeface="Bernard MT Condensed" panose="02050806060905020404" pitchFamily="18" charset="0"/>
              </a:rPr>
              <a:t>tidak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akan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mengubahnya</a:t>
            </a:r>
            <a:r>
              <a:rPr lang="en-ID" sz="2600" dirty="0">
                <a:latin typeface="Bernard MT Condensed" panose="02050806060905020404" pitchFamily="18" charset="0"/>
              </a:rPr>
              <a:t>. </a:t>
            </a:r>
            <a:r>
              <a:rPr lang="en-ID" sz="2600" dirty="0" err="1">
                <a:latin typeface="Franklin Gothic Medium Cond" panose="020B0606030402020204" pitchFamily="34" charset="0"/>
              </a:rPr>
              <a:t>Sebagai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seorang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setia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benar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Impact" panose="020B0806030902050204" pitchFamily="34" charset="0"/>
              </a:rPr>
              <a:t>Dia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bersaksi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bagi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umat</a:t>
            </a:r>
            <a:r>
              <a:rPr lang="en-ID" sz="2600" dirty="0">
                <a:latin typeface="Impact" panose="020B0806030902050204" pitchFamily="34" charset="0"/>
              </a:rPr>
              <a:t>-Nya </a:t>
            </a:r>
            <a:r>
              <a:rPr lang="en-ID" sz="2600" dirty="0" err="1">
                <a:latin typeface="Impact" panose="020B0806030902050204" pitchFamily="34" charset="0"/>
              </a:rPr>
              <a:t>bahwa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kita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adalah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milik</a:t>
            </a:r>
            <a:r>
              <a:rPr lang="en-ID" sz="2600" dirty="0">
                <a:latin typeface="Impact" panose="020B0806030902050204" pitchFamily="34" charset="0"/>
              </a:rPr>
              <a:t>-Nya</a:t>
            </a:r>
            <a:r>
              <a:rPr lang="en-ID" sz="2600" dirty="0">
                <a:latin typeface="Franklin Gothic Medium Cond" panose="020B0606030402020204" pitchFamily="34" charset="0"/>
              </a:rPr>
              <a:t> [Roma 8:31, Wahyu 3:14].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ADEE54-A562-89FB-132C-8B7C237394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07"/>
          <a:stretch/>
        </p:blipFill>
        <p:spPr>
          <a:xfrm>
            <a:off x="4893563" y="10"/>
            <a:ext cx="4250437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11336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69E5E-924F-8D02-9F9E-BBD0881E9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85725"/>
            <a:ext cx="7656328" cy="1558212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0070C0"/>
                </a:solidFill>
                <a:latin typeface="Congenial Black" panose="02000503040000020004" pitchFamily="2" charset="0"/>
              </a:rPr>
              <a:t>PENGHAKIMAN SERIBU TAHUN</a:t>
            </a:r>
            <a:br>
              <a:rPr lang="en-ID" sz="3700" dirty="0"/>
            </a:b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Selasa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14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Desember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2022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354ED-14B3-7A69-22F8-EEC0546DF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1891665"/>
            <a:ext cx="7800975" cy="488061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400" dirty="0" err="1">
                <a:solidFill>
                  <a:srgbClr val="002060"/>
                </a:solidFill>
                <a:latin typeface="Congenial Black" panose="02000503040000020004" pitchFamily="2" charset="0"/>
              </a:rPr>
              <a:t>Kedatangan</a:t>
            </a:r>
            <a:r>
              <a:rPr lang="en-ID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Congenial Black" panose="02000503040000020004" pitchFamily="2" charset="0"/>
              </a:rPr>
              <a:t>Yesus</a:t>
            </a:r>
            <a:r>
              <a:rPr lang="en-ID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 yang </a:t>
            </a:r>
            <a:r>
              <a:rPr lang="en-ID" sz="2400" dirty="0" err="1">
                <a:solidFill>
                  <a:srgbClr val="002060"/>
                </a:solidFill>
                <a:latin typeface="Congenial Black" panose="02000503040000020004" pitchFamily="2" charset="0"/>
              </a:rPr>
              <a:t>kedua</a:t>
            </a:r>
            <a:r>
              <a:rPr lang="en-ID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 kali </a:t>
            </a:r>
            <a:r>
              <a:rPr lang="en-ID" sz="2400" dirty="0" err="1">
                <a:solidFill>
                  <a:srgbClr val="002060"/>
                </a:solidFill>
                <a:latin typeface="Congenial Black" panose="02000503040000020004" pitchFamily="2" charset="0"/>
              </a:rPr>
              <a:t>adalah</a:t>
            </a:r>
            <a:r>
              <a:rPr lang="en-ID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Congenial Black" panose="02000503040000020004" pitchFamily="2" charset="0"/>
              </a:rPr>
              <a:t>harapan</a:t>
            </a:r>
            <a:r>
              <a:rPr lang="en-ID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Congenial Black" panose="02000503040000020004" pitchFamily="2" charset="0"/>
              </a:rPr>
              <a:t>besar</a:t>
            </a:r>
            <a:r>
              <a:rPr lang="en-ID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Congenial Black" panose="02000503040000020004" pitchFamily="2" charset="0"/>
              </a:rPr>
              <a:t>bagi</a:t>
            </a:r>
            <a:r>
              <a:rPr lang="en-ID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 orang Kristen. </a:t>
            </a:r>
            <a:r>
              <a:rPr lang="en-ID" sz="2400" dirty="0" err="1">
                <a:solidFill>
                  <a:srgbClr val="002060"/>
                </a:solidFill>
                <a:latin typeface="Congenial Black" panose="02000503040000020004" pitchFamily="2" charset="0"/>
              </a:rPr>
              <a:t>Apa</a:t>
            </a:r>
            <a:r>
              <a:rPr lang="en-ID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 yang </a:t>
            </a:r>
            <a:r>
              <a:rPr lang="en-ID" sz="2400" dirty="0" err="1">
                <a:solidFill>
                  <a:srgbClr val="002060"/>
                </a:solidFill>
                <a:latin typeface="Congenial Black" panose="02000503040000020004" pitchFamily="2" charset="0"/>
              </a:rPr>
              <a:t>Alkitab</a:t>
            </a:r>
            <a:r>
              <a:rPr lang="en-ID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Congenial Black" panose="02000503040000020004" pitchFamily="2" charset="0"/>
              </a:rPr>
              <a:t>katakan</a:t>
            </a:r>
            <a:r>
              <a:rPr lang="en-ID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Congenial Black" panose="02000503040000020004" pitchFamily="2" charset="0"/>
              </a:rPr>
              <a:t>saat</a:t>
            </a:r>
            <a:r>
              <a:rPr lang="en-ID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Congenial Black" panose="02000503040000020004" pitchFamily="2" charset="0"/>
              </a:rPr>
              <a:t>Yesus</a:t>
            </a:r>
            <a:r>
              <a:rPr lang="en-ID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Congenial Black" panose="02000503040000020004" pitchFamily="2" charset="0"/>
              </a:rPr>
              <a:t>datang</a:t>
            </a:r>
            <a:r>
              <a:rPr lang="en-ID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 yang </a:t>
            </a:r>
            <a:r>
              <a:rPr lang="en-ID" sz="2400" dirty="0" err="1">
                <a:solidFill>
                  <a:srgbClr val="002060"/>
                </a:solidFill>
                <a:latin typeface="Congenial Black" panose="02000503040000020004" pitchFamily="2" charset="0"/>
              </a:rPr>
              <a:t>kedua</a:t>
            </a:r>
            <a:r>
              <a:rPr lang="en-ID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 kali?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Berlin Sans FB" panose="020E0602020502020306" pitchFamily="34" charset="0"/>
              </a:rPr>
              <a:t>Baik</a:t>
            </a:r>
            <a:r>
              <a:rPr lang="en-ID" sz="2400" dirty="0">
                <a:latin typeface="Berlin Sans FB" panose="020E0602020502020306" pitchFamily="34" charset="0"/>
              </a:rPr>
              <a:t> orang-orang kudus yang </a:t>
            </a:r>
            <a:r>
              <a:rPr lang="en-ID" sz="2400" dirty="0" err="1">
                <a:latin typeface="Berlin Sans FB" panose="020E0602020502020306" pitchFamily="34" charset="0"/>
              </a:rPr>
              <a:t>hidup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maupun</a:t>
            </a:r>
            <a:r>
              <a:rPr lang="en-ID" sz="2400" dirty="0">
                <a:latin typeface="Berlin Sans FB" panose="020E0602020502020306" pitchFamily="34" charset="0"/>
              </a:rPr>
              <a:t> orang-orang kudus yang </a:t>
            </a:r>
            <a:r>
              <a:rPr lang="en-ID" sz="2400" dirty="0" err="1">
                <a:latin typeface="Berlin Sans FB" panose="020E0602020502020306" pitchFamily="34" charset="0"/>
              </a:rPr>
              <a:t>dibangkitkan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akan</a:t>
            </a:r>
            <a:r>
              <a:rPr lang="en-ID" sz="2400" dirty="0">
                <a:latin typeface="Berlin Sans FB" panose="020E0602020502020306" pitchFamily="34" charset="0"/>
              </a:rPr>
              <a:t> "</a:t>
            </a:r>
            <a:r>
              <a:rPr lang="en-ID" sz="2400" dirty="0" err="1">
                <a:latin typeface="Gill Sans Nova Cond XBd" panose="020B0A06020104020203" pitchFamily="34" charset="0"/>
              </a:rPr>
              <a:t>menemui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Tuhan</a:t>
            </a:r>
            <a:r>
              <a:rPr lang="en-ID" sz="2400" dirty="0"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latin typeface="Gill Sans Nova Cond XBd" panose="020B0A06020104020203" pitchFamily="34" charset="0"/>
              </a:rPr>
              <a:t>angkasa</a:t>
            </a:r>
            <a:r>
              <a:rPr lang="en-ID" sz="2400" dirty="0">
                <a:latin typeface="Berlin Sans FB" panose="020E0602020502020306" pitchFamily="34" charset="0"/>
              </a:rPr>
              <a:t>" [1 </a:t>
            </a:r>
            <a:r>
              <a:rPr lang="en-ID" sz="2400" dirty="0" err="1">
                <a:latin typeface="Berlin Sans FB" panose="020E0602020502020306" pitchFamily="34" charset="0"/>
              </a:rPr>
              <a:t>Tesalonika</a:t>
            </a:r>
            <a:r>
              <a:rPr lang="en-ID" sz="2400" dirty="0">
                <a:latin typeface="Berlin Sans FB" panose="020E0602020502020306" pitchFamily="34" charset="0"/>
              </a:rPr>
              <a:t> 4:16,17].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Berlin Sans FB" panose="020E0602020502020306" pitchFamily="34" charset="0"/>
              </a:rPr>
              <a:t>Semua</a:t>
            </a:r>
            <a:r>
              <a:rPr lang="en-ID" sz="2400" dirty="0">
                <a:latin typeface="Berlin Sans FB" panose="020E0602020502020306" pitchFamily="34" charset="0"/>
              </a:rPr>
              <a:t> orang kudus </a:t>
            </a:r>
            <a:r>
              <a:rPr lang="en-ID" sz="2400" dirty="0" err="1">
                <a:latin typeface="Berlin Sans FB" panose="020E0602020502020306" pitchFamily="34" charset="0"/>
              </a:rPr>
              <a:t>akan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dibawa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ke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surga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untuk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tinggal</a:t>
            </a:r>
            <a:r>
              <a:rPr lang="en-ID" sz="2400" dirty="0">
                <a:latin typeface="Berlin Sans FB" panose="020E0602020502020306" pitchFamily="34" charset="0"/>
              </a:rPr>
              <a:t> di </a:t>
            </a:r>
            <a:r>
              <a:rPr lang="en-ID" sz="2400" dirty="0" err="1">
                <a:latin typeface="Berlin Sans FB" panose="020E0602020502020306" pitchFamily="34" charset="0"/>
              </a:rPr>
              <a:t>surga</a:t>
            </a:r>
            <a:r>
              <a:rPr lang="en-ID" sz="2400" dirty="0">
                <a:latin typeface="Berlin Sans FB" panose="020E0602020502020306" pitchFamily="34" charset="0"/>
              </a:rPr>
              <a:t> "</a:t>
            </a:r>
            <a:r>
              <a:rPr lang="en-ID" sz="2400" dirty="0" err="1">
                <a:latin typeface="Gill Sans Nova Cond XBd" panose="020B0A06020104020203" pitchFamily="34" charset="0"/>
              </a:rPr>
              <a:t>tempat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kediaman</a:t>
            </a:r>
            <a:r>
              <a:rPr lang="en-ID" sz="2400" dirty="0">
                <a:latin typeface="Berlin Sans FB" panose="020E0602020502020306" pitchFamily="34" charset="0"/>
              </a:rPr>
              <a:t>" yang </a:t>
            </a:r>
            <a:r>
              <a:rPr lang="en-ID" sz="2400" dirty="0" err="1">
                <a:latin typeface="Berlin Sans FB" panose="020E0602020502020306" pitchFamily="34" charset="0"/>
              </a:rPr>
              <a:t>Yesus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sendiri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telah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siapkan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bagi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mereka</a:t>
            </a:r>
            <a:r>
              <a:rPr lang="en-ID" sz="2400" dirty="0">
                <a:latin typeface="Berlin Sans FB" panose="020E0602020502020306" pitchFamily="34" charset="0"/>
              </a:rPr>
              <a:t> [</a:t>
            </a:r>
            <a:r>
              <a:rPr lang="en-ID" sz="2400" dirty="0" err="1">
                <a:latin typeface="Berlin Sans FB" panose="020E0602020502020306" pitchFamily="34" charset="0"/>
              </a:rPr>
              <a:t>Yohanes</a:t>
            </a:r>
            <a:r>
              <a:rPr lang="en-ID" sz="2400" dirty="0">
                <a:latin typeface="Berlin Sans FB" panose="020E0602020502020306" pitchFamily="34" charset="0"/>
              </a:rPr>
              <a:t> 14: 1- 3].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Verdana Pro Cond Black" panose="020B0A06030504040204" pitchFamily="34" charset="0"/>
              </a:rPr>
              <a:t>Kedatangan</a:t>
            </a:r>
            <a:r>
              <a:rPr lang="en-ID" sz="2400" dirty="0">
                <a:latin typeface="Verdana Pro Cond Black" panose="020B0A06030504040204" pitchFamily="34" charset="0"/>
              </a:rPr>
              <a:t> </a:t>
            </a:r>
            <a:r>
              <a:rPr lang="en-ID" sz="2400" dirty="0" err="1">
                <a:latin typeface="Verdana Pro Cond Black" panose="020B0A06030504040204" pitchFamily="34" charset="0"/>
              </a:rPr>
              <a:t>Yesus</a:t>
            </a:r>
            <a:r>
              <a:rPr lang="en-ID" sz="2400" dirty="0">
                <a:latin typeface="Verdana Pro Cond Black" panose="020B0A06030504040204" pitchFamily="34" charset="0"/>
              </a:rPr>
              <a:t> yang </a:t>
            </a:r>
            <a:r>
              <a:rPr lang="en-ID" sz="2400" dirty="0" err="1">
                <a:latin typeface="Verdana Pro Cond Black" panose="020B0A06030504040204" pitchFamily="34" charset="0"/>
              </a:rPr>
              <a:t>kedua</a:t>
            </a:r>
            <a:r>
              <a:rPr lang="en-ID" sz="2400" dirty="0">
                <a:latin typeface="Verdana Pro Cond Black" panose="020B0A06030504040204" pitchFamily="34" charset="0"/>
              </a:rPr>
              <a:t> kali </a:t>
            </a:r>
            <a:r>
              <a:rPr lang="en-ID" sz="2400" dirty="0" err="1">
                <a:latin typeface="Verdana Pro Cond Black" panose="020B0A06030504040204" pitchFamily="34" charset="0"/>
              </a:rPr>
              <a:t>menandai</a:t>
            </a:r>
            <a:r>
              <a:rPr lang="en-ID" sz="2400" dirty="0">
                <a:latin typeface="Verdana Pro Cond Black" panose="020B0A06030504040204" pitchFamily="34" charset="0"/>
              </a:rPr>
              <a:t> </a:t>
            </a:r>
            <a:r>
              <a:rPr lang="en-ID" sz="2400" dirty="0" err="1">
                <a:latin typeface="Verdana Pro Cond Black" panose="020B0A06030504040204" pitchFamily="34" charset="0"/>
              </a:rPr>
              <a:t>awal</a:t>
            </a:r>
            <a:r>
              <a:rPr lang="en-ID" sz="2400" dirty="0">
                <a:latin typeface="Verdana Pro Cond Black" panose="020B0A06030504040204" pitchFamily="34" charset="0"/>
              </a:rPr>
              <a:t> masa </a:t>
            </a:r>
            <a:r>
              <a:rPr lang="en-ID" sz="2400" dirty="0" err="1">
                <a:latin typeface="Verdana Pro Cond Black" panose="020B0A06030504040204" pitchFamily="34" charset="0"/>
              </a:rPr>
              <a:t>seribu</a:t>
            </a:r>
            <a:r>
              <a:rPr lang="en-ID" sz="2400" dirty="0">
                <a:latin typeface="Verdana Pro Cond Black" panose="020B0A06030504040204" pitchFamily="34" charset="0"/>
              </a:rPr>
              <a:t> </a:t>
            </a:r>
            <a:r>
              <a:rPr lang="en-ID" sz="2400" dirty="0" err="1">
                <a:latin typeface="Verdana Pro Cond Black" panose="020B0A06030504040204" pitchFamily="34" charset="0"/>
              </a:rPr>
              <a:t>tahun</a:t>
            </a:r>
            <a:r>
              <a:rPr lang="en-ID" sz="2400" dirty="0">
                <a:latin typeface="Berlin Sans FB" panose="020E0602020502020306" pitchFamily="34" charset="0"/>
              </a:rPr>
              <a:t>, dan </a:t>
            </a:r>
            <a:r>
              <a:rPr lang="en-ID" sz="2400" dirty="0">
                <a:latin typeface="Impact" panose="020B0806030902050204" pitchFamily="34" charset="0"/>
              </a:rPr>
              <a:t>pada </a:t>
            </a:r>
            <a:r>
              <a:rPr lang="en-ID" sz="2400" dirty="0" err="1">
                <a:latin typeface="Impact" panose="020B0806030902050204" pitchFamily="34" charset="0"/>
              </a:rPr>
              <a:t>akhir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seribu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tahun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Yerusalem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Baru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turun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bumi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ini</a:t>
            </a:r>
            <a:r>
              <a:rPr lang="en-ID" sz="2400" dirty="0">
                <a:latin typeface="Impact" panose="020B0806030902050204" pitchFamily="34" charset="0"/>
              </a:rPr>
              <a:t> dan </a:t>
            </a:r>
            <a:r>
              <a:rPr lang="en-ID" sz="2400" dirty="0" err="1">
                <a:latin typeface="Impact" panose="020B0806030902050204" pitchFamily="34" charset="0"/>
              </a:rPr>
              <a:t>menjadi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rumah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abadi</a:t>
            </a:r>
            <a:r>
              <a:rPr lang="en-ID" sz="2400" dirty="0">
                <a:latin typeface="Impact" panose="020B0806030902050204" pitchFamily="34" charset="0"/>
              </a:rPr>
              <a:t> orang-orang kudus </a:t>
            </a:r>
            <a:r>
              <a:rPr lang="en-ID" sz="2400" dirty="0">
                <a:latin typeface="Berlin Sans FB" panose="020E0602020502020306" pitchFamily="34" charset="0"/>
              </a:rPr>
              <a:t>[Wahyu 21:1-3, 9-11].</a:t>
            </a:r>
          </a:p>
        </p:txBody>
      </p:sp>
    </p:spTree>
    <p:extLst>
      <p:ext uri="{BB962C8B-B14F-4D97-AF65-F5344CB8AC3E}">
        <p14:creationId xmlns:p14="http://schemas.microsoft.com/office/powerpoint/2010/main" val="2798749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28EA69-9F4E-3DB1-5633-396C841FA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2003" y="1596674"/>
            <a:ext cx="3057525" cy="3042170"/>
          </a:xfrm>
        </p:spPr>
        <p:txBody>
          <a:bodyPr anchor="b">
            <a:noAutofit/>
          </a:bodyPr>
          <a:lstStyle/>
          <a:p>
            <a:pPr algn="ctr"/>
            <a:r>
              <a:rPr lang="en-ID" sz="36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Apa</a:t>
            </a:r>
            <a:r>
              <a:rPr lang="en-ID" sz="36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aktivitas</a:t>
            </a:r>
            <a:r>
              <a:rPr lang="en-ID" sz="36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orang-orang kudus </a:t>
            </a:r>
            <a:r>
              <a:rPr lang="en-ID" sz="36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selama</a:t>
            </a:r>
            <a:r>
              <a:rPr lang="en-ID" sz="36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masa 1000 </a:t>
            </a:r>
            <a:r>
              <a:rPr lang="en-ID" sz="36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tahun</a:t>
            </a:r>
            <a:r>
              <a:rPr lang="en-ID" sz="36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di </a:t>
            </a:r>
            <a:r>
              <a:rPr lang="en-ID" sz="36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surga</a:t>
            </a:r>
            <a:r>
              <a:rPr lang="en-ID" sz="36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27BFC-E087-4449-5E73-9CB10C146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4065" y="123825"/>
            <a:ext cx="5428960" cy="640902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Gill Sans Nova Cond XBd" panose="020B0A06020104020203" pitchFamily="34" charset="0"/>
              </a:rPr>
              <a:t>Selama</a:t>
            </a:r>
            <a:r>
              <a:rPr lang="en-ID" sz="3000" dirty="0">
                <a:latin typeface="Gill Sans Nova Cond XBd" panose="020B0A06020104020203" pitchFamily="34" charset="0"/>
              </a:rPr>
              <a:t> masa 1000 </a:t>
            </a:r>
            <a:r>
              <a:rPr lang="en-ID" sz="3000" dirty="0" err="1">
                <a:latin typeface="Gill Sans Nova Cond XBd" panose="020B0A06020104020203" pitchFamily="34" charset="0"/>
              </a:rPr>
              <a:t>tahun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tersebut</a:t>
            </a:r>
            <a:r>
              <a:rPr lang="en-ID" sz="3000" dirty="0">
                <a:latin typeface="Gill Sans Nova Cond XBd" panose="020B0A06020104020203" pitchFamily="34" charset="0"/>
              </a:rPr>
              <a:t>, orang-orang kudus </a:t>
            </a:r>
            <a:r>
              <a:rPr lang="en-ID" sz="3000" dirty="0" err="1">
                <a:latin typeface="Gill Sans Nova Cond XBd" panose="020B0A06020104020203" pitchFamily="34" charset="0"/>
              </a:rPr>
              <a:t>akan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memerintah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bersama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Kristus</a:t>
            </a:r>
            <a:r>
              <a:rPr lang="en-ID" sz="3000" dirty="0">
                <a:latin typeface="Gill Sans Nova Cond XBd" panose="020B0A06020104020203" pitchFamily="34" charset="0"/>
              </a:rPr>
              <a:t> dan </a:t>
            </a:r>
            <a:r>
              <a:rPr lang="en-ID" sz="3000" dirty="0" err="1">
                <a:latin typeface="Gill Sans Nova Cond XBd" panose="020B0A06020104020203" pitchFamily="34" charset="0"/>
              </a:rPr>
              <a:t>berpartisipasi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dalam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penghakiman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atas</a:t>
            </a:r>
            <a:r>
              <a:rPr lang="en-ID" sz="3000" dirty="0">
                <a:latin typeface="Gill Sans Nova Cond XBd" panose="020B0A06020104020203" pitchFamily="34" charset="0"/>
              </a:rPr>
              <a:t> orang-orang </a:t>
            </a:r>
            <a:r>
              <a:rPr lang="en-ID" sz="3000" dirty="0" err="1">
                <a:latin typeface="Gill Sans Nova Cond XBd" panose="020B0A06020104020203" pitchFamily="34" charset="0"/>
              </a:rPr>
              <a:t>jahat</a:t>
            </a:r>
            <a:r>
              <a:rPr lang="en-ID" sz="3000" dirty="0">
                <a:latin typeface="Gill Sans Nova Cond XBd" panose="020B0A06020104020203" pitchFamily="34" charset="0"/>
              </a:rPr>
              <a:t> dan </a:t>
            </a:r>
            <a:r>
              <a:rPr lang="en-ID" sz="3000" dirty="0" err="1">
                <a:latin typeface="Gill Sans Nova Cond XBd" panose="020B0A06020104020203" pitchFamily="34" charset="0"/>
              </a:rPr>
              <a:t>atas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Lusifer</a:t>
            </a:r>
            <a:r>
              <a:rPr lang="en-ID" sz="3000" dirty="0">
                <a:latin typeface="Gill Sans Nova Cond XBd" panose="020B0A06020104020203" pitchFamily="34" charset="0"/>
              </a:rPr>
              <a:t> dan para </a:t>
            </a:r>
            <a:r>
              <a:rPr lang="en-ID" sz="3000" dirty="0" err="1">
                <a:latin typeface="Gill Sans Nova Cond XBd" panose="020B0A06020104020203" pitchFamily="34" charset="0"/>
              </a:rPr>
              <a:t>malaikatnya</a:t>
            </a:r>
            <a:r>
              <a:rPr lang="en-ID" sz="3000" dirty="0">
                <a:latin typeface="Gill Sans Nova Cond XBd" panose="020B0A06020104020203" pitchFamily="34" charset="0"/>
              </a:rPr>
              <a:t>.</a:t>
            </a:r>
          </a:p>
          <a:p>
            <a:pPr marL="0" indent="0">
              <a:buNone/>
            </a:pPr>
            <a:endParaRPr lang="en-ID" sz="3000" dirty="0">
              <a:latin typeface="Gill Sans Nova Cond XBd" panose="020B0A06020104020203" pitchFamily="34" charset="0"/>
            </a:endParaRPr>
          </a:p>
          <a:p>
            <a:pPr marL="0" indent="0">
              <a:buNone/>
            </a:pPr>
            <a:r>
              <a:rPr lang="en-ID" sz="3000" dirty="0" err="1">
                <a:latin typeface="Bernard MT Condensed" panose="02050806060905020404" pitchFamily="18" charset="0"/>
              </a:rPr>
              <a:t>Sekali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lagi</a:t>
            </a:r>
            <a:r>
              <a:rPr lang="en-ID" sz="3000" dirty="0">
                <a:latin typeface="Bernard MT Condensed" panose="02050806060905020404" pitchFamily="18" charset="0"/>
              </a:rPr>
              <a:t>, kitab-kitab </a:t>
            </a:r>
            <a:r>
              <a:rPr lang="en-ID" sz="3000" dirty="0" err="1">
                <a:latin typeface="Bernard MT Condensed" panose="02050806060905020404" pitchFamily="18" charset="0"/>
              </a:rPr>
              <a:t>surgawi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dibuka</a:t>
            </a:r>
            <a:r>
              <a:rPr lang="en-ID" sz="3000" dirty="0">
                <a:latin typeface="Bernard MT Condensed" panose="02050806060905020404" pitchFamily="18" charset="0"/>
              </a:rPr>
              <a:t>, dan orang </a:t>
            </a:r>
            <a:r>
              <a:rPr lang="en-ID" sz="3000" dirty="0" err="1">
                <a:latin typeface="Bernard MT Condensed" panose="02050806060905020404" pitchFamily="18" charset="0"/>
              </a:rPr>
              <a:t>mati</a:t>
            </a:r>
            <a:r>
              <a:rPr lang="en-ID" sz="3000" dirty="0">
                <a:latin typeface="Bernard MT Condensed" panose="02050806060905020404" pitchFamily="18" charset="0"/>
              </a:rPr>
              <a:t> "</a:t>
            </a:r>
            <a:r>
              <a:rPr lang="en-ID" sz="3000" dirty="0" err="1">
                <a:latin typeface="Bernard MT Condensed" panose="02050806060905020404" pitchFamily="18" charset="0"/>
              </a:rPr>
              <a:t>dihakimi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menurut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perbuatannya</a:t>
            </a:r>
            <a:r>
              <a:rPr lang="en-ID" sz="3000" dirty="0">
                <a:latin typeface="Bernard MT Condensed" panose="02050806060905020404" pitchFamily="18" charset="0"/>
              </a:rPr>
              <a:t>, </a:t>
            </a:r>
            <a:r>
              <a:rPr lang="en-ID" sz="3000" dirty="0" err="1">
                <a:latin typeface="Bernard MT Condensed" panose="02050806060905020404" pitchFamily="18" charset="0"/>
              </a:rPr>
              <a:t>menurut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apa</a:t>
            </a:r>
            <a:r>
              <a:rPr lang="en-ID" sz="3000" dirty="0">
                <a:latin typeface="Bernard MT Condensed" panose="02050806060905020404" pitchFamily="18" charset="0"/>
              </a:rPr>
              <a:t> yang </a:t>
            </a:r>
            <a:r>
              <a:rPr lang="en-ID" sz="3000" dirty="0" err="1">
                <a:latin typeface="Bernard MT Condensed" panose="02050806060905020404" pitchFamily="18" charset="0"/>
              </a:rPr>
              <a:t>ada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tertulis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dalam</a:t>
            </a:r>
            <a:r>
              <a:rPr lang="en-ID" sz="3000" dirty="0">
                <a:latin typeface="Bernard MT Condensed" panose="02050806060905020404" pitchFamily="18" charset="0"/>
              </a:rPr>
              <a:t> kitab-kitab </a:t>
            </a:r>
            <a:r>
              <a:rPr lang="en-ID" sz="3000" dirty="0" err="1">
                <a:latin typeface="Bernard MT Condensed" panose="02050806060905020404" pitchFamily="18" charset="0"/>
              </a:rPr>
              <a:t>itu</a:t>
            </a:r>
            <a:r>
              <a:rPr lang="en-ID" sz="3000" dirty="0">
                <a:latin typeface="Bernard MT Condensed" panose="02050806060905020404" pitchFamily="18" charset="0"/>
              </a:rPr>
              <a:t>"  </a:t>
            </a:r>
          </a:p>
          <a:p>
            <a:pPr marL="0" indent="0">
              <a:buNone/>
            </a:pPr>
            <a:r>
              <a:rPr lang="en-ID" sz="2400" dirty="0">
                <a:latin typeface="Bernard MT Condensed" panose="02050806060905020404" pitchFamily="18" charset="0"/>
              </a:rPr>
              <a:t>[1 </a:t>
            </a:r>
            <a:r>
              <a:rPr lang="en-ID" sz="2400" dirty="0" err="1">
                <a:latin typeface="Bernard MT Condensed" panose="02050806060905020404" pitchFamily="18" charset="0"/>
              </a:rPr>
              <a:t>Korintus</a:t>
            </a:r>
            <a:r>
              <a:rPr lang="en-ID" sz="2400" dirty="0">
                <a:latin typeface="Bernard MT Condensed" panose="02050806060905020404" pitchFamily="18" charset="0"/>
              </a:rPr>
              <a:t> 6:3, </a:t>
            </a:r>
            <a:r>
              <a:rPr lang="en-ID" sz="2400" dirty="0" err="1">
                <a:latin typeface="Bernard MT Condensed" panose="02050806060905020404" pitchFamily="18" charset="0"/>
              </a:rPr>
              <a:t>Yudas</a:t>
            </a:r>
            <a:r>
              <a:rPr lang="en-ID" sz="2400" dirty="0">
                <a:latin typeface="Bernard MT Condensed" panose="02050806060905020404" pitchFamily="18" charset="0"/>
              </a:rPr>
              <a:t> 6, Wahyu 20:4-6,12].</a:t>
            </a:r>
          </a:p>
        </p:txBody>
      </p:sp>
    </p:spTree>
    <p:extLst>
      <p:ext uri="{BB962C8B-B14F-4D97-AF65-F5344CB8AC3E}">
        <p14:creationId xmlns:p14="http://schemas.microsoft.com/office/powerpoint/2010/main" val="3060986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44606-69C4-3B07-F1BC-0DC6D349F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291" y="3238501"/>
            <a:ext cx="8659417" cy="1019176"/>
          </a:xfrm>
        </p:spPr>
        <p:txBody>
          <a:bodyPr anchor="ctr">
            <a:noAutofit/>
          </a:bodyPr>
          <a:lstStyle/>
          <a:p>
            <a:pPr algn="ctr"/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Mengapa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orang-orang kudus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harus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berpartisipasi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dalam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penghakiman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seribu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tahun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DEC0E4-2A95-A64C-CAE8-BF86403BDE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13" b="18115"/>
          <a:stretch/>
        </p:blipFill>
        <p:spPr>
          <a:xfrm>
            <a:off x="20" y="11"/>
            <a:ext cx="9143980" cy="327659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DE723-D5F7-4920-15E5-F809DC177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4391025"/>
            <a:ext cx="8277221" cy="223837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400" dirty="0">
                <a:latin typeface="Gill Sans Nova Cond XBd" panose="020B0A06020104020203" pitchFamily="34" charset="0"/>
              </a:rPr>
              <a:t>Karena proses </a:t>
            </a:r>
            <a:r>
              <a:rPr lang="en-ID" sz="2400" dirty="0" err="1">
                <a:latin typeface="Gill Sans Nova Cond XBd" panose="020B0A06020104020203" pitchFamily="34" charset="0"/>
              </a:rPr>
              <a:t>ini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memberikan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kesempatan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bagi</a:t>
            </a:r>
            <a:r>
              <a:rPr lang="en-ID" sz="2400" dirty="0">
                <a:latin typeface="Gill Sans Nova Cond XBd" panose="020B0A06020104020203" pitchFamily="34" charset="0"/>
              </a:rPr>
              <a:t> orang-orang kudus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mengevaluasi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catatan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surgawi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melihat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perlakuan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adil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Tuhan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semua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kasus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 err="1">
                <a:latin typeface="Impact" panose="020B0806030902050204" pitchFamily="34" charset="0"/>
              </a:rPr>
              <a:t>Dia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tidak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hanya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memberi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upah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kepada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semua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manusia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sesuai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dengan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apa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pantas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mereka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terima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berdasarkan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keputusan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mereka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sendiri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tetapi</a:t>
            </a:r>
            <a:r>
              <a:rPr lang="en-ID" sz="2400" dirty="0">
                <a:latin typeface="Impact" panose="020B0806030902050204" pitchFamily="34" charset="0"/>
              </a:rPr>
              <a:t> juga </a:t>
            </a:r>
            <a:r>
              <a:rPr lang="en-ID" sz="2400" dirty="0" err="1">
                <a:latin typeface="Impact" panose="020B0806030902050204" pitchFamily="34" charset="0"/>
              </a:rPr>
              <a:t>menjelaskan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kepada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mereka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mengapa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melakukannya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7628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91FEC5-B53D-9FFC-F2AC-4575AC058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47650"/>
            <a:ext cx="9143999" cy="1196915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30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Apakah</a:t>
            </a:r>
            <a:r>
              <a:rPr lang="en-ID" sz="30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tujuan</a:t>
            </a:r>
            <a:r>
              <a:rPr lang="en-ID" sz="30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dari</a:t>
            </a:r>
            <a:r>
              <a:rPr lang="en-ID" sz="30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penghakiman</a:t>
            </a:r>
            <a:r>
              <a:rPr lang="en-ID" sz="30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selama</a:t>
            </a:r>
            <a:r>
              <a:rPr lang="en-ID" sz="30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1000 </a:t>
            </a:r>
            <a:r>
              <a:rPr lang="en-ID" sz="30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tahun</a:t>
            </a:r>
            <a:r>
              <a:rPr lang="en-ID" sz="30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ini</a:t>
            </a:r>
            <a:r>
              <a:rPr lang="en-ID" sz="3000" dirty="0">
                <a:solidFill>
                  <a:schemeClr val="bg1"/>
                </a:solidFill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AA3D2-8D8E-A02D-6138-F4ABC1AE0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754" y="1626655"/>
            <a:ext cx="5640805" cy="4795838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ID" b="1" dirty="0" err="1">
                <a:latin typeface="Franklin Gothic Medium Cond" panose="020B0606030402020204" pitchFamily="34" charset="0"/>
              </a:rPr>
              <a:t>Untuk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membuktikan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karakter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Tuhan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terhadap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tuduhan</a:t>
            </a:r>
            <a:r>
              <a:rPr lang="en-ID" b="1" dirty="0">
                <a:latin typeface="Franklin Gothic Medium Cond" panose="020B0606030402020204" pitchFamily="34" charset="0"/>
              </a:rPr>
              <a:t> Iblis </a:t>
            </a:r>
            <a:r>
              <a:rPr lang="en-ID" b="1" dirty="0" err="1">
                <a:latin typeface="Franklin Gothic Medium Cond" panose="020B0606030402020204" pitchFamily="34" charset="0"/>
              </a:rPr>
              <a:t>bahwa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Tuhan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tidak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adil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dalam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cara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Dia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memperlakukan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makhluk</a:t>
            </a:r>
            <a:r>
              <a:rPr lang="en-ID" b="1" dirty="0">
                <a:latin typeface="Franklin Gothic Medium Cond" panose="020B0606030402020204" pitchFamily="34" charset="0"/>
              </a:rPr>
              <a:t>-Nya.  </a:t>
            </a:r>
          </a:p>
          <a:p>
            <a:pPr marL="342900" indent="-342900">
              <a:buFont typeface="+mj-lt"/>
              <a:buAutoNum type="arabicPeriod"/>
            </a:pPr>
            <a:r>
              <a:rPr lang="en-ID" b="1" dirty="0" err="1">
                <a:latin typeface="Franklin Gothic Medium Cond" panose="020B0606030402020204" pitchFamily="34" charset="0"/>
              </a:rPr>
              <a:t>Untuk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menegaskan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upah</a:t>
            </a:r>
            <a:r>
              <a:rPr lang="en-ID" b="1" dirty="0">
                <a:latin typeface="Franklin Gothic Medium Cond" panose="020B0606030402020204" pitchFamily="34" charset="0"/>
              </a:rPr>
              <a:t> orang </a:t>
            </a:r>
            <a:r>
              <a:rPr lang="en-ID" b="1" dirty="0" err="1">
                <a:latin typeface="Franklin Gothic Medium Cond" panose="020B0606030402020204" pitchFamily="34" charset="0"/>
              </a:rPr>
              <a:t>benar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secara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adil</a:t>
            </a:r>
            <a:r>
              <a:rPr lang="en-ID" b="1" dirty="0">
                <a:latin typeface="Franklin Gothic Medium Cond" panose="020B0606030402020204" pitchFamily="34" charset="0"/>
              </a:rPr>
              <a:t>.   </a:t>
            </a:r>
          </a:p>
          <a:p>
            <a:pPr marL="342900" indent="-342900">
              <a:buFont typeface="+mj-lt"/>
              <a:buAutoNum type="arabicPeriod"/>
            </a:pPr>
            <a:r>
              <a:rPr lang="en-ID" b="1" dirty="0" err="1">
                <a:latin typeface="Franklin Gothic Medium Cond" panose="020B0606030402020204" pitchFamily="34" charset="0"/>
              </a:rPr>
              <a:t>Untuk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menunjukkan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keadilan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hukuman</a:t>
            </a:r>
            <a:r>
              <a:rPr lang="en-ID" b="1" dirty="0">
                <a:latin typeface="Franklin Gothic Medium Cond" panose="020B0606030402020204" pitchFamily="34" charset="0"/>
              </a:rPr>
              <a:t> orang </a:t>
            </a:r>
            <a:r>
              <a:rPr lang="en-ID" b="1" dirty="0" err="1">
                <a:latin typeface="Franklin Gothic Medium Cond" panose="020B0606030402020204" pitchFamily="34" charset="0"/>
              </a:rPr>
              <a:t>jahat</a:t>
            </a:r>
            <a:r>
              <a:rPr lang="en-ID" b="1" dirty="0">
                <a:latin typeface="Franklin Gothic Medium Cond" panose="020B0606030402020204" pitchFamily="34" charset="0"/>
              </a:rPr>
              <a:t>.   </a:t>
            </a:r>
          </a:p>
          <a:p>
            <a:pPr marL="342900" indent="-342900">
              <a:buFont typeface="+mj-lt"/>
              <a:buAutoNum type="arabicPeriod"/>
            </a:pPr>
            <a:r>
              <a:rPr lang="en-ID" b="1" dirty="0" err="1">
                <a:latin typeface="Franklin Gothic Medium Cond" panose="020B0606030402020204" pitchFamily="34" charset="0"/>
              </a:rPr>
              <a:t>Untuk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menghilangkan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semua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keraguan</a:t>
            </a:r>
            <a:r>
              <a:rPr lang="en-ID" b="1" dirty="0"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latin typeface="Franklin Gothic Medium Cond" panose="020B0606030402020204" pitchFamily="34" charset="0"/>
              </a:rPr>
              <a:t>dapat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mengarah</a:t>
            </a:r>
            <a:r>
              <a:rPr lang="en-ID" b="1" dirty="0">
                <a:latin typeface="Franklin Gothic Medium Cond" panose="020B0606030402020204" pitchFamily="34" charset="0"/>
              </a:rPr>
              <a:t> pada </a:t>
            </a:r>
            <a:r>
              <a:rPr lang="en-ID" b="1" dirty="0" err="1">
                <a:latin typeface="Franklin Gothic Medium Cond" panose="020B0606030402020204" pitchFamily="34" charset="0"/>
              </a:rPr>
              <a:t>pemberontakan</a:t>
            </a:r>
            <a:r>
              <a:rPr lang="en-ID" b="1" dirty="0">
                <a:latin typeface="Franklin Gothic Medium Cond" panose="020B0606030402020204" pitchFamily="34" charset="0"/>
              </a:rPr>
              <a:t> lain di </a:t>
            </a:r>
            <a:r>
              <a:rPr lang="en-ID" b="1" dirty="0" err="1">
                <a:latin typeface="Franklin Gothic Medium Cond" panose="020B0606030402020204" pitchFamily="34" charset="0"/>
              </a:rPr>
              <a:t>alam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semesta</a:t>
            </a:r>
            <a:r>
              <a:rPr lang="en-ID" b="1" dirty="0">
                <a:latin typeface="Franklin Gothic Medium Cond" panose="020B0606030402020204" pitchFamily="34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760545" cy="2017580"/>
            <a:chOff x="0" y="4601497"/>
            <a:chExt cx="1014060" cy="201758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B4BCD1E-A3C9-FDA0-944F-27ABB76D7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067" y="2502928"/>
            <a:ext cx="3492425" cy="26193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14467" y="1"/>
            <a:ext cx="729532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79779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F889F2-F415-5550-23D0-196B16FB0D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93" r="24514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6A7B4-5F18-74F2-F7B7-3DF3CDC0F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7825" y="857251"/>
            <a:ext cx="3448050" cy="509587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Sebelum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semua</a:t>
            </a:r>
            <a:r>
              <a:rPr lang="en-ID" dirty="0">
                <a:latin typeface="Gill Sans Nova Cond XBd" panose="020B0A06020104020203" pitchFamily="34" charset="0"/>
              </a:rPr>
              <a:t> orang </a:t>
            </a:r>
            <a:r>
              <a:rPr lang="en-ID" dirty="0" err="1">
                <a:latin typeface="Gill Sans Nova Cond XBd" panose="020B0A06020104020203" pitchFamily="34" charset="0"/>
              </a:rPr>
              <a:t>jahat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menghadapi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kematian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kedua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diselamatkan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dilibatkan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proses </a:t>
            </a:r>
            <a:r>
              <a:rPr lang="en-ID" dirty="0" err="1">
                <a:latin typeface="Gill Sans Nova Cond XBd" panose="020B0A06020104020203" pitchFamily="34" charset="0"/>
              </a:rPr>
              <a:t>penghakiman</a:t>
            </a:r>
            <a:r>
              <a:rPr lang="en-ID" dirty="0"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seorang</a:t>
            </a:r>
            <a:r>
              <a:rPr lang="en-ID" dirty="0">
                <a:latin typeface="Gill Sans Nova Cond XBd" panose="020B0A06020104020203" pitchFamily="34" charset="0"/>
              </a:rPr>
              <a:t> pun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dihukum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sampai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juga </a:t>
            </a:r>
            <a:r>
              <a:rPr lang="en-ID" dirty="0" err="1">
                <a:latin typeface="Gill Sans Nova Cond XBd" panose="020B0A06020104020203" pitchFamily="34" charset="0"/>
              </a:rPr>
              <a:t>melihat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keadilan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kejujuran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Tuhan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tindakan</a:t>
            </a:r>
            <a:r>
              <a:rPr lang="en-ID" dirty="0">
                <a:latin typeface="Gill Sans Nova Cond XBd" panose="020B0A06020104020203" pitchFamily="34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1384905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16D0D-FEDA-2272-D59B-EB2CECDB0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1" y="180975"/>
            <a:ext cx="7665853" cy="1558212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0070C0"/>
                </a:solidFill>
                <a:latin typeface="Congenial Black" panose="02000503040000020004" pitchFamily="2" charset="0"/>
              </a:rPr>
              <a:t>PENGHAKIMAN EKSEKUTIF</a:t>
            </a:r>
            <a:br>
              <a:rPr lang="en-ID" dirty="0">
                <a:solidFill>
                  <a:srgbClr val="0070C0"/>
                </a:solidFill>
                <a:latin typeface="Congenial Black" panose="02000503040000020004" pitchFamily="2" charset="0"/>
              </a:rPr>
            </a:b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Rabu, 21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Desember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2022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39207-66B0-FC6D-F388-0CDD9809B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361" y="1906826"/>
            <a:ext cx="8120513" cy="3893897"/>
          </a:xfrm>
        </p:spPr>
        <p:txBody>
          <a:bodyPr anchor="t">
            <a:noAutofit/>
          </a:bodyPr>
          <a:lstStyle/>
          <a:p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Proses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penghakiman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perpaduan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sempurna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antara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keadilan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belas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kasihan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yang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keduanya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berasal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kasih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-Nya yang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tak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bersyarat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.</a:t>
            </a:r>
          </a:p>
          <a:p>
            <a:r>
              <a:rPr lang="en-ID" sz="2600" b="1" dirty="0" err="1">
                <a:latin typeface="Franklin Gothic Medium Cond" panose="020B0606030402020204" pitchFamily="34" charset="0"/>
              </a:rPr>
              <a:t>Penghakiman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hukuman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terbatas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terjadi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misalnya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pengusiran</a:t>
            </a:r>
            <a:r>
              <a:rPr lang="en-ID" sz="2600" b="1" dirty="0">
                <a:latin typeface="Franklin Gothic Medium Cond" panose="020B0606030402020204" pitchFamily="34" charset="0"/>
              </a:rPr>
              <a:t> Iblis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malaikat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pemberontak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surga</a:t>
            </a:r>
            <a:r>
              <a:rPr lang="en-ID" sz="2600" b="1" dirty="0">
                <a:latin typeface="Franklin Gothic Medium Cond" panose="020B0606030402020204" pitchFamily="34" charset="0"/>
              </a:rPr>
              <a:t> [Wahyu 12:7-12],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pengusiran</a:t>
            </a:r>
            <a:r>
              <a:rPr lang="en-ID" sz="2600" b="1" dirty="0">
                <a:latin typeface="Franklin Gothic Medium Cond" panose="020B0606030402020204" pitchFamily="34" charset="0"/>
              </a:rPr>
              <a:t> Adam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Hawa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taman</a:t>
            </a:r>
            <a:r>
              <a:rPr lang="en-ID" sz="2600" b="1" dirty="0">
                <a:latin typeface="Franklin Gothic Medium Cond" panose="020B0606030402020204" pitchFamily="34" charset="0"/>
              </a:rPr>
              <a:t> Eden [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Kejadian</a:t>
            </a:r>
            <a:r>
              <a:rPr lang="en-ID" sz="2600" b="1" dirty="0">
                <a:latin typeface="Franklin Gothic Medium Cond" panose="020B0606030402020204" pitchFamily="34" charset="0"/>
              </a:rPr>
              <a:t> 3], Air Bah [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Kejadian</a:t>
            </a:r>
            <a:r>
              <a:rPr lang="en-ID" sz="2600" b="1" dirty="0">
                <a:latin typeface="Franklin Gothic Medium Cond" panose="020B0606030402020204" pitchFamily="34" charset="0"/>
              </a:rPr>
              <a:t> 6-8],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kehancuran</a:t>
            </a:r>
            <a:r>
              <a:rPr lang="en-ID" sz="2600" b="1" dirty="0">
                <a:latin typeface="Franklin Gothic Medium Cond" panose="020B0606030402020204" pitchFamily="34" charset="0"/>
              </a:rPr>
              <a:t> Sodom dan Gomora [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Kejadian</a:t>
            </a:r>
            <a:r>
              <a:rPr lang="en-ID" sz="2600" b="1" dirty="0">
                <a:latin typeface="Franklin Gothic Medium Cond" panose="020B0606030402020204" pitchFamily="34" charset="0"/>
              </a:rPr>
              <a:t> 19,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Yudas</a:t>
            </a:r>
            <a:r>
              <a:rPr lang="en-ID" sz="2600" b="1" dirty="0">
                <a:latin typeface="Franklin Gothic Medium Cond" panose="020B0606030402020204" pitchFamily="34" charset="0"/>
              </a:rPr>
              <a:t> 7],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kematian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anak</a:t>
            </a:r>
            <a:r>
              <a:rPr lang="en-ID" sz="2600" b="1" dirty="0">
                <a:latin typeface="Franklin Gothic Medium Cond" panose="020B0606030402020204" pitchFamily="34" charset="0"/>
              </a:rPr>
              <a:t> sulung di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Mesir</a:t>
            </a:r>
            <a:r>
              <a:rPr lang="en-ID" sz="2600" b="1" dirty="0">
                <a:latin typeface="Franklin Gothic Medium Cond" panose="020B0606030402020204" pitchFamily="34" charset="0"/>
              </a:rPr>
              <a:t> [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Keluaran</a:t>
            </a:r>
            <a:r>
              <a:rPr lang="en-ID" sz="2600" b="1" dirty="0">
                <a:latin typeface="Franklin Gothic Medium Cond" panose="020B0606030402020204" pitchFamily="34" charset="0"/>
              </a:rPr>
              <a:t> 11-12],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kematian</a:t>
            </a:r>
            <a:r>
              <a:rPr lang="en-ID" sz="2600" b="1" dirty="0">
                <a:latin typeface="Franklin Gothic Medium Cond" panose="020B0606030402020204" pitchFamily="34" charset="0"/>
              </a:rPr>
              <a:t> Ananias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Safira</a:t>
            </a:r>
            <a:r>
              <a:rPr lang="en-ID" sz="2600" b="1" dirty="0">
                <a:latin typeface="Franklin Gothic Medium Cond" panose="020B0606030402020204" pitchFamily="34" charset="0"/>
              </a:rPr>
              <a:t> [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Kisah</a:t>
            </a:r>
            <a:r>
              <a:rPr lang="en-ID" sz="2600" b="1" dirty="0">
                <a:latin typeface="Franklin Gothic Medium Cond" panose="020B0606030402020204" pitchFamily="34" charset="0"/>
              </a:rPr>
              <a:t> Para Rasul 5:1-11].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027880-67AA-D170-CEC7-9745A2215851}"/>
              </a:ext>
            </a:extLst>
          </p:cNvPr>
          <p:cNvSpPr txBox="1"/>
          <p:nvPr/>
        </p:nvSpPr>
        <p:spPr>
          <a:xfrm>
            <a:off x="152401" y="5857875"/>
            <a:ext cx="8905873" cy="830997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/>
            <a:r>
              <a:rPr lang="en-ID" sz="2400" dirty="0" err="1">
                <a:latin typeface="Bernard MT Condensed" panose="02050806060905020404" pitchFamily="18" charset="0"/>
              </a:rPr>
              <a:t>Hukuman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terbatas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ini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bukanlah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hukuman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terakhir</a:t>
            </a:r>
            <a:r>
              <a:rPr lang="en-ID" sz="2400" dirty="0">
                <a:latin typeface="Bernard MT Condensed" panose="02050806060905020404" pitchFamily="18" charset="0"/>
              </a:rPr>
              <a:t>. </a:t>
            </a:r>
            <a:r>
              <a:rPr lang="en-ID" sz="2400" dirty="0" err="1">
                <a:latin typeface="Bernard MT Condensed" panose="02050806060905020404" pitchFamily="18" charset="0"/>
              </a:rPr>
              <a:t>Mereka</a:t>
            </a:r>
            <a:r>
              <a:rPr lang="en-ID" sz="2400" dirty="0">
                <a:latin typeface="Bernard MT Condensed" panose="02050806060905020404" pitchFamily="18" charset="0"/>
              </a:rPr>
              <a:t> yang </a:t>
            </a:r>
            <a:r>
              <a:rPr lang="en-ID" sz="2400" dirty="0" err="1">
                <a:latin typeface="Bernard MT Condensed" panose="02050806060905020404" pitchFamily="18" charset="0"/>
              </a:rPr>
              <a:t>mengalami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hukuman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terbatas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ini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masih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akan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menjalani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hukuman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akhir</a:t>
            </a:r>
            <a:r>
              <a:rPr lang="en-ID" sz="2400" dirty="0"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3814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2F0DB-E369-1820-8AB7-FD8DD1359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" y="1102518"/>
            <a:ext cx="4886325" cy="5079207"/>
          </a:xfrm>
        </p:spPr>
        <p:txBody>
          <a:bodyPr>
            <a:noAutofit/>
          </a:bodyPr>
          <a:lstStyle/>
          <a:p>
            <a:r>
              <a:rPr lang="en-ID" dirty="0">
                <a:latin typeface="Impact" panose="020B0806030902050204" pitchFamily="34" charset="0"/>
              </a:rPr>
              <a:t>Pada </a:t>
            </a:r>
            <a:r>
              <a:rPr lang="en-ID" dirty="0" err="1">
                <a:latin typeface="Impact" panose="020B0806030902050204" pitchFamily="34" charset="0"/>
              </a:rPr>
              <a:t>akhir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sejarah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manusia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ada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penghakiman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eksekutif</a:t>
            </a:r>
            <a:r>
              <a:rPr lang="en-ID" dirty="0">
                <a:latin typeface="Impact" panose="020B0806030902050204" pitchFamily="34" charset="0"/>
              </a:rPr>
              <a:t>.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Penghakiman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ini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adalah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intervensi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hukuman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terakhir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tidak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dapat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diubah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dalam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sejarah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manusia</a:t>
            </a:r>
            <a:r>
              <a:rPr lang="en-ID" dirty="0">
                <a:latin typeface="Berlin Sans FB" panose="020E0602020502020306" pitchFamily="34" charset="0"/>
              </a:rPr>
              <a:t>.</a:t>
            </a:r>
          </a:p>
          <a:p>
            <a:r>
              <a:rPr lang="en-ID" dirty="0" err="1">
                <a:latin typeface="Eras Bold ITC" panose="020B0907030504020204" pitchFamily="34" charset="0"/>
              </a:rPr>
              <a:t>Peristiwa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penghakiman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terbatas</a:t>
            </a:r>
            <a:r>
              <a:rPr lang="en-ID" dirty="0">
                <a:latin typeface="Eras Bold ITC" panose="020B0907030504020204" pitchFamily="34" charset="0"/>
              </a:rPr>
              <a:t> di zaman </a:t>
            </a:r>
            <a:r>
              <a:rPr lang="en-ID" dirty="0" err="1">
                <a:latin typeface="Eras Bold ITC" panose="020B0907030504020204" pitchFamily="34" charset="0"/>
              </a:rPr>
              <a:t>dahulu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adalah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sebuah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amaran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bagi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mereka</a:t>
            </a:r>
            <a:r>
              <a:rPr lang="en-ID" dirty="0">
                <a:latin typeface="Eras Bold ITC" panose="020B0907030504020204" pitchFamily="34" charset="0"/>
              </a:rPr>
              <a:t> yang </a:t>
            </a:r>
            <a:r>
              <a:rPr lang="en-ID" dirty="0" err="1">
                <a:latin typeface="Eras Bold ITC" panose="020B0907030504020204" pitchFamily="34" charset="0"/>
              </a:rPr>
              <a:t>hidup</a:t>
            </a:r>
            <a:r>
              <a:rPr lang="en-ID" dirty="0">
                <a:latin typeface="Eras Bold ITC" panose="020B0907030504020204" pitchFamily="34" charset="0"/>
              </a:rPr>
              <a:t> di </a:t>
            </a:r>
            <a:r>
              <a:rPr lang="en-ID" dirty="0" err="1">
                <a:latin typeface="Eras Bold ITC" panose="020B0907030504020204" pitchFamily="34" charset="0"/>
              </a:rPr>
              <a:t>kemudian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hari</a:t>
            </a:r>
            <a:r>
              <a:rPr lang="en-ID" dirty="0">
                <a:latin typeface="Eras Bold ITC" panose="020B0907030504020204" pitchFamily="34" charset="0"/>
              </a:rPr>
              <a:t> [2 Petrus 2:4-6].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E36AED-1234-1B72-E72D-BCEC49D56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1" r="37347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4582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8551E-FA01-EB3C-0FC5-28BB2CD7B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08" y="3543300"/>
            <a:ext cx="7925988" cy="981076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2 KORINTUS 5:10</a:t>
            </a:r>
            <a:endParaRPr lang="en-ID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0EFA38-73B3-B813-4657-AAD434225D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94" b="1655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87063-5010-B2F5-C24F-4C6D73B87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612" y="4324350"/>
            <a:ext cx="8190280" cy="229552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ID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en-ID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“</a:t>
            </a:r>
            <a:r>
              <a:rPr lang="en-ID" dirty="0" err="1">
                <a:latin typeface="Impact" panose="020B0806030902050204" pitchFamily="34" charset="0"/>
                <a:cs typeface="Aharoni" panose="02010803020104030203" pitchFamily="2" charset="-79"/>
              </a:rPr>
              <a:t>Sebab</a:t>
            </a:r>
            <a:r>
              <a:rPr lang="en-ID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Impact" panose="020B0806030902050204" pitchFamily="34" charset="0"/>
                <a:cs typeface="Aharoni" panose="02010803020104030203" pitchFamily="2" charset="-79"/>
              </a:rPr>
              <a:t>kita</a:t>
            </a:r>
            <a:r>
              <a:rPr lang="en-ID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Impact" panose="020B0806030902050204" pitchFamily="34" charset="0"/>
                <a:cs typeface="Aharoni" panose="02010803020104030203" pitchFamily="2" charset="-79"/>
              </a:rPr>
              <a:t>semua</a:t>
            </a:r>
            <a:r>
              <a:rPr lang="en-ID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Impact" panose="020B0806030902050204" pitchFamily="34" charset="0"/>
                <a:cs typeface="Aharoni" panose="02010803020104030203" pitchFamily="2" charset="-79"/>
              </a:rPr>
              <a:t>harus</a:t>
            </a:r>
            <a:r>
              <a:rPr lang="en-ID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Impact" panose="020B0806030902050204" pitchFamily="34" charset="0"/>
                <a:cs typeface="Aharoni" panose="02010803020104030203" pitchFamily="2" charset="-79"/>
              </a:rPr>
              <a:t>menghadap</a:t>
            </a:r>
            <a:r>
              <a:rPr lang="en-ID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Impact" panose="020B0806030902050204" pitchFamily="34" charset="0"/>
                <a:cs typeface="Aharoni" panose="02010803020104030203" pitchFamily="2" charset="-79"/>
              </a:rPr>
              <a:t>takhta</a:t>
            </a:r>
            <a:r>
              <a:rPr lang="en-ID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Impact" panose="020B0806030902050204" pitchFamily="34" charset="0"/>
                <a:cs typeface="Aharoni" panose="02010803020104030203" pitchFamily="2" charset="-79"/>
              </a:rPr>
              <a:t>pengadilan</a:t>
            </a:r>
            <a:r>
              <a:rPr lang="en-ID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Impact" panose="020B0806030902050204" pitchFamily="34" charset="0"/>
                <a:cs typeface="Aharoni" panose="02010803020104030203" pitchFamily="2" charset="-79"/>
              </a:rPr>
              <a:t>Kristus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supaya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setiap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orang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memperoleh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apa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yang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patut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diterimanya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sesuai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dengan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yang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dilakukannya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dalam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hidupnya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ini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baik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ataupun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jahat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”.</a:t>
            </a:r>
          </a:p>
          <a:p>
            <a:endParaRPr lang="en-ID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ID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5948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2243B9-A4BB-B832-70E0-EE23833FB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889" y="371475"/>
            <a:ext cx="6110388" cy="1074807"/>
          </a:xfrm>
        </p:spPr>
        <p:txBody>
          <a:bodyPr anchor="b">
            <a:normAutofit/>
          </a:bodyPr>
          <a:lstStyle/>
          <a:p>
            <a:pPr algn="ctr"/>
            <a:r>
              <a:rPr lang="en-ID" sz="3200" dirty="0">
                <a:latin typeface="Eras Bold ITC" panose="020B0907030504020204" pitchFamily="34" charset="0"/>
              </a:rPr>
              <a:t>Ellen G. White, Manuscript Releases, </a:t>
            </a:r>
            <a:r>
              <a:rPr lang="en-ID" sz="3200" dirty="0" err="1">
                <a:latin typeface="Eras Bold ITC" panose="020B0907030504020204" pitchFamily="34" charset="0"/>
              </a:rPr>
              <a:t>jid</a:t>
            </a:r>
            <a:r>
              <a:rPr lang="en-ID" sz="3200" dirty="0">
                <a:latin typeface="Eras Bold ITC" panose="020B0907030504020204" pitchFamily="34" charset="0"/>
              </a:rPr>
              <a:t>. 12, </a:t>
            </a:r>
            <a:r>
              <a:rPr lang="en-ID" sz="3200" dirty="0" err="1">
                <a:latin typeface="Eras Bold ITC" panose="020B0907030504020204" pitchFamily="34" charset="0"/>
              </a:rPr>
              <a:t>hlm</a:t>
            </a:r>
            <a:r>
              <a:rPr lang="en-ID" sz="3200" dirty="0">
                <a:latin typeface="Eras Bold ITC" panose="020B0907030504020204" pitchFamily="34" charset="0"/>
              </a:rPr>
              <a:t>. 208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777A7-0D87-5765-54F8-1A1766B0E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975679"/>
            <a:ext cx="4793911" cy="421557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Berlin Sans FB" panose="020E0602020502020306" pitchFamily="34" charset="0"/>
              </a:rPr>
              <a:t>"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Kebaikan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panjang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sabar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Tuhan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kesabaran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kemurahan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-Nya yang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diberikan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kepada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umat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-Nya,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tidak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menghalangi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Dia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untuk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menghukum</a:t>
            </a:r>
            <a:r>
              <a:rPr lang="en-ID" sz="3200" dirty="0">
                <a:latin typeface="Impact" panose="020B0806030902050204" pitchFamily="34" charset="0"/>
              </a:rPr>
              <a:t> orang </a:t>
            </a:r>
            <a:r>
              <a:rPr lang="en-ID" sz="3200" dirty="0" err="1">
                <a:latin typeface="Impact" panose="020B0806030902050204" pitchFamily="34" charset="0"/>
              </a:rPr>
              <a:t>berdosa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menolak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untuk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menuruti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persyaratan</a:t>
            </a:r>
            <a:r>
              <a:rPr lang="en-ID" sz="3200" dirty="0">
                <a:latin typeface="Impact" panose="020B0806030902050204" pitchFamily="34" charset="0"/>
              </a:rPr>
              <a:t>-Nya".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4FE381-D887-3210-6993-472E0B275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975" y="1446290"/>
            <a:ext cx="3127897" cy="39973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7659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8337F9-3D4C-EE67-6009-3D7E985B4C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17175" r="7825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E9927-29CB-E536-CF8A-52F0CE745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14624"/>
            <a:ext cx="8439150" cy="381952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Semua</a:t>
            </a:r>
            <a: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dapat</a:t>
            </a:r>
            <a: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dilakukan</a:t>
            </a:r>
            <a: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Tuhan</a:t>
            </a:r>
            <a: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untuk</a:t>
            </a:r>
            <a: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menyelamatkan</a:t>
            </a:r>
            <a: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umat</a:t>
            </a:r>
            <a: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manusia</a:t>
            </a:r>
            <a: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dari</a:t>
            </a:r>
            <a: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kebinasaan</a:t>
            </a:r>
            <a: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selamanya</a:t>
            </a:r>
            <a: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telah</a:t>
            </a:r>
            <a: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Dia</a:t>
            </a:r>
            <a: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lakukan</a:t>
            </a:r>
            <a: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bahkan</a:t>
            </a:r>
            <a: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dengan</a:t>
            </a:r>
            <a: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biaya</a:t>
            </a:r>
            <a: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yang sangat mahal </a:t>
            </a:r>
            <a:r>
              <a:rPr lang="en-ID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yaitu</a:t>
            </a:r>
            <a: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dengan</a:t>
            </a:r>
            <a: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diri</a:t>
            </a:r>
            <a: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-Nya </a:t>
            </a:r>
            <a:r>
              <a:rPr lang="en-ID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sendiri</a:t>
            </a:r>
            <a: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Cond Black" panose="020B0A06030504040204" pitchFamily="34" charset="0"/>
              </a:rPr>
              <a:t>Mereka</a:t>
            </a:r>
            <a: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Cond Black" panose="020B0A06030504040204" pitchFamily="34" charset="0"/>
              </a:rPr>
              <a:t> yang </a:t>
            </a:r>
            <a:r>
              <a:rPr lang="en-ID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Cond Black" panose="020B0A06030504040204" pitchFamily="34" charset="0"/>
              </a:rPr>
              <a:t>tersesat</a:t>
            </a:r>
            <a: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Cond Black" panose="020B0A0603050404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Cond Black" panose="020B0A06030504040204" pitchFamily="34" charset="0"/>
              </a:rPr>
              <a:t>akhirnya</a:t>
            </a:r>
            <a: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Cond Black" panose="020B0A0603050404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Cond Black" panose="020B0A06030504040204" pitchFamily="34" charset="0"/>
              </a:rPr>
              <a:t>membuat</a:t>
            </a:r>
            <a: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Cond Black" panose="020B0A0603050404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Cond Black" panose="020B0A06030504040204" pitchFamily="34" charset="0"/>
              </a:rPr>
              <a:t>pilihan</a:t>
            </a:r>
            <a: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Cond Black" panose="020B0A06030504040204" pitchFamily="34" charset="0"/>
              </a:rPr>
              <a:t> yang </a:t>
            </a:r>
            <a:r>
              <a:rPr lang="en-ID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Cond Black" panose="020B0A06030504040204" pitchFamily="34" charset="0"/>
              </a:rPr>
              <a:t>membawa</a:t>
            </a:r>
            <a: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Cond Black" panose="020B0A0603050404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Cond Black" panose="020B0A06030504040204" pitchFamily="34" charset="0"/>
              </a:rPr>
              <a:t>mereka</a:t>
            </a:r>
            <a: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Cond Black" panose="020B0A0603050404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Cond Black" panose="020B0A06030504040204" pitchFamily="34" charset="0"/>
              </a:rPr>
              <a:t>ke</a:t>
            </a:r>
            <a: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Cond Black" panose="020B0A0603050404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Cond Black" panose="020B0A06030504040204" pitchFamily="34" charset="0"/>
              </a:rPr>
              <a:t>akhir</a:t>
            </a:r>
            <a: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Cond Black" panose="020B0A06030504040204" pitchFamily="34" charset="0"/>
              </a:rPr>
              <a:t> yang </a:t>
            </a:r>
            <a:r>
              <a:rPr lang="en-ID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Cond Black" panose="020B0A06030504040204" pitchFamily="34" charset="0"/>
              </a:rPr>
              <a:t>tidak</a:t>
            </a:r>
            <a: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Cond Black" panose="020B0A0603050404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Cond Black" panose="020B0A06030504040204" pitchFamily="34" charset="0"/>
              </a:rPr>
              <a:t>menguntungkan</a:t>
            </a:r>
            <a: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Cond Black" panose="020B0A0603050404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Cond Black" panose="020B0A06030504040204" pitchFamily="34" charset="0"/>
              </a:rPr>
              <a:t>ini</a:t>
            </a:r>
            <a: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Cond Black" panose="020B0A0603050404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Gagasan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bahwa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penghakiman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Allah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atas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tersesat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bahkan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pemusnahan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tersesat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adalah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bertentangan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dengan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karakter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Allah yang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penuh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kasih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. </a:t>
            </a:r>
            <a:r>
              <a:rPr lang="en-ID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Justru</a:t>
            </a:r>
            <a:r>
              <a:rPr lang="en-ID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Itu</a:t>
            </a:r>
            <a:r>
              <a:rPr lang="en-ID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adalah</a:t>
            </a:r>
            <a:r>
              <a:rPr lang="en-ID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bentuk</a:t>
            </a:r>
            <a:r>
              <a:rPr lang="en-ID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kasih</a:t>
            </a:r>
            <a:r>
              <a:rPr lang="en-ID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Allah, dan </a:t>
            </a:r>
            <a:r>
              <a:rPr lang="en-ID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hanya</a:t>
            </a:r>
            <a:r>
              <a:rPr lang="en-ID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kasih</a:t>
            </a:r>
            <a:r>
              <a:rPr lang="en-ID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Allah, yang </a:t>
            </a:r>
            <a:r>
              <a:rPr lang="en-ID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menuntut</a:t>
            </a:r>
            <a:r>
              <a:rPr lang="en-ID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keadilan</a:t>
            </a:r>
            <a:r>
              <a:rPr lang="en-ID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juga.</a:t>
            </a:r>
          </a:p>
        </p:txBody>
      </p:sp>
    </p:spTree>
    <p:extLst>
      <p:ext uri="{BB962C8B-B14F-4D97-AF65-F5344CB8AC3E}">
        <p14:creationId xmlns:p14="http://schemas.microsoft.com/office/powerpoint/2010/main" val="1287554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74C09-23C1-9FC9-177A-F031795E1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967" y="3474556"/>
            <a:ext cx="5478066" cy="838201"/>
          </a:xfrm>
        </p:spPr>
        <p:txBody>
          <a:bodyPr anchor="ctr">
            <a:normAutofit/>
          </a:bodyPr>
          <a:lstStyle/>
          <a:p>
            <a:pPr algn="ctr"/>
            <a:r>
              <a:rPr lang="en-ID" sz="4000" dirty="0">
                <a:latin typeface="Bernard MT Condensed" panose="02050806060905020404" pitchFamily="18" charset="0"/>
              </a:rPr>
              <a:t>2 Petrus 3:10-11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40F139-5A6C-D481-E91C-3380D76B61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052" b="38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5F51E-FFEE-9F8F-EEF0-E91AF3E7B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4312757"/>
            <a:ext cx="8686800" cy="229552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"</a:t>
            </a:r>
            <a:r>
              <a:rPr lang="en-ID" dirty="0" err="1">
                <a:latin typeface="Gill Sans Nova Cond XBd" panose="020B0A06020104020203" pitchFamily="34" charset="0"/>
              </a:rPr>
              <a:t>Tetapi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Tuhan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tiba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seperti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pencuri</a:t>
            </a:r>
            <a:r>
              <a:rPr lang="en-ID" dirty="0">
                <a:latin typeface="Gill Sans Nova Cond XBd" panose="020B0A06020104020203" pitchFamily="34" charset="0"/>
              </a:rPr>
              <a:t>. Pada </a:t>
            </a:r>
            <a:r>
              <a:rPr lang="en-ID" dirty="0" err="1">
                <a:latin typeface="Gill Sans Nova Cond XBd" panose="020B0A06020104020203" pitchFamily="34" charset="0"/>
              </a:rPr>
              <a:t>hari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langit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lenyap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gemuruh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dahsyat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unsur-unsur</a:t>
            </a:r>
            <a:r>
              <a:rPr lang="en-ID" dirty="0">
                <a:latin typeface="Gill Sans Nova Cond XBd" panose="020B0A06020104020203" pitchFamily="34" charset="0"/>
              </a:rPr>
              <a:t> dunia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hangus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nyala </a:t>
            </a:r>
            <a:r>
              <a:rPr lang="en-ID" dirty="0" err="1">
                <a:latin typeface="Gill Sans Nova Cond XBd" panose="020B0A06020104020203" pitchFamily="34" charset="0"/>
              </a:rPr>
              <a:t>api</a:t>
            </a:r>
            <a:r>
              <a:rPr lang="en-ID" dirty="0"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latin typeface="Gill Sans Nova Cond XBd" panose="020B0A06020104020203" pitchFamily="34" charset="0"/>
              </a:rPr>
              <a:t>bumi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segala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ada</a:t>
            </a:r>
            <a:r>
              <a:rPr lang="en-ID" dirty="0"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latin typeface="Gill Sans Nova Cond XBd" panose="020B0A06020104020203" pitchFamily="34" charset="0"/>
              </a:rPr>
              <a:t>atasnya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hilang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lenyap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>
                <a:latin typeface="Impact" panose="020B0806030902050204" pitchFamily="34" charset="0"/>
              </a:rPr>
              <a:t>Jadi, </a:t>
            </a:r>
            <a:r>
              <a:rPr lang="en-ID" dirty="0" err="1">
                <a:latin typeface="Impact" panose="020B0806030902050204" pitchFamily="34" charset="0"/>
              </a:rPr>
              <a:t>jika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segala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sesuatu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ini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hancur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secara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demikian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betapa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suci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salehnya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kamu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harus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29163604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7A310-4E64-442B-6F77-27A3B8098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1" y="365760"/>
            <a:ext cx="7665853" cy="1188720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0070C0"/>
                </a:solidFill>
                <a:latin typeface="Congenial Black" panose="02000503040000020004" pitchFamily="2" charset="0"/>
              </a:rPr>
              <a:t>KEMATIAN KEDUA</a:t>
            </a:r>
            <a:br>
              <a:rPr lang="fi-FI" dirty="0"/>
            </a:br>
            <a:r>
              <a:rPr lang="fi-FI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Kamis, 22 Desember 2022</a:t>
            </a:r>
            <a:endParaRPr lang="en-ID" sz="2800" dirty="0">
              <a:solidFill>
                <a:srgbClr val="C0000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53C20-D429-2E07-46AA-4EE667223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000" y="1925955"/>
            <a:ext cx="5538709" cy="312229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Gill Sans Nova Cond XBd" panose="020B0A06020104020203" pitchFamily="34" charset="0"/>
              </a:rPr>
              <a:t>Wahyu 20:14-15 </a:t>
            </a:r>
          </a:p>
          <a:p>
            <a:pPr marL="0" indent="0">
              <a:buNone/>
            </a:pPr>
            <a:r>
              <a:rPr lang="en-ID" sz="2400" dirty="0">
                <a:latin typeface="Gill Sans Nova Cond XBd" panose="020B0A06020104020203" pitchFamily="34" charset="0"/>
              </a:rPr>
              <a:t>"Lalu </a:t>
            </a:r>
            <a:r>
              <a:rPr lang="en-ID" sz="2400" dirty="0" err="1">
                <a:latin typeface="Gill Sans Nova Cond XBd" panose="020B0A06020104020203" pitchFamily="34" charset="0"/>
              </a:rPr>
              <a:t>maut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kerajaan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maut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dilemparkanlah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lautan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api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latin typeface="Gill Sans Nova Cond XBd" panose="020B0A06020104020203" pitchFamily="34" charset="0"/>
              </a:rPr>
              <a:t>Itulah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kematian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kedua</a:t>
            </a:r>
            <a:r>
              <a:rPr lang="en-ID" sz="2400" dirty="0">
                <a:latin typeface="Gill Sans Nova Cond XBd" panose="020B0A06020104020203" pitchFamily="34" charset="0"/>
              </a:rPr>
              <a:t>: </a:t>
            </a:r>
            <a:r>
              <a:rPr lang="en-ID" sz="2400" dirty="0" err="1">
                <a:latin typeface="Gill Sans Nova Cond XBd" panose="020B0A06020104020203" pitchFamily="34" charset="0"/>
              </a:rPr>
              <a:t>lautan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api</a:t>
            </a:r>
            <a:r>
              <a:rPr lang="en-ID" sz="2400" dirty="0">
                <a:latin typeface="Gill Sans Nova Cond XBd" panose="020B0A06020104020203" pitchFamily="34" charset="0"/>
              </a:rPr>
              <a:t>. Dan </a:t>
            </a:r>
            <a:r>
              <a:rPr lang="en-ID" sz="2400" dirty="0" err="1">
                <a:latin typeface="Gill Sans Nova Cond XBd" panose="020B0A06020104020203" pitchFamily="34" charset="0"/>
              </a:rPr>
              <a:t>setiap</a:t>
            </a:r>
            <a:r>
              <a:rPr lang="en-ID" sz="2400" dirty="0">
                <a:latin typeface="Gill Sans Nova Cond XBd" panose="020B0A06020104020203" pitchFamily="34" charset="0"/>
              </a:rPr>
              <a:t> orang yang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ditemukan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namanya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tertulis</a:t>
            </a:r>
            <a:r>
              <a:rPr lang="en-ID" sz="2400" dirty="0"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kitab </a:t>
            </a:r>
            <a:r>
              <a:rPr lang="en-ID" sz="2400" dirty="0" err="1">
                <a:latin typeface="Gill Sans Nova Cond XBd" panose="020B0A06020104020203" pitchFamily="34" charset="0"/>
              </a:rPr>
              <a:t>kehidupan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dilemparkan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lautan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api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".</a:t>
            </a:r>
          </a:p>
          <a:p>
            <a:pPr marL="0" indent="0">
              <a:buNone/>
            </a:pPr>
            <a:endParaRPr lang="en-ID" sz="2400" dirty="0">
              <a:latin typeface="Gill Sans Nova Cond XBd" panose="020B0A060201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D74C93-8B9B-7989-CCBC-34C59ED83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213" y="2895600"/>
            <a:ext cx="2623661" cy="26236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5EBE14-2A15-012E-213D-4D2BBBBFC1BD}"/>
              </a:ext>
            </a:extLst>
          </p:cNvPr>
          <p:cNvSpPr txBox="1"/>
          <p:nvPr/>
        </p:nvSpPr>
        <p:spPr>
          <a:xfrm>
            <a:off x="364370" y="5290601"/>
            <a:ext cx="640790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latin typeface="Bernard MT Condensed" panose="02050806060905020404" pitchFamily="18" charset="0"/>
              </a:rPr>
              <a:t>Pada </a:t>
            </a:r>
            <a:r>
              <a:rPr lang="en-ID" sz="2800" dirty="0" err="1">
                <a:latin typeface="Bernard MT Condensed" panose="02050806060905020404" pitchFamily="18" charset="0"/>
              </a:rPr>
              <a:t>akhir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milenium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semua</a:t>
            </a:r>
            <a:r>
              <a:rPr lang="en-ID" sz="2800" dirty="0">
                <a:latin typeface="Bernard MT Condensed" panose="02050806060905020404" pitchFamily="18" charset="0"/>
              </a:rPr>
              <a:t> orang </a:t>
            </a:r>
            <a:r>
              <a:rPr lang="en-ID" sz="2800" dirty="0" err="1">
                <a:latin typeface="Bernard MT Condensed" panose="02050806060905020404" pitchFamily="18" charset="0"/>
              </a:rPr>
              <a:t>jahat</a:t>
            </a:r>
            <a:r>
              <a:rPr lang="en-ID" sz="2800" dirty="0"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latin typeface="Bernard MT Condensed" panose="02050806060905020404" pitchFamily="18" charset="0"/>
              </a:rPr>
              <a:t>mati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dibangkitkan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dari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kubur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mereka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untuk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menerima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hukuman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terakhir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mereka</a:t>
            </a:r>
            <a:r>
              <a:rPr lang="en-ID" sz="2800" dirty="0"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51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44CB4EE-83AD-4C56-872E-1E3F03E70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255E12D-D5B1-4FC4-8749-107188960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6623" y="-1"/>
            <a:ext cx="569713" cy="6858000"/>
          </a:xfrm>
          <a:custGeom>
            <a:avLst/>
            <a:gdLst>
              <a:gd name="connsiteX0" fmla="*/ 2273 w 759618"/>
              <a:gd name="connsiteY0" fmla="*/ 0 h 6858000"/>
              <a:gd name="connsiteX1" fmla="*/ 759617 w 759618"/>
              <a:gd name="connsiteY1" fmla="*/ 0 h 6858000"/>
              <a:gd name="connsiteX2" fmla="*/ 759617 w 759618"/>
              <a:gd name="connsiteY2" fmla="*/ 1613807 h 6858000"/>
              <a:gd name="connsiteX3" fmla="*/ 759618 w 759618"/>
              <a:gd name="connsiteY3" fmla="*/ 1613808 h 6858000"/>
              <a:gd name="connsiteX4" fmla="*/ 759618 w 759618"/>
              <a:gd name="connsiteY4" fmla="*/ 6858000 h 6858000"/>
              <a:gd name="connsiteX5" fmla="*/ 0 w 759618"/>
              <a:gd name="connsiteY5" fmla="*/ 6391227 h 6858000"/>
              <a:gd name="connsiteX6" fmla="*/ 0 w 759618"/>
              <a:gd name="connsiteY6" fmla="*/ 1147035 h 6858000"/>
              <a:gd name="connsiteX7" fmla="*/ 2273 w 759618"/>
              <a:gd name="connsiteY7" fmla="*/ 11484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618" h="6858000">
                <a:moveTo>
                  <a:pt x="2273" y="0"/>
                </a:moveTo>
                <a:lnTo>
                  <a:pt x="759617" y="0"/>
                </a:lnTo>
                <a:lnTo>
                  <a:pt x="759617" y="1613807"/>
                </a:lnTo>
                <a:lnTo>
                  <a:pt x="759618" y="1613808"/>
                </a:lnTo>
                <a:lnTo>
                  <a:pt x="759618" y="6858000"/>
                </a:lnTo>
                <a:lnTo>
                  <a:pt x="0" y="6391227"/>
                </a:lnTo>
                <a:lnTo>
                  <a:pt x="0" y="1147035"/>
                </a:lnTo>
                <a:lnTo>
                  <a:pt x="2273" y="114843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9B20A794-0515-443F-9764-44A6569EC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8327" y="879652"/>
            <a:ext cx="36199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F2D9E3-F153-B0B6-7BA4-B7134E6D65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4" r="15267" b="3"/>
          <a:stretch/>
        </p:blipFill>
        <p:spPr>
          <a:xfrm>
            <a:off x="20" y="1"/>
            <a:ext cx="3475992" cy="6141008"/>
          </a:xfrm>
          <a:prstGeom prst="rect">
            <a:avLst/>
          </a:prstGeom>
        </p:spPr>
      </p:pic>
      <p:sp>
        <p:nvSpPr>
          <p:cNvPr id="15" name="Rectangle 8">
            <a:extLst>
              <a:ext uri="{FF2B5EF4-FFF2-40B4-BE49-F238E27FC236}">
                <a16:creationId xmlns:a16="http://schemas.microsoft.com/office/drawing/2014/main" id="{A9CE15CA-2228-4197-93B9-E41A1DC42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676336" y="1"/>
            <a:ext cx="5465378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C1EBE2-A800-A277-C24B-B8F73BBBC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040" y="388519"/>
            <a:ext cx="5267340" cy="1030111"/>
          </a:xfrm>
        </p:spPr>
        <p:txBody>
          <a:bodyPr>
            <a:normAutofit/>
          </a:bodyPr>
          <a:lstStyle/>
          <a:p>
            <a:pPr algn="ctr"/>
            <a:r>
              <a:rPr lang="en-ID" sz="32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Ellen G. White, Alfa dan Omega, </a:t>
            </a:r>
            <a:r>
              <a:rPr lang="en-ID" sz="32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jid</a:t>
            </a:r>
            <a:r>
              <a:rPr lang="en-ID" sz="32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. 8, </a:t>
            </a:r>
            <a:r>
              <a:rPr lang="en-ID" sz="32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hlm</a:t>
            </a:r>
            <a:r>
              <a:rPr lang="en-ID" sz="32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. 708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7B4AA-4221-75F0-BCD5-1E6367589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0031" y="1807148"/>
            <a:ext cx="4878065" cy="474605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0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Semua</a:t>
            </a:r>
            <a:r>
              <a:rPr lang="en-ID" sz="30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orang </a:t>
            </a:r>
            <a:r>
              <a:rPr lang="en-ID" sz="30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jahat</a:t>
            </a:r>
            <a:r>
              <a:rPr lang="en-ID" sz="30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pada </a:t>
            </a:r>
            <a:r>
              <a:rPr lang="en-ID" sz="30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akhirnya</a:t>
            </a:r>
            <a:r>
              <a:rPr lang="en-ID" sz="30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akan</a:t>
            </a:r>
            <a:r>
              <a:rPr lang="en-ID" sz="30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mengakui</a:t>
            </a:r>
            <a:r>
              <a:rPr lang="en-ID" sz="30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keadilan</a:t>
            </a:r>
            <a:r>
              <a:rPr lang="en-ID" sz="30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Tuhan</a:t>
            </a:r>
            <a:r>
              <a:rPr lang="en-ID" sz="30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. "</a:t>
            </a:r>
            <a:r>
              <a:rPr lang="en-ID" sz="30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Dengan</a:t>
            </a:r>
            <a:r>
              <a:rPr lang="en-ID" sz="30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memandang</a:t>
            </a:r>
            <a:r>
              <a:rPr lang="en-ID" sz="30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semua</a:t>
            </a:r>
            <a:r>
              <a:rPr lang="en-ID" sz="30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fakta</a:t>
            </a:r>
            <a:r>
              <a:rPr lang="en-ID" sz="30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pertikaian</a:t>
            </a:r>
            <a:r>
              <a:rPr lang="en-ID" sz="30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besar</a:t>
            </a:r>
            <a:r>
              <a:rPr lang="en-ID" sz="30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itu</a:t>
            </a:r>
            <a:r>
              <a:rPr lang="en-ID" sz="30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, </a:t>
            </a:r>
            <a:r>
              <a:rPr lang="en-ID" sz="30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seluruh</a:t>
            </a:r>
            <a:r>
              <a:rPr lang="en-ID" sz="30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jagad</a:t>
            </a:r>
            <a:r>
              <a:rPr lang="en-ID" sz="30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raya</a:t>
            </a:r>
            <a:r>
              <a:rPr lang="en-ID" sz="30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ini</a:t>
            </a:r>
            <a:r>
              <a:rPr lang="en-ID" sz="30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, </a:t>
            </a:r>
            <a:r>
              <a:rPr lang="en-ID" sz="30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baik</a:t>
            </a:r>
            <a:r>
              <a:rPr lang="en-ID" sz="30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yang </a:t>
            </a:r>
            <a:r>
              <a:rPr lang="en-ID" sz="30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setia</a:t>
            </a:r>
            <a:r>
              <a:rPr lang="en-ID" sz="30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maupun</a:t>
            </a:r>
            <a:r>
              <a:rPr lang="en-ID" sz="30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yang </a:t>
            </a:r>
            <a:r>
              <a:rPr lang="en-ID" sz="30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memberontak</a:t>
            </a:r>
            <a:r>
              <a:rPr lang="en-ID" sz="30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, </a:t>
            </a:r>
            <a:r>
              <a:rPr lang="en-ID" sz="30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dengan</a:t>
            </a:r>
            <a:r>
              <a:rPr lang="en-ID" sz="30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satu</a:t>
            </a:r>
            <a:r>
              <a:rPr lang="en-ID" sz="30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suara</a:t>
            </a:r>
            <a:r>
              <a:rPr lang="en-ID" sz="30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berseru</a:t>
            </a:r>
            <a:r>
              <a:rPr lang="en-ID" sz="30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, 'Adil dan </a:t>
            </a:r>
            <a:r>
              <a:rPr lang="en-ID" sz="30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benar</a:t>
            </a:r>
            <a:r>
              <a:rPr lang="en-ID" sz="30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segala</a:t>
            </a:r>
            <a:r>
              <a:rPr lang="en-ID" sz="30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jalan</a:t>
            </a:r>
            <a:r>
              <a:rPr lang="en-ID" sz="30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-Mu, </a:t>
            </a:r>
            <a:r>
              <a:rPr lang="en-ID" sz="30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ya</a:t>
            </a:r>
            <a:r>
              <a:rPr lang="en-ID" sz="30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Raja </a:t>
            </a:r>
            <a:r>
              <a:rPr lang="en-ID" sz="30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segala</a:t>
            </a:r>
            <a:r>
              <a:rPr lang="en-ID" sz="30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bangsa</a:t>
            </a:r>
            <a:r>
              <a:rPr lang="en-ID" sz="30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"'</a:t>
            </a:r>
          </a:p>
        </p:txBody>
      </p:sp>
    </p:spTree>
    <p:extLst>
      <p:ext uri="{BB962C8B-B14F-4D97-AF65-F5344CB8AC3E}">
        <p14:creationId xmlns:p14="http://schemas.microsoft.com/office/powerpoint/2010/main" val="3247669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D299AA-46A8-7ECD-6FC2-CDC7BB258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18" b="28341"/>
          <a:stretch/>
        </p:blipFill>
        <p:spPr>
          <a:xfrm>
            <a:off x="20" y="11"/>
            <a:ext cx="9143980" cy="342899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FD2AE-700E-7748-83E7-924C99C15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85" y="3562350"/>
            <a:ext cx="8934430" cy="3209925"/>
          </a:xfrm>
        </p:spPr>
        <p:txBody>
          <a:bodyPr anchor="ctr">
            <a:noAutofit/>
          </a:bodyPr>
          <a:lstStyle/>
          <a:p>
            <a:r>
              <a:rPr lang="en-ID" sz="2400" b="1" dirty="0" err="1">
                <a:latin typeface="Franklin Gothic Medium Cond" panose="020B0606030402020204" pitchFamily="34" charset="0"/>
              </a:rPr>
              <a:t>Kehancuran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terakhir</a:t>
            </a:r>
            <a:r>
              <a:rPr lang="en-ID" sz="2400" b="1" dirty="0">
                <a:latin typeface="Franklin Gothic Medium Cond" panose="020B0606030402020204" pitchFamily="34" charset="0"/>
              </a:rPr>
              <a:t> Iblis dan para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malaikatnya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serta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semua</a:t>
            </a:r>
            <a:r>
              <a:rPr lang="en-ID" sz="2400" b="1" dirty="0">
                <a:latin typeface="Franklin Gothic Medium Cond" panose="020B0606030402020204" pitchFamily="34" charset="0"/>
              </a:rPr>
              <a:t> orang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jahat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membersihkan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alam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semesta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dosa</a:t>
            </a:r>
            <a:r>
              <a:rPr lang="en-ID" sz="2400" b="1" dirty="0"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akibat-akibatnya</a:t>
            </a:r>
            <a:r>
              <a:rPr lang="en-ID" sz="2400" b="1" dirty="0">
                <a:latin typeface="Franklin Gothic Medium Cond" panose="020B0606030402020204" pitchFamily="34" charset="0"/>
              </a:rPr>
              <a:t>. </a:t>
            </a:r>
          </a:p>
          <a:p>
            <a:r>
              <a:rPr lang="en-ID" sz="2400" b="1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Bahkan</a:t>
            </a:r>
            <a:r>
              <a:rPr lang="en-ID" sz="24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kebinasaan</a:t>
            </a:r>
            <a:r>
              <a:rPr lang="en-ID" sz="24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terakhir</a:t>
            </a:r>
            <a:r>
              <a:rPr lang="en-ID" sz="24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 orang </a:t>
            </a:r>
            <a:r>
              <a:rPr lang="en-ID" sz="2400" b="1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jahat</a:t>
            </a:r>
            <a:r>
              <a:rPr lang="en-ID" sz="24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adalah</a:t>
            </a:r>
            <a:r>
              <a:rPr lang="en-ID" sz="24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tindakan</a:t>
            </a:r>
            <a:r>
              <a:rPr lang="en-ID" sz="24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kasih</a:t>
            </a:r>
            <a:r>
              <a:rPr lang="en-ID" sz="24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Tuhan</a:t>
            </a:r>
            <a:r>
              <a:rPr lang="en-ID" sz="24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sebab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memilih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lebih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baik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mati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daripada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hidup</a:t>
            </a:r>
            <a:r>
              <a:rPr lang="en-ID" sz="2400" b="1" dirty="0">
                <a:latin typeface="Franklin Gothic Medium Cond" panose="020B0606030402020204" pitchFamily="34" charset="0"/>
              </a:rPr>
              <a:t> di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hadirat</a:t>
            </a:r>
            <a:r>
              <a:rPr lang="en-ID" sz="2400" b="1" dirty="0">
                <a:latin typeface="Franklin Gothic Medium Cond" panose="020B0606030402020204" pitchFamily="34" charset="0"/>
              </a:rPr>
              <a:t> Allah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merupakan</a:t>
            </a:r>
            <a:r>
              <a:rPr lang="en-ID" sz="2400" b="1" dirty="0">
                <a:latin typeface="Franklin Gothic Medium Cond" panose="020B0606030402020204" pitchFamily="34" charset="0"/>
              </a:rPr>
              <a:t> "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api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menghanguskan</a:t>
            </a:r>
            <a:r>
              <a:rPr lang="en-ID" sz="2400" b="1" dirty="0">
                <a:latin typeface="Franklin Gothic Medium Cond" panose="020B0606030402020204" pitchFamily="34" charset="0"/>
              </a:rPr>
              <a:t>"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bagi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dosa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latin typeface="Franklin Gothic Medium Cond" panose="020B0606030402020204" pitchFamily="34" charset="0"/>
              </a:rPr>
              <a:t> [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Ibrani</a:t>
            </a:r>
            <a:r>
              <a:rPr lang="en-ID" sz="2400" b="1" dirty="0">
                <a:latin typeface="Franklin Gothic Medium Cond" panose="020B0606030402020204" pitchFamily="34" charset="0"/>
              </a:rPr>
              <a:t> 12:29]. </a:t>
            </a:r>
          </a:p>
          <a:p>
            <a:r>
              <a:rPr lang="en-ID" sz="2400" b="1" dirty="0" err="1">
                <a:latin typeface="Franklin Gothic Medium Cond" panose="020B0606030402020204" pitchFamily="34" charset="0"/>
              </a:rPr>
              <a:t>Itulah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sebabnya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berkata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gunung</a:t>
            </a:r>
            <a:r>
              <a:rPr lang="en-ID" sz="2400" b="1" dirty="0">
                <a:latin typeface="Franklin Gothic Medium Cond" panose="020B0606030402020204" pitchFamily="34" charset="0"/>
              </a:rPr>
              <a:t> batu  "</a:t>
            </a:r>
            <a:r>
              <a:rPr lang="en-ID" sz="2400" dirty="0" err="1">
                <a:latin typeface="Amasis MT Pro Black" panose="02040A04050005020304" pitchFamily="18" charset="0"/>
              </a:rPr>
              <a:t>Runtuhlah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menimpa</a:t>
            </a:r>
            <a:r>
              <a:rPr lang="en-ID" sz="2400" dirty="0">
                <a:latin typeface="Amasis MT Pro Black" panose="02040A04050005020304" pitchFamily="18" charset="0"/>
              </a:rPr>
              <a:t> kami dan </a:t>
            </a:r>
            <a:r>
              <a:rPr lang="en-ID" sz="2400" dirty="0" err="1">
                <a:latin typeface="Amasis MT Pro Black" panose="02040A04050005020304" pitchFamily="18" charset="0"/>
              </a:rPr>
              <a:t>sembunyikanlah</a:t>
            </a:r>
            <a:r>
              <a:rPr lang="en-ID" sz="2400" dirty="0">
                <a:latin typeface="Amasis MT Pro Black" panose="02040A04050005020304" pitchFamily="18" charset="0"/>
              </a:rPr>
              <a:t> kami </a:t>
            </a:r>
            <a:r>
              <a:rPr lang="en-ID" sz="2400" dirty="0" err="1">
                <a:latin typeface="Amasis MT Pro Black" panose="02040A04050005020304" pitchFamily="18" charset="0"/>
              </a:rPr>
              <a:t>terhadap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Dia</a:t>
            </a:r>
            <a:r>
              <a:rPr lang="en-ID" sz="2400" dirty="0">
                <a:latin typeface="Amasis MT Pro Black" panose="02040A04050005020304" pitchFamily="18" charset="0"/>
              </a:rPr>
              <a:t>, yang duduk di </a:t>
            </a:r>
            <a:r>
              <a:rPr lang="en-ID" sz="2400" dirty="0" err="1">
                <a:latin typeface="Amasis MT Pro Black" panose="02040A04050005020304" pitchFamily="18" charset="0"/>
              </a:rPr>
              <a:t>atas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takhta</a:t>
            </a:r>
            <a:r>
              <a:rPr lang="en-ID" sz="2400" dirty="0">
                <a:latin typeface="Amasis MT Pro Black" panose="02040A04050005020304" pitchFamily="18" charset="0"/>
              </a:rPr>
              <a:t> dan </a:t>
            </a:r>
            <a:r>
              <a:rPr lang="en-ID" sz="2400" dirty="0" err="1">
                <a:latin typeface="Amasis MT Pro Black" panose="02040A04050005020304" pitchFamily="18" charset="0"/>
              </a:rPr>
              <a:t>terhadap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murka</a:t>
            </a:r>
            <a:r>
              <a:rPr lang="en-ID" sz="2400" dirty="0">
                <a:latin typeface="Amasis MT Pro Black" panose="02040A04050005020304" pitchFamily="18" charset="0"/>
              </a:rPr>
              <a:t> Anak </a:t>
            </a:r>
            <a:r>
              <a:rPr lang="en-ID" sz="2400" dirty="0" err="1">
                <a:latin typeface="Amasis MT Pro Black" panose="02040A04050005020304" pitchFamily="18" charset="0"/>
              </a:rPr>
              <a:t>Domba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itu</a:t>
            </a:r>
            <a:r>
              <a:rPr lang="en-ID" sz="2400" b="1" dirty="0">
                <a:latin typeface="Franklin Gothic Medium Cond" panose="020B0606030402020204" pitchFamily="34" charset="0"/>
              </a:rPr>
              <a:t>" [Wahyu 6:16].</a:t>
            </a:r>
          </a:p>
        </p:txBody>
      </p:sp>
    </p:spTree>
    <p:extLst>
      <p:ext uri="{BB962C8B-B14F-4D97-AF65-F5344CB8AC3E}">
        <p14:creationId xmlns:p14="http://schemas.microsoft.com/office/powerpoint/2010/main" val="1215893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FB60E8C-7224-44A4-87A0-46A1711DD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D43E8A-E1EE-2163-E2D1-34CA42958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6930"/>
            <a:ext cx="9144000" cy="956095"/>
          </a:xfrm>
        </p:spPr>
        <p:txBody>
          <a:bodyPr anchor="b">
            <a:normAutofit/>
          </a:bodyPr>
          <a:lstStyle/>
          <a:p>
            <a:pPr algn="ctr"/>
            <a:r>
              <a:rPr lang="en-ID" sz="3600" dirty="0">
                <a:latin typeface="Bernard MT Condensed" panose="02050806060905020404" pitchFamily="18" charset="0"/>
              </a:rPr>
              <a:t>Ellen G. White, Alfa dan Omega, </a:t>
            </a:r>
            <a:r>
              <a:rPr lang="en-ID" sz="3600" dirty="0" err="1">
                <a:latin typeface="Bernard MT Condensed" panose="02050806060905020404" pitchFamily="18" charset="0"/>
              </a:rPr>
              <a:t>jld</a:t>
            </a:r>
            <a:r>
              <a:rPr lang="en-ID" sz="3600" dirty="0">
                <a:latin typeface="Bernard MT Condensed" panose="02050806060905020404" pitchFamily="18" charset="0"/>
              </a:rPr>
              <a:t>. 8, </a:t>
            </a:r>
            <a:r>
              <a:rPr lang="en-ID" sz="3600" dirty="0" err="1">
                <a:latin typeface="Bernard MT Condensed" panose="02050806060905020404" pitchFamily="18" charset="0"/>
              </a:rPr>
              <a:t>hlm</a:t>
            </a:r>
            <a:r>
              <a:rPr lang="en-ID" sz="3600" dirty="0">
                <a:latin typeface="Bernard MT Condensed" panose="02050806060905020404" pitchFamily="18" charset="0"/>
              </a:rPr>
              <a:t>. 570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1" y="1998845"/>
            <a:ext cx="859094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3BACF9-4C32-6036-AF99-70AACCDBE5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8" r="56354"/>
          <a:stretch/>
        </p:blipFill>
        <p:spPr>
          <a:xfrm>
            <a:off x="372688" y="2389218"/>
            <a:ext cx="2755344" cy="37142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A742B-8C86-0C31-05F8-CDFF5AF4C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4112" y="2425761"/>
            <a:ext cx="5156304" cy="3849741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200" dirty="0">
                <a:latin typeface="Gill Sans Nova Cond XBd" panose="020B0A06020104020203" pitchFamily="34" charset="0"/>
              </a:rPr>
              <a:t>"</a:t>
            </a:r>
            <a:r>
              <a:rPr lang="en-ID" sz="3200" dirty="0" err="1">
                <a:latin typeface="Gill Sans Nova Cond XBd" panose="020B0A06020104020203" pitchFamily="34" charset="0"/>
              </a:rPr>
              <a:t>Nasib</a:t>
            </a:r>
            <a:r>
              <a:rPr lang="en-ID" sz="3200" dirty="0">
                <a:latin typeface="Gill Sans Nova Cond XBd" panose="020B0A06020104020203" pitchFamily="34" charset="0"/>
              </a:rPr>
              <a:t> orang </a:t>
            </a:r>
            <a:r>
              <a:rPr lang="en-ID" sz="3200" dirty="0" err="1">
                <a:latin typeface="Gill Sans Nova Cond XBd" panose="020B0A06020104020203" pitchFamily="34" charset="0"/>
              </a:rPr>
              <a:t>fasik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itu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ditentukan</a:t>
            </a:r>
            <a:r>
              <a:rPr lang="en-ID" sz="3200" dirty="0">
                <a:latin typeface="Gill Sans Nova Cond XBd" panose="020B0A06020104020203" pitchFamily="34" charset="0"/>
              </a:rPr>
              <a:t> oleh </a:t>
            </a:r>
            <a:r>
              <a:rPr lang="en-ID" sz="3200" dirty="0" err="1">
                <a:latin typeface="Gill Sans Nova Cond XBd" panose="020B0A06020104020203" pitchFamily="34" charset="0"/>
              </a:rPr>
              <a:t>pilihan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mereka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sendiri</a:t>
            </a:r>
            <a:r>
              <a:rPr lang="en-ID" sz="3200" dirty="0">
                <a:latin typeface="Gill Sans Nova Cond XBd" panose="020B0A06020104020203" pitchFamily="34" charset="0"/>
              </a:rPr>
              <a:t>. </a:t>
            </a:r>
            <a:r>
              <a:rPr lang="en-ID" sz="3200" dirty="0" err="1">
                <a:latin typeface="Impact" panose="020B0806030902050204" pitchFamily="34" charset="0"/>
              </a:rPr>
              <a:t>Tidak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masuknya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mereka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surga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adalah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atas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kemauan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mereka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sendiri</a:t>
            </a:r>
            <a:r>
              <a:rPr lang="en-ID" sz="3200" dirty="0">
                <a:latin typeface="Gill Sans Nova Cond XBd" panose="020B0A06020104020203" pitchFamily="34" charset="0"/>
              </a:rPr>
              <a:t>, dan </a:t>
            </a:r>
            <a:r>
              <a:rPr lang="en-ID" sz="3200" dirty="0" err="1">
                <a:latin typeface="Impact" panose="020B0806030902050204" pitchFamily="34" charset="0"/>
              </a:rPr>
              <a:t>keadilan</a:t>
            </a:r>
            <a:r>
              <a:rPr lang="en-ID" sz="3200" dirty="0">
                <a:latin typeface="Impact" panose="020B0806030902050204" pitchFamily="34" charset="0"/>
              </a:rPr>
              <a:t> dan </a:t>
            </a:r>
            <a:r>
              <a:rPr lang="en-ID" sz="3200" dirty="0" err="1">
                <a:latin typeface="Impact" panose="020B0806030902050204" pitchFamily="34" charset="0"/>
              </a:rPr>
              <a:t>kemurahan</a:t>
            </a:r>
            <a:r>
              <a:rPr lang="en-ID" sz="3200" dirty="0">
                <a:latin typeface="Impact" panose="020B0806030902050204" pitchFamily="34" charset="0"/>
              </a:rPr>
              <a:t> di </a:t>
            </a:r>
            <a:r>
              <a:rPr lang="en-ID" sz="3200" dirty="0" err="1">
                <a:latin typeface="Impact" panose="020B0806030902050204" pitchFamily="34" charset="0"/>
              </a:rPr>
              <a:t>pihak</a:t>
            </a:r>
            <a:r>
              <a:rPr lang="en-ID" sz="3200" dirty="0">
                <a:latin typeface="Impact" panose="020B0806030902050204" pitchFamily="34" charset="0"/>
              </a:rPr>
              <a:t> Allah</a:t>
            </a:r>
            <a:r>
              <a:rPr lang="en-ID" sz="3200" dirty="0">
                <a:latin typeface="Gill Sans Nova Cond XBd" panose="020B0A06020104020203" pitchFamily="34" charset="0"/>
              </a:rPr>
              <a:t>".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23318" y="2332075"/>
            <a:ext cx="781700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08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5E7026-BBD2-32C1-4B89-5B9A1B286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56" r="26839" b="-1"/>
          <a:stretch/>
        </p:blipFill>
        <p:spPr>
          <a:xfrm>
            <a:off x="20" y="10"/>
            <a:ext cx="4429105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15EB0-76CA-6ED4-3871-0662C8ABC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1025" y="464343"/>
            <a:ext cx="4704207" cy="62126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Impact" panose="020B0806030902050204" pitchFamily="34" charset="0"/>
              </a:rPr>
              <a:t>Pemusnahan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terakhir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atas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dosa</a:t>
            </a:r>
            <a:r>
              <a:rPr lang="en-ID" sz="2600" dirty="0">
                <a:latin typeface="Impact" panose="020B0806030902050204" pitchFamily="34" charset="0"/>
              </a:rPr>
              <a:t> dan orang </a:t>
            </a:r>
            <a:r>
              <a:rPr lang="en-ID" sz="2600" dirty="0" err="1">
                <a:latin typeface="Impact" panose="020B0806030902050204" pitchFamily="34" charset="0"/>
              </a:rPr>
              <a:t>berdosa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memberikan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hukuman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adil</a:t>
            </a:r>
            <a:r>
              <a:rPr lang="en-ID" sz="2600" dirty="0">
                <a:latin typeface="Impact" panose="020B0806030902050204" pitchFamily="34" charset="0"/>
              </a:rPr>
              <a:t> dan </a:t>
            </a:r>
            <a:r>
              <a:rPr lang="en-ID" sz="2600" dirty="0" err="1">
                <a:latin typeface="Impact" panose="020B0806030902050204" pitchFamily="34" charset="0"/>
              </a:rPr>
              <a:t>proporsional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untuk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apa</a:t>
            </a:r>
            <a:r>
              <a:rPr lang="en-ID" sz="2600" dirty="0">
                <a:latin typeface="Impact" panose="020B0806030902050204" pitchFamily="34" charset="0"/>
              </a:rPr>
              <a:t> pun yang </a:t>
            </a:r>
            <a:r>
              <a:rPr lang="en-ID" sz="2600" dirty="0" err="1">
                <a:latin typeface="Impact" panose="020B0806030902050204" pitchFamily="34" charset="0"/>
              </a:rPr>
              <a:t>telah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dilakukan</a:t>
            </a:r>
            <a:r>
              <a:rPr lang="en-ID" sz="2600" dirty="0">
                <a:latin typeface="Impact" panose="020B0806030902050204" pitchFamily="34" charset="0"/>
              </a:rPr>
              <a:t> oleh orang </a:t>
            </a:r>
            <a:r>
              <a:rPr lang="en-ID" sz="2600" dirty="0" err="1">
                <a:latin typeface="Impact" panose="020B0806030902050204" pitchFamily="34" charset="0"/>
              </a:rPr>
              <a:t>jahat</a:t>
            </a:r>
            <a:r>
              <a:rPr lang="en-ID" sz="26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Hal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berlawanan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teori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alkitabiah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tentang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penderitaan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abadi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neraka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 err="1">
                <a:latin typeface="Verdana Pro Cond Black" panose="020B0A06030504040204" pitchFamily="34" charset="0"/>
              </a:rPr>
              <a:t>Ini</a:t>
            </a:r>
            <a:r>
              <a:rPr lang="en-ID" sz="2600" dirty="0">
                <a:latin typeface="Verdana Pro Cond Black" panose="020B0A06030504040204" pitchFamily="34" charset="0"/>
              </a:rPr>
              <a:t> juga </a:t>
            </a:r>
            <a:r>
              <a:rPr lang="en-ID" sz="2600" dirty="0" err="1">
                <a:latin typeface="Verdana Pro Cond Black" panose="020B0A06030504040204" pitchFamily="34" charset="0"/>
              </a:rPr>
              <a:t>menegaskan</a:t>
            </a:r>
            <a:r>
              <a:rPr lang="en-ID" sz="2600" dirty="0">
                <a:latin typeface="Verdana Pro Cond Black" panose="020B0A06030504040204" pitchFamily="34" charset="0"/>
              </a:rPr>
              <a:t> </a:t>
            </a:r>
            <a:r>
              <a:rPr lang="en-ID" sz="2600" dirty="0" err="1">
                <a:latin typeface="Verdana Pro Cond Black" panose="020B0A06030504040204" pitchFamily="34" charset="0"/>
              </a:rPr>
              <a:t>bahwa</a:t>
            </a:r>
            <a:r>
              <a:rPr lang="en-ID" sz="2600" dirty="0">
                <a:latin typeface="Verdana Pro Cond Black" panose="020B0A06030504040204" pitchFamily="34" charset="0"/>
              </a:rPr>
              <a:t> </a:t>
            </a:r>
            <a:r>
              <a:rPr lang="en-ID" sz="2600" dirty="0" err="1">
                <a:latin typeface="Verdana Pro Cond Black" panose="020B0A06030504040204" pitchFamily="34" charset="0"/>
              </a:rPr>
              <a:t>dosa</a:t>
            </a:r>
            <a:r>
              <a:rPr lang="en-ID" sz="2600" dirty="0">
                <a:latin typeface="Verdana Pro Cond Black" panose="020B0A06030504040204" pitchFamily="34" charset="0"/>
              </a:rPr>
              <a:t> </a:t>
            </a:r>
            <a:r>
              <a:rPr lang="en-ID" sz="2600" dirty="0" err="1">
                <a:latin typeface="Verdana Pro Cond Black" panose="020B0A06030504040204" pitchFamily="34" charset="0"/>
              </a:rPr>
              <a:t>memiliki</a:t>
            </a:r>
            <a:r>
              <a:rPr lang="en-ID" sz="2600" dirty="0">
                <a:latin typeface="Verdana Pro Cond Black" panose="020B0A06030504040204" pitchFamily="34" charset="0"/>
              </a:rPr>
              <a:t> </a:t>
            </a:r>
            <a:r>
              <a:rPr lang="en-ID" sz="2600" dirty="0" err="1">
                <a:latin typeface="Verdana Pro Cond Black" panose="020B0A06030504040204" pitchFamily="34" charset="0"/>
              </a:rPr>
              <a:t>awal</a:t>
            </a:r>
            <a:r>
              <a:rPr lang="en-ID" sz="2600" dirty="0">
                <a:latin typeface="Verdana Pro Cond Black" panose="020B0A06030504040204" pitchFamily="34" charset="0"/>
              </a:rPr>
              <a:t> dan </a:t>
            </a:r>
            <a:r>
              <a:rPr lang="en-ID" sz="2600" dirty="0" err="1">
                <a:latin typeface="Verdana Pro Cond Black" panose="020B0A06030504040204" pitchFamily="34" charset="0"/>
              </a:rPr>
              <a:t>akan</a:t>
            </a:r>
            <a:r>
              <a:rPr lang="en-ID" sz="2600" dirty="0">
                <a:latin typeface="Verdana Pro Cond Black" panose="020B0A06030504040204" pitchFamily="34" charset="0"/>
              </a:rPr>
              <a:t> </a:t>
            </a:r>
            <a:r>
              <a:rPr lang="en-ID" sz="2600" dirty="0" err="1">
                <a:latin typeface="Verdana Pro Cond Black" panose="020B0A06030504040204" pitchFamily="34" charset="0"/>
              </a:rPr>
              <a:t>memiliki</a:t>
            </a:r>
            <a:r>
              <a:rPr lang="en-ID" sz="2600" dirty="0">
                <a:latin typeface="Verdana Pro Cond Black" panose="020B0A06030504040204" pitchFamily="34" charset="0"/>
              </a:rPr>
              <a:t> </a:t>
            </a:r>
            <a:r>
              <a:rPr lang="en-ID" sz="2600" dirty="0" err="1">
                <a:latin typeface="Verdana Pro Cond Black" panose="020B0A06030504040204" pitchFamily="34" charset="0"/>
              </a:rPr>
              <a:t>akhir</a:t>
            </a:r>
            <a:r>
              <a:rPr lang="en-ID" sz="2600" dirty="0">
                <a:latin typeface="Verdana Pro Cond Black" panose="020B0A0603050404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 err="1">
                <a:latin typeface="Congenial Black" panose="02000503040000020004" pitchFamily="2" charset="0"/>
              </a:rPr>
              <a:t>Kemudian</a:t>
            </a:r>
            <a:r>
              <a:rPr lang="en-ID" sz="2600" dirty="0">
                <a:latin typeface="Congenial Black" panose="02000503040000020004" pitchFamily="2" charset="0"/>
              </a:rPr>
              <a:t> </a:t>
            </a:r>
            <a:r>
              <a:rPr lang="en-ID" sz="2600" dirty="0" err="1">
                <a:latin typeface="Congenial Black" panose="02000503040000020004" pitchFamily="2" charset="0"/>
              </a:rPr>
              <a:t>seluruh</a:t>
            </a:r>
            <a:r>
              <a:rPr lang="en-ID" sz="2600" dirty="0">
                <a:latin typeface="Congenial Black" panose="02000503040000020004" pitchFamily="2" charset="0"/>
              </a:rPr>
              <a:t> </a:t>
            </a:r>
            <a:r>
              <a:rPr lang="en-ID" sz="2600" dirty="0" err="1">
                <a:latin typeface="Congenial Black" panose="02000503040000020004" pitchFamily="2" charset="0"/>
              </a:rPr>
              <a:t>alam</a:t>
            </a:r>
            <a:r>
              <a:rPr lang="en-ID" sz="2600" dirty="0">
                <a:latin typeface="Congenial Black" panose="02000503040000020004" pitchFamily="2" charset="0"/>
              </a:rPr>
              <a:t> </a:t>
            </a:r>
            <a:r>
              <a:rPr lang="en-ID" sz="2600" dirty="0" err="1">
                <a:latin typeface="Congenial Black" panose="02000503040000020004" pitchFamily="2" charset="0"/>
              </a:rPr>
              <a:t>semesta</a:t>
            </a:r>
            <a:r>
              <a:rPr lang="en-ID" sz="2600" dirty="0">
                <a:latin typeface="Congenial Black" panose="02000503040000020004" pitchFamily="2" charset="0"/>
              </a:rPr>
              <a:t> </a:t>
            </a:r>
            <a:r>
              <a:rPr lang="en-ID" sz="2600" dirty="0" err="1">
                <a:latin typeface="Congenial Black" panose="02000503040000020004" pitchFamily="2" charset="0"/>
              </a:rPr>
              <a:t>akan</a:t>
            </a:r>
            <a:r>
              <a:rPr lang="en-ID" sz="2600" dirty="0">
                <a:latin typeface="Congenial Black" panose="02000503040000020004" pitchFamily="2" charset="0"/>
              </a:rPr>
              <a:t> </a:t>
            </a:r>
            <a:r>
              <a:rPr lang="en-ID" sz="2600" dirty="0" err="1">
                <a:latin typeface="Congenial Black" panose="02000503040000020004" pitchFamily="2" charset="0"/>
              </a:rPr>
              <a:t>kembali</a:t>
            </a:r>
            <a:r>
              <a:rPr lang="en-ID" sz="2600" dirty="0">
                <a:latin typeface="Congenial Black" panose="02000503040000020004" pitchFamily="2" charset="0"/>
              </a:rPr>
              <a:t> </a:t>
            </a:r>
            <a:r>
              <a:rPr lang="en-ID" sz="2600" dirty="0" err="1">
                <a:latin typeface="Congenial Black" panose="02000503040000020004" pitchFamily="2" charset="0"/>
              </a:rPr>
              <a:t>ke</a:t>
            </a:r>
            <a:r>
              <a:rPr lang="en-ID" sz="2600" dirty="0">
                <a:latin typeface="Congenial Black" panose="02000503040000020004" pitchFamily="2" charset="0"/>
              </a:rPr>
              <a:t> </a:t>
            </a:r>
            <a:r>
              <a:rPr lang="en-ID" sz="2600" dirty="0" err="1">
                <a:latin typeface="Congenial Black" panose="02000503040000020004" pitchFamily="2" charset="0"/>
              </a:rPr>
              <a:t>kesempurnaan</a:t>
            </a:r>
            <a:r>
              <a:rPr lang="en-ID" sz="2600" dirty="0">
                <a:latin typeface="Congenial Black" panose="02000503040000020004" pitchFamily="2" charset="0"/>
              </a:rPr>
              <a:t> </a:t>
            </a:r>
            <a:r>
              <a:rPr lang="en-ID" sz="2600" dirty="0" err="1">
                <a:latin typeface="Congenial Black" panose="02000503040000020004" pitchFamily="2" charset="0"/>
              </a:rPr>
              <a:t>aslinya</a:t>
            </a:r>
            <a:r>
              <a:rPr lang="en-ID" sz="2600" dirty="0">
                <a:latin typeface="Congenial Black" panose="0200050304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4868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488F20-43C1-73A8-23C6-465CC35531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72" r="22982"/>
          <a:stretch/>
        </p:blipFill>
        <p:spPr>
          <a:xfrm>
            <a:off x="20" y="2"/>
            <a:ext cx="4640239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46533" y="0"/>
            <a:ext cx="656039" cy="6857455"/>
            <a:chOff x="5395368" y="0"/>
            <a:chExt cx="874718" cy="685745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D5AB1-FE94-D4CD-5512-95E8C4738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0195" y="218802"/>
            <a:ext cx="4346179" cy="65248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 err="1">
                <a:solidFill>
                  <a:srgbClr val="FFFFFF"/>
                </a:solidFill>
                <a:latin typeface="Impact" panose="020B0806030902050204" pitchFamily="34" charset="0"/>
              </a:rPr>
              <a:t>Puji</a:t>
            </a:r>
            <a:r>
              <a:rPr lang="en-ID" sz="26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Impact" panose="020B0806030902050204" pitchFamily="34" charset="0"/>
              </a:rPr>
              <a:t>Tuhan</a:t>
            </a:r>
            <a:r>
              <a:rPr lang="en-ID" sz="26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Impact" panose="020B0806030902050204" pitchFamily="34" charset="0"/>
              </a:rPr>
              <a:t>bahwa</a:t>
            </a:r>
            <a:r>
              <a:rPr lang="en-ID" sz="26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Impact" panose="020B0806030902050204" pitchFamily="34" charset="0"/>
              </a:rPr>
              <a:t>Dia</a:t>
            </a:r>
            <a:r>
              <a:rPr lang="en-ID" sz="2600" dirty="0">
                <a:solidFill>
                  <a:srgbClr val="FFFFFF"/>
                </a:solidFill>
                <a:latin typeface="Impact" panose="020B0806030902050204" pitchFamily="34" charset="0"/>
              </a:rPr>
              <a:t>, </a:t>
            </a:r>
            <a:r>
              <a:rPr lang="en-ID" sz="2600" dirty="0" err="1">
                <a:solidFill>
                  <a:srgbClr val="FFFFFF"/>
                </a:solidFill>
                <a:latin typeface="Impact" panose="020B0806030902050204" pitchFamily="34" charset="0"/>
              </a:rPr>
              <a:t>sebagai</a:t>
            </a:r>
            <a:r>
              <a:rPr lang="en-ID" sz="2600" dirty="0">
                <a:solidFill>
                  <a:srgbClr val="FFFFFF"/>
                </a:solidFill>
                <a:latin typeface="Impact" panose="020B0806030902050204" pitchFamily="34" charset="0"/>
              </a:rPr>
              <a:t> "Hakim yang </a:t>
            </a:r>
            <a:r>
              <a:rPr lang="en-ID" sz="2600" dirty="0" err="1">
                <a:solidFill>
                  <a:srgbClr val="FFFFFF"/>
                </a:solidFill>
                <a:latin typeface="Impact" panose="020B0806030902050204" pitchFamily="34" charset="0"/>
              </a:rPr>
              <a:t>adil</a:t>
            </a:r>
            <a:r>
              <a:rPr lang="en-ID" sz="2600" dirty="0">
                <a:solidFill>
                  <a:srgbClr val="FFFFFF"/>
                </a:solidFill>
                <a:latin typeface="Impact" panose="020B0806030902050204" pitchFamily="34" charset="0"/>
              </a:rPr>
              <a:t>" </a:t>
            </a:r>
            <a:r>
              <a:rPr lang="en-ID" sz="2600" dirty="0" err="1">
                <a:solidFill>
                  <a:srgbClr val="FFFFFF"/>
                </a:solidFill>
                <a:latin typeface="Impact" panose="020B0806030902050204" pitchFamily="34" charset="0"/>
              </a:rPr>
              <a:t>akan</a:t>
            </a:r>
            <a:r>
              <a:rPr lang="en-ID" sz="26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Impact" panose="020B0806030902050204" pitchFamily="34" charset="0"/>
              </a:rPr>
              <a:t>membuat</a:t>
            </a:r>
            <a:r>
              <a:rPr lang="en-ID" sz="26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Impact" panose="020B0806030902050204" pitchFamily="34" charset="0"/>
              </a:rPr>
              <a:t>keputusan</a:t>
            </a:r>
            <a:r>
              <a:rPr lang="en-ID" sz="2600" dirty="0">
                <a:solidFill>
                  <a:srgbClr val="FFFFFF"/>
                </a:solidFill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solidFill>
                  <a:srgbClr val="FFFFFF"/>
                </a:solidFill>
                <a:latin typeface="Impact" panose="020B0806030902050204" pitchFamily="34" charset="0"/>
              </a:rPr>
              <a:t>adil</a:t>
            </a:r>
            <a:r>
              <a:rPr lang="en-ID" sz="26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Impact" panose="020B0806030902050204" pitchFamily="34" charset="0"/>
              </a:rPr>
              <a:t>untuk</a:t>
            </a:r>
            <a:r>
              <a:rPr lang="en-ID" sz="26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Impact" panose="020B0806030902050204" pitchFamily="34" charset="0"/>
              </a:rPr>
              <a:t>memberikan</a:t>
            </a:r>
            <a:r>
              <a:rPr lang="en-ID" sz="26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Impact" panose="020B0806030902050204" pitchFamily="34" charset="0"/>
              </a:rPr>
              <a:t>keabadian</a:t>
            </a:r>
            <a:r>
              <a:rPr lang="en-ID" sz="26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Impact" panose="020B0806030902050204" pitchFamily="34" charset="0"/>
              </a:rPr>
              <a:t>kepada</a:t>
            </a:r>
            <a:r>
              <a:rPr lang="en-ID" sz="2600" dirty="0">
                <a:solidFill>
                  <a:srgbClr val="FFFFFF"/>
                </a:solidFill>
                <a:latin typeface="Impact" panose="020B0806030902050204" pitchFamily="34" charset="0"/>
              </a:rPr>
              <a:t> orang </a:t>
            </a:r>
            <a:r>
              <a:rPr lang="en-ID" sz="2600" dirty="0" err="1">
                <a:solidFill>
                  <a:srgbClr val="FFFFFF"/>
                </a:solidFill>
                <a:latin typeface="Impact" panose="020B0806030902050204" pitchFamily="34" charset="0"/>
              </a:rPr>
              <a:t>benar</a:t>
            </a:r>
            <a:r>
              <a:rPr lang="en-ID" sz="2600" dirty="0">
                <a:solidFill>
                  <a:srgbClr val="FFFFFF"/>
                </a:solidFill>
                <a:latin typeface="Impact" panose="020B0806030902050204" pitchFamily="34" charset="0"/>
              </a:rPr>
              <a:t> dan </a:t>
            </a:r>
            <a:r>
              <a:rPr lang="en-ID" sz="2600" dirty="0" err="1">
                <a:solidFill>
                  <a:srgbClr val="FFFFFF"/>
                </a:solidFill>
                <a:latin typeface="Impact" panose="020B0806030902050204" pitchFamily="34" charset="0"/>
              </a:rPr>
              <a:t>kehancuran</a:t>
            </a:r>
            <a:r>
              <a:rPr lang="en-ID" sz="26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Impact" panose="020B0806030902050204" pitchFamily="34" charset="0"/>
              </a:rPr>
              <a:t>kekal</a:t>
            </a:r>
            <a:r>
              <a:rPr lang="en-ID" sz="26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Impact" panose="020B0806030902050204" pitchFamily="34" charset="0"/>
              </a:rPr>
              <a:t>bagi</a:t>
            </a:r>
            <a:r>
              <a:rPr lang="en-ID" sz="2600" dirty="0">
                <a:solidFill>
                  <a:srgbClr val="FFFFFF"/>
                </a:solidFill>
                <a:latin typeface="Impact" panose="020B0806030902050204" pitchFamily="34" charset="0"/>
              </a:rPr>
              <a:t> orang </a:t>
            </a:r>
            <a:r>
              <a:rPr lang="en-ID" sz="2600" dirty="0" err="1">
                <a:solidFill>
                  <a:srgbClr val="FFFFFF"/>
                </a:solidFill>
                <a:latin typeface="Impact" panose="020B0806030902050204" pitchFamily="34" charset="0"/>
              </a:rPr>
              <a:t>jahat</a:t>
            </a:r>
            <a:r>
              <a:rPr lang="en-ID" sz="2600" dirty="0">
                <a:solidFill>
                  <a:srgbClr val="FFFFFF"/>
                </a:solidFill>
                <a:latin typeface="Impact" panose="020B0806030902050204" pitchFamily="34" charset="0"/>
              </a:rPr>
              <a:t>.</a:t>
            </a:r>
          </a:p>
          <a:p>
            <a:pPr marL="0" indent="0">
              <a:buNone/>
            </a:pPr>
            <a:endParaRPr lang="en-ID" sz="2600" dirty="0">
              <a:solidFill>
                <a:srgbClr val="FFFFFF"/>
              </a:solidFill>
              <a:latin typeface="Impact" panose="020B0806030902050204" pitchFamily="34" charset="0"/>
            </a:endParaRPr>
          </a:p>
          <a:p>
            <a:pPr marL="0" indent="0">
              <a:buNone/>
            </a:pP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2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Timotius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4:8 </a:t>
            </a:r>
          </a:p>
          <a:p>
            <a:pPr marL="0" indent="0">
              <a:buNone/>
            </a:pP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Sekarang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telah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tersedia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bagiku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mahkota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kebenaran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dikaruniakan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kepadaku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 oleh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Tuhan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, Hakim yang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adil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, pada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hari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-Nya;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tetapi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bukan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hanya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kepadaku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melainkan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 juga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semua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 orang yang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merindukan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kedatangan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13967917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3E854-6487-79F7-F035-6A52A49F5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37253-59FE-B4A4-391B-5681F57C1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4D639E3-ADB4-AE1C-E24B-BFE1CB3C9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6"/>
            <a:ext cx="9143999" cy="68675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FD95C12-8B79-449E-EDDE-C3ED9BBD3B11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0F2BBF-EA77-514C-CF2E-2FBE4724CE38}"/>
              </a:ext>
            </a:extLst>
          </p:cNvPr>
          <p:cNvSpPr/>
          <p:nvPr/>
        </p:nvSpPr>
        <p:spPr>
          <a:xfrm>
            <a:off x="341462" y="544625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4FC35D-B9AA-5E8D-B819-521228E846D1}"/>
              </a:ext>
            </a:extLst>
          </p:cNvPr>
          <p:cNvSpPr/>
          <p:nvPr/>
        </p:nvSpPr>
        <p:spPr>
          <a:xfrm>
            <a:off x="341736" y="97446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3ACCB6-F027-D862-CAFA-D8077A779600}"/>
              </a:ext>
            </a:extLst>
          </p:cNvPr>
          <p:cNvSpPr/>
          <p:nvPr/>
        </p:nvSpPr>
        <p:spPr>
          <a:xfrm>
            <a:off x="341736" y="203629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0CFB0C-BD24-B265-A161-B9036557CD5D}"/>
              </a:ext>
            </a:extLst>
          </p:cNvPr>
          <p:cNvSpPr/>
          <p:nvPr/>
        </p:nvSpPr>
        <p:spPr>
          <a:xfrm>
            <a:off x="341736" y="322360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445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445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949C8D-8470-B5AC-CEA4-B9DB5C3B80D9}"/>
              </a:ext>
            </a:extLst>
          </p:cNvPr>
          <p:cNvSpPr/>
          <p:nvPr/>
        </p:nvSpPr>
        <p:spPr>
          <a:xfrm>
            <a:off x="341462" y="434791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A29EA7-276B-2DDD-1221-97A9EE9990FE}"/>
              </a:ext>
            </a:extLst>
          </p:cNvPr>
          <p:cNvSpPr txBox="1"/>
          <p:nvPr/>
        </p:nvSpPr>
        <p:spPr>
          <a:xfrm>
            <a:off x="1066800" y="902295"/>
            <a:ext cx="7735464" cy="954107"/>
          </a:xfrm>
          <a:prstGeom prst="rect">
            <a:avLst/>
          </a:prstGeom>
          <a:solidFill>
            <a:srgbClr val="A88000"/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Injil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menurut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penghakiman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Allah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berfokus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pada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keselamatan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orang-orang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berdosa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bertobat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01A3A7-2691-77BB-7074-57B083F514A3}"/>
              </a:ext>
            </a:extLst>
          </p:cNvPr>
          <p:cNvSpPr txBox="1"/>
          <p:nvPr/>
        </p:nvSpPr>
        <p:spPr>
          <a:xfrm>
            <a:off x="1066800" y="2006793"/>
            <a:ext cx="7735464" cy="1015663"/>
          </a:xfrm>
          <a:prstGeom prst="rect">
            <a:avLst/>
          </a:prstGeom>
          <a:solidFill>
            <a:srgbClr val="218087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Pada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penghakiman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pra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-advent,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menegaskan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menyatakan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mengungkapkan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dan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menunjukkan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dunia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surgawi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keputusan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buat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-Nya,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selama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hidup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8AFF6B-B100-9841-3400-C84E6EADCA08}"/>
              </a:ext>
            </a:extLst>
          </p:cNvPr>
          <p:cNvSpPr txBox="1"/>
          <p:nvPr/>
        </p:nvSpPr>
        <p:spPr>
          <a:xfrm>
            <a:off x="1066800" y="3209229"/>
            <a:ext cx="7735464" cy="1015663"/>
          </a:xfrm>
          <a:prstGeom prst="rect">
            <a:avLst/>
          </a:prstGeom>
          <a:solidFill>
            <a:srgbClr val="7F5C29"/>
          </a:solidFill>
        </p:spPr>
        <p:txBody>
          <a:bodyPr wrap="square">
            <a:spAutoFit/>
          </a:bodyPr>
          <a:lstStyle/>
          <a:p>
            <a:r>
              <a:rPr lang="en-ID" sz="20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Salah </a:t>
            </a:r>
            <a:r>
              <a:rPr lang="en-ID" sz="2000" b="1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satu</a:t>
            </a:r>
            <a:r>
              <a:rPr lang="en-ID" sz="20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tujuan</a:t>
            </a:r>
            <a:r>
              <a:rPr lang="en-ID" sz="20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penghakiman</a:t>
            </a:r>
            <a:r>
              <a:rPr lang="en-ID" sz="20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 1000 </a:t>
            </a:r>
            <a:r>
              <a:rPr lang="en-ID" sz="2000" b="1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tahun</a:t>
            </a:r>
            <a:r>
              <a:rPr lang="en-ID" sz="20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adalah</a:t>
            </a:r>
            <a:r>
              <a:rPr lang="en-ID" sz="20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untuk</a:t>
            </a:r>
            <a:r>
              <a:rPr lang="en-ID" sz="20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membuktikan</a:t>
            </a:r>
            <a:r>
              <a:rPr lang="en-ID" sz="20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karakter</a:t>
            </a:r>
            <a:r>
              <a:rPr lang="en-ID" sz="20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Tuhan</a:t>
            </a:r>
            <a:r>
              <a:rPr lang="en-ID" sz="20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 yang </a:t>
            </a:r>
            <a:r>
              <a:rPr lang="en-ID" sz="2000" b="1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adil</a:t>
            </a:r>
            <a:r>
              <a:rPr lang="en-ID" sz="20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dalam</a:t>
            </a:r>
            <a:r>
              <a:rPr lang="en-ID" sz="20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memperlakukan</a:t>
            </a:r>
            <a:r>
              <a:rPr lang="en-ID" sz="20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makhluk</a:t>
            </a:r>
            <a:r>
              <a:rPr lang="en-ID" sz="20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-Nya.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558483-3446-1EE5-2182-D006FD8B2121}"/>
              </a:ext>
            </a:extLst>
          </p:cNvPr>
          <p:cNvSpPr txBox="1"/>
          <p:nvPr/>
        </p:nvSpPr>
        <p:spPr>
          <a:xfrm>
            <a:off x="1066800" y="4363266"/>
            <a:ext cx="7735464" cy="1015663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Proses </a:t>
            </a:r>
            <a:r>
              <a:rPr lang="en-ID" sz="20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penghakiman</a:t>
            </a:r>
            <a:r>
              <a:rPr lang="en-ID" sz="20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Tuhan</a:t>
            </a:r>
            <a:r>
              <a:rPr lang="en-ID" sz="20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adalah</a:t>
            </a:r>
            <a:r>
              <a:rPr lang="en-ID" sz="20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perpaduan</a:t>
            </a:r>
            <a:r>
              <a:rPr lang="en-ID" sz="20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sempurna</a:t>
            </a:r>
            <a:r>
              <a:rPr lang="en-ID" sz="20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antara</a:t>
            </a:r>
            <a:r>
              <a:rPr lang="en-ID" sz="20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keadilan</a:t>
            </a:r>
            <a:r>
              <a:rPr lang="en-ID" sz="20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belas</a:t>
            </a:r>
            <a:r>
              <a:rPr lang="en-ID" sz="20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kasihan</a:t>
            </a:r>
            <a:r>
              <a:rPr lang="en-ID" sz="20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, yang </a:t>
            </a:r>
            <a:r>
              <a:rPr lang="en-ID" sz="20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keduanya</a:t>
            </a:r>
            <a:r>
              <a:rPr lang="en-ID" sz="20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berasal</a:t>
            </a:r>
            <a:r>
              <a:rPr lang="en-ID" sz="20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dari</a:t>
            </a:r>
            <a:r>
              <a:rPr lang="en-ID" sz="20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kasih</a:t>
            </a:r>
            <a:r>
              <a:rPr lang="en-ID" sz="20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-Nya yang </a:t>
            </a:r>
            <a:r>
              <a:rPr lang="en-ID" sz="20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tak</a:t>
            </a:r>
            <a:r>
              <a:rPr lang="en-ID" sz="20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bersyarat</a:t>
            </a:r>
            <a:r>
              <a:rPr lang="en-ID" sz="20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E45F8A-533A-B541-D9B4-EF374F436D99}"/>
              </a:ext>
            </a:extLst>
          </p:cNvPr>
          <p:cNvSpPr txBox="1"/>
          <p:nvPr/>
        </p:nvSpPr>
        <p:spPr>
          <a:xfrm>
            <a:off x="1066801" y="5494753"/>
            <a:ext cx="7735463" cy="101566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Allah "Hakim yang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adil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"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membuat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keputusan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adil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memberikan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keabadian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orang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benar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kehancuran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kekal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bagi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orang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jahat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1392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flower&#10;&#10;Description automatically generated">
            <a:extLst>
              <a:ext uri="{FF2B5EF4-FFF2-40B4-BE49-F238E27FC236}">
                <a16:creationId xmlns:a16="http://schemas.microsoft.com/office/drawing/2014/main" id="{AD25B879-45C3-61AB-EDE3-E7CEF9215E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4" t="19100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40B51-8B3A-F8C0-1DDD-E2943A54E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9951" y="249147"/>
            <a:ext cx="5556646" cy="2796721"/>
          </a:xfrm>
        </p:spPr>
        <p:txBody>
          <a:bodyPr>
            <a:normAutofit fontScale="92500" lnSpcReduction="10000"/>
          </a:bodyPr>
          <a:lstStyle/>
          <a:p>
            <a:r>
              <a:rPr lang="en-ID" dirty="0">
                <a:latin typeface="Gill Sans Nova Cond XBd" panose="020B0A06020104020203" pitchFamily="34" charset="0"/>
              </a:rPr>
              <a:t>Allah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Hakim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(Yes. 35: 4). </a:t>
            </a:r>
            <a:r>
              <a:rPr lang="en-ID" dirty="0" err="1">
                <a:latin typeface="Gill Sans Nova Cond XBd" panose="020B0A06020104020203" pitchFamily="34" charset="0"/>
              </a:rPr>
              <a:t>Sebagai</a:t>
            </a:r>
            <a:r>
              <a:rPr lang="en-ID" dirty="0">
                <a:latin typeface="Gill Sans Nova Cond XBd" panose="020B0A06020104020203" pitchFamily="34" charset="0"/>
              </a:rPr>
              <a:t> Hakim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Dia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memihak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penghakiman</a:t>
            </a:r>
            <a:r>
              <a:rPr lang="en-ID" dirty="0">
                <a:latin typeface="Gill Sans Nova Cond XBd" panose="020B0A06020104020203" pitchFamily="34" charset="0"/>
              </a:rPr>
              <a:t>-Nya. </a:t>
            </a:r>
          </a:p>
          <a:p>
            <a:r>
              <a:rPr lang="en-ID" dirty="0" err="1">
                <a:latin typeface="Gill Sans Nova Cond XBd" panose="020B0A06020104020203" pitchFamily="34" charset="0"/>
              </a:rPr>
              <a:t>Tuhan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mengetahui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hati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pemikiran</a:t>
            </a:r>
            <a:r>
              <a:rPr lang="en-ID" dirty="0">
                <a:latin typeface="Gill Sans Nova Cond XBd" panose="020B0A06020104020203" pitchFamily="34" charset="0"/>
              </a:rPr>
              <a:t>, dan motif </a:t>
            </a:r>
            <a:r>
              <a:rPr lang="en-ID" dirty="0" err="1">
                <a:latin typeface="Gill Sans Nova Cond XBd" panose="020B0A06020104020203" pitchFamily="34" charset="0"/>
              </a:rPr>
              <a:t>manusia</a:t>
            </a:r>
            <a:r>
              <a:rPr lang="en-ID" dirty="0">
                <a:latin typeface="Gill Sans Nova Cond XBd" panose="020B0A06020104020203" pitchFamily="34" charset="0"/>
              </a:rPr>
              <a:t>;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demikian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Dia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sendiri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dapat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memberikan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kepada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setiap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manusia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hukuman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memihak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adil</a:t>
            </a:r>
            <a:r>
              <a:rPr lang="en-ID" dirty="0">
                <a:latin typeface="Impact" panose="020B080603090205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250487-981D-E23E-B00B-725CC4B65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46" r="20312"/>
          <a:stretch/>
        </p:blipFill>
        <p:spPr>
          <a:xfrm>
            <a:off x="447676" y="341611"/>
            <a:ext cx="2718198" cy="2611792"/>
          </a:xfrm>
          <a:prstGeom prst="teardrop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381435-0B35-8A92-DB76-F7983B60C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173" y="3659670"/>
            <a:ext cx="3019424" cy="25845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4A87F7-BEEC-D42B-18C2-A2035A1C3064}"/>
              </a:ext>
            </a:extLst>
          </p:cNvPr>
          <p:cNvSpPr txBox="1"/>
          <p:nvPr/>
        </p:nvSpPr>
        <p:spPr>
          <a:xfrm>
            <a:off x="177403" y="3184529"/>
            <a:ext cx="5305425" cy="3627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Melalui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penghakiman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-Nya, Allah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memulihkan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kemuliaan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-Nya dan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mempertahankan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karakter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-Nya.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Dia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melakukannya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secara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terbuka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 dan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konsisten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sehingga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setiap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 orang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dapat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mengetahui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siapa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Dia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 (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Mzm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. 34: 8). </a:t>
            </a:r>
          </a:p>
          <a:p>
            <a:pPr marR="0" lvl="0" algn="l" defTabSz="914400" rtl="0" eaLnBrk="1" fontAlgn="auto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Nova Cond XBd" panose="020B0A06020104020203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 Cond Black" panose="020B0A06030504040204" pitchFamily="34" charset="0"/>
              </a:rPr>
              <a:t>Dia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 Cond Black" panose="020B0A06030504040204" pitchFamily="34" charset="0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 Cond Black" panose="020B0A06030504040204" pitchFamily="34" charset="0"/>
              </a:rPr>
              <a:t>menangani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 Cond Black" panose="020B0A06030504040204" pitchFamily="34" charset="0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 Cond Black" panose="020B0A06030504040204" pitchFamily="34" charset="0"/>
              </a:rPr>
              <a:t>kejahatan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 Cond Black" panose="020B0A06030504040204" pitchFamily="34" charset="0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 Cond Black" panose="020B0A06030504040204" pitchFamily="34" charset="0"/>
              </a:rPr>
              <a:t>dengan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 Cond Black" panose="020B0A06030504040204" pitchFamily="34" charset="0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 Cond Black" panose="020B0A06030504040204" pitchFamily="34" charset="0"/>
              </a:rPr>
              <a:t>adil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 Cond Black" panose="020B0A06030504040204" pitchFamily="34" charset="0"/>
              </a:rPr>
              <a:t>,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 Cond Black" panose="020B0A06030504040204" pitchFamily="34" charset="0"/>
              </a:rPr>
              <a:t>menghukum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 Cond Black" panose="020B0A06030504040204" pitchFamily="34" charset="0"/>
              </a:rPr>
              <a:t> orang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 Cond Black" panose="020B0A06030504040204" pitchFamily="34" charset="0"/>
              </a:rPr>
              <a:t>jahat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 Cond Black" panose="020B0A06030504040204" pitchFamily="34" charset="0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 Cond Black" panose="020B0A06030504040204" pitchFamily="34" charset="0"/>
              </a:rPr>
              <a:t>dengan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 Cond Black" panose="020B0A06030504040204" pitchFamily="34" charset="0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 Cond Black" panose="020B0A06030504040204" pitchFamily="34" charset="0"/>
              </a:rPr>
              <a:t>tepat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 Cond Black" panose="020B0A06030504040204" pitchFamily="34" charset="0"/>
              </a:rPr>
              <a:t>, dan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 Cond Black" panose="020B0A06030504040204" pitchFamily="34" charset="0"/>
              </a:rPr>
              <a:t>menyelamatkan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 Cond Black" panose="020B0A06030504040204" pitchFamily="34" charset="0"/>
              </a:rPr>
              <a:t> orang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 Cond Black" panose="020B0A06030504040204" pitchFamily="34" charset="0"/>
              </a:rPr>
              <a:t>berdosa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 Cond Black" panose="020B0A06030504040204" pitchFamily="34" charset="0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 Cond Black" panose="020B0A06030504040204" pitchFamily="34" charset="0"/>
              </a:rPr>
              <a:t>dengan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 Cond Black" panose="020B0A06030504040204" pitchFamily="34" charset="0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 Cond Black" panose="020B0A06030504040204" pitchFamily="34" charset="0"/>
              </a:rPr>
              <a:t>benar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 Cond Black" panose="020B0A06030504040204" pitchFamily="34" charset="0"/>
              </a:rPr>
              <a:t> 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(Yeh. 18: 21, 23, 32; Yeh. 33: 11; Rm. 3: 21-26).</a:t>
            </a:r>
          </a:p>
        </p:txBody>
      </p:sp>
    </p:spTree>
    <p:extLst>
      <p:ext uri="{BB962C8B-B14F-4D97-AF65-F5344CB8AC3E}">
        <p14:creationId xmlns:p14="http://schemas.microsoft.com/office/powerpoint/2010/main" val="654740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B6B0F-BD98-25E2-86CD-1BDDD8B70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209550"/>
            <a:ext cx="7025402" cy="1344930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0070C0"/>
                </a:solidFill>
                <a:latin typeface="Congenial Black" panose="02000503040000020004" pitchFamily="2" charset="0"/>
              </a:rPr>
              <a:t>PENGHAKIMAN TERAKHIR</a:t>
            </a:r>
            <a:br>
              <a:rPr lang="en-ID" sz="3700" dirty="0"/>
            </a:b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Minggu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18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Desember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2022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97F6A-C4A9-1C95-7ED8-EF0865F58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4674" y="2991442"/>
            <a:ext cx="6115051" cy="38665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sz="2400" dirty="0">
                <a:latin typeface="Impact" panose="020B0806030902050204" pitchFamily="34" charset="0"/>
                <a:cs typeface="Aharoni" panose="02010803020104030203" pitchFamily="2" charset="-79"/>
              </a:rPr>
              <a:t>1 Raja-raja 8:32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marL="0" indent="0">
              <a:buNone/>
            </a:pP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"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maka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Engkau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pun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kiranya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mendengarkannya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di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sorga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dan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bertindak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serta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mengadili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hamba-hamba-Mu,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yakni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menyatakan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bersalah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orang yang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bersalah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dengan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menanggungkan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perbuatannya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kepada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orang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itu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sendiri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tetapi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menyatakan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benar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orang yang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benar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dengan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memberi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pembalasan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kepadanya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yang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sesuai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dengan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kebenarannya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2D9CCB-5022-A9DB-3A44-165BEA4AB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3788620"/>
            <a:ext cx="2390775" cy="17930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D6D970-0E0A-8FCE-1F7C-803139A4BB0A}"/>
              </a:ext>
            </a:extLst>
          </p:cNvPr>
          <p:cNvSpPr txBox="1"/>
          <p:nvPr/>
        </p:nvSpPr>
        <p:spPr>
          <a:xfrm>
            <a:off x="981075" y="1953540"/>
            <a:ext cx="80962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400" dirty="0">
                <a:latin typeface="Bernard MT Condensed" panose="02050806060905020404" pitchFamily="18" charset="0"/>
              </a:rPr>
              <a:t>PENGHAKIMAN ALLAH </a:t>
            </a:r>
            <a:r>
              <a:rPr lang="en-ID" sz="2400" dirty="0" err="1">
                <a:latin typeface="Bernard MT Condensed" panose="02050806060905020404" pitchFamily="18" charset="0"/>
              </a:rPr>
              <a:t>mencakup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bukan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hanya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penghukuman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bagi</a:t>
            </a:r>
            <a:r>
              <a:rPr lang="en-ID" sz="2400" dirty="0">
                <a:latin typeface="Bernard MT Condensed" panose="02050806060905020404" pitchFamily="18" charset="0"/>
              </a:rPr>
              <a:t> orang </a:t>
            </a:r>
            <a:r>
              <a:rPr lang="en-ID" sz="2400" dirty="0" err="1">
                <a:latin typeface="Bernard MT Condensed" panose="02050806060905020404" pitchFamily="18" charset="0"/>
              </a:rPr>
              <a:t>jahat</a:t>
            </a:r>
            <a:r>
              <a:rPr lang="en-ID" sz="2400" dirty="0">
                <a:latin typeface="Bernard MT Condensed" panose="02050806060905020404" pitchFamily="18" charset="0"/>
              </a:rPr>
              <a:t>, </a:t>
            </a:r>
            <a:r>
              <a:rPr lang="en-ID" sz="2400" dirty="0" err="1">
                <a:latin typeface="Bernard MT Condensed" panose="02050806060905020404" pitchFamily="18" charset="0"/>
              </a:rPr>
              <a:t>tetapi</a:t>
            </a:r>
            <a:r>
              <a:rPr lang="en-ID" sz="2400" dirty="0">
                <a:latin typeface="Bernard MT Condensed" panose="02050806060905020404" pitchFamily="18" charset="0"/>
              </a:rPr>
              <a:t> juga </a:t>
            </a:r>
            <a:r>
              <a:rPr lang="en-ID" sz="2400" dirty="0" err="1">
                <a:latin typeface="Bernard MT Condensed" panose="02050806060905020404" pitchFamily="18" charset="0"/>
              </a:rPr>
              <a:t>pemulihan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bagi</a:t>
            </a:r>
            <a:r>
              <a:rPr lang="en-ID" sz="2400" dirty="0">
                <a:latin typeface="Bernard MT Condensed" panose="02050806060905020404" pitchFamily="18" charset="0"/>
              </a:rPr>
              <a:t> orang </a:t>
            </a:r>
            <a:r>
              <a:rPr lang="en-ID" sz="2400" dirty="0" err="1">
                <a:latin typeface="Bernard MT Condensed" panose="02050806060905020404" pitchFamily="18" charset="0"/>
              </a:rPr>
              <a:t>benar</a:t>
            </a:r>
            <a:r>
              <a:rPr lang="en-ID" sz="2400" dirty="0">
                <a:latin typeface="Bernard MT Condensed" panose="020508060609050204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94230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D094F2-6559-40CA-F65A-775DB32C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5517"/>
            <a:ext cx="9144000" cy="1088711"/>
          </a:xfrm>
        </p:spPr>
        <p:txBody>
          <a:bodyPr anchor="t">
            <a:normAutofit/>
          </a:bodyPr>
          <a:lstStyle/>
          <a:p>
            <a:pPr algn="ctr"/>
            <a:r>
              <a:rPr lang="en-ID" sz="2800" dirty="0" err="1">
                <a:latin typeface="Bernard MT Condensed" panose="02050806060905020404" pitchFamily="18" charset="0"/>
              </a:rPr>
              <a:t>Beberapa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konsep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penghukuman</a:t>
            </a:r>
            <a:r>
              <a:rPr lang="en-ID" sz="2800" dirty="0">
                <a:latin typeface="Bernard MT Condensed" panose="02050806060905020404" pitchFamily="18" charset="0"/>
              </a:rPr>
              <a:t> dan </a:t>
            </a:r>
            <a:r>
              <a:rPr lang="en-ID" sz="2800" dirty="0" err="1">
                <a:latin typeface="Bernard MT Condensed" panose="02050806060905020404" pitchFamily="18" charset="0"/>
              </a:rPr>
              <a:t>pembenaran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dalam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penghakiman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terakhir</a:t>
            </a:r>
            <a:r>
              <a:rPr lang="en-ID" sz="2800" dirty="0"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latin typeface="Bernard MT Condensed" panose="02050806060905020404" pitchFamily="18" charset="0"/>
              </a:rPr>
              <a:t>perlu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kita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pahami</a:t>
            </a:r>
            <a:r>
              <a:rPr lang="en-ID" sz="2800" dirty="0">
                <a:latin typeface="Bernard MT Condensed" panose="02050806060905020404" pitchFamily="18" charset="0"/>
              </a:rPr>
              <a:t>, </a:t>
            </a:r>
            <a:r>
              <a:rPr lang="en-ID" sz="2800" dirty="0" err="1">
                <a:latin typeface="Bernard MT Condensed" panose="02050806060905020404" pitchFamily="18" charset="0"/>
              </a:rPr>
              <a:t>sebagai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berikut</a:t>
            </a:r>
            <a:r>
              <a:rPr lang="en-ID" sz="2800" dirty="0">
                <a:latin typeface="Bernard MT Condensed" panose="02050806060905020404" pitchFamily="18" charset="0"/>
              </a:rPr>
              <a:t>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25642" y="741074"/>
            <a:ext cx="687472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12651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826041" y="-81546"/>
            <a:ext cx="1827638" cy="1032742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909679" y="502817"/>
            <a:ext cx="645368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6567" y="6115501"/>
            <a:ext cx="1120885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75472" y="6453143"/>
            <a:ext cx="611178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B36FA9-B340-126B-D163-A49297AAA1CA}"/>
              </a:ext>
            </a:extLst>
          </p:cNvPr>
          <p:cNvSpPr txBox="1"/>
          <p:nvPr/>
        </p:nvSpPr>
        <p:spPr>
          <a:xfrm>
            <a:off x="1257299" y="1613184"/>
            <a:ext cx="7622015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ada</a:t>
            </a:r>
            <a:r>
              <a:rPr lang="en-ID" sz="2400" b="1" dirty="0">
                <a:latin typeface="Franklin Gothic Medium Cond" panose="020B0606030402020204" pitchFamily="34" charset="0"/>
              </a:rPr>
              <a:t> di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Kristus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telah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dipastikan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pembenarannya</a:t>
            </a:r>
            <a:r>
              <a:rPr lang="en-ID" sz="2400" b="1" dirty="0">
                <a:latin typeface="Franklin Gothic Medium Cond" panose="020B0606030402020204" pitchFamily="34" charset="0"/>
              </a:rPr>
              <a:t> pada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saat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penghakiman</a:t>
            </a:r>
            <a:r>
              <a:rPr lang="en-ID" sz="2400" b="1" dirty="0">
                <a:latin typeface="Franklin Gothic Medium Cond" panose="020B0606030402020204" pitchFamily="34" charset="0"/>
              </a:rPr>
              <a:t>,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berada</a:t>
            </a:r>
            <a:r>
              <a:rPr lang="en-ID" sz="2400" b="1" dirty="0">
                <a:latin typeface="Franklin Gothic Medium Cond" panose="020B0606030402020204" pitchFamily="34" charset="0"/>
              </a:rPr>
              <a:t> di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Kristus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tetap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berada</a:t>
            </a:r>
            <a:r>
              <a:rPr lang="en-ID" sz="2400" b="1" dirty="0">
                <a:latin typeface="Franklin Gothic Medium Cond" panose="020B0606030402020204" pitchFamily="34" charset="0"/>
              </a:rPr>
              <a:t> di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bawah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penghukuman</a:t>
            </a:r>
            <a:r>
              <a:rPr lang="en-ID" sz="2400" b="1" dirty="0">
                <a:latin typeface="Franklin Gothic Medium Cond" panose="020B0606030402020204" pitchFamily="34" charset="0"/>
              </a:rPr>
              <a:t> [Roma 8:1].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F3160B-6BD1-30A3-AD8F-62989B2C9CED}"/>
              </a:ext>
            </a:extLst>
          </p:cNvPr>
          <p:cNvSpPr txBox="1"/>
          <p:nvPr/>
        </p:nvSpPr>
        <p:spPr>
          <a:xfrm>
            <a:off x="1257299" y="3428359"/>
            <a:ext cx="7622014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b="1" dirty="0">
                <a:solidFill>
                  <a:srgbClr val="7030A0"/>
                </a:solidFill>
                <a:latin typeface="Franklin Gothic Medium Cond" panose="020B0606030402020204" pitchFamily="34" charset="0"/>
              </a:rPr>
              <a:t>Kita </a:t>
            </a:r>
            <a:r>
              <a:rPr lang="en-ID" sz="2400" b="1" dirty="0" err="1">
                <a:solidFill>
                  <a:srgbClr val="7030A0"/>
                </a:solidFill>
                <a:latin typeface="Franklin Gothic Medium Cond" panose="020B0606030402020204" pitchFamily="34" charset="0"/>
              </a:rPr>
              <a:t>harus</a:t>
            </a:r>
            <a:r>
              <a:rPr lang="en-ID" sz="2400" b="1" dirty="0">
                <a:solidFill>
                  <a:srgbClr val="7030A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7030A0"/>
                </a:solidFill>
                <a:latin typeface="Franklin Gothic Medium Cond" panose="020B0606030402020204" pitchFamily="34" charset="0"/>
              </a:rPr>
              <a:t>mengingat</a:t>
            </a:r>
            <a:r>
              <a:rPr lang="en-ID" sz="2400" b="1" dirty="0">
                <a:solidFill>
                  <a:srgbClr val="7030A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7030A0"/>
                </a:solidFill>
                <a:latin typeface="Franklin Gothic Medium Cond" panose="020B0606030402020204" pitchFamily="34" charset="0"/>
              </a:rPr>
              <a:t>bahwa</a:t>
            </a:r>
            <a:r>
              <a:rPr lang="en-ID" sz="2400" b="1" dirty="0">
                <a:solidFill>
                  <a:srgbClr val="7030A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7030A0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400" b="1" dirty="0">
                <a:solidFill>
                  <a:srgbClr val="7030A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7030A0"/>
                </a:solidFill>
                <a:latin typeface="Franklin Gothic Medium Cond" panose="020B0606030402020204" pitchFamily="34" charset="0"/>
              </a:rPr>
              <a:t>diselamatkan</a:t>
            </a:r>
            <a:r>
              <a:rPr lang="en-ID" sz="2400" b="1" dirty="0">
                <a:solidFill>
                  <a:srgbClr val="7030A0"/>
                </a:solidFill>
                <a:latin typeface="Franklin Gothic Medium Cond" panose="020B0606030402020204" pitchFamily="34" charset="0"/>
              </a:rPr>
              <a:t> oleh </a:t>
            </a:r>
            <a:r>
              <a:rPr lang="en-ID" sz="2400" b="1" dirty="0" err="1">
                <a:solidFill>
                  <a:srgbClr val="7030A0"/>
                </a:solidFill>
                <a:latin typeface="Franklin Gothic Medium Cond" panose="020B0606030402020204" pitchFamily="34" charset="0"/>
              </a:rPr>
              <a:t>kasih</a:t>
            </a:r>
            <a:r>
              <a:rPr lang="en-ID" sz="2400" b="1" dirty="0">
                <a:solidFill>
                  <a:srgbClr val="7030A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7030A0"/>
                </a:solidFill>
                <a:latin typeface="Franklin Gothic Medium Cond" panose="020B0606030402020204" pitchFamily="34" charset="0"/>
              </a:rPr>
              <a:t>karunia</a:t>
            </a:r>
            <a:r>
              <a:rPr lang="en-ID" sz="2400" b="1" dirty="0">
                <a:latin typeface="Franklin Gothic Medium Cond" panose="020B0606030402020204" pitchFamily="34" charset="0"/>
              </a:rPr>
              <a:t> [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Yesaya</a:t>
            </a:r>
            <a:r>
              <a:rPr lang="en-ID" sz="2400" b="1" dirty="0">
                <a:latin typeface="Franklin Gothic Medium Cond" panose="020B0606030402020204" pitchFamily="34" charset="0"/>
              </a:rPr>
              <a:t> 55:1,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Efesus</a:t>
            </a:r>
            <a:r>
              <a:rPr lang="en-ID" sz="2400" b="1" dirty="0">
                <a:latin typeface="Franklin Gothic Medium Cond" panose="020B0606030402020204" pitchFamily="34" charset="0"/>
              </a:rPr>
              <a:t> 2:8-10], </a:t>
            </a:r>
            <a:r>
              <a:rPr lang="en-ID" sz="2400" b="1" dirty="0" err="1">
                <a:solidFill>
                  <a:srgbClr val="0070C0"/>
                </a:solidFill>
                <a:latin typeface="Franklin Gothic Medium Cond" panose="020B0606030402020204" pitchFamily="34" charset="0"/>
              </a:rPr>
              <a:t>dibenarkan</a:t>
            </a:r>
            <a:r>
              <a:rPr lang="en-ID" sz="2400" b="1" dirty="0">
                <a:solidFill>
                  <a:srgbClr val="0070C0"/>
                </a:solidFill>
                <a:latin typeface="Franklin Gothic Medium Cond" panose="020B0606030402020204" pitchFamily="34" charset="0"/>
              </a:rPr>
              <a:t> oleh </a:t>
            </a:r>
            <a:r>
              <a:rPr lang="en-ID" sz="2400" b="1" dirty="0" err="1">
                <a:solidFill>
                  <a:srgbClr val="0070C0"/>
                </a:solidFill>
                <a:latin typeface="Franklin Gothic Medium Cond" panose="020B0606030402020204" pitchFamily="34" charset="0"/>
              </a:rPr>
              <a:t>iman</a:t>
            </a:r>
            <a:r>
              <a:rPr lang="en-ID" sz="2400" b="1" dirty="0">
                <a:solidFill>
                  <a:srgbClr val="0070C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>
                <a:latin typeface="Franklin Gothic Medium Cond" panose="020B0606030402020204" pitchFamily="34" charset="0"/>
              </a:rPr>
              <a:t>[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Kejadian</a:t>
            </a:r>
            <a:r>
              <a:rPr lang="en-ID" sz="2400" b="1" dirty="0">
                <a:latin typeface="Franklin Gothic Medium Cond" panose="020B0606030402020204" pitchFamily="34" charset="0"/>
              </a:rPr>
              <a:t> 15:6, Roma. 5:1], 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dan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dihakimi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berdasarkan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perbuatan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>
                <a:latin typeface="Franklin Gothic Medium Cond" panose="020B0606030402020204" pitchFamily="34" charset="0"/>
              </a:rPr>
              <a:t>[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Pengkhotbah</a:t>
            </a:r>
            <a:r>
              <a:rPr lang="en-ID" sz="2400" b="1" dirty="0">
                <a:latin typeface="Franklin Gothic Medium Cond" panose="020B0606030402020204" pitchFamily="34" charset="0"/>
              </a:rPr>
              <a:t> 12:14,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Matius</a:t>
            </a:r>
            <a:r>
              <a:rPr lang="en-ID" sz="2400" b="1" dirty="0">
                <a:latin typeface="Franklin Gothic Medium Cond" panose="020B0606030402020204" pitchFamily="34" charset="0"/>
              </a:rPr>
              <a:t> 25:31-46, Wahyu 20:11-13].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E99BE9-A25B-0C82-982E-0371512B0B84}"/>
              </a:ext>
            </a:extLst>
          </p:cNvPr>
          <p:cNvSpPr txBox="1"/>
          <p:nvPr/>
        </p:nvSpPr>
        <p:spPr>
          <a:xfrm>
            <a:off x="1257300" y="5252814"/>
            <a:ext cx="7622013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Impact" panose="020B0806030902050204" pitchFamily="34" charset="0"/>
              </a:rPr>
              <a:t>Dasar </a:t>
            </a:r>
            <a:r>
              <a:rPr lang="en-ID" sz="2400" dirty="0" err="1">
                <a:latin typeface="Impact" panose="020B0806030902050204" pitchFamily="34" charset="0"/>
              </a:rPr>
              <a:t>dari</a:t>
            </a:r>
            <a:r>
              <a:rPr lang="en-ID" sz="2400" dirty="0">
                <a:latin typeface="Impact" panose="020B0806030902050204" pitchFamily="34" charset="0"/>
              </a:rPr>
              <a:t> proses </a:t>
            </a:r>
            <a:r>
              <a:rPr lang="en-ID" sz="2400" dirty="0" err="1">
                <a:latin typeface="Impact" panose="020B0806030902050204" pitchFamily="34" charset="0"/>
              </a:rPr>
              <a:t>penghakiman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adalah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hukum</a:t>
            </a:r>
            <a:r>
              <a:rPr lang="en-ID" sz="2400" dirty="0">
                <a:latin typeface="Impact" panose="020B0806030902050204" pitchFamily="34" charset="0"/>
              </a:rPr>
              <a:t> moral Allah </a:t>
            </a:r>
            <a:r>
              <a:rPr lang="en-ID" sz="2400" dirty="0" err="1">
                <a:latin typeface="Impact" panose="020B0806030902050204" pitchFamily="34" charset="0"/>
              </a:rPr>
              <a:t>sebagaimana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diringkas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dalam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Sepuluh</a:t>
            </a:r>
            <a:r>
              <a:rPr lang="en-ID" sz="2400" dirty="0">
                <a:latin typeface="Impact" panose="020B0806030902050204" pitchFamily="34" charset="0"/>
              </a:rPr>
              <a:t> Hukum </a:t>
            </a:r>
            <a:r>
              <a:rPr lang="en-ID" sz="2400" dirty="0" err="1">
                <a:latin typeface="Impact" panose="020B0806030902050204" pitchFamily="34" charset="0"/>
              </a:rPr>
              <a:t>Tuhan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b="1" dirty="0">
                <a:latin typeface="Franklin Gothic Medium Cond" panose="020B0606030402020204" pitchFamily="34" charset="0"/>
              </a:rPr>
              <a:t>[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Pengkhotbah</a:t>
            </a:r>
            <a:r>
              <a:rPr lang="en-ID" sz="2400" b="1" dirty="0">
                <a:latin typeface="Franklin Gothic Medium Cond" panose="020B0606030402020204" pitchFamily="34" charset="0"/>
              </a:rPr>
              <a:t> 12:13-14;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Yakobus</a:t>
            </a:r>
            <a:r>
              <a:rPr lang="en-ID" sz="2400" b="1" dirty="0">
                <a:latin typeface="Franklin Gothic Medium Cond" panose="020B0606030402020204" pitchFamily="34" charset="0"/>
              </a:rPr>
              <a:t> 1:25;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Yakobus</a:t>
            </a:r>
            <a:r>
              <a:rPr lang="en-ID" sz="2400" b="1" dirty="0">
                <a:latin typeface="Franklin Gothic Medium Cond" panose="020B0606030402020204" pitchFamily="34" charset="0"/>
              </a:rPr>
              <a:t> 2:8-17].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7E2A4B-7AD1-CC77-E26A-A042B7151203}"/>
              </a:ext>
            </a:extLst>
          </p:cNvPr>
          <p:cNvSpPr/>
          <p:nvPr/>
        </p:nvSpPr>
        <p:spPr>
          <a:xfrm>
            <a:off x="144026" y="1613184"/>
            <a:ext cx="103759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84C11E-B495-F1CF-2DA8-3306DE013635}"/>
              </a:ext>
            </a:extLst>
          </p:cNvPr>
          <p:cNvSpPr/>
          <p:nvPr/>
        </p:nvSpPr>
        <p:spPr>
          <a:xfrm>
            <a:off x="144026" y="3428359"/>
            <a:ext cx="103759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7BE3E1-DDEB-98F5-0BFB-98756E562392}"/>
              </a:ext>
            </a:extLst>
          </p:cNvPr>
          <p:cNvSpPr/>
          <p:nvPr/>
        </p:nvSpPr>
        <p:spPr>
          <a:xfrm>
            <a:off x="219709" y="5106805"/>
            <a:ext cx="103759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32177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25642" y="741074"/>
            <a:ext cx="687472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12651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826041" y="-81546"/>
            <a:ext cx="1827638" cy="1032742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909679" y="502817"/>
            <a:ext cx="645368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6567" y="6115501"/>
            <a:ext cx="1120885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75472" y="6453143"/>
            <a:ext cx="611178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5CAA9D-FC2F-C07F-F33A-B2B2CD534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3" y="334912"/>
            <a:ext cx="9132887" cy="960488"/>
          </a:xfrm>
        </p:spPr>
        <p:txBody>
          <a:bodyPr anchor="t">
            <a:normAutofit/>
          </a:bodyPr>
          <a:lstStyle/>
          <a:p>
            <a:pPr algn="ctr"/>
            <a:r>
              <a:rPr lang="en-ID" sz="2800" dirty="0" err="1">
                <a:latin typeface="Bernard MT Condensed" panose="02050806060905020404" pitchFamily="18" charset="0"/>
              </a:rPr>
              <a:t>Beberapa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konsep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penghukuman</a:t>
            </a:r>
            <a:r>
              <a:rPr lang="en-ID" sz="2800" dirty="0">
                <a:latin typeface="Bernard MT Condensed" panose="02050806060905020404" pitchFamily="18" charset="0"/>
              </a:rPr>
              <a:t> dan </a:t>
            </a:r>
            <a:r>
              <a:rPr lang="en-ID" sz="2800" dirty="0" err="1">
                <a:latin typeface="Bernard MT Condensed" panose="02050806060905020404" pitchFamily="18" charset="0"/>
              </a:rPr>
              <a:t>pembenaran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dalam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penghakiman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terakhir</a:t>
            </a:r>
            <a:r>
              <a:rPr lang="en-ID" sz="2800" dirty="0"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latin typeface="Bernard MT Condensed" panose="02050806060905020404" pitchFamily="18" charset="0"/>
              </a:rPr>
              <a:t>perlu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kita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pahami</a:t>
            </a:r>
            <a:r>
              <a:rPr lang="en-ID" sz="2800" dirty="0">
                <a:latin typeface="Bernard MT Condensed" panose="02050806060905020404" pitchFamily="18" charset="0"/>
              </a:rPr>
              <a:t>, </a:t>
            </a:r>
            <a:r>
              <a:rPr lang="en-ID" sz="2800" dirty="0" err="1">
                <a:latin typeface="Bernard MT Condensed" panose="02050806060905020404" pitchFamily="18" charset="0"/>
              </a:rPr>
              <a:t>sebagai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berikut</a:t>
            </a:r>
            <a:r>
              <a:rPr lang="en-ID" sz="2800" dirty="0">
                <a:latin typeface="Bernard MT Condensed" panose="020508060609050204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C6749A-2223-43AE-0D99-C3CE4907EF22}"/>
              </a:ext>
            </a:extLst>
          </p:cNvPr>
          <p:cNvSpPr txBox="1"/>
          <p:nvPr/>
        </p:nvSpPr>
        <p:spPr>
          <a:xfrm>
            <a:off x="1362075" y="1593962"/>
            <a:ext cx="73914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Pekerjaan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adalah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bukti-bukti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lahiriah</a:t>
            </a:r>
            <a:r>
              <a:rPr lang="en-ID" sz="2400" b="1" dirty="0">
                <a:latin typeface="Impact" panose="020B080603090205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pengalaman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sejati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penyelamatan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kita</a:t>
            </a:r>
            <a:r>
              <a:rPr lang="en-ID" sz="2400" b="1" dirty="0">
                <a:latin typeface="Franklin Gothic Medium Cond" panose="020B0606030402020204" pitchFamily="34" charset="0"/>
              </a:rPr>
              <a:t> dan, oleh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karena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itu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menjadi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faktor-faktor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harus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dipertimbangkan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selama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penghakiman</a:t>
            </a:r>
            <a:r>
              <a:rPr lang="en-ID" sz="2400" b="1" dirty="0">
                <a:latin typeface="Franklin Gothic Medium Cond" panose="020B0606030402020204" pitchFamily="34" charset="0"/>
              </a:rPr>
              <a:t>.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86B0BB-D5E6-584D-6444-4229F5CC4614}"/>
              </a:ext>
            </a:extLst>
          </p:cNvPr>
          <p:cNvSpPr txBox="1"/>
          <p:nvPr/>
        </p:nvSpPr>
        <p:spPr>
          <a:xfrm>
            <a:off x="1362075" y="2969377"/>
            <a:ext cx="7391400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Tidak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ada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ketetapan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sewenang-wenang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dari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Tuhan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hanya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memilih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beberapa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diselamatkan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tetapi</a:t>
            </a:r>
            <a:r>
              <a:rPr lang="en-ID" sz="2400" dirty="0">
                <a:latin typeface="Impact" panose="020B0806030902050204" pitchFamily="34" charset="0"/>
              </a:rPr>
              <a:t> yang lain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hilang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>
                <a:latin typeface="Gill Sans Nova Cond Ultra Bold" panose="020B0B04020104020203" pitchFamily="34" charset="0"/>
              </a:rPr>
              <a:t>Masing-masing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bertanggung</a:t>
            </a:r>
            <a:r>
              <a:rPr lang="en-ID" sz="2400" b="1" dirty="0">
                <a:latin typeface="Gill Sans Nova Cond Ultra Bold" panose="020B0B04020104020203" pitchFamily="34" charset="0"/>
              </a:rPr>
              <a:t>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jawab</a:t>
            </a:r>
            <a:r>
              <a:rPr lang="en-ID" sz="2400" b="1" dirty="0">
                <a:latin typeface="Gill Sans Nova Cond Ultra Bold" panose="020B0B04020104020203" pitchFamily="34" charset="0"/>
              </a:rPr>
              <a:t>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secara</a:t>
            </a:r>
            <a:r>
              <a:rPr lang="en-ID" sz="2400" b="1" dirty="0">
                <a:latin typeface="Gill Sans Nova Cond Ultra Bold" panose="020B0B04020104020203" pitchFamily="34" charset="0"/>
              </a:rPr>
              <a:t> moral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atas</a:t>
            </a:r>
            <a:r>
              <a:rPr lang="en-ID" sz="2400" b="1" dirty="0">
                <a:latin typeface="Gill Sans Nova Cond Ultra Bold" panose="020B0B04020104020203" pitchFamily="34" charset="0"/>
              </a:rPr>
              <a:t>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nasibnya</a:t>
            </a:r>
            <a:r>
              <a:rPr lang="en-ID" sz="2400" b="1" dirty="0">
                <a:latin typeface="Gill Sans Nova Cond Ultra Bold" panose="020B0B04020104020203" pitchFamily="34" charset="0"/>
              </a:rPr>
              <a:t>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sendiri</a:t>
            </a:r>
            <a:r>
              <a:rPr lang="en-ID" sz="2400" b="1" dirty="0">
                <a:latin typeface="Gill Sans Nova Cond Ultra Bold" panose="020B0B04020104020203" pitchFamily="34" charset="0"/>
              </a:rPr>
              <a:t>. 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9667F8-8BE9-B6AD-572F-F85C6BDEB283}"/>
              </a:ext>
            </a:extLst>
          </p:cNvPr>
          <p:cNvSpPr txBox="1"/>
          <p:nvPr/>
        </p:nvSpPr>
        <p:spPr>
          <a:xfrm>
            <a:off x="1362075" y="4752404"/>
            <a:ext cx="7391400" cy="19389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b="1" dirty="0">
                <a:latin typeface="Gill Sans Nova Cond XBd" panose="020B0A06020104020203" pitchFamily="34" charset="0"/>
              </a:rPr>
              <a:t>Pada </a:t>
            </a:r>
            <a:r>
              <a:rPr lang="en-ID" sz="2400" b="1" dirty="0" err="1">
                <a:latin typeface="Gill Sans Nova Cond XBd" panose="020B0A06020104020203" pitchFamily="34" charset="0"/>
              </a:rPr>
              <a:t>akhirnya</a:t>
            </a:r>
            <a:r>
              <a:rPr lang="en-ID" sz="2400" b="1" dirty="0">
                <a:latin typeface="Gill Sans Nova Cond XBd" panose="020B0A06020104020203" pitchFamily="34" charset="0"/>
              </a:rPr>
              <a:t>, </a:t>
            </a:r>
            <a:r>
              <a:rPr lang="en-ID" sz="2400" b="1" dirty="0" err="1">
                <a:latin typeface="Gill Sans Nova Cond XBd" panose="020B0A06020104020203" pitchFamily="34" charset="0"/>
              </a:rPr>
              <a:t>penghakiman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bukanlah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saat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Tuhan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memutuskan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untuk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menerima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atau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menolak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kita</a:t>
            </a:r>
            <a:r>
              <a:rPr lang="en-ID" sz="2400" b="1" dirty="0">
                <a:latin typeface="Franklin Gothic Medium Cond" panose="020B0606030402020204" pitchFamily="34" charset="0"/>
              </a:rPr>
              <a:t>,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tetapi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saat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Tuhan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menyelesaikan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b="1" dirty="0">
                <a:latin typeface="Franklin Gothic Medium Cond" panose="020B0606030402020204" pitchFamily="34" charset="0"/>
              </a:rPr>
              <a:t>-- </a:t>
            </a:r>
            <a:r>
              <a:rPr lang="en-ID" sz="2400" dirty="0" err="1">
                <a:solidFill>
                  <a:srgbClr val="C00000"/>
                </a:solidFill>
                <a:latin typeface="Verdana Pro Cond Black" panose="020B0A06030504040204" pitchFamily="34" charset="0"/>
              </a:rPr>
              <a:t>pilihan</a:t>
            </a:r>
            <a:r>
              <a:rPr lang="en-ID" sz="2400" dirty="0">
                <a:solidFill>
                  <a:srgbClr val="C00000"/>
                </a:solidFill>
                <a:latin typeface="Verdana Pro Cond Black" panose="020B0A0603050404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Verdana Pro Cond Black" panose="020B0A06030504040204" pitchFamily="34" charset="0"/>
              </a:rPr>
              <a:t>kita</a:t>
            </a:r>
            <a:r>
              <a:rPr lang="en-ID" sz="2400" dirty="0">
                <a:solidFill>
                  <a:srgbClr val="C00000"/>
                </a:solidFill>
                <a:latin typeface="Verdana Pro Cond Black" panose="020B0A0603050404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Verdana Pro Cond Black" panose="020B0A06030504040204" pitchFamily="34" charset="0"/>
              </a:rPr>
              <a:t>apakah</a:t>
            </a:r>
            <a:r>
              <a:rPr lang="en-ID" sz="2400" dirty="0">
                <a:solidFill>
                  <a:srgbClr val="C00000"/>
                </a:solidFill>
                <a:latin typeface="Verdana Pro Cond Black" panose="020B0A0603050404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Verdana Pro Cond Black" panose="020B0A06030504040204" pitchFamily="34" charset="0"/>
              </a:rPr>
              <a:t>kita</a:t>
            </a:r>
            <a:r>
              <a:rPr lang="en-ID" sz="2400" dirty="0">
                <a:solidFill>
                  <a:srgbClr val="C00000"/>
                </a:solidFill>
                <a:latin typeface="Verdana Pro Cond Black" panose="020B0A0603050404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Verdana Pro Cond Black" panose="020B0A06030504040204" pitchFamily="34" charset="0"/>
              </a:rPr>
              <a:t>telah</a:t>
            </a:r>
            <a:r>
              <a:rPr lang="en-ID" sz="2400" dirty="0">
                <a:solidFill>
                  <a:srgbClr val="C00000"/>
                </a:solidFill>
                <a:latin typeface="Verdana Pro Cond Black" panose="020B0A0603050404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Verdana Pro Cond Black" panose="020B0A06030504040204" pitchFamily="34" charset="0"/>
              </a:rPr>
              <a:t>menerima</a:t>
            </a:r>
            <a:r>
              <a:rPr lang="en-ID" sz="2400" dirty="0">
                <a:solidFill>
                  <a:srgbClr val="C00000"/>
                </a:solidFill>
                <a:latin typeface="Verdana Pro Cond Black" panose="020B0A06030504040204" pitchFamily="34" charset="0"/>
              </a:rPr>
              <a:t>-Nya </a:t>
            </a:r>
            <a:r>
              <a:rPr lang="en-ID" sz="2400" dirty="0" err="1">
                <a:solidFill>
                  <a:srgbClr val="C00000"/>
                </a:solidFill>
                <a:latin typeface="Verdana Pro Cond Black" panose="020B0A06030504040204" pitchFamily="34" charset="0"/>
              </a:rPr>
              <a:t>atau</a:t>
            </a:r>
            <a:r>
              <a:rPr lang="en-ID" sz="2400" dirty="0">
                <a:solidFill>
                  <a:srgbClr val="C00000"/>
                </a:solidFill>
                <a:latin typeface="Verdana Pro Cond Black" panose="020B0A0603050404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Verdana Pro Cond Black" panose="020B0A06030504040204" pitchFamily="34" charset="0"/>
              </a:rPr>
              <a:t>tidak</a:t>
            </a:r>
            <a:r>
              <a:rPr lang="en-ID" sz="2400" dirty="0">
                <a:solidFill>
                  <a:srgbClr val="C00000"/>
                </a:solidFill>
                <a:latin typeface="Verdana Pro Cond Black" panose="020B0A06030504040204" pitchFamily="34" charset="0"/>
              </a:rPr>
              <a:t>--</a:t>
            </a:r>
            <a:r>
              <a:rPr lang="en-ID" sz="2400" dirty="0" err="1">
                <a:solidFill>
                  <a:srgbClr val="C00000"/>
                </a:solidFill>
                <a:latin typeface="Verdana Pro Cond Black" panose="020B0A06030504040204" pitchFamily="34" charset="0"/>
              </a:rPr>
              <a:t>pilihan</a:t>
            </a:r>
            <a:r>
              <a:rPr lang="en-ID" sz="2400" dirty="0">
                <a:solidFill>
                  <a:srgbClr val="C00000"/>
                </a:solidFill>
                <a:latin typeface="Verdana Pro Cond Black" panose="020B0A06030504040204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Verdana Pro Cond Black" panose="020B0A06030504040204" pitchFamily="34" charset="0"/>
              </a:rPr>
              <a:t>diwujudkan</a:t>
            </a:r>
            <a:r>
              <a:rPr lang="en-ID" sz="2400" dirty="0">
                <a:solidFill>
                  <a:srgbClr val="C00000"/>
                </a:solidFill>
                <a:latin typeface="Verdana Pro Cond Black" panose="020B0A0603050404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Verdana Pro Cond Black" panose="020B0A06030504040204" pitchFamily="34" charset="0"/>
              </a:rPr>
              <a:t>melalui</a:t>
            </a:r>
            <a:r>
              <a:rPr lang="en-ID" sz="2400" dirty="0">
                <a:solidFill>
                  <a:srgbClr val="C00000"/>
                </a:solidFill>
                <a:latin typeface="Verdana Pro Cond Black" panose="020B0A0603050404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Verdana Pro Cond Black" panose="020B0A06030504040204" pitchFamily="34" charset="0"/>
              </a:rPr>
              <a:t>perbuatan</a:t>
            </a:r>
            <a:r>
              <a:rPr lang="en-ID" sz="2400" dirty="0">
                <a:solidFill>
                  <a:srgbClr val="C00000"/>
                </a:solidFill>
                <a:latin typeface="Verdana Pro Cond Black" panose="020B0A0603050404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Verdana Pro Cond Black" panose="020B0A06030504040204" pitchFamily="34" charset="0"/>
              </a:rPr>
              <a:t>kita</a:t>
            </a:r>
            <a:r>
              <a:rPr lang="en-ID" sz="2400" dirty="0">
                <a:solidFill>
                  <a:srgbClr val="C00000"/>
                </a:solidFill>
                <a:latin typeface="Verdana Pro Cond Black" panose="020B0A06030504040204" pitchFamily="34" charset="0"/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C8C672-4064-CACB-E209-3D811266B4E8}"/>
              </a:ext>
            </a:extLst>
          </p:cNvPr>
          <p:cNvSpPr/>
          <p:nvPr/>
        </p:nvSpPr>
        <p:spPr>
          <a:xfrm>
            <a:off x="162243" y="1525775"/>
            <a:ext cx="103759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C897D65-2366-9035-FA2F-AD9FFF3D7CE9}"/>
              </a:ext>
            </a:extLst>
          </p:cNvPr>
          <p:cNvSpPr/>
          <p:nvPr/>
        </p:nvSpPr>
        <p:spPr>
          <a:xfrm>
            <a:off x="162243" y="3149637"/>
            <a:ext cx="103759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C923C8-9643-07D6-083E-1EBCD8D1B931}"/>
              </a:ext>
            </a:extLst>
          </p:cNvPr>
          <p:cNvSpPr/>
          <p:nvPr/>
        </p:nvSpPr>
        <p:spPr>
          <a:xfrm>
            <a:off x="171455" y="4857179"/>
            <a:ext cx="103759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27338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2A67DA-EDC0-DFF2-2D4A-2980989031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927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C8263-45DD-19E7-884D-E089CA429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6150" y="428625"/>
            <a:ext cx="4225925" cy="61388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Bernard MT Condensed" panose="02050806060905020404" pitchFamily="18" charset="0"/>
              </a:rPr>
              <a:t>Injil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menurut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penghakiman</a:t>
            </a:r>
            <a:r>
              <a:rPr lang="en-ID" dirty="0">
                <a:latin typeface="Bernard MT Condensed" panose="02050806060905020404" pitchFamily="18" charset="0"/>
              </a:rPr>
              <a:t> Allah </a:t>
            </a:r>
            <a:r>
              <a:rPr lang="en-ID" dirty="0" err="1">
                <a:latin typeface="Bernard MT Condensed" panose="02050806060905020404" pitchFamily="18" charset="0"/>
              </a:rPr>
              <a:t>berfokus</a:t>
            </a:r>
            <a:r>
              <a:rPr lang="en-ID" dirty="0">
                <a:latin typeface="Bernard MT Condensed" panose="02050806060905020404" pitchFamily="18" charset="0"/>
              </a:rPr>
              <a:t> pada </a:t>
            </a:r>
            <a:r>
              <a:rPr lang="en-ID" dirty="0" err="1">
                <a:latin typeface="Bernard MT Condensed" panose="02050806060905020404" pitchFamily="18" charset="0"/>
              </a:rPr>
              <a:t>keselamatan</a:t>
            </a:r>
            <a:r>
              <a:rPr lang="en-ID" dirty="0">
                <a:latin typeface="Bernard MT Condensed" panose="02050806060905020404" pitchFamily="18" charset="0"/>
              </a:rPr>
              <a:t> orang-orang </a:t>
            </a:r>
            <a:r>
              <a:rPr lang="en-ID" dirty="0" err="1">
                <a:latin typeface="Bernard MT Condensed" panose="02050806060905020404" pitchFamily="18" charset="0"/>
              </a:rPr>
              <a:t>berdosa</a:t>
            </a:r>
            <a:r>
              <a:rPr lang="en-ID" dirty="0"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latin typeface="Bernard MT Condensed" panose="02050806060905020404" pitchFamily="18" charset="0"/>
              </a:rPr>
              <a:t>bertobat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>
                <a:latin typeface="Franklin Gothic Medium Cond" panose="020B0606030402020204" pitchFamily="34" charset="0"/>
              </a:rPr>
              <a:t>dan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demikian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menyajikan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kabar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baik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tentang</a:t>
            </a:r>
            <a:r>
              <a:rPr lang="en-ID" dirty="0">
                <a:latin typeface="Franklin Gothic Medium Cond" panose="020B0606030402020204" pitchFamily="34" charset="0"/>
              </a:rPr>
              <a:t> Allah </a:t>
            </a:r>
            <a:r>
              <a:rPr lang="en-ID" dirty="0" err="1">
                <a:latin typeface="Franklin Gothic Medium Cond" panose="020B0606030402020204" pitchFamily="34" charset="0"/>
              </a:rPr>
              <a:t>kasih</a:t>
            </a:r>
            <a:r>
              <a:rPr lang="en-ID" dirty="0">
                <a:latin typeface="Franklin Gothic Medium Cond" panose="020B0606030402020204" pitchFamily="34" charset="0"/>
              </a:rPr>
              <a:t>, yang, </a:t>
            </a:r>
            <a:r>
              <a:rPr lang="en-ID" dirty="0" err="1">
                <a:latin typeface="Franklin Gothic Medium Cond" panose="020B0606030402020204" pitchFamily="34" charset="0"/>
              </a:rPr>
              <a:t>karena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kasih</a:t>
            </a:r>
            <a:r>
              <a:rPr lang="en-ID" dirty="0">
                <a:latin typeface="Franklin Gothic Medium Cond" panose="020B0606030402020204" pitchFamily="34" charset="0"/>
              </a:rPr>
              <a:t>-Nya, </a:t>
            </a:r>
            <a:r>
              <a:rPr lang="en-ID" dirty="0" err="1">
                <a:latin typeface="Franklin Gothic Medium Cond" panose="020B0606030402020204" pitchFamily="34" charset="0"/>
              </a:rPr>
              <a:t>menghakimi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memberikan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solusi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abadi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masalah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kematian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penderitaan</a:t>
            </a:r>
            <a:r>
              <a:rPr lang="en-ID" dirty="0">
                <a:latin typeface="Franklin Gothic Medium Cond" panose="020B0606030402020204" pitchFamily="34" charset="0"/>
              </a:rPr>
              <a:t>, rasa </a:t>
            </a:r>
            <a:r>
              <a:rPr lang="en-ID" dirty="0" err="1">
                <a:latin typeface="Franklin Gothic Medium Cond" panose="020B0606030402020204" pitchFamily="34" charset="0"/>
              </a:rPr>
              <a:t>sakit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ketidakadilan</a:t>
            </a:r>
            <a:r>
              <a:rPr lang="en-ID" dirty="0">
                <a:latin typeface="Franklin Gothic Medium Cond" panose="020B0606030402020204" pitchFamily="34" charset="0"/>
              </a:rPr>
              <a:t>, dan </a:t>
            </a:r>
            <a:r>
              <a:rPr lang="en-ID" dirty="0" err="1">
                <a:latin typeface="Franklin Gothic Medium Cond" panose="020B0606030402020204" pitchFamily="34" charset="0"/>
              </a:rPr>
              <a:t>kekerasan</a:t>
            </a:r>
            <a:r>
              <a:rPr lang="en-ID" dirty="0">
                <a:latin typeface="Franklin Gothic Medium Cond" panose="020B0606030402020204" pitchFamily="34" charset="0"/>
              </a:rPr>
              <a:t>, yang </a:t>
            </a:r>
            <a:r>
              <a:rPr lang="en-ID" dirty="0" err="1">
                <a:latin typeface="Franklin Gothic Medium Cond" panose="020B0606030402020204" pitchFamily="34" charset="0"/>
              </a:rPr>
              <a:t>semuanya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akibat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dosa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[Roma 6:23, 2 </a:t>
            </a:r>
            <a:r>
              <a:rPr lang="en-ID" dirty="0" err="1">
                <a:latin typeface="Franklin Gothic Medium Cond" panose="020B0606030402020204" pitchFamily="34" charset="0"/>
              </a:rPr>
              <a:t>Tesalonika</a:t>
            </a:r>
            <a:r>
              <a:rPr lang="en-ID" dirty="0">
                <a:latin typeface="Franklin Gothic Medium Cond" panose="020B0606030402020204" pitchFamily="34" charset="0"/>
              </a:rPr>
              <a:t> 1:9, Wahyu 21:3-4].</a:t>
            </a:r>
          </a:p>
        </p:txBody>
      </p:sp>
    </p:spTree>
    <p:extLst>
      <p:ext uri="{BB962C8B-B14F-4D97-AF65-F5344CB8AC3E}">
        <p14:creationId xmlns:p14="http://schemas.microsoft.com/office/powerpoint/2010/main" val="3788012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2A271-AE0C-98B1-2D36-51DA361DF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161925"/>
            <a:ext cx="7599178" cy="1392555"/>
          </a:xfrm>
        </p:spPr>
        <p:txBody>
          <a:bodyPr>
            <a:normAutofit/>
          </a:bodyPr>
          <a:lstStyle/>
          <a:p>
            <a:pPr algn="ctr"/>
            <a:r>
              <a:rPr lang="nb-NO" sz="4000" dirty="0">
                <a:solidFill>
                  <a:srgbClr val="0070C0"/>
                </a:solidFill>
                <a:latin typeface="Congenial Black" panose="02000503040000020004" pitchFamily="2" charset="0"/>
              </a:rPr>
              <a:t>PENGHAKIMAN PRA-ADVENT</a:t>
            </a:r>
            <a:br>
              <a:rPr lang="nb-NO" sz="3700" dirty="0"/>
            </a:br>
            <a:r>
              <a:rPr lang="nb-NO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Senin, 19 Desember 2022</a:t>
            </a:r>
            <a:endParaRPr lang="en-ID" sz="2800" dirty="0">
              <a:solidFill>
                <a:srgbClr val="C0000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E772E-5967-7F1A-B98F-A98056765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780" y="4835048"/>
            <a:ext cx="7705725" cy="191262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Konsep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Alkitabiah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tentang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penghakiman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sebelum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kedatangan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Yesus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kedua</a:t>
            </a:r>
            <a:r>
              <a:rPr lang="en-ID" dirty="0">
                <a:latin typeface="Gill Sans Nova Cond XBd" panose="020B0A06020104020203" pitchFamily="34" charset="0"/>
              </a:rPr>
              <a:t> kali [</a:t>
            </a:r>
            <a:r>
              <a:rPr lang="en-ID" dirty="0" err="1">
                <a:latin typeface="Gill Sans Nova Cond XBd" panose="020B0A06020104020203" pitchFamily="34" charset="0"/>
              </a:rPr>
              <a:t>pra</a:t>
            </a:r>
            <a:r>
              <a:rPr lang="en-ID" dirty="0">
                <a:latin typeface="Gill Sans Nova Cond XBd" panose="020B0A06020104020203" pitchFamily="34" charset="0"/>
              </a:rPr>
              <a:t>-advent] </a:t>
            </a:r>
            <a:r>
              <a:rPr lang="en-ID" dirty="0" err="1">
                <a:latin typeface="Gill Sans Nova Cond XBd" panose="020B0A06020104020203" pitchFamily="34" charset="0"/>
              </a:rPr>
              <a:t>terdapat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Daniel 7:9-14, </a:t>
            </a:r>
            <a:r>
              <a:rPr lang="en-ID" dirty="0" err="1">
                <a:latin typeface="Gill Sans Nova Cond XBd" panose="020B0A06020104020203" pitchFamily="34" charset="0"/>
              </a:rPr>
              <a:t>Matius</a:t>
            </a:r>
            <a:r>
              <a:rPr lang="en-ID" dirty="0">
                <a:latin typeface="Gill Sans Nova Cond XBd" panose="020B0A06020104020203" pitchFamily="34" charset="0"/>
              </a:rPr>
              <a:t> 22:1-14, Wahyu 11:1, 18-19, Wahyu 14:6-7.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CBD034-60CF-C36B-EEF6-9CD2A2476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986" y="2024102"/>
            <a:ext cx="6843315" cy="24517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40975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40065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1D7179B-FF7C-482F-B3D9-2BE9ED113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7725" cy="6858000"/>
          </a:xfrm>
          <a:custGeom>
            <a:avLst/>
            <a:gdLst>
              <a:gd name="connsiteX0" fmla="*/ 0 w 6210300"/>
              <a:gd name="connsiteY0" fmla="*/ 0 h 6858000"/>
              <a:gd name="connsiteX1" fmla="*/ 2628900 w 6210300"/>
              <a:gd name="connsiteY1" fmla="*/ 0 h 6858000"/>
              <a:gd name="connsiteX2" fmla="*/ 3034146 w 6210300"/>
              <a:gd name="connsiteY2" fmla="*/ 0 h 6858000"/>
              <a:gd name="connsiteX3" fmla="*/ 6210300 w 6210300"/>
              <a:gd name="connsiteY3" fmla="*/ 6858000 h 6858000"/>
              <a:gd name="connsiteX4" fmla="*/ 2628900 w 6210300"/>
              <a:gd name="connsiteY4" fmla="*/ 6858000 h 6858000"/>
              <a:gd name="connsiteX5" fmla="*/ 0 w 62103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0300" h="6858000">
                <a:moveTo>
                  <a:pt x="0" y="0"/>
                </a:moveTo>
                <a:lnTo>
                  <a:pt x="2628900" y="0"/>
                </a:lnTo>
                <a:lnTo>
                  <a:pt x="3034146" y="0"/>
                </a:lnTo>
                <a:lnTo>
                  <a:pt x="6210300" y="6858000"/>
                </a:lnTo>
                <a:lnTo>
                  <a:pt x="2628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F8676-9CB9-C2EA-AFDB-6676AA4D8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465" y="219075"/>
            <a:ext cx="8634845" cy="1485900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ctr"/>
            <a:r>
              <a:rPr lang="en-ID" sz="3200" dirty="0" err="1">
                <a:solidFill>
                  <a:srgbClr val="FFFFFF"/>
                </a:solidFill>
                <a:latin typeface="Congenial Black" panose="02000503040000020004" pitchFamily="2" charset="0"/>
              </a:rPr>
              <a:t>Konsep</a:t>
            </a:r>
            <a:r>
              <a:rPr lang="en-ID" sz="3200" dirty="0">
                <a:solidFill>
                  <a:srgbClr val="FFFFFF"/>
                </a:solidFill>
                <a:latin typeface="Congenial Black" panose="02000503040000020004" pitchFamily="2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Congenial Black" panose="02000503040000020004" pitchFamily="2" charset="0"/>
              </a:rPr>
              <a:t>penghakiman</a:t>
            </a:r>
            <a:r>
              <a:rPr lang="en-ID" sz="3200" dirty="0">
                <a:solidFill>
                  <a:srgbClr val="FFFFFF"/>
                </a:solidFill>
                <a:latin typeface="Congenial Black" panose="02000503040000020004" pitchFamily="2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Congenial Black" panose="02000503040000020004" pitchFamily="2" charset="0"/>
              </a:rPr>
              <a:t>pra</a:t>
            </a:r>
            <a:r>
              <a:rPr lang="en-ID" sz="3200" dirty="0">
                <a:solidFill>
                  <a:srgbClr val="FFFFFF"/>
                </a:solidFill>
                <a:latin typeface="Congenial Black" panose="02000503040000020004" pitchFamily="2" charset="0"/>
              </a:rPr>
              <a:t>-advent </a:t>
            </a:r>
            <a:r>
              <a:rPr lang="en-ID" sz="3200" dirty="0" err="1">
                <a:solidFill>
                  <a:srgbClr val="FFFFFF"/>
                </a:solidFill>
                <a:latin typeface="Congenial Black" panose="02000503040000020004" pitchFamily="2" charset="0"/>
              </a:rPr>
              <a:t>ini</a:t>
            </a:r>
            <a:r>
              <a:rPr lang="en-ID" sz="3200" dirty="0">
                <a:solidFill>
                  <a:srgbClr val="FFFFFF"/>
                </a:solidFill>
                <a:latin typeface="Congenial Black" panose="02000503040000020004" pitchFamily="2" charset="0"/>
              </a:rPr>
              <a:t> di </a:t>
            </a:r>
            <a:r>
              <a:rPr lang="en-ID" sz="3200" dirty="0" err="1">
                <a:solidFill>
                  <a:srgbClr val="FFFFFF"/>
                </a:solidFill>
                <a:latin typeface="Congenial Black" panose="02000503040000020004" pitchFamily="2" charset="0"/>
              </a:rPr>
              <a:t>dasarkan</a:t>
            </a:r>
            <a:r>
              <a:rPr lang="en-ID" sz="3200" dirty="0">
                <a:solidFill>
                  <a:srgbClr val="FFFFFF"/>
                </a:solidFill>
                <a:latin typeface="Congenial Black" panose="02000503040000020004" pitchFamily="2" charset="0"/>
              </a:rPr>
              <a:t> pada </a:t>
            </a:r>
            <a:r>
              <a:rPr lang="en-ID" sz="3200" dirty="0" err="1">
                <a:solidFill>
                  <a:srgbClr val="FFFFFF"/>
                </a:solidFill>
                <a:latin typeface="Congenial Black" panose="02000503040000020004" pitchFamily="2" charset="0"/>
              </a:rPr>
              <a:t>tiga</a:t>
            </a:r>
            <a:r>
              <a:rPr lang="en-ID" sz="3200" dirty="0">
                <a:solidFill>
                  <a:srgbClr val="FFFFFF"/>
                </a:solidFill>
                <a:latin typeface="Congenial Black" panose="02000503040000020004" pitchFamily="2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Congenial Black" panose="02000503040000020004" pitchFamily="2" charset="0"/>
              </a:rPr>
              <a:t>ajaran</a:t>
            </a:r>
            <a:r>
              <a:rPr lang="en-ID" sz="3200" dirty="0">
                <a:solidFill>
                  <a:srgbClr val="FFFFFF"/>
                </a:solidFill>
                <a:latin typeface="Congenial Black" panose="02000503040000020004" pitchFamily="2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Congenial Black" panose="02000503040000020004" pitchFamily="2" charset="0"/>
              </a:rPr>
              <a:t>dasar</a:t>
            </a:r>
            <a:r>
              <a:rPr lang="en-ID" sz="3200" dirty="0">
                <a:solidFill>
                  <a:srgbClr val="FFFFFF"/>
                </a:solidFill>
                <a:latin typeface="Congenial Black" panose="02000503040000020004" pitchFamily="2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Congenial Black" panose="02000503040000020004" pitchFamily="2" charset="0"/>
              </a:rPr>
              <a:t>Alkitabiah</a:t>
            </a:r>
            <a:r>
              <a:rPr lang="en-ID" sz="3200" dirty="0">
                <a:solidFill>
                  <a:srgbClr val="FFFFFF"/>
                </a:solidFill>
                <a:latin typeface="Congenial Black" panose="02000503040000020004" pitchFamily="2" charset="0"/>
              </a:rPr>
              <a:t>, </a:t>
            </a:r>
            <a:r>
              <a:rPr lang="en-ID" sz="3200" dirty="0" err="1">
                <a:solidFill>
                  <a:srgbClr val="FFFFFF"/>
                </a:solidFill>
                <a:latin typeface="Congenial Black" panose="02000503040000020004" pitchFamily="2" charset="0"/>
              </a:rPr>
              <a:t>yaitu</a:t>
            </a:r>
            <a:r>
              <a:rPr lang="en-ID" sz="3200" dirty="0">
                <a:solidFill>
                  <a:srgbClr val="FFFFFF"/>
                </a:solidFill>
                <a:latin typeface="Congenial Black" panose="02000503040000020004" pitchFamily="2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C9829-7033-4C7F-84CE-9A128B100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605" y="1924050"/>
            <a:ext cx="7954240" cy="4560094"/>
          </a:xfrm>
          <a:solidFill>
            <a:srgbClr val="FFFF99"/>
          </a:solidFill>
        </p:spPr>
        <p:txBody>
          <a:bodyPr anchor="ctr"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Bahwa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semua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orang 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mati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- </a:t>
            </a:r>
            <a:r>
              <a:rPr lang="en-ID" sz="3000" b="1" dirty="0" err="1">
                <a:solidFill>
                  <a:schemeClr val="bg1"/>
                </a:solidFill>
                <a:latin typeface="Verdana Pro Cond Black" panose="020B0A06030504040204" pitchFamily="34" charset="0"/>
              </a:rPr>
              <a:t>benar</a:t>
            </a:r>
            <a:r>
              <a:rPr lang="en-ID" sz="3000" b="1" dirty="0">
                <a:solidFill>
                  <a:schemeClr val="bg1"/>
                </a:solidFill>
                <a:latin typeface="Verdana Pro Cond Black" panose="020B0A06030504040204" pitchFamily="34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Verdana Pro Cond Black" panose="020B0A06030504040204" pitchFamily="34" charset="0"/>
              </a:rPr>
              <a:t>atau</a:t>
            </a:r>
            <a:r>
              <a:rPr lang="en-ID" sz="3000" b="1" dirty="0">
                <a:solidFill>
                  <a:schemeClr val="bg1"/>
                </a:solidFill>
                <a:latin typeface="Verdana Pro Cond Black" panose="020B0A06030504040204" pitchFamily="34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Verdana Pro Cond Black" panose="020B0A06030504040204" pitchFamily="34" charset="0"/>
              </a:rPr>
              <a:t>tidak</a:t>
            </a:r>
            <a:r>
              <a:rPr lang="en-ID" sz="3000" b="1" dirty="0">
                <a:solidFill>
                  <a:schemeClr val="bg1"/>
                </a:solidFill>
                <a:latin typeface="Verdana Pro Cond Black" panose="020B0A06030504040204" pitchFamily="34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Verdana Pro Cond Black" panose="020B0A06030504040204" pitchFamily="34" charset="0"/>
              </a:rPr>
              <a:t>benar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-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tetap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sadarkan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diri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kuburan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sampai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kebangkitan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terakhir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[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Yohanes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5:25-29].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000" b="1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Adanya</a:t>
            </a:r>
            <a:r>
              <a:rPr lang="en-ID" sz="30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penghakiman</a:t>
            </a:r>
            <a:r>
              <a:rPr lang="en-ID" sz="30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 universal </a:t>
            </a:r>
            <a:r>
              <a:rPr lang="en-ID" sz="3000" b="1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atas</a:t>
            </a:r>
            <a:r>
              <a:rPr lang="en-ID" sz="30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semua</a:t>
            </a:r>
            <a:r>
              <a:rPr lang="en-ID" sz="30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manusia</a:t>
            </a:r>
            <a:r>
              <a:rPr lang="en-ID" sz="30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[2 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Korintus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5:10, Wahyu 20:11-13].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Fakta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bahwa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kebangkitan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pertama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menjadi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ganjaran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berkat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bagi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orang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benar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dan </a:t>
            </a:r>
            <a:r>
              <a:rPr lang="en-ID" sz="3000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kebangkitan</a:t>
            </a:r>
            <a:r>
              <a:rPr lang="en-ID" sz="3000" b="1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kedua</a:t>
            </a:r>
            <a:r>
              <a:rPr lang="en-ID" sz="3000" b="1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akan</a:t>
            </a:r>
            <a:r>
              <a:rPr lang="en-ID" sz="3000" b="1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menjadi</a:t>
            </a:r>
            <a:r>
              <a:rPr lang="en-ID" sz="3000" b="1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kematian</a:t>
            </a:r>
            <a:r>
              <a:rPr lang="en-ID" sz="3000" b="1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kekal</a:t>
            </a:r>
            <a:r>
              <a:rPr lang="en-ID" sz="3000" b="1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bagi</a:t>
            </a:r>
            <a:r>
              <a:rPr lang="en-ID" sz="3000" b="1" dirty="0">
                <a:solidFill>
                  <a:schemeClr val="bg1"/>
                </a:solidFill>
                <a:latin typeface="Eras Demi ITC" panose="020B0805030504020804" pitchFamily="34" charset="0"/>
              </a:rPr>
              <a:t> orang </a:t>
            </a:r>
            <a:r>
              <a:rPr lang="en-ID" sz="3000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fasik</a:t>
            </a:r>
            <a:r>
              <a:rPr lang="en-ID" sz="3000" b="1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[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Yohanes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5:28-29; Wahyu 20:4-6, 12-15].</a:t>
            </a:r>
          </a:p>
        </p:txBody>
      </p:sp>
    </p:spTree>
    <p:extLst>
      <p:ext uri="{BB962C8B-B14F-4D97-AF65-F5344CB8AC3E}">
        <p14:creationId xmlns:p14="http://schemas.microsoft.com/office/powerpoint/2010/main" val="764720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465</TotalTime>
  <Words>1981</Words>
  <Application>Microsoft Office PowerPoint</Application>
  <PresentationFormat>On-screen Show (4:3)</PresentationFormat>
  <Paragraphs>107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Aharoni</vt:lpstr>
      <vt:lpstr>Amasis MT Pro Black</vt:lpstr>
      <vt:lpstr>Arial</vt:lpstr>
      <vt:lpstr>Berlin Sans FB</vt:lpstr>
      <vt:lpstr>Bernard MT Condensed</vt:lpstr>
      <vt:lpstr>Calibri</vt:lpstr>
      <vt:lpstr>Calibri Light</vt:lpstr>
      <vt:lpstr>Congenial Black</vt:lpstr>
      <vt:lpstr>Eras Bold ITC</vt:lpstr>
      <vt:lpstr>Eras Demi ITC</vt:lpstr>
      <vt:lpstr>Franklin Gothic Medium Cond</vt:lpstr>
      <vt:lpstr>Gill Sans Nova Cond Ultra Bold</vt:lpstr>
      <vt:lpstr>Gill Sans Nova Cond XBd</vt:lpstr>
      <vt:lpstr>Impact</vt:lpstr>
      <vt:lpstr>Verdana Pro Cond Black</vt:lpstr>
      <vt:lpstr>Wingdings</vt:lpstr>
      <vt:lpstr>Office Theme</vt:lpstr>
      <vt:lpstr>PROSES PENGHAKIMAN</vt:lpstr>
      <vt:lpstr>2 KORINTUS 5:10</vt:lpstr>
      <vt:lpstr>PowerPoint Presentation</vt:lpstr>
      <vt:lpstr>PENGHAKIMAN TERAKHIR Minggu, 18 Desember 2022</vt:lpstr>
      <vt:lpstr>Beberapa konsep penghukuman dan pembenaran dalam penghakiman terakhir yang perlu kita pahami, sebagai berikut:</vt:lpstr>
      <vt:lpstr>Beberapa konsep penghukuman dan pembenaran dalam penghakiman terakhir yang perlu kita pahami, sebagai berikut:</vt:lpstr>
      <vt:lpstr>PowerPoint Presentation</vt:lpstr>
      <vt:lpstr>PENGHAKIMAN PRA-ADVENT Senin, 19 Desember 2022</vt:lpstr>
      <vt:lpstr>Konsep penghakiman pra-advent ini di dasarkan pada tiga ajaran dasar Alkitabiah, yaitu:</vt:lpstr>
      <vt:lpstr>PowerPoint Presentation</vt:lpstr>
      <vt:lpstr>Kapan penghakiman pra-advent itu dimulai?</vt:lpstr>
      <vt:lpstr>PowerPoint Presentation</vt:lpstr>
      <vt:lpstr>PENGHAKIMAN SERIBU TAHUN Selasa, 14 Desember 2022</vt:lpstr>
      <vt:lpstr>Apa aktivitas orang-orang kudus selama masa 1000 tahun di surga?</vt:lpstr>
      <vt:lpstr>Mengapa orang-orang kudus harus berpartisipasi dalam penghakiman seribu tahun?</vt:lpstr>
      <vt:lpstr>Apakah tujuan dari penghakiman selama 1000 tahun ini?</vt:lpstr>
      <vt:lpstr>PowerPoint Presentation</vt:lpstr>
      <vt:lpstr>PENGHAKIMAN EKSEKUTIF Rabu, 21 Desember 2022</vt:lpstr>
      <vt:lpstr>PowerPoint Presentation</vt:lpstr>
      <vt:lpstr>Ellen G. White, Manuscript Releases, jid. 12, hlm. 208</vt:lpstr>
      <vt:lpstr>PowerPoint Presentation</vt:lpstr>
      <vt:lpstr>2 Petrus 3:10-11</vt:lpstr>
      <vt:lpstr>KEMATIAN KEDUA Kamis, 22 Desember 2022</vt:lpstr>
      <vt:lpstr>Ellen G. White, Alfa dan Omega, jid. 8, hlm. 708</vt:lpstr>
      <vt:lpstr>PowerPoint Presentation</vt:lpstr>
      <vt:lpstr>Ellen G. White, Alfa dan Omega, jld. 8, hlm. 570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PROSES PENGHAKIMAN</dc:title>
  <dc:creator>daniel siswanto</dc:creator>
  <cp:lastModifiedBy>daniel siswanto</cp:lastModifiedBy>
  <cp:revision>23</cp:revision>
  <dcterms:created xsi:type="dcterms:W3CDTF">2022-12-19T00:56:27Z</dcterms:created>
  <dcterms:modified xsi:type="dcterms:W3CDTF">2022-12-22T06:38:47Z</dcterms:modified>
</cp:coreProperties>
</file>