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3" r:id="rId17"/>
    <p:sldId id="274" r:id="rId18"/>
    <p:sldId id="275" r:id="rId19"/>
    <p:sldId id="270" r:id="rId20"/>
    <p:sldId id="277" r:id="rId21"/>
    <p:sldId id="281" r:id="rId22"/>
    <p:sldId id="278" r:id="rId23"/>
    <p:sldId id="279" r:id="rId24"/>
    <p:sldId id="280" r:id="rId25"/>
    <p:sldId id="27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471D"/>
    <a:srgbClr val="99FFCC"/>
    <a:srgbClr val="FFFF99"/>
    <a:srgbClr val="28483C"/>
    <a:srgbClr val="472941"/>
    <a:srgbClr val="C7C7F9"/>
    <a:srgbClr val="FF3300"/>
    <a:srgbClr val="FF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731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644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716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357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015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554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935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280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224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564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769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F9695-E283-4C5F-A6AE-3024BE1CE594}" type="datetimeFigureOut">
              <a:rPr lang="en-ID" smtClean="0"/>
              <a:t>15/12/2022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A2206-9958-4516-A6FC-850C694D0C7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505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93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93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CD91DB5-33FF-9ADF-1452-8323C7D1B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" y="4052100"/>
            <a:ext cx="7475220" cy="163432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493D5F"/>
                </a:solidFill>
                <a:latin typeface="Amasis MT Pro Black" panose="02040A04050005020304" pitchFamily="18" charset="0"/>
              </a:rPr>
              <a:t>PANDANGAN DUNIA ALKITABIAH</a:t>
            </a:r>
            <a:endParaRPr lang="en-ID" sz="5000" b="1" dirty="0">
              <a:solidFill>
                <a:srgbClr val="493D5F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76D9C-5C04-095A-EBDF-0992F5EC0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7" y="5942963"/>
            <a:ext cx="6575895" cy="58166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493D5F"/>
                </a:solidFill>
                <a:latin typeface="Franklin Gothic Heavy" panose="020B0903020102020204" pitchFamily="34" charset="0"/>
              </a:rPr>
              <a:t>Pelajaran </a:t>
            </a:r>
            <a:r>
              <a:rPr lang="en-US" sz="1400" dirty="0" err="1">
                <a:solidFill>
                  <a:srgbClr val="493D5F"/>
                </a:solidFill>
                <a:latin typeface="Franklin Gothic Heavy" panose="020B0903020102020204" pitchFamily="34" charset="0"/>
              </a:rPr>
              <a:t>ke</a:t>
            </a:r>
            <a:r>
              <a:rPr lang="en-US" sz="1400" dirty="0">
                <a:solidFill>
                  <a:srgbClr val="493D5F"/>
                </a:solidFill>
                <a:latin typeface="Franklin Gothic Heavy" panose="020B0903020102020204" pitchFamily="34" charset="0"/>
              </a:rPr>
              <a:t> 12, </a:t>
            </a:r>
            <a:r>
              <a:rPr lang="en-US" sz="1400" dirty="0" err="1">
                <a:solidFill>
                  <a:srgbClr val="493D5F"/>
                </a:solidFill>
                <a:latin typeface="Franklin Gothic Heavy" panose="020B0903020102020204" pitchFamily="34" charset="0"/>
              </a:rPr>
              <a:t>Triwulan</a:t>
            </a:r>
            <a:r>
              <a:rPr lang="en-US" sz="1400" dirty="0">
                <a:solidFill>
                  <a:srgbClr val="493D5F"/>
                </a:solidFill>
                <a:latin typeface="Franklin Gothic Heavy" panose="020B0903020102020204" pitchFamily="34" charset="0"/>
              </a:rPr>
              <a:t> IV</a:t>
            </a:r>
          </a:p>
          <a:p>
            <a:r>
              <a:rPr lang="en-US" sz="1400" dirty="0" err="1">
                <a:solidFill>
                  <a:srgbClr val="493D5F"/>
                </a:solidFill>
                <a:latin typeface="Franklin Gothic Heavy" panose="020B0903020102020204" pitchFamily="34" charset="0"/>
              </a:rPr>
              <a:t>Tahun</a:t>
            </a:r>
            <a:r>
              <a:rPr lang="en-US" sz="1400" dirty="0">
                <a:solidFill>
                  <a:srgbClr val="493D5F"/>
                </a:solidFill>
                <a:latin typeface="Franklin Gothic Heavy" panose="020B0903020102020204" pitchFamily="34" charset="0"/>
              </a:rPr>
              <a:t> 2022</a:t>
            </a:r>
            <a:endParaRPr lang="en-ID" sz="1400" dirty="0">
              <a:solidFill>
                <a:srgbClr val="493D5F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Imagen 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7E0B315-CCC5-2B8E-48B3-A865606B6D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6" r="2" b="21721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8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39A3A-0E2B-6ACD-104B-3D6D5C8B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209549"/>
            <a:ext cx="8277224" cy="1482091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TUBUH SEBAGAI BAIT SUCI</a:t>
            </a:r>
            <a:br>
              <a:rPr lang="en-ID" sz="3700" dirty="0"/>
            </a:b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Senin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12 </a:t>
            </a: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52FA-9E3C-FAE2-098A-30351E54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539" y="2027682"/>
            <a:ext cx="4902835" cy="462076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ID" b="1" dirty="0">
                <a:latin typeface="Berlin Sans FB" panose="020E0602020502020306" pitchFamily="34" charset="0"/>
              </a:rPr>
              <a:t>FILSUF YUNANI KUNO </a:t>
            </a:r>
            <a:r>
              <a:rPr lang="en-ID" dirty="0" err="1">
                <a:latin typeface="Eras Demi ITC" panose="020B0805030504020804" pitchFamily="34" charset="0"/>
              </a:rPr>
              <a:t>mengajarkan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tubuh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adalah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penjara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jiwa</a:t>
            </a:r>
            <a:r>
              <a:rPr lang="en-ID" dirty="0">
                <a:latin typeface="Eras Demi ITC" panose="020B0805030504020804" pitchFamily="34" charset="0"/>
              </a:rPr>
              <a:t>, yang </a:t>
            </a:r>
            <a:r>
              <a:rPr lang="en-ID" dirty="0" err="1">
                <a:latin typeface="Eras Demi ITC" panose="020B0805030504020804" pitchFamily="34" charset="0"/>
              </a:rPr>
              <a:t>dibebaskan</a:t>
            </a:r>
            <a:r>
              <a:rPr lang="en-ID" dirty="0">
                <a:latin typeface="Eras Demi ITC" panose="020B0805030504020804" pitchFamily="34" charset="0"/>
              </a:rPr>
              <a:t> oleh </a:t>
            </a:r>
            <a:r>
              <a:rPr lang="en-ID" dirty="0" err="1">
                <a:latin typeface="Eras Demi ITC" panose="020B0805030504020804" pitchFamily="34" charset="0"/>
              </a:rPr>
              <a:t>kematian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gema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konsep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banyak</a:t>
            </a:r>
            <a:r>
              <a:rPr lang="en-ID" dirty="0">
                <a:latin typeface="Berlin Sans FB" panose="020E0602020502020306" pitchFamily="34" charset="0"/>
              </a:rPr>
              <a:t> orang Kristen </a:t>
            </a:r>
            <a:r>
              <a:rPr lang="en-ID" dirty="0" err="1">
                <a:latin typeface="Berlin Sans FB" panose="020E0602020502020306" pitchFamily="34" charset="0"/>
              </a:rPr>
              <a:t>saat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percaya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tubuh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tempat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sementara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jiwa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abadi</a:t>
            </a:r>
            <a:r>
              <a:rPr lang="en-ID" dirty="0">
                <a:latin typeface="Berlin Sans FB" panose="020E0602020502020306" pitchFamily="34" charset="0"/>
              </a:rPr>
              <a:t>, yang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disatukan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kembali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tubuh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saat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kebangkitan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06B3-F828-21D5-1592-7F0EEECC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74" y="3049906"/>
            <a:ext cx="3438525" cy="19102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0381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7DC0C-8B44-0211-9B0E-62247F41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65" y="253937"/>
            <a:ext cx="5820724" cy="5984938"/>
          </a:xfrm>
        </p:spPr>
        <p:txBody>
          <a:bodyPr anchor="t">
            <a:no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Faham PANTHEISME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semesta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tubuh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substansi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Ilahi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terpadu</a:t>
            </a:r>
            <a:r>
              <a:rPr lang="en-ID" dirty="0">
                <a:latin typeface="Franklin Gothic Medium Cond" panose="020B0606030402020204" pitchFamily="34" charset="0"/>
              </a:rPr>
              <a:t> dan universal.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Kita </a:t>
            </a:r>
            <a:r>
              <a:rPr lang="en-ID" dirty="0" err="1">
                <a:latin typeface="Franklin Gothic Medium Cond" panose="020B0606030402020204" pitchFamily="34" charset="0"/>
              </a:rPr>
              <a:t>dikelilingi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teori-teori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saling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bertentangan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berdiri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teguh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diajarkan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mengenai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sifat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kemanusiaan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membiarkan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disesatkan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teori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C8700-EFB5-7A60-9155-A93A9DCBD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r="4374" b="-1"/>
          <a:stretch/>
        </p:blipFill>
        <p:spPr>
          <a:xfrm>
            <a:off x="6086474" y="1581150"/>
            <a:ext cx="2921320" cy="3895092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EB3800-76B6-995F-B960-606A474E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227C1-49A8-3BD2-34C8-0AFBD366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097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pemahaman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tubuh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"bait Allah" </a:t>
            </a:r>
            <a:b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dan "bait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Kudus"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memengaruhi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secara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positif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 1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Korintus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6:19-20, 1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Korinus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10:31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2C625-397E-3F48-B191-D15E5F9BC8E9}"/>
              </a:ext>
            </a:extLst>
          </p:cNvPr>
          <p:cNvSpPr txBox="1"/>
          <p:nvPr/>
        </p:nvSpPr>
        <p:spPr>
          <a:xfrm>
            <a:off x="1590675" y="1856512"/>
            <a:ext cx="7115175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Karena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sepenuhnya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Adam </a:t>
            </a:r>
            <a:r>
              <a:rPr lang="en-ID" sz="2400" dirty="0" err="1">
                <a:latin typeface="Gill Sans Nova Cond XBd" panose="020B0A06020104020203" pitchFamily="34" charset="0"/>
              </a:rPr>
              <a:t>maupun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diciptakan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menurut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gambar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rupa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Kejadian</a:t>
            </a:r>
            <a:r>
              <a:rPr lang="en-ID" sz="2400" dirty="0">
                <a:latin typeface="Gill Sans Nova Cond XBd" panose="020B0A06020104020203" pitchFamily="34" charset="0"/>
              </a:rPr>
              <a:t> 1:26, 27], yang </a:t>
            </a:r>
            <a:r>
              <a:rPr lang="en-ID" sz="2400" dirty="0" err="1">
                <a:latin typeface="Gill Sans Nova Cond XBd" panose="020B0A06020104020203" pitchFamily="34" charset="0"/>
              </a:rPr>
              <a:t>tercermin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karakter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aspek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fisik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milik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penciptaan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6AE9B-9D97-DF47-C3C4-32CE8FF1BF27}"/>
              </a:ext>
            </a:extLst>
          </p:cNvPr>
          <p:cNvSpPr txBox="1"/>
          <p:nvPr/>
        </p:nvSpPr>
        <p:spPr>
          <a:xfrm>
            <a:off x="1590675" y="4323054"/>
            <a:ext cx="7115174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Karena </a:t>
            </a:r>
            <a:r>
              <a:rPr lang="en-ID" sz="2400" dirty="0" err="1">
                <a:latin typeface="Gill Sans Nova Cond XBd" panose="020B0A06020104020203" pitchFamily="34" charset="0"/>
              </a:rPr>
              <a:t>citra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karakter</a:t>
            </a:r>
            <a:r>
              <a:rPr lang="en-ID" sz="2400" dirty="0">
                <a:latin typeface="Gill Sans Nova Cond XBd" panose="020B0A06020104020203" pitchFamily="34" charset="0"/>
              </a:rPr>
              <a:t> Allah]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dirusak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disembunyikan</a:t>
            </a:r>
            <a:r>
              <a:rPr lang="en-ID" sz="2400" dirty="0"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latin typeface="Gill Sans Nova Cond XBd" panose="020B0A06020104020203" pitchFamily="34" charset="0"/>
              </a:rPr>
              <a:t>kehadiran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pekerjaan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penebusan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mengembalikan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kondisi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semula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termasuk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kesehatan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fisiknya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milik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penebusan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DC74A1-D388-9A01-6205-11717D158FE6}"/>
              </a:ext>
            </a:extLst>
          </p:cNvPr>
          <p:cNvSpPr/>
          <p:nvPr/>
        </p:nvSpPr>
        <p:spPr>
          <a:xfrm>
            <a:off x="362583" y="1732791"/>
            <a:ext cx="10375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B9036-8984-9972-826C-8C8B1A74521E}"/>
              </a:ext>
            </a:extLst>
          </p:cNvPr>
          <p:cNvSpPr/>
          <p:nvPr/>
        </p:nvSpPr>
        <p:spPr>
          <a:xfrm>
            <a:off x="362583" y="4290424"/>
            <a:ext cx="10375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195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8C430-8322-F664-D705-BADD005DD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343DC-3711-41AF-61BA-E29703DB5E3E}"/>
              </a:ext>
            </a:extLst>
          </p:cNvPr>
          <p:cNvSpPr txBox="1"/>
          <p:nvPr/>
        </p:nvSpPr>
        <p:spPr>
          <a:xfrm>
            <a:off x="1371601" y="771168"/>
            <a:ext cx="7372350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Karena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mengakui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kesatuan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terpisahkan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agama </a:t>
            </a:r>
            <a:r>
              <a:rPr lang="en-ID" sz="2400" dirty="0" err="1">
                <a:latin typeface="Gill Sans Nova Cond XBd" panose="020B0A06020104020203" pitchFamily="34" charset="0"/>
              </a:rPr>
              <a:t>mencakup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aspek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mempertimbangkan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kesehatan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fisik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kewajiban</a:t>
            </a:r>
            <a:r>
              <a:rPr lang="en-ID" sz="2400" dirty="0">
                <a:latin typeface="Gill Sans Nova Cond XBd" panose="020B0A06020104020203" pitchFamily="34" charset="0"/>
              </a:rPr>
              <a:t> agama. </a:t>
            </a:r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dibimbing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prinsip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diilhami</a:t>
            </a:r>
            <a:r>
              <a:rPr lang="en-ID" sz="2400" dirty="0">
                <a:latin typeface="Impact" panose="020B0806030902050204" pitchFamily="34" charset="0"/>
              </a:rPr>
              <a:t>,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1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Korintus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10:31 "Jika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minum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melakukan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lain,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lakukanlah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Allah".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1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Korintus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6:19-20 “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tahukah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tubuhmu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bait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Kudus yang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diam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Kudus yang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peroleh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Allah, dan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bukan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milik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sendiri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?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Sebab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dibeli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harganya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lunas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dibayar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 Karena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muliakanlah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tubuhmu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!”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56EF7-6433-B302-B7B0-052F551C031A}"/>
              </a:ext>
            </a:extLst>
          </p:cNvPr>
          <p:cNvSpPr/>
          <p:nvPr/>
        </p:nvSpPr>
        <p:spPr>
          <a:xfrm>
            <a:off x="248285" y="2372826"/>
            <a:ext cx="10375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510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95E1-D8CA-A86D-3B35-D11E22CE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09" y="627856"/>
            <a:ext cx="4382691" cy="5458619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mengingat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di dunia di mana orang-orang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namun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menderita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akibat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dari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sifat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manusia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berdosa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lingkungan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Jadi,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melakukan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terbaik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menyerahkan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hasilnya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F92C7-59A1-D41F-D768-8A26EFE0C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75"/>
          <a:stretch/>
        </p:blipFill>
        <p:spPr>
          <a:xfrm>
            <a:off x="4572000" y="1"/>
            <a:ext cx="4572000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277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A350-1ED0-2AF7-274A-406D9CE6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23825"/>
            <a:ext cx="7025402" cy="1430655"/>
          </a:xfrm>
        </p:spPr>
        <p:txBody>
          <a:bodyPr>
            <a:normAutofit/>
          </a:bodyPr>
          <a:lstStyle/>
          <a:p>
            <a:pPr algn="ctr"/>
            <a:r>
              <a:rPr lang="nb-NO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PIKIRAN KRISTUS</a:t>
            </a:r>
            <a:br>
              <a:rPr lang="nb-NO" dirty="0"/>
            </a:br>
            <a:r>
              <a:rPr lang="nb-NO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Selasa, 13 Desember 2022</a:t>
            </a:r>
            <a:endParaRPr lang="en-ID" sz="2800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5CDC-2931-B2B5-CDBD-A97A796E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482" y="2039589"/>
            <a:ext cx="5379350" cy="4603812"/>
          </a:xfrm>
        </p:spPr>
        <p:txBody>
          <a:bodyPr anchor="t">
            <a:normAutofit/>
          </a:bodyPr>
          <a:lstStyle/>
          <a:p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Ingatlah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pikirkan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akhirnya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memengaruhi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prilaku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  <a:p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>
                <a:latin typeface="Impact" panose="020B0806030902050204" pitchFamily="34" charset="0"/>
              </a:rPr>
              <a:t>Markus 7:21-22 </a:t>
            </a: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hati</a:t>
            </a:r>
            <a:r>
              <a:rPr lang="en-ID" b="1" dirty="0">
                <a:latin typeface="Franklin Gothic Medium Cond" panose="020B0606030402020204" pitchFamily="34" charset="0"/>
              </a:rPr>
              <a:t> orang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timbul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pikiran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jahat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percabulan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pencurian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pembunuhan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perzinahan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keserakahan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kejahatan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kelicikan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hawa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nafsu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hujat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kesombongan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kebebalan</a:t>
            </a:r>
            <a:r>
              <a:rPr lang="en-ID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79D61-97F7-D86B-0F4F-1009B72B8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8" y="3350024"/>
            <a:ext cx="2775887" cy="1849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938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0CCC8-2AA8-9C9B-FC3F-487CCDC01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47" b="1543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D38D-9400-12CB-B2D5-682327A82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2" y="3838575"/>
            <a:ext cx="8791575" cy="287655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transformasi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]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sangat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kerinduan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[1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2:16].</a:t>
            </a:r>
          </a:p>
          <a:p>
            <a:pPr marL="0" indent="0" algn="ctr">
              <a:buNone/>
            </a:pPr>
            <a:endParaRPr lang="en-ID" sz="8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  <a:p>
            <a:pPr marL="0" indent="0" algn="ctr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pikiran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berarti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sikap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sama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juga </a:t>
            </a:r>
            <a:r>
              <a:rPr lang="en-ID" dirty="0" err="1">
                <a:latin typeface="Gill Sans Nova Cond Ultra Bold" panose="020B0B04020104020203" pitchFamily="34" charset="0"/>
              </a:rPr>
              <a:t>berarti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pola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pikir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sama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[</a:t>
            </a:r>
            <a:r>
              <a:rPr lang="en-ID" dirty="0" err="1">
                <a:latin typeface="Gill Sans Nova Cond Ultra Bold" panose="020B0B04020104020203" pitchFamily="34" charset="0"/>
              </a:rPr>
              <a:t>Filipi</a:t>
            </a:r>
            <a:r>
              <a:rPr lang="en-ID" dirty="0">
                <a:latin typeface="Gill Sans Nova Cond Ultra Bold" panose="020B0B04020104020203" pitchFamily="34" charset="0"/>
              </a:rPr>
              <a:t> 2:5].</a:t>
            </a:r>
          </a:p>
        </p:txBody>
      </p:sp>
    </p:spTree>
    <p:extLst>
      <p:ext uri="{BB962C8B-B14F-4D97-AF65-F5344CB8AC3E}">
        <p14:creationId xmlns:p14="http://schemas.microsoft.com/office/powerpoint/2010/main" val="258056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8C7C4-3DD6-9A36-23A1-0B46A1A2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456D3-475A-6F0A-82D6-149B9B7D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pikiran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 </a:t>
            </a:r>
            <a:b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Roma 12:2,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Filipi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4:8,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Kolose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3:2].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13FE-EE9A-DC41-FD3E-7F26EFC9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" y="1486695"/>
            <a:ext cx="8715376" cy="491410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hal-hal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rohani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rohani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dipimpin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Allah [Roma 8:14].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Ketika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menaruh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hukum</a:t>
            </a:r>
            <a:r>
              <a:rPr lang="en-ID" dirty="0">
                <a:latin typeface="Gill Sans Nova Cond XBd" panose="020B0A06020104020203" pitchFamily="34" charset="0"/>
              </a:rPr>
              <a:t>-Nya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-Nya dan </a:t>
            </a:r>
            <a:r>
              <a:rPr lang="en-ID" dirty="0" err="1">
                <a:latin typeface="Gill Sans Nova Cond XBd" panose="020B0A06020104020203" pitchFamily="34" charset="0"/>
              </a:rPr>
              <a:t>menuliskannya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Yeremia</a:t>
            </a:r>
            <a:r>
              <a:rPr lang="en-ID" dirty="0">
                <a:latin typeface="Gill Sans Nova Cond XBd" panose="020B0A06020104020203" pitchFamily="34" charset="0"/>
              </a:rPr>
              <a:t> 31 :31-33, </a:t>
            </a:r>
            <a:r>
              <a:rPr lang="en-ID" dirty="0" err="1">
                <a:latin typeface="Gill Sans Nova Cond XBd" panose="020B0A06020104020203" pitchFamily="34" charset="0"/>
              </a:rPr>
              <a:t>Ibrani</a:t>
            </a:r>
            <a:r>
              <a:rPr lang="en-ID" dirty="0">
                <a:latin typeface="Gill Sans Nova Cond XBd" panose="020B0A06020104020203" pitchFamily="34" charset="0"/>
              </a:rPr>
              <a:t> 8:8-10, </a:t>
            </a:r>
            <a:r>
              <a:rPr lang="en-ID" dirty="0" err="1">
                <a:latin typeface="Gill Sans Nova Cond XBd" panose="020B0A06020104020203" pitchFamily="34" charset="0"/>
              </a:rPr>
              <a:t>Ibrani</a:t>
            </a:r>
            <a:r>
              <a:rPr lang="en-ID" dirty="0">
                <a:latin typeface="Gill Sans Nova Cond XBd" panose="020B0A06020104020203" pitchFamily="34" charset="0"/>
              </a:rPr>
              <a:t> 10:16],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baru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baru</a:t>
            </a:r>
            <a:r>
              <a:rPr lang="en-ID" dirty="0">
                <a:latin typeface="Gill Sans Nova Cond XBd" panose="020B0A06020104020203" pitchFamily="34" charset="0"/>
              </a:rPr>
              <a:t>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mengklaim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janji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pemberian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baru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menghentikan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Heavy" panose="020B0903020102020204" pitchFamily="34" charset="0"/>
              </a:rPr>
              <a:t>Hanya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dengan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penyerahan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setiap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hari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mati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setiap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hari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untuk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diri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sendiri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upaya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tekun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setiap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hari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dengan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iman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untuk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taat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kepada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kita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dapat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memiliki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transformasi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semacam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ini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dalam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hidup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kita</a:t>
            </a:r>
            <a:r>
              <a:rPr lang="en-ID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251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61A1E-1933-9A38-F751-17C50C5B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352028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Ellen G. White, Selected Messages,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buku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1,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337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8572-6FAF-258A-267F-6A921745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494904"/>
            <a:ext cx="5610513" cy="50773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"Ketika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dipersatukan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Kemurnian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cinta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bersinar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karakter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kelembutan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mengendalikan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Ekspresi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wajah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berubah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Kristus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tinggal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di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dalam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jiwa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memberikan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kuasa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mengubah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, dan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aspek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lahiriah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menjadi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saksi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kedamaian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sukacita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memerintah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dari</a:t>
            </a:r>
            <a:r>
              <a:rPr lang="en-ID" dirty="0">
                <a:solidFill>
                  <a:srgbClr val="99FFCC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99FFCC"/>
                </a:solidFill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98936-4D56-7CD6-C978-87085C917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9" r="10802"/>
          <a:stretch/>
        </p:blipFill>
        <p:spPr>
          <a:xfrm>
            <a:off x="6324023" y="2033067"/>
            <a:ext cx="2191255" cy="3646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4708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D5FA-C178-3182-1747-BA8AF278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71449"/>
            <a:ext cx="7025402" cy="1520189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TUNTUNAN ROH</a:t>
            </a:r>
            <a:br>
              <a:rPr lang="nn-NO" dirty="0"/>
            </a:br>
            <a:r>
              <a:rPr lang="nn-NO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Rabu, 14 Desember 2022</a:t>
            </a:r>
            <a:endParaRPr lang="en-ID" sz="2800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72B9-D140-35C0-3073-3395AE84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1" y="1971675"/>
            <a:ext cx="5619750" cy="47148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Heavy" panose="020B0903020102020204" pitchFamily="34" charset="0"/>
              </a:rPr>
              <a:t>Beberapa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peran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Roh</a:t>
            </a:r>
            <a:r>
              <a:rPr lang="en-ID" sz="2600" dirty="0">
                <a:latin typeface="Franklin Gothic Heavy" panose="020B0903020102020204" pitchFamily="34" charset="0"/>
              </a:rPr>
              <a:t> Kudus </a:t>
            </a:r>
            <a:r>
              <a:rPr lang="en-ID" sz="2600" dirty="0" err="1">
                <a:latin typeface="Franklin Gothic Heavy" panose="020B0903020102020204" pitchFamily="34" charset="0"/>
              </a:rPr>
              <a:t>dalam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kehidupan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kita</a:t>
            </a:r>
            <a:r>
              <a:rPr lang="en-ID" sz="2600" dirty="0">
                <a:latin typeface="Franklin Gothic Heavy" panose="020B0903020102020204" pitchFamily="34" charset="0"/>
              </a:rPr>
              <a:t>, di </a:t>
            </a:r>
            <a:r>
              <a:rPr lang="en-ID" sz="2600" dirty="0" err="1">
                <a:latin typeface="Franklin Gothic Heavy" panose="020B0903020102020204" pitchFamily="34" charset="0"/>
              </a:rPr>
              <a:t>antaranya</a:t>
            </a:r>
            <a:r>
              <a:rPr lang="en-ID" sz="2600" dirty="0">
                <a:latin typeface="Franklin Gothic Heavy" panose="020B0903020102020204" pitchFamily="34" charset="0"/>
              </a:rPr>
              <a:t>: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Mencurahkan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[Roma 5:5]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pengalaman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penyelamatan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sejati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600" dirty="0">
                <a:latin typeface="Franklin Gothic Medium Cond" panose="020B0606030402020204" pitchFamily="34" charset="0"/>
              </a:rPr>
              <a:t> 16:7-11].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Membimbing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600" dirty="0">
                <a:latin typeface="Franklin Gothic Medium Cond" panose="020B0606030402020204" pitchFamily="34" charset="0"/>
              </a:rPr>
              <a:t> 16:13].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memenuhi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Injil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Kisah</a:t>
            </a:r>
            <a:r>
              <a:rPr lang="en-ID" sz="2600" dirty="0">
                <a:latin typeface="Franklin Gothic Medium Cond" panose="020B0606030402020204" pitchFamily="34" charset="0"/>
              </a:rPr>
              <a:t> Para Rasul 1:8].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8336E-FB56-0907-EBE8-47CFF13C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8" y="4589570"/>
            <a:ext cx="2826531" cy="20969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3852F-7CCB-AF02-6427-99BD3498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93" y="1691638"/>
            <a:ext cx="2081034" cy="28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7C329-7905-AF69-90F6-575529AC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856180"/>
            <a:ext cx="3822186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Bernard MT Condensed" panose="02050806060905020404" pitchFamily="18" charset="0"/>
                <a:cs typeface="Aharoni" panose="02010803020104030203" pitchFamily="2" charset="-79"/>
              </a:rPr>
              <a:t>1 TESALONIKA 5:23</a:t>
            </a:r>
            <a:endParaRPr lang="en-ID" sz="4000" dirty="0"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5D7EC-D7DA-A657-7A5A-29A311F9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66" y="2169336"/>
            <a:ext cx="3446907" cy="441549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ID" sz="3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3000" dirty="0">
                <a:latin typeface="Berlin Sans FB" panose="020E0602020502020306" pitchFamily="34" charset="0"/>
              </a:rPr>
              <a:t>“</a:t>
            </a:r>
            <a:r>
              <a:rPr lang="en-ID" sz="3000" dirty="0" err="1">
                <a:latin typeface="Berlin Sans FB" panose="020E0602020502020306" pitchFamily="34" charset="0"/>
              </a:rPr>
              <a:t>Semoga</a:t>
            </a:r>
            <a:r>
              <a:rPr lang="en-ID" sz="3000" dirty="0">
                <a:latin typeface="Berlin Sans FB" panose="020E0602020502020306" pitchFamily="34" charset="0"/>
              </a:rPr>
              <a:t> Allah </a:t>
            </a:r>
            <a:r>
              <a:rPr lang="en-ID" sz="3000" dirty="0" err="1">
                <a:latin typeface="Berlin Sans FB" panose="020E0602020502020306" pitchFamily="34" charset="0"/>
              </a:rPr>
              <a:t>damai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sejahtera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menguduskan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kamu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seluruhnya</a:t>
            </a:r>
            <a:r>
              <a:rPr lang="en-ID" sz="3000" dirty="0">
                <a:latin typeface="Berlin Sans FB" panose="020E0602020502020306" pitchFamily="34" charset="0"/>
              </a:rPr>
              <a:t> dan </a:t>
            </a:r>
            <a:r>
              <a:rPr lang="en-ID" sz="3000" dirty="0" err="1">
                <a:latin typeface="Berlin Sans FB" panose="020E0602020502020306" pitchFamily="34" charset="0"/>
              </a:rPr>
              <a:t>semoga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roh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jiwa</a:t>
            </a:r>
            <a:r>
              <a:rPr lang="en-ID" sz="3000" dirty="0">
                <a:latin typeface="Berlin Sans FB" panose="020E0602020502020306" pitchFamily="34" charset="0"/>
              </a:rPr>
              <a:t> dan </a:t>
            </a:r>
            <a:r>
              <a:rPr lang="en-ID" sz="3000" dirty="0" err="1">
                <a:latin typeface="Berlin Sans FB" panose="020E0602020502020306" pitchFamily="34" charset="0"/>
              </a:rPr>
              <a:t>tubuhmu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terpelihara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sempurna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bercacat</a:t>
            </a:r>
            <a:r>
              <a:rPr lang="en-ID" sz="3000" dirty="0">
                <a:latin typeface="Berlin Sans FB" panose="020E0602020502020306" pitchFamily="34" charset="0"/>
              </a:rPr>
              <a:t> pada </a:t>
            </a:r>
            <a:r>
              <a:rPr lang="en-ID" sz="3000" dirty="0" err="1">
                <a:latin typeface="Berlin Sans FB" panose="020E0602020502020306" pitchFamily="34" charset="0"/>
              </a:rPr>
              <a:t>kedatangan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Yesus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Kristus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Tuhan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kita</a:t>
            </a:r>
            <a:r>
              <a:rPr lang="en-ID" sz="3000" dirty="0">
                <a:latin typeface="Berlin Sans FB" panose="020E0602020502020306" pitchFamily="34" charset="0"/>
              </a:rPr>
              <a:t>”.</a:t>
            </a:r>
          </a:p>
          <a:p>
            <a:endParaRPr lang="en-ID" sz="3000" dirty="0">
              <a:latin typeface="Berlin Sans FB" panose="020E0602020502020306" pitchFamily="34" charset="0"/>
            </a:endParaRPr>
          </a:p>
          <a:p>
            <a:endParaRPr lang="en-ID" sz="3000" dirty="0">
              <a:latin typeface="Berlin Sans FB" panose="020E0602020502020306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9E79C-DACD-2228-2896-6442017FE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5" r="7775" b="-2"/>
          <a:stretch/>
        </p:blipFill>
        <p:spPr>
          <a:xfrm>
            <a:off x="4483341" y="799352"/>
            <a:ext cx="4069057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8E6517B-14D2-096B-973B-DCF9709D2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35" r="1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9DC40-AE4D-4EDE-7DFC-BF4489FD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7" y="3954258"/>
            <a:ext cx="7968371" cy="2653053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Mengingat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pentingnya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Kudus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tidaklah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mengherankan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Iblis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berusaha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menyimpangkan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pemahaman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sifat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pekerjaan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Kudus agar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bersedia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menerima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tuntunan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Kudus. </a:t>
            </a:r>
          </a:p>
        </p:txBody>
      </p:sp>
    </p:spTree>
    <p:extLst>
      <p:ext uri="{BB962C8B-B14F-4D97-AF65-F5344CB8AC3E}">
        <p14:creationId xmlns:p14="http://schemas.microsoft.com/office/powerpoint/2010/main" val="200741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D08F4C-63C0-282E-934E-CDD7DCD8E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0" r="4189" b="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3B562-E21A-CC3F-6A8D-B23B3382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4209735"/>
            <a:ext cx="7637318" cy="2076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Sementara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memahami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pun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Kudus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dilahirkan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seperti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halnya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Simon </a:t>
            </a:r>
            <a:r>
              <a:rPr lang="en-ID" sz="2400" dirty="0" err="1">
                <a:latin typeface="Impact" panose="020B0806030902050204" pitchFamily="34" charset="0"/>
              </a:rPr>
              <a:t>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tukang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sihir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dicatat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Kisah</a:t>
            </a:r>
            <a:r>
              <a:rPr lang="en-ID" sz="2400" dirty="0">
                <a:latin typeface="Impact" panose="020B0806030902050204" pitchFamily="34" charset="0"/>
              </a:rPr>
              <a:t> Para Rasul 8:4-24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terhadap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Kudus,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berusaha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Kudus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uang-</a:t>
            </a:r>
            <a:r>
              <a:rPr lang="en-ID" sz="2400" dirty="0" err="1">
                <a:latin typeface="Gill Sans Nova Cond XBd" panose="020B0A06020104020203" pitchFamily="34" charset="0"/>
              </a:rPr>
              <a:t>nya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  <a:p>
            <a:endParaRPr lang="en-ID" sz="24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25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56137-621A-BD08-98AA-DB860B41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5" b="4328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A7D2-F40F-ADA5-07B6-8E338F57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3710613"/>
            <a:ext cx="8943975" cy="30099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Di </a:t>
            </a:r>
            <a:r>
              <a:rPr lang="en-ID" sz="3200" dirty="0" err="1">
                <a:latin typeface="Bernard MT Condensed" panose="02050806060905020404" pitchFamily="18" charset="0"/>
              </a:rPr>
              <a:t>akhir</a:t>
            </a:r>
            <a:r>
              <a:rPr lang="en-ID" sz="3200" dirty="0">
                <a:latin typeface="Bernard MT Condensed" panose="02050806060905020404" pitchFamily="18" charset="0"/>
              </a:rPr>
              <a:t> zaman </a:t>
            </a:r>
            <a:r>
              <a:rPr lang="en-ID" sz="3200" dirty="0" err="1">
                <a:latin typeface="Bernard MT Condensed" panose="02050806060905020404" pitchFamily="18" charset="0"/>
              </a:rPr>
              <a:t>banyak</a:t>
            </a:r>
            <a:r>
              <a:rPr lang="en-ID" sz="3200" dirty="0"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latin typeface="Bernard MT Condensed" panose="02050806060905020404" pitchFamily="18" charset="0"/>
              </a:rPr>
              <a:t>ditolak</a:t>
            </a:r>
            <a:r>
              <a:rPr lang="en-ID" sz="3200" dirty="0">
                <a:latin typeface="Bernard MT Condensed" panose="02050806060905020404" pitchFamily="18" charset="0"/>
              </a:rPr>
              <a:t> oleh </a:t>
            </a:r>
            <a:r>
              <a:rPr lang="en-ID" sz="3200" dirty="0" err="1"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meskipun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mereka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mengklaim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telah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melakukan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banyak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pelayanan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bagi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latin typeface="Bernard MT Condensed" panose="02050806060905020404" pitchFamily="18" charset="0"/>
              </a:rPr>
              <a:t>Matius</a:t>
            </a:r>
            <a:r>
              <a:rPr lang="en-ID" sz="3200" dirty="0">
                <a:latin typeface="Bernard MT Condensed" panose="02050806060905020404" pitchFamily="18" charset="0"/>
              </a:rPr>
              <a:t> 7:21-23].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Mengapa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demikian</a:t>
            </a:r>
            <a:r>
              <a:rPr lang="en-ID" sz="3200" dirty="0">
                <a:latin typeface="Gill Sans Nova Cond XBd" panose="020B0A06020104020203" pitchFamily="34" charset="0"/>
              </a:rPr>
              <a:t>? 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Karena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selaras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Firman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tuntunan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Roh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Kudus.</a:t>
            </a:r>
          </a:p>
        </p:txBody>
      </p:sp>
    </p:spTree>
    <p:extLst>
      <p:ext uri="{BB962C8B-B14F-4D97-AF65-F5344CB8AC3E}">
        <p14:creationId xmlns:p14="http://schemas.microsoft.com/office/powerpoint/2010/main" val="682554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1E3E7-514F-0717-BC66-D11079B0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85849"/>
          </a:xfrm>
          <a:solidFill>
            <a:srgbClr val="002060"/>
          </a:solidFill>
        </p:spPr>
        <p:txBody>
          <a:bodyPr anchor="b"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mempersiapkan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menerima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Kudus?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62DB-95C2-A4E0-DF0C-33716D70F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1" y="1166373"/>
            <a:ext cx="6400799" cy="5133547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pagi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berlutut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hadapan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memperbarui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sumpah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pengabdian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-Nya. </a:t>
            </a:r>
            <a:r>
              <a:rPr lang="en-ID" sz="2600" dirty="0">
                <a:latin typeface="Franklin Gothic Medium Cond" panose="020B0606030402020204" pitchFamily="34" charset="0"/>
              </a:rPr>
              <a:t>Jika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-Nya,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kuasa</a:t>
            </a:r>
            <a:r>
              <a:rPr lang="en-ID" sz="2600" dirty="0">
                <a:latin typeface="Franklin Gothic Medium Cond" panose="020B0606030402020204" pitchFamily="34" charset="0"/>
              </a:rPr>
              <a:t>-Nya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menghidupkan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menguduskan</a:t>
            </a:r>
            <a:r>
              <a:rPr lang="en-ID" sz="26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terbuka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terhadap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pimpinan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sadar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tahu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benar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menghindari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tahu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salah. </a:t>
            </a:r>
            <a:r>
              <a:rPr lang="en-ID" sz="2600" dirty="0" err="1">
                <a:latin typeface="Franklin Gothic Medium Cond" panose="020B0606030402020204" pitchFamily="34" charset="0"/>
              </a:rPr>
              <a:t>Artinya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hanya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mencari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sebagaimana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mestinya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terbuka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Kudus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3D7F2-0AC1-359B-D299-6F9167327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38"/>
          <a:stretch/>
        </p:blipFill>
        <p:spPr>
          <a:xfrm>
            <a:off x="6290756" y="1965604"/>
            <a:ext cx="2651313" cy="3535083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5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9FFBB-B297-AB15-EF1B-C2C5E83A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33" r="25529"/>
          <a:stretch/>
        </p:blipFill>
        <p:spPr>
          <a:xfrm>
            <a:off x="0" y="1587"/>
            <a:ext cx="373380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710E0-BD82-22D0-89C8-474DB7BF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350" y="444103"/>
            <a:ext cx="5019675" cy="6118622"/>
          </a:xfrm>
        </p:spPr>
        <p:txBody>
          <a:bodyPr>
            <a:noAutofit/>
          </a:bodyPr>
          <a:lstStyle/>
          <a:p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sangat </a:t>
            </a:r>
            <a:r>
              <a:rPr lang="en-ID" dirty="0" err="1">
                <a:latin typeface="Franklin Gothic Medium Cond" panose="020B0606030402020204" pitchFamily="34" charset="0"/>
              </a:rPr>
              <a:t>penting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bagaimana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setiap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pagi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perlu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berdoa</a:t>
            </a:r>
            <a:r>
              <a:rPr lang="en-ID" dirty="0">
                <a:latin typeface="Eras Bold ITC" panose="020B0907030504020204" pitchFamily="34" charset="0"/>
              </a:rPr>
              <a:t> agar </a:t>
            </a:r>
            <a:r>
              <a:rPr lang="en-ID" dirty="0" err="1">
                <a:latin typeface="Eras Bold ITC" panose="020B0907030504020204" pitchFamily="34" charset="0"/>
              </a:rPr>
              <a:t>diri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sendiri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semakin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hari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terbuka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kepada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tuntunan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Roh</a:t>
            </a:r>
            <a:r>
              <a:rPr lang="en-ID" dirty="0">
                <a:latin typeface="Eras Bold ITC" panose="020B0907030504020204" pitchFamily="34" charset="0"/>
              </a:rPr>
              <a:t> Kudus dan </a:t>
            </a:r>
            <a:r>
              <a:rPr lang="en-ID" dirty="0" err="1">
                <a:latin typeface="Eras Bold ITC" panose="020B0907030504020204" pitchFamily="34" charset="0"/>
              </a:rPr>
              <a:t>kehidupan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kehidupan</a:t>
            </a:r>
            <a:r>
              <a:rPr lang="en-ID" dirty="0">
                <a:latin typeface="Eras Bold ITC" panose="020B0907030504020204" pitchFamily="34" charset="0"/>
              </a:rPr>
              <a:t> oleh </a:t>
            </a:r>
            <a:r>
              <a:rPr lang="en-ID" dirty="0" err="1">
                <a:latin typeface="Eras Bold ITC" panose="020B0907030504020204" pitchFamily="34" charset="0"/>
              </a:rPr>
              <a:t>Roh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hidupnya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dituntun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Allah?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Roma 8:14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orang,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dipimpin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107797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6CBE-2D4D-F03F-D226-B09BC345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123825"/>
            <a:ext cx="7437253" cy="1434387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BERSEDIA BAGI KEDATANGAN-NYA</a:t>
            </a:r>
            <a:b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31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Kamis</a:t>
            </a: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15 </a:t>
            </a:r>
            <a:r>
              <a:rPr lang="en-ID" sz="31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17DBB-523F-BA28-5447-57F115F8F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2" y="4493949"/>
            <a:ext cx="8268203" cy="20969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2 Petrus 3:14 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Sebab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saudara-saudaraku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kekasih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sambil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menantikan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kamu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berusaha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supaya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kedapatan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bercacat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bernoda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hadapan</a:t>
            </a:r>
            <a:r>
              <a:rPr lang="en-ID" dirty="0">
                <a:latin typeface="Gill Sans Nova Cond XBd" panose="020B0A06020104020203" pitchFamily="34" charset="0"/>
              </a:rPr>
              <a:t>-Nya,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perdamaian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8E978-8A2A-8C45-D416-484B76B53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33"/>
          <a:stretch/>
        </p:blipFill>
        <p:spPr>
          <a:xfrm>
            <a:off x="6610350" y="1961986"/>
            <a:ext cx="2397594" cy="1892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BB8FC-6905-385B-520F-30D8612CA6AF}"/>
              </a:ext>
            </a:extLst>
          </p:cNvPr>
          <p:cNvSpPr txBox="1"/>
          <p:nvPr/>
        </p:nvSpPr>
        <p:spPr>
          <a:xfrm>
            <a:off x="828675" y="1805311"/>
            <a:ext cx="57816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Impact" panose="020B0806030902050204" pitchFamily="34" charset="0"/>
              </a:rPr>
              <a:t>Kedatangan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puncak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harapan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bagi</a:t>
            </a:r>
            <a:r>
              <a:rPr lang="en-ID" sz="2800" dirty="0">
                <a:latin typeface="Impact" panose="020B0806030902050204" pitchFamily="34" charset="0"/>
              </a:rPr>
              <a:t> orang Kristen. </a:t>
            </a:r>
          </a:p>
          <a:p>
            <a:pPr marL="0" indent="0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Namun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boleh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terlena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mempersiapkan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diri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bersedia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bagi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kedatangan</a:t>
            </a:r>
            <a:r>
              <a:rPr lang="en-ID" sz="2800" dirty="0">
                <a:latin typeface="Franklin Gothic Medium Cond" panose="020B0606030402020204" pitchFamily="34" charset="0"/>
              </a:rPr>
              <a:t>-Nya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mulia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1399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0B81A-714B-9A9A-ABB3-73DFDF00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6531A-8AA6-66BE-5775-42964FFE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703" y="813069"/>
            <a:ext cx="2283422" cy="1367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060D6-0045-4647-CDE2-B1A23E9D10A8}"/>
              </a:ext>
            </a:extLst>
          </p:cNvPr>
          <p:cNvSpPr txBox="1"/>
          <p:nvPr/>
        </p:nvSpPr>
        <p:spPr>
          <a:xfrm>
            <a:off x="339455" y="547687"/>
            <a:ext cx="6553200" cy="181588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Orang Kristen 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zaman,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waspada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upaya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Iblis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mengalihkan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perhatian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benar-benar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D1F05-F230-A71C-195A-1DD189BEC2C6}"/>
              </a:ext>
            </a:extLst>
          </p:cNvPr>
          <p:cNvSpPr txBox="1"/>
          <p:nvPr/>
        </p:nvSpPr>
        <p:spPr>
          <a:xfrm>
            <a:off x="2638425" y="2949719"/>
            <a:ext cx="6115049" cy="3539430"/>
          </a:xfrm>
          <a:prstGeom prst="rect">
            <a:avLst/>
          </a:prstGeom>
          <a:solidFill>
            <a:srgbClr val="53471D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Jika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hati-hati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bahaya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berpaling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28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memikirkan</a:t>
            </a:r>
            <a:r>
              <a:rPr lang="en-ID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hal-hal</a:t>
            </a:r>
            <a:r>
              <a:rPr lang="en-ID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duniawi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hal-hal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jasmaniah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hal-hal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pada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akhirnya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memuaskan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dan yang pada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akhirnya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menyebabkan</a:t>
            </a:r>
            <a:r>
              <a:rPr lang="en-ID" sz="2800" dirty="0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kehancuran</a:t>
            </a:r>
            <a:r>
              <a:rPr lang="en-ID" sz="2800" dirty="0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rohani</a:t>
            </a:r>
            <a:r>
              <a:rPr lang="en-ID" sz="2800" dirty="0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Ultra Bold" panose="020B0B04020104020203" pitchFamily="34" charset="0"/>
                <a:cs typeface="Aharoni" panose="02010803020104030203" pitchFamily="2" charset="-79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2B933-5817-314F-CEBB-208559E5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339454" y="2984854"/>
            <a:ext cx="2298971" cy="34484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98290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A7D59-DEA7-4A21-759D-219E26AA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E1685-95BB-9E6B-2EBD-638009A0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selalu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bersedia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kedatangan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kedua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kali?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Mazmur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95:7-8;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Ibrani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3:7,8,15;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Ibrani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4:7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D1A1-0649-652D-5F34-DC86B5A7B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638300"/>
            <a:ext cx="8267700" cy="48482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Karena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waktu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sendiri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mengubah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belum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bertobat</a:t>
            </a:r>
            <a:r>
              <a:rPr lang="en-ID" sz="26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  <a:r>
              <a:rPr lang="en-ID" sz="2600" dirty="0" err="1">
                <a:latin typeface="Berlin Sans FB" panose="020E0602020502020306" pitchFamily="34" charset="0"/>
              </a:rPr>
              <a:t>Kecuali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seseorang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terus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bertumbuh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dalam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kasih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karunia</a:t>
            </a:r>
            <a:r>
              <a:rPr lang="en-ID" sz="2600" dirty="0">
                <a:latin typeface="Berlin Sans FB" panose="020E0602020502020306" pitchFamily="34" charset="0"/>
              </a:rPr>
              <a:t>, dan </a:t>
            </a:r>
            <a:r>
              <a:rPr lang="en-ID" sz="2600" dirty="0" err="1">
                <a:latin typeface="Berlin Sans FB" panose="020E0602020502020306" pitchFamily="34" charset="0"/>
              </a:rPr>
              <a:t>terus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maju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dalam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iman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jika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kecenderungannya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adalah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jatuh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menjadi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keras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skeptis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sinis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bahkan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percaya</a:t>
            </a:r>
            <a:r>
              <a:rPr lang="en-ID" sz="2600" dirty="0">
                <a:latin typeface="Berlin Sans FB" panose="020E0602020502020306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Eras Bold ITC" panose="020B0907030504020204" pitchFamily="34" charset="0"/>
              </a:rPr>
              <a:t>Karena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kasih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karunia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Tuhan</a:t>
            </a:r>
            <a:r>
              <a:rPr lang="en-ID" sz="2600" dirty="0">
                <a:latin typeface="Eras Bold ITC" panose="020B09070305040202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harus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merencanakan</a:t>
            </a:r>
            <a:r>
              <a:rPr lang="en-ID" sz="2600" dirty="0">
                <a:latin typeface="Eras Bold ITC" panose="020B0907030504020204" pitchFamily="34" charset="0"/>
              </a:rPr>
              <a:t> masa </a:t>
            </a:r>
            <a:r>
              <a:rPr lang="en-ID" sz="2600" dirty="0" err="1">
                <a:latin typeface="Eras Bold ITC" panose="020B0907030504020204" pitchFamily="34" charset="0"/>
              </a:rPr>
              <a:t>depan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tetap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hidup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setiap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hari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bersedia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bagi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kedatangan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Yesus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kembali</a:t>
            </a:r>
            <a:r>
              <a:rPr lang="en-ID" sz="2600" dirty="0">
                <a:latin typeface="Eras Bold ITC" panose="020B0907030504020204" pitchFamily="34" charset="0"/>
              </a:rPr>
              <a:t> -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terutama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diberikan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kemungkinan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bisa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terakhir</a:t>
            </a:r>
            <a:r>
              <a:rPr lang="en-ID" sz="2600" dirty="0">
                <a:latin typeface="Gill Sans Nova Cond Ultra Bold" panose="020B0B04020104020203" pitchFamily="34" charset="0"/>
              </a:rPr>
              <a:t> Anda.</a:t>
            </a:r>
          </a:p>
        </p:txBody>
      </p:sp>
    </p:spTree>
    <p:extLst>
      <p:ext uri="{BB962C8B-B14F-4D97-AF65-F5344CB8AC3E}">
        <p14:creationId xmlns:p14="http://schemas.microsoft.com/office/powerpoint/2010/main" val="3555146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27D9DA-D8CC-40B2-6845-D595C0C8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9F358-222E-ABD0-2A73-2307DDDC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5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Bernard MT Condensed" panose="02050806060905020404" pitchFamily="18" charset="0"/>
              </a:rPr>
              <a:t>Ellen G. White, Signs of the Times, October 20, 1887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3028-380D-6ED6-E49D-94B01151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41" y="1057274"/>
            <a:ext cx="6429375" cy="57340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</a:t>
            </a:r>
            <a:r>
              <a:rPr lang="en-ID" dirty="0" err="1">
                <a:latin typeface="Franklin Gothic Medium Cond" panose="020B0606030402020204" pitchFamily="34" charset="0"/>
              </a:rPr>
              <a:t>Jalani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demi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Jangan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cemas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tertekan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kesukaran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memiliki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sulit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sebelumnya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Jangan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berpikir</a:t>
            </a:r>
            <a:r>
              <a:rPr lang="en-ID" dirty="0">
                <a:latin typeface="Franklin Gothic Medium Cond" panose="020B0606030402020204" pitchFamily="34" charset="0"/>
              </a:rPr>
              <a:t>, 'Saya </a:t>
            </a:r>
            <a:r>
              <a:rPr lang="en-ID" dirty="0" err="1">
                <a:latin typeface="Franklin Gothic Medium Cond" panose="020B0606030402020204" pitchFamily="34" charset="0"/>
              </a:rPr>
              <a:t>khawatir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tahan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ujian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.' 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Anda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saja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Besok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milikmu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Hari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Anda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mempertahankan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kemenangan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. Hari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Anda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menjalani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doa</a:t>
            </a:r>
            <a:r>
              <a:rPr lang="en-ID" dirty="0">
                <a:latin typeface="Gill Sans Nova Cond XBd" panose="020B0A06020104020203" pitchFamily="34" charset="0"/>
              </a:rPr>
              <a:t>. Hari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Anda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berjuang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pertarungan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iman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. Hari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Anda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memberkati</a:t>
            </a:r>
            <a:r>
              <a:rPr lang="en-ID" dirty="0">
                <a:latin typeface="Gill Sans Nova Cond XBd" panose="020B0A06020104020203" pitchFamily="34" charset="0"/>
              </a:rPr>
              <a:t> Anda.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Anda </a:t>
            </a:r>
            <a:r>
              <a:rPr lang="en-ID" dirty="0" err="1">
                <a:latin typeface="Franklin Gothic Medium Cond" panose="020B0606030402020204" pitchFamily="34" charset="0"/>
              </a:rPr>
              <a:t>memperoleh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kemenangan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kegelapan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ketidakpercayaan</a:t>
            </a:r>
            <a:r>
              <a:rPr lang="en-ID" dirty="0">
                <a:latin typeface="Franklin Gothic Medium Cond" panose="020B0606030402020204" pitchFamily="34" charset="0"/>
              </a:rPr>
              <a:t>, Anda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memenuhi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persyaratan</a:t>
            </a:r>
            <a:r>
              <a:rPr lang="en-ID" dirty="0">
                <a:latin typeface="Franklin Gothic Medium Cond" panose="020B0606030402020204" pitchFamily="34" charset="0"/>
              </a:rPr>
              <a:t> Guru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orang-orang di </a:t>
            </a:r>
            <a:r>
              <a:rPr lang="en-ID" dirty="0" err="1">
                <a:latin typeface="Franklin Gothic Medium Cond" panose="020B0606030402020204" pitchFamily="34" charset="0"/>
              </a:rPr>
              <a:t>sekitar</a:t>
            </a:r>
            <a:r>
              <a:rPr lang="en-ID" dirty="0">
                <a:latin typeface="Franklin Gothic Medium Cond" panose="020B0606030402020204" pitchFamily="34" charset="0"/>
              </a:rPr>
              <a:t> Anda”.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9FCE-4193-AC05-8D77-B410EFAD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39" y="2209800"/>
            <a:ext cx="2198620" cy="28213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1214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46A7-6500-B484-16AD-958B0C61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BD28-ADE0-F80C-85A0-F88EAAA06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576A2A1-31D6-271B-79CD-1A563CC6F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7837CF-9E52-6E4B-E79A-5286A3EDE898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F4898-D749-F6B4-D8D1-2F0543CFBE00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AAE8B-F546-559D-0B3C-5AAE61367DAB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0AD112-A3A4-E7C6-0BEB-0EE73CCD69BB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6D2B85-1548-648D-73C5-1FD2A670E96B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8EEA9C-87E6-3D8E-52E4-32E263A1C1F4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03302F-547B-CDB4-EB32-1A0D55CF166F}"/>
              </a:ext>
            </a:extLst>
          </p:cNvPr>
          <p:cNvSpPr txBox="1"/>
          <p:nvPr/>
        </p:nvSpPr>
        <p:spPr>
          <a:xfrm>
            <a:off x="1191509" y="997127"/>
            <a:ext cx="7583068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Gill Sans Nova Cond Ultra Bold" panose="020B0B04020104020203" pitchFamily="34" charset="0"/>
              </a:rPr>
              <a:t>Pandangan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Alkitab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sifat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kesatuan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aspek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yaitu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aspek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fisik</a:t>
            </a:r>
            <a:r>
              <a:rPr lang="en-ID" sz="2000" dirty="0">
                <a:latin typeface="Gill Sans Nova Cond Ultra Bold" panose="020B0B04020104020203" pitchFamily="34" charset="0"/>
              </a:rPr>
              <a:t>, mental/</a:t>
            </a:r>
            <a:r>
              <a:rPr lang="en-ID" sz="2000" dirty="0" err="1">
                <a:latin typeface="Gill Sans Nova Cond Ultra Bold" panose="020B0B04020104020203" pitchFamily="34" charset="0"/>
              </a:rPr>
              <a:t>intelektual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emosional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kehendak</a:t>
            </a:r>
            <a:r>
              <a:rPr lang="en-ID" sz="2000" dirty="0">
                <a:latin typeface="Gill Sans Nova Cond Ultra Bold" panose="020B0B04020104020203" pitchFamily="34" charset="0"/>
              </a:rPr>
              <a:t>, spiritual, dan </a:t>
            </a:r>
            <a:r>
              <a:rPr lang="en-ID" sz="2000" dirty="0" err="1">
                <a:latin typeface="Gill Sans Nova Cond Ultra Bold" panose="020B0B04020104020203" pitchFamily="34" charset="0"/>
              </a:rPr>
              <a:t>sosial</a:t>
            </a:r>
            <a:r>
              <a:rPr lang="en-ID" sz="20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7C495-BEF3-BF2A-B83F-97639A0398F7}"/>
              </a:ext>
            </a:extLst>
          </p:cNvPr>
          <p:cNvSpPr txBox="1"/>
          <p:nvPr/>
        </p:nvSpPr>
        <p:spPr>
          <a:xfrm>
            <a:off x="1190621" y="2208822"/>
            <a:ext cx="7583068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harus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percaya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melakukan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terbaik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menyerahkan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hasilnya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02F82B-2B1E-9E8A-F95A-2D63B138A3DC}"/>
              </a:ext>
            </a:extLst>
          </p:cNvPr>
          <p:cNvSpPr txBox="1"/>
          <p:nvPr/>
        </p:nvSpPr>
        <p:spPr>
          <a:xfrm>
            <a:off x="1164374" y="3139572"/>
            <a:ext cx="7637890" cy="101566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Ketika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dipersatukan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pikiran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. </a:t>
            </a:r>
            <a:r>
              <a:rPr lang="en-ID" sz="2000" dirty="0" err="1">
                <a:latin typeface="Impact" panose="020B0806030902050204" pitchFamily="34" charset="0"/>
              </a:rPr>
              <a:t>Kemurnian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cinta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bersinar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karakter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kelembutan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kebenaran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mengendalikan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D9CA51-D059-61E4-7229-80CF41CB1CA5}"/>
              </a:ext>
            </a:extLst>
          </p:cNvPr>
          <p:cNvSpPr txBox="1"/>
          <p:nvPr/>
        </p:nvSpPr>
        <p:spPr>
          <a:xfrm>
            <a:off x="1164099" y="4329903"/>
            <a:ext cx="7609589" cy="101566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Setiap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berdoa</a:t>
            </a:r>
            <a:r>
              <a:rPr lang="en-ID" sz="2000" dirty="0">
                <a:latin typeface="Impact" panose="020B0806030902050204" pitchFamily="34" charset="0"/>
              </a:rPr>
              <a:t> agar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semakin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terbuka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tuntunan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Roh</a:t>
            </a:r>
            <a:r>
              <a:rPr lang="en-ID" sz="2000" dirty="0">
                <a:latin typeface="Impact" panose="020B0806030902050204" pitchFamily="34" charset="0"/>
              </a:rPr>
              <a:t> Kudus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melakukan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yang  </a:t>
            </a:r>
            <a:r>
              <a:rPr lang="en-ID" sz="2000" dirty="0" err="1">
                <a:latin typeface="Impact" panose="020B0806030902050204" pitchFamily="34" charset="0"/>
              </a:rPr>
              <a:t>benar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menghindari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yang salah.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87B9A0-9AED-182A-C838-1E9735F9A7A6}"/>
              </a:ext>
            </a:extLst>
          </p:cNvPr>
          <p:cNvSpPr txBox="1"/>
          <p:nvPr/>
        </p:nvSpPr>
        <p:spPr>
          <a:xfrm>
            <a:off x="1164099" y="5541500"/>
            <a:ext cx="7637889" cy="830997"/>
          </a:xfrm>
          <a:prstGeom prst="rect">
            <a:avLst/>
          </a:prstGeom>
          <a:solidFill>
            <a:srgbClr val="C7C7F9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merencanakan</a:t>
            </a:r>
            <a:r>
              <a:rPr lang="en-ID" sz="2400" dirty="0">
                <a:latin typeface="Impact" panose="020B0806030902050204" pitchFamily="34" charset="0"/>
              </a:rPr>
              <a:t> masa </a:t>
            </a:r>
            <a:r>
              <a:rPr lang="en-ID" sz="2400" dirty="0" err="1">
                <a:latin typeface="Impact" panose="020B0806030902050204" pitchFamily="34" charset="0"/>
              </a:rPr>
              <a:t>depan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bersedia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kedatangan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183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9578FB1-1C2C-B619-5925-69112801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258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DEFD2-019E-7621-6468-135EE333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674" y="939801"/>
            <a:ext cx="4886326" cy="1479550"/>
          </a:xfrm>
          <a:solidFill>
            <a:srgbClr val="53471D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Pandangan</a:t>
            </a:r>
            <a:r>
              <a:rPr lang="en-US" sz="2400" b="1" dirty="0">
                <a:solidFill>
                  <a:schemeClr val="bg1"/>
                </a:solidFill>
              </a:rPr>
              <a:t> dunia </a:t>
            </a:r>
            <a:r>
              <a:rPr lang="id-ID" sz="2400" b="1" dirty="0">
                <a:solidFill>
                  <a:schemeClr val="bg1"/>
                </a:solidFill>
              </a:rPr>
              <a:t>A</a:t>
            </a:r>
            <a:r>
              <a:rPr lang="en-US" sz="2400" b="1" dirty="0" err="1">
                <a:solidFill>
                  <a:schemeClr val="bg1"/>
                </a:solidFill>
              </a:rPr>
              <a:t>lkitabiah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berbicara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tentang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pertarungan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terus-menerus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antara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baik</a:t>
            </a:r>
            <a:r>
              <a:rPr lang="en-US" sz="2400" b="1" dirty="0">
                <a:solidFill>
                  <a:schemeClr val="bg1"/>
                </a:solidFill>
              </a:rPr>
              <a:t> dan yang </a:t>
            </a:r>
            <a:r>
              <a:rPr lang="en-US" sz="2400" b="1" dirty="0" err="1">
                <a:solidFill>
                  <a:schemeClr val="bg1"/>
                </a:solidFill>
              </a:rPr>
              <a:t>jahat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antara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Kristus</a:t>
            </a:r>
            <a:r>
              <a:rPr lang="en-US" sz="2400" b="1" dirty="0">
                <a:solidFill>
                  <a:schemeClr val="bg1"/>
                </a:solidFill>
              </a:rPr>
              <a:t> dan </a:t>
            </a:r>
            <a:r>
              <a:rPr lang="en-US" sz="2400" b="1" dirty="0" err="1">
                <a:solidFill>
                  <a:schemeClr val="bg1"/>
                </a:solidFill>
              </a:rPr>
              <a:t>Setan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1B675-21F7-3F2E-A662-4FD65CF89B7D}"/>
              </a:ext>
            </a:extLst>
          </p:cNvPr>
          <p:cNvSpPr txBox="1"/>
          <p:nvPr/>
        </p:nvSpPr>
        <p:spPr>
          <a:xfrm>
            <a:off x="3876674" y="2762250"/>
            <a:ext cx="4886326" cy="1200329"/>
          </a:xfrm>
          <a:prstGeom prst="rect">
            <a:avLst/>
          </a:prstGeom>
          <a:solidFill>
            <a:srgbClr val="472941"/>
          </a:solidFill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 err="1">
                <a:solidFill>
                  <a:schemeClr val="bg1"/>
                </a:solidFill>
              </a:rPr>
              <a:t>Pertarungan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semakin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memburuk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saat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mendekati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peristiwa-peristiwa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terakhir</a:t>
            </a:r>
            <a:r>
              <a:rPr lang="en-US" sz="2400" b="1" dirty="0">
                <a:solidFill>
                  <a:schemeClr val="bg1"/>
                </a:solidFill>
              </a:rPr>
              <a:t> dunia </a:t>
            </a:r>
            <a:r>
              <a:rPr lang="en-US" sz="2400" b="1" dirty="0" err="1">
                <a:solidFill>
                  <a:schemeClr val="bg1"/>
                </a:solidFill>
              </a:rPr>
              <a:t>ini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AD4F8-1ACA-2E94-AD55-2ED7D9A431B6}"/>
              </a:ext>
            </a:extLst>
          </p:cNvPr>
          <p:cNvSpPr txBox="1"/>
          <p:nvPr/>
        </p:nvSpPr>
        <p:spPr>
          <a:xfrm>
            <a:off x="3910010" y="4319885"/>
            <a:ext cx="4852989" cy="1569660"/>
          </a:xfrm>
          <a:prstGeom prst="rect">
            <a:avLst/>
          </a:prstGeom>
          <a:solidFill>
            <a:srgbClr val="28483C"/>
          </a:solidFill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Wahyu 13 dan Wahyu 14 masing-masing </a:t>
            </a:r>
            <a:r>
              <a:rPr lang="en-US" sz="2400" b="1" dirty="0" err="1">
                <a:solidFill>
                  <a:schemeClr val="bg1"/>
                </a:solidFill>
              </a:rPr>
              <a:t>menunjukkan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gerakan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akan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dilakukan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Setan</a:t>
            </a:r>
            <a:r>
              <a:rPr lang="en-US" sz="2400" b="1" dirty="0">
                <a:solidFill>
                  <a:schemeClr val="bg1"/>
                </a:solidFill>
              </a:rPr>
              <a:t> dan para </a:t>
            </a:r>
            <a:r>
              <a:rPr lang="en-US" sz="2400" b="1" dirty="0" err="1">
                <a:solidFill>
                  <a:schemeClr val="bg1"/>
                </a:solidFill>
              </a:rPr>
              <a:t>pengikut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Yesus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40898-8C73-C7EF-DE77-B0BD58A3B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6" y="1275303"/>
            <a:ext cx="3228000" cy="43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9805-878D-D3FA-54C0-7C547BDB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-1"/>
            <a:ext cx="8334375" cy="1691639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MODEL YESUS</a:t>
            </a:r>
            <a:br>
              <a:rPr lang="en-ID" sz="3700" dirty="0"/>
            </a:b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11 </a:t>
            </a: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52E68-8B5D-BD15-22EF-EDC67252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0" y="2045971"/>
            <a:ext cx="5172075" cy="44577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4000" dirty="0">
                <a:latin typeface="Aharoni" panose="02010803020104030203" pitchFamily="2" charset="-79"/>
                <a:cs typeface="Aharoni" panose="02010803020104030203" pitchFamily="2" charset="-79"/>
              </a:rPr>
              <a:t>Lukas 2:52 </a:t>
            </a:r>
          </a:p>
          <a:p>
            <a:pPr marL="0" indent="0">
              <a:buNone/>
            </a:pPr>
            <a:r>
              <a:rPr lang="sv-SE" sz="3200" dirty="0">
                <a:latin typeface="Berlin Sans FB" panose="020E0602020502020306" pitchFamily="34" charset="0"/>
              </a:rPr>
              <a:t>Dan Yesus makin bertambah besar dan bertambah hikmat-Nya -[</a:t>
            </a:r>
            <a:r>
              <a:rPr lang="sv-SE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mental</a:t>
            </a:r>
            <a:r>
              <a:rPr lang="sv-SE" sz="3200" dirty="0">
                <a:latin typeface="Berlin Sans FB" panose="020E0602020502020306" pitchFamily="34" charset="0"/>
              </a:rPr>
              <a:t>] </a:t>
            </a:r>
          </a:p>
          <a:p>
            <a:pPr marL="0" indent="0">
              <a:buNone/>
            </a:pPr>
            <a:r>
              <a:rPr lang="sv-SE" sz="3200" dirty="0">
                <a:latin typeface="Berlin Sans FB" panose="020E0602020502020306" pitchFamily="34" charset="0"/>
              </a:rPr>
              <a:t>dan besar-Nya - [</a:t>
            </a:r>
            <a:r>
              <a:rPr lang="sv-SE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fisik</a:t>
            </a:r>
            <a:r>
              <a:rPr lang="sv-SE" sz="3200" dirty="0">
                <a:latin typeface="Berlin Sans FB" panose="020E0602020502020306" pitchFamily="34" charset="0"/>
              </a:rPr>
              <a:t>], </a:t>
            </a:r>
          </a:p>
          <a:p>
            <a:pPr marL="0" indent="0">
              <a:buNone/>
            </a:pPr>
            <a:r>
              <a:rPr lang="sv-SE" sz="3200" dirty="0">
                <a:latin typeface="Berlin Sans FB" panose="020E0602020502020306" pitchFamily="34" charset="0"/>
              </a:rPr>
              <a:t>dan makin dikasihi oleh Allah -[</a:t>
            </a:r>
            <a:r>
              <a:rPr lang="sv-SE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rohani</a:t>
            </a:r>
            <a:r>
              <a:rPr lang="sv-SE" sz="3200" dirty="0">
                <a:latin typeface="Berlin Sans FB" panose="020E0602020502020306" pitchFamily="34" charset="0"/>
              </a:rPr>
              <a:t>] </a:t>
            </a:r>
          </a:p>
          <a:p>
            <a:pPr marL="0" indent="0">
              <a:buNone/>
            </a:pPr>
            <a:r>
              <a:rPr lang="sv-SE" sz="3200" dirty="0">
                <a:latin typeface="Berlin Sans FB" panose="020E0602020502020306" pitchFamily="34" charset="0"/>
              </a:rPr>
              <a:t>dan manusia -[</a:t>
            </a:r>
            <a:r>
              <a:rPr lang="sv-SE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sosial</a:t>
            </a:r>
            <a:r>
              <a:rPr lang="sv-SE" sz="3200" dirty="0">
                <a:latin typeface="Berlin Sans FB" panose="020E0602020502020306" pitchFamily="34" charset="0"/>
              </a:rPr>
              <a:t>].</a:t>
            </a:r>
            <a:endParaRPr lang="en-ID" sz="32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303B5-492E-8C9F-8D39-6B53545B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549630"/>
            <a:ext cx="220980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947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B8E88-3820-595C-D096-6C671B79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585"/>
            <a:ext cx="9143998" cy="1130890"/>
          </a:xfrm>
          <a:solidFill>
            <a:schemeClr val="accent1"/>
          </a:solidFill>
        </p:spPr>
        <p:txBody>
          <a:bodyPr anchor="b">
            <a:normAutofit/>
          </a:bodyPr>
          <a:lstStyle/>
          <a:p>
            <a:pPr algn="ctr"/>
            <a:r>
              <a:rPr lang="en-ID" sz="3500" dirty="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White, Alfa dan Omega, </a:t>
            </a:r>
            <a:r>
              <a:rPr lang="en-ID" sz="35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35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5, him. 58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115A0-5E18-BE37-107C-F1F530AD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428750"/>
            <a:ext cx="6134100" cy="489585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“</a:t>
            </a:r>
            <a:r>
              <a:rPr lang="en-ID" sz="2400" dirty="0" err="1">
                <a:latin typeface="Franklin Gothic Medium Cond" panose="020B0606030402020204" pitchFamily="34" charset="0"/>
              </a:rPr>
              <a:t>PikiranNya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giat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tajam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kecerdasan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otak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akal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budi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melampaui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usia</a:t>
            </a:r>
            <a:r>
              <a:rPr lang="en-ID" sz="2400" dirty="0">
                <a:latin typeface="Franklin Gothic Medium Cond" panose="020B0606030402020204" pitchFamily="34" charset="0"/>
              </a:rPr>
              <a:t>-Nya.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tabiat</a:t>
            </a:r>
            <a:r>
              <a:rPr lang="en-ID" sz="2400" dirty="0"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sekali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keselarasannya</a:t>
            </a:r>
            <a:r>
              <a:rPr lang="en-ID" sz="2400" dirty="0">
                <a:latin typeface="Franklin Gothic Medium Cond" panose="020B0606030402020204" pitchFamily="34" charset="0"/>
              </a:rPr>
              <a:t>. Tenaga </a:t>
            </a:r>
            <a:r>
              <a:rPr lang="en-ID" sz="2400" dirty="0" err="1">
                <a:latin typeface="Franklin Gothic Medium Cond" panose="020B0606030402020204" pitchFamily="34" charset="0"/>
              </a:rPr>
              <a:t>pikiran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tubuh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berkembang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berangsur-angsur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hukum</a:t>
            </a:r>
            <a:r>
              <a:rPr lang="en-ID" sz="2400" dirty="0">
                <a:latin typeface="Franklin Gothic Medium Cond" panose="020B0606030402020204" pitchFamily="34" charset="0"/>
              </a:rPr>
              <a:t> masa </a:t>
            </a:r>
            <a:r>
              <a:rPr lang="en-ID" sz="2400" dirty="0" err="1">
                <a:latin typeface="Franklin Gothic Medium Cond" panose="020B0606030402020204" pitchFamily="34" charset="0"/>
              </a:rPr>
              <a:t>kanak-kanak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Selaku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seorang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anak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menunjukkan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keindahan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tabiat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istimewa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Tangan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cekatan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selamanya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siap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sedia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melayani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 lain.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menunjukkan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kesabaran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diganggu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apapun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keteguhan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sudi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mengorbankan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kejujuran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prinsip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kokoh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seperti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batu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karang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menunjukkan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sifat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kesopanan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mementingkan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“.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41D44-F8D3-76B0-F47B-BBCEEC73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4" r="6628" b="3"/>
          <a:stretch/>
        </p:blipFill>
        <p:spPr>
          <a:xfrm>
            <a:off x="6410325" y="2109894"/>
            <a:ext cx="2650171" cy="3533561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0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38108-DF2F-FD3C-171D-4E34F6A94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00" b="16550"/>
          <a:stretch/>
        </p:blipFill>
        <p:spPr>
          <a:xfrm>
            <a:off x="20" y="0"/>
            <a:ext cx="9143980" cy="27295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B37C-F035-32AA-D60D-A342C32B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2729538"/>
            <a:ext cx="8705831" cy="39189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Impact" panose="020B0806030902050204" pitchFamily="34" charset="0"/>
              </a:rPr>
              <a:t>Pandangan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Alkitab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tentang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sifat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manusia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adalah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kesatuan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dari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semua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aspek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keberadaan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kita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yaitu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aspek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fisik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mental/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intelektual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emosional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kehendak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spiritual, dan </a:t>
            </a:r>
            <a:r>
              <a:rPr lang="en-ID" sz="27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sosial</a:t>
            </a:r>
            <a:r>
              <a:rPr lang="en-ID" sz="27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>
                <a:latin typeface="Gill Sans Nova Cond XBd" panose="020B0A06020104020203" pitchFamily="34" charset="0"/>
              </a:rPr>
              <a:t>yang </a:t>
            </a:r>
            <a:r>
              <a:rPr lang="en-ID" sz="2700" dirty="0" err="1">
                <a:latin typeface="Gill Sans Nova Cond XBd" panose="020B0A06020104020203" pitchFamily="34" charset="0"/>
              </a:rPr>
              <a:t>tidak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berdiri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secara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terpisah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atau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independen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satu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sama</a:t>
            </a:r>
            <a:r>
              <a:rPr lang="en-ID" sz="2700" dirty="0">
                <a:latin typeface="Gill Sans Nova Cond XBd" panose="020B0A06020104020203" pitchFamily="34" charset="0"/>
              </a:rPr>
              <a:t> lain. </a:t>
            </a:r>
          </a:p>
          <a:p>
            <a:pPr marL="0" indent="0">
              <a:buNone/>
            </a:pPr>
            <a:r>
              <a:rPr lang="en-ID" sz="2700" dirty="0" err="1">
                <a:latin typeface="Franklin Gothic Medium Cond" panose="020B0606030402020204" pitchFamily="34" charset="0"/>
              </a:rPr>
              <a:t>Semuanya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disatukan</a:t>
            </a:r>
            <a:r>
              <a:rPr lang="en-ID" sz="2700" dirty="0">
                <a:latin typeface="Franklin Gothic Medium Cond" panose="020B0606030402020204" pitchFamily="34" charset="0"/>
              </a:rPr>
              <a:t> oleh Allah </a:t>
            </a:r>
            <a:r>
              <a:rPr lang="en-ID" sz="2700" dirty="0" err="1">
                <a:latin typeface="Franklin Gothic Medium Cond" panose="020B0606030402020204" pitchFamily="34" charset="0"/>
              </a:rPr>
              <a:t>Pencipta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kita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dalam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satu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kesatuan</a:t>
            </a:r>
            <a:r>
              <a:rPr lang="en-ID" sz="2700" dirty="0">
                <a:latin typeface="Franklin Gothic Medium Cond" panose="020B0606030402020204" pitchFamily="34" charset="0"/>
              </a:rPr>
              <a:t> yang </a:t>
            </a:r>
            <a:r>
              <a:rPr lang="en-ID" sz="2700" dirty="0" err="1">
                <a:latin typeface="Franklin Gothic Medium Cond" panose="020B0606030402020204" pitchFamily="34" charset="0"/>
              </a:rPr>
              <a:t>luar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biasa</a:t>
            </a:r>
            <a:r>
              <a:rPr lang="en-ID" sz="2700" dirty="0">
                <a:latin typeface="Franklin Gothic Medium Cond" panose="020B0606030402020204" pitchFamily="34" charset="0"/>
              </a:rPr>
              <a:t> dan </a:t>
            </a:r>
            <a:r>
              <a:rPr lang="en-ID" sz="2700" dirty="0" err="1">
                <a:latin typeface="Franklin Gothic Medium Cond" panose="020B0606030402020204" pitchFamily="34" charset="0"/>
              </a:rPr>
              <a:t>tak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terpisahkan</a:t>
            </a:r>
            <a:r>
              <a:rPr lang="en-ID" sz="2700" dirty="0">
                <a:latin typeface="Franklin Gothic Medium Cond" panose="020B0606030402020204" pitchFamily="34" charset="0"/>
              </a:rPr>
              <a:t>, dan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perlu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disucikan</a:t>
            </a:r>
            <a:r>
              <a:rPr lang="en-ID" sz="2700" b="1" dirty="0">
                <a:latin typeface="Franklin Gothic Medium Cond" panose="020B0606030402020204" pitchFamily="34" charset="0"/>
              </a:rPr>
              <a:t> oleh Allah [1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Tesalonika</a:t>
            </a:r>
            <a:r>
              <a:rPr lang="en-ID" sz="2700" b="1" dirty="0">
                <a:latin typeface="Franklin Gothic Medium Cond" panose="020B0606030402020204" pitchFamily="34" charset="0"/>
              </a:rPr>
              <a:t> 5:23]. </a:t>
            </a:r>
            <a:r>
              <a:rPr lang="en-ID" sz="2700" dirty="0">
                <a:latin typeface="Bernard MT Condensed" panose="02050806060905020404" pitchFamily="18" charset="0"/>
              </a:rPr>
              <a:t>Dan </a:t>
            </a:r>
            <a:r>
              <a:rPr lang="en-ID" sz="2700" dirty="0" err="1">
                <a:latin typeface="Bernard MT Condensed" panose="02050806060905020404" pitchFamily="18" charset="0"/>
              </a:rPr>
              <a:t>ketika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seseorang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meninggal</a:t>
            </a:r>
            <a:r>
              <a:rPr lang="en-ID" sz="2700" dirty="0">
                <a:latin typeface="Bernard MT Condensed" panose="02050806060905020404" pitchFamily="18" charset="0"/>
              </a:rPr>
              <a:t>, </a:t>
            </a:r>
            <a:r>
              <a:rPr lang="en-ID" sz="2700" dirty="0" err="1">
                <a:latin typeface="Bernard MT Condensed" panose="02050806060905020404" pitchFamily="18" charset="0"/>
              </a:rPr>
              <a:t>tidak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ada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aktivitas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dalam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aspek-aspek</a:t>
            </a:r>
            <a:r>
              <a:rPr lang="en-ID" sz="2700" dirty="0"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latin typeface="Bernard MT Condensed" panose="02050806060905020404" pitchFamily="18" charset="0"/>
              </a:rPr>
              <a:t>ini</a:t>
            </a:r>
            <a:r>
              <a:rPr lang="en-ID" sz="2700" dirty="0">
                <a:latin typeface="Bernard MT Condensed" panose="02050806060905020404" pitchFamily="18" charset="0"/>
              </a:rPr>
              <a:t> [</a:t>
            </a:r>
            <a:r>
              <a:rPr lang="en-ID" sz="2700" dirty="0" err="1">
                <a:latin typeface="Bernard MT Condensed" panose="02050806060905020404" pitchFamily="18" charset="0"/>
              </a:rPr>
              <a:t>Pengkhotbah</a:t>
            </a:r>
            <a:r>
              <a:rPr lang="en-ID" sz="2700" dirty="0">
                <a:latin typeface="Bernard MT Condensed" panose="02050806060905020404" pitchFamily="18" charset="0"/>
              </a:rPr>
              <a:t> 9:5-6].</a:t>
            </a:r>
          </a:p>
        </p:txBody>
      </p:sp>
    </p:spTree>
    <p:extLst>
      <p:ext uri="{BB962C8B-B14F-4D97-AF65-F5344CB8AC3E}">
        <p14:creationId xmlns:p14="http://schemas.microsoft.com/office/powerpoint/2010/main" val="233353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95D7E-0AF1-E072-9216-BC026F0F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994"/>
          <a:stretch/>
        </p:blipFill>
        <p:spPr>
          <a:xfrm>
            <a:off x="4511330" y="-1"/>
            <a:ext cx="4632671" cy="2937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9EF64-B743-D283-F081-101ABD000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" r="-1" b="-1"/>
          <a:stretch/>
        </p:blipFill>
        <p:spPr>
          <a:xfrm>
            <a:off x="3152728" y="2937953"/>
            <a:ext cx="5991270" cy="39200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6217B-4FB2-70DC-9024-BD233254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79" y="540051"/>
            <a:ext cx="3949616" cy="982662"/>
          </a:xfrm>
        </p:spPr>
        <p:txBody>
          <a:bodyPr>
            <a:norm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Matius</a:t>
            </a:r>
            <a:r>
              <a:rPr lang="en-ID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4:23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FC32-FFA8-3B5D-1D8E-26ADCBF16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9" y="1833563"/>
            <a:ext cx="3724275" cy="4338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“</a:t>
            </a:r>
            <a:r>
              <a:rPr lang="en-ID" sz="3000" dirty="0" err="1"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latin typeface="Gill Sans Nova Cond XBd" panose="020B0A06020104020203" pitchFamily="34" charset="0"/>
              </a:rPr>
              <a:t> pun </a:t>
            </a:r>
            <a:r>
              <a:rPr lang="en-ID" sz="3000" dirty="0" err="1">
                <a:latin typeface="Gill Sans Nova Cond XBd" panose="020B0A06020104020203" pitchFamily="34" charset="0"/>
              </a:rPr>
              <a:t>berkeliling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seluruh</a:t>
            </a:r>
            <a:r>
              <a:rPr lang="en-ID" sz="3000" dirty="0">
                <a:latin typeface="Gill Sans Nova Cond XBd" panose="020B0A06020104020203" pitchFamily="34" charset="0"/>
              </a:rPr>
              <a:t> Galilea; </a:t>
            </a:r>
            <a:r>
              <a:rPr lang="en-ID" sz="30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30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mengajar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rumah-rumah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ibadat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FFFF99"/>
                </a:solidFill>
                <a:latin typeface="Gill Sans Nova Cond XBd" panose="020B0A06020104020203" pitchFamily="34" charset="0"/>
              </a:rPr>
              <a:t>memberitakan</a:t>
            </a:r>
            <a:r>
              <a:rPr lang="en-ID" sz="3000" dirty="0">
                <a:solidFill>
                  <a:srgbClr val="FFFF99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99"/>
                </a:solidFill>
                <a:latin typeface="Gill Sans Nova Cond XBd" panose="020B0A06020104020203" pitchFamily="34" charset="0"/>
              </a:rPr>
              <a:t>Injil</a:t>
            </a:r>
            <a:r>
              <a:rPr lang="en-ID" sz="3000" dirty="0">
                <a:solidFill>
                  <a:srgbClr val="FFFF99"/>
                </a:solidFill>
                <a:latin typeface="Gill Sans Nova Cond XBd" panose="020B0A06020104020203" pitchFamily="34" charset="0"/>
              </a:rPr>
              <a:t> Kerajaan Allah </a:t>
            </a:r>
            <a:r>
              <a:rPr lang="en-ID" sz="3000" dirty="0" err="1">
                <a:latin typeface="Gill Sans Nova Cond XBd" panose="020B0A06020104020203" pitchFamily="34" charset="0"/>
              </a:rPr>
              <a:t>serta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B0F0"/>
                </a:solidFill>
                <a:latin typeface="Gill Sans Nova Cond XBd" panose="020B0A06020104020203" pitchFamily="34" charset="0"/>
              </a:rPr>
              <a:t>melenyapkan</a:t>
            </a:r>
            <a:r>
              <a:rPr lang="en-ID" sz="3000" dirty="0">
                <a:solidFill>
                  <a:srgbClr val="00B0F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B0F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000" dirty="0">
                <a:solidFill>
                  <a:srgbClr val="00B0F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B0F0"/>
                </a:solidFill>
                <a:latin typeface="Gill Sans Nova Cond XBd" panose="020B0A06020104020203" pitchFamily="34" charset="0"/>
              </a:rPr>
              <a:t>penyakit</a:t>
            </a:r>
            <a:r>
              <a:rPr lang="en-ID" sz="3000" dirty="0">
                <a:solidFill>
                  <a:srgbClr val="00B0F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00B0F0"/>
                </a:solidFill>
                <a:latin typeface="Gill Sans Nova Cond XBd" panose="020B0A06020104020203" pitchFamily="34" charset="0"/>
              </a:rPr>
              <a:t>kelemahan</a:t>
            </a:r>
            <a:r>
              <a:rPr lang="en-ID" sz="3000" dirty="0">
                <a:solidFill>
                  <a:srgbClr val="00B0F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>
                <a:latin typeface="Gill Sans Nova Cond XBd" panose="020B0A06020104020203" pitchFamily="34" charset="0"/>
              </a:rPr>
              <a:t>di </a:t>
            </a:r>
            <a:r>
              <a:rPr lang="en-ID" sz="3000" dirty="0" err="1">
                <a:latin typeface="Gill Sans Nova Cond XBd" panose="020B0A06020104020203" pitchFamily="34" charset="0"/>
              </a:rPr>
              <a:t>antara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bangsa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47357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CF80C-1681-E044-1004-D41C06C2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1341562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Mengapa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dapat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membatasi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agama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hanya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hal-hal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rohani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/>
                </a:solidFill>
                <a:latin typeface="Impact" panose="020B0806030902050204" pitchFamily="34" charset="0"/>
              </a:rPr>
              <a:t>saja</a:t>
            </a:r>
            <a:r>
              <a:rPr lang="en-ID" sz="3400" dirty="0">
                <a:solidFill>
                  <a:srgbClr val="00206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8CBB9-813F-B3C0-B3B1-A62DCB55B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36" y="1666875"/>
            <a:ext cx="8678140" cy="49808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Karena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sebenarnya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mencakup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seluruh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keberadaan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mencakup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seluruh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masa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mencakup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dimensi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kehidupan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7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.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Unsur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jasmani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dan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rohani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kita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begitu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kuat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menyatu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sehingga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benar-benar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tidak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dapat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dipisahkan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Karena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makhluk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jatuh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pernah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bisa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menyamai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penggambaran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7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7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namun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karunia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meniru</a:t>
            </a:r>
            <a:r>
              <a:rPr lang="en-ID" sz="2700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-Nya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…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memulihkan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citra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Penciptanya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membawanya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kembali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kesempurnaan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di mana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diciptakan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mendorong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perkembangan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tubuh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pikiran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7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jiwa</a:t>
            </a:r>
            <a:r>
              <a:rPr lang="en-ID" sz="27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Ini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adalah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pekerjaan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penebusan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dan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ini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sepenuhnya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ada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di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dalam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Yesus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673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E0673-BF13-EFC6-7370-7685EC485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8238-2432-DE12-DA58-1124262C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1" y="3429000"/>
            <a:ext cx="7372350" cy="32194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Inilah</a:t>
            </a:r>
            <a:r>
              <a:rPr lang="en-ID" sz="3600" dirty="0">
                <a:latin typeface="Eras Bold ITC" panose="020B0907030504020204" pitchFamily="34" charset="0"/>
              </a:rPr>
              <a:t> yang </a:t>
            </a:r>
            <a:r>
              <a:rPr lang="en-ID" sz="3600" dirty="0" err="1">
                <a:latin typeface="Eras Bold ITC" panose="020B0907030504020204" pitchFamily="34" charset="0"/>
              </a:rPr>
              <a:t>Tuhan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ingin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lakukan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dalam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diri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umat</a:t>
            </a:r>
            <a:r>
              <a:rPr lang="en-ID" sz="3600" dirty="0">
                <a:latin typeface="Eras Bold ITC" panose="020B0907030504020204" pitchFamily="34" charset="0"/>
              </a:rPr>
              <a:t>-Nya </a:t>
            </a:r>
            <a:r>
              <a:rPr lang="en-ID" sz="3600" dirty="0" err="1">
                <a:latin typeface="Eras Bold ITC" panose="020B0907030504020204" pitchFamily="34" charset="0"/>
              </a:rPr>
              <a:t>sebagai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bagian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dari</a:t>
            </a:r>
            <a:r>
              <a:rPr lang="en-ID" sz="3600" dirty="0">
                <a:latin typeface="Eras Bold ITC" panose="020B0907030504020204" pitchFamily="34" charset="0"/>
              </a:rPr>
              <a:t> proses </a:t>
            </a:r>
            <a:r>
              <a:rPr lang="en-ID" sz="3600" dirty="0" err="1">
                <a:latin typeface="Eras Bold ITC" panose="020B0907030504020204" pitchFamily="34" charset="0"/>
              </a:rPr>
              <a:t>mempersiapkan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mereka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untuk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kedatangan</a:t>
            </a:r>
            <a:r>
              <a:rPr lang="en-ID" sz="3600" dirty="0">
                <a:latin typeface="Eras Bold ITC" panose="020B0907030504020204" pitchFamily="34" charset="0"/>
              </a:rPr>
              <a:t>-Nya </a:t>
            </a:r>
            <a:r>
              <a:rPr lang="en-ID" sz="3600" dirty="0" err="1">
                <a:latin typeface="Eras Bold ITC" panose="020B0907030504020204" pitchFamily="34" charset="0"/>
              </a:rPr>
              <a:t>kembali</a:t>
            </a:r>
            <a:r>
              <a:rPr lang="en-ID" sz="36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067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2087</Words>
  <Application>Microsoft Office PowerPoint</Application>
  <PresentationFormat>On-screen Show (4:3)</PresentationFormat>
  <Paragraphs>96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Heavy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PANDANGAN DUNIA ALKITABIAH</vt:lpstr>
      <vt:lpstr>1 TESALONIKA 5:23</vt:lpstr>
      <vt:lpstr>PowerPoint Presentation</vt:lpstr>
      <vt:lpstr>MODEL YESUS Minggu, 11 Desember 2022</vt:lpstr>
      <vt:lpstr>Ellen G. White, Alfa dan Omega, jld. 5, him. 58</vt:lpstr>
      <vt:lpstr>PowerPoint Presentation</vt:lpstr>
      <vt:lpstr>Matius 4:23</vt:lpstr>
      <vt:lpstr>Mengapa kita tidak dapat membatasi agama kita hanya pada hal-hal rohani saja?</vt:lpstr>
      <vt:lpstr>PowerPoint Presentation</vt:lpstr>
      <vt:lpstr>TUBUH SEBAGAI BAIT SUCI Senin, 12 Desember 2022</vt:lpstr>
      <vt:lpstr>PowerPoint Presentation</vt:lpstr>
      <vt:lpstr>Mengapa pemahaman bahwa tubuh kita adalah "bait Allah"  dan "bait Roh Kudus" dapat memengaruhi gaya hidup kita secara positif? 1 Korintus 6:19-20, 1 Korinus 10:31</vt:lpstr>
      <vt:lpstr>PowerPoint Presentation</vt:lpstr>
      <vt:lpstr>PowerPoint Presentation</vt:lpstr>
      <vt:lpstr>PIKIRAN KRISTUS Selasa, 13 Desember 2022</vt:lpstr>
      <vt:lpstr>PowerPoint Presentation</vt:lpstr>
      <vt:lpstr>Bagaimana kita dapat memiliki pikiran Kristus?  Roma 12:2, Filipi 4:8, Kolose 3:2].   </vt:lpstr>
      <vt:lpstr>Ellen G. White, Selected Messages, buku 1, hlm. 337</vt:lpstr>
      <vt:lpstr>TUNTUNAN ROH Rabu, 14 Desember 2022</vt:lpstr>
      <vt:lpstr>PowerPoint Presentation</vt:lpstr>
      <vt:lpstr>PowerPoint Presentation</vt:lpstr>
      <vt:lpstr>PowerPoint Presentation</vt:lpstr>
      <vt:lpstr>Bagaimana kita dapat mempersiapkan diri kita untuk menerima karunia Roh Kudus?</vt:lpstr>
      <vt:lpstr>PowerPoint Presentation</vt:lpstr>
      <vt:lpstr>BERSEDIA BAGI KEDATANGAN-NYA Kamis, 15 Desember 2022</vt:lpstr>
      <vt:lpstr>PowerPoint Presentation</vt:lpstr>
      <vt:lpstr>Mengapa kita harus selalu bersedia bagi kedatangan Yesus yang kedua kali? Mazmur 95:7-8; Ibrani 3:7,8,15; Ibrani 4:7</vt:lpstr>
      <vt:lpstr>Ellen G. White, Signs of the Times, October 20, 1887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PANDANGAN DUNIA ALKITABIAH</dc:title>
  <dc:creator>daniel siswanto</dc:creator>
  <cp:lastModifiedBy>daniel siswanto</cp:lastModifiedBy>
  <cp:revision>24</cp:revision>
  <dcterms:created xsi:type="dcterms:W3CDTF">2022-12-12T23:51:43Z</dcterms:created>
  <dcterms:modified xsi:type="dcterms:W3CDTF">2022-12-15T10:57:38Z</dcterms:modified>
</cp:coreProperties>
</file>