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78" r:id="rId22"/>
    <p:sldId id="277" r:id="rId23"/>
    <p:sldId id="273" r:id="rId24"/>
    <p:sldId id="279" r:id="rId25"/>
    <p:sldId id="280" r:id="rId26"/>
    <p:sldId id="282" r:id="rId27"/>
    <p:sldId id="281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FF"/>
    <a:srgbClr val="FF9966"/>
    <a:srgbClr val="99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EEF8-A242-445A-B0AC-864DA22DE603}" type="datetimeFigureOut">
              <a:rPr lang="en-ID" smtClean="0"/>
              <a:t>08/12/2022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9E57-867F-4BDA-A591-554376BD5B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402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EEF8-A242-445A-B0AC-864DA22DE603}" type="datetimeFigureOut">
              <a:rPr lang="en-ID" smtClean="0"/>
              <a:t>08/12/2022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9E57-867F-4BDA-A591-554376BD5B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1340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EEF8-A242-445A-B0AC-864DA22DE603}" type="datetimeFigureOut">
              <a:rPr lang="en-ID" smtClean="0"/>
              <a:t>08/12/2022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9E57-867F-4BDA-A591-554376BD5B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317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EEF8-A242-445A-B0AC-864DA22DE603}" type="datetimeFigureOut">
              <a:rPr lang="en-ID" smtClean="0"/>
              <a:t>08/12/2022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9E57-867F-4BDA-A591-554376BD5B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219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EEF8-A242-445A-B0AC-864DA22DE603}" type="datetimeFigureOut">
              <a:rPr lang="en-ID" smtClean="0"/>
              <a:t>08/12/2022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9E57-867F-4BDA-A591-554376BD5B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050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EEF8-A242-445A-B0AC-864DA22DE603}" type="datetimeFigureOut">
              <a:rPr lang="en-ID" smtClean="0"/>
              <a:t>08/12/2022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9E57-867F-4BDA-A591-554376BD5B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906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EEF8-A242-445A-B0AC-864DA22DE603}" type="datetimeFigureOut">
              <a:rPr lang="en-ID" smtClean="0"/>
              <a:t>08/12/2022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9E57-867F-4BDA-A591-554376BD5B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827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EEF8-A242-445A-B0AC-864DA22DE603}" type="datetimeFigureOut">
              <a:rPr lang="en-ID" smtClean="0"/>
              <a:t>08/12/2022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9E57-867F-4BDA-A591-554376BD5B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34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EEF8-A242-445A-B0AC-864DA22DE603}" type="datetimeFigureOut">
              <a:rPr lang="en-ID" smtClean="0"/>
              <a:t>08/12/2022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9E57-867F-4BDA-A591-554376BD5B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542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EEF8-A242-445A-B0AC-864DA22DE603}" type="datetimeFigureOut">
              <a:rPr lang="en-ID" smtClean="0"/>
              <a:t>08/12/2022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9E57-867F-4BDA-A591-554376BD5B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612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EEF8-A242-445A-B0AC-864DA22DE603}" type="datetimeFigureOut">
              <a:rPr lang="en-ID" smtClean="0"/>
              <a:t>08/12/2022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9E57-867F-4BDA-A591-554376BD5B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589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8EEF8-A242-445A-B0AC-864DA22DE603}" type="datetimeFigureOut">
              <a:rPr lang="en-ID" smtClean="0"/>
              <a:t>08/12/2022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09E57-867F-4BDA-A591-554376BD5B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0671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2" y="-1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74F73D-CBE0-458E-8DE4-9949A21DD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699899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55A9E-496F-5911-58EC-E48FFF9FA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173" y="576263"/>
            <a:ext cx="4664399" cy="2690812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/>
              <a:t>PENIPUAN AKHIR ZAMAN</a:t>
            </a:r>
            <a:endParaRPr lang="en-ID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E39BC-066F-96C2-EF4D-0B863D693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74" y="3764975"/>
            <a:ext cx="4120072" cy="2192683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Pelajaran </a:t>
            </a:r>
            <a:r>
              <a:rPr lang="en-US" b="1" dirty="0" err="1"/>
              <a:t>ke</a:t>
            </a:r>
            <a:r>
              <a:rPr lang="en-US" b="1" dirty="0"/>
              <a:t> 11, </a:t>
            </a:r>
            <a:r>
              <a:rPr lang="en-US" b="1" dirty="0" err="1"/>
              <a:t>Triwulan</a:t>
            </a:r>
            <a:r>
              <a:rPr lang="en-US" b="1" dirty="0"/>
              <a:t> IV</a:t>
            </a:r>
          </a:p>
          <a:p>
            <a:pPr algn="l"/>
            <a:r>
              <a:rPr lang="en-US" b="1" dirty="0" err="1"/>
              <a:t>Tahun</a:t>
            </a:r>
            <a:r>
              <a:rPr lang="en-US" b="1" dirty="0"/>
              <a:t> 2022</a:t>
            </a:r>
            <a:endParaRPr lang="en-ID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5C0DC-6544-DCE2-6865-D4A027DC2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498" y="1976203"/>
            <a:ext cx="3718974" cy="27585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4B69146-C1C0-4B58-86FC-34F3390E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523917" y="699899"/>
            <a:ext cx="618937" cy="541810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884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E6B-FFE3-86A7-0B59-6A370C1A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133350"/>
            <a:ext cx="7962900" cy="1558212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>
                <a:solidFill>
                  <a:srgbClr val="C00000"/>
                </a:solidFill>
                <a:latin typeface="Congenial Black" panose="02000503040000020004" pitchFamily="2" charset="0"/>
              </a:rPr>
              <a:t>PENGALAMAN-PENGALAMAN MENDEKATI KEMATIAN</a:t>
            </a:r>
            <a:br>
              <a:rPr lang="fi-FI" sz="3100" dirty="0"/>
            </a:br>
            <a:r>
              <a:rPr lang="fi-FI" sz="36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Senin, 5 Desember 2022</a:t>
            </a:r>
            <a:endParaRPr lang="en-ID" sz="3600" dirty="0">
              <a:solidFill>
                <a:srgbClr val="0070C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48717-2AAC-C81A-3F48-7736507F7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740" y="2171700"/>
            <a:ext cx="6153151" cy="491490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ID" sz="2600" dirty="0" err="1">
                <a:latin typeface="Franklin Gothic Medium Cond" panose="020B0606030402020204" pitchFamily="34" charset="0"/>
              </a:rPr>
              <a:t>Dalam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bukunya</a:t>
            </a:r>
            <a:r>
              <a:rPr lang="en-ID" sz="2600" dirty="0">
                <a:latin typeface="Franklin Gothic Medium Cond" panose="020B0606030402020204" pitchFamily="34" charset="0"/>
              </a:rPr>
              <a:t>, </a:t>
            </a:r>
            <a:r>
              <a:rPr lang="en-ID" sz="2600" dirty="0">
                <a:latin typeface="Gill Sans Nova Cond XBd" panose="020B0A06020104020203" pitchFamily="34" charset="0"/>
              </a:rPr>
              <a:t>Life After Life: The Investigation of a Phenomenon- Survival of Bodily Death</a:t>
            </a:r>
            <a:r>
              <a:rPr lang="en-ID" sz="2600" dirty="0">
                <a:latin typeface="Franklin Gothic Medium Cond" panose="020B0606030402020204" pitchFamily="34" charset="0"/>
              </a:rPr>
              <a:t>, </a:t>
            </a:r>
            <a:r>
              <a:rPr lang="en-ID" sz="2600" dirty="0">
                <a:latin typeface="Impact" panose="020B0806030902050204" pitchFamily="34" charset="0"/>
              </a:rPr>
              <a:t>Raymond A. Moody, Jr., </a:t>
            </a:r>
            <a:r>
              <a:rPr lang="en-ID" sz="2600" dirty="0" err="1">
                <a:latin typeface="Franklin Gothic Medium Cond" panose="020B0606030402020204" pitchFamily="34" charset="0"/>
              </a:rPr>
              <a:t>mempresentasikan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hasil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penelitiannya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selama</a:t>
            </a:r>
            <a:r>
              <a:rPr lang="en-ID" sz="2600" dirty="0">
                <a:latin typeface="Franklin Gothic Medium Cond" panose="020B0606030402020204" pitchFamily="34" charset="0"/>
              </a:rPr>
              <a:t> lima </a:t>
            </a:r>
            <a:r>
              <a:rPr lang="en-ID" sz="2600" dirty="0" err="1">
                <a:latin typeface="Franklin Gothic Medium Cond" panose="020B0606030402020204" pitchFamily="34" charset="0"/>
              </a:rPr>
              <a:t>tahun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terhadap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lebih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dari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seratus</a:t>
            </a:r>
            <a:r>
              <a:rPr lang="en-ID" sz="2600" dirty="0">
                <a:latin typeface="Franklin Gothic Medium Cond" panose="020B0606030402020204" pitchFamily="34" charset="0"/>
              </a:rPr>
              <a:t> orang yang </a:t>
            </a:r>
            <a:r>
              <a:rPr lang="en-ID" sz="2600" dirty="0" err="1">
                <a:latin typeface="Franklin Gothic Medium Cond" panose="020B0606030402020204" pitchFamily="34" charset="0"/>
              </a:rPr>
              <a:t>mengalami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>
                <a:latin typeface="Eras Demi ITC" panose="020B0805030504020804" pitchFamily="34" charset="0"/>
              </a:rPr>
              <a:t>"</a:t>
            </a:r>
            <a:r>
              <a:rPr lang="en-ID" sz="2600" dirty="0" err="1">
                <a:latin typeface="Eras Demi ITC" panose="020B0805030504020804" pitchFamily="34" charset="0"/>
              </a:rPr>
              <a:t>kematian</a:t>
            </a:r>
            <a:r>
              <a:rPr lang="en-ID" sz="2600" dirty="0">
                <a:latin typeface="Eras Demi ITC" panose="020B0805030504020804" pitchFamily="34" charset="0"/>
              </a:rPr>
              <a:t> </a:t>
            </a:r>
            <a:r>
              <a:rPr lang="en-ID" sz="2600" dirty="0" err="1">
                <a:latin typeface="Eras Demi ITC" panose="020B0805030504020804" pitchFamily="34" charset="0"/>
              </a:rPr>
              <a:t>klinis</a:t>
            </a:r>
            <a:r>
              <a:rPr lang="en-ID" sz="2600" dirty="0">
                <a:latin typeface="Eras Demi ITC" panose="020B0805030504020804" pitchFamily="34" charset="0"/>
              </a:rPr>
              <a:t>" </a:t>
            </a:r>
            <a:r>
              <a:rPr lang="en-ID" sz="2600" dirty="0">
                <a:latin typeface="Franklin Gothic Medium Cond" panose="020B0606030402020204" pitchFamily="34" charset="0"/>
              </a:rPr>
              <a:t>dan </a:t>
            </a:r>
            <a:r>
              <a:rPr lang="en-ID" sz="2600" dirty="0" err="1">
                <a:latin typeface="Franklin Gothic Medium Cond" panose="020B0606030402020204" pitchFamily="34" charset="0"/>
              </a:rPr>
              <a:t>dihidupkan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kembali</a:t>
            </a:r>
            <a:r>
              <a:rPr lang="en-ID" sz="2600" dirty="0">
                <a:latin typeface="Franklin Gothic Medium Cond" panose="020B0606030402020204" pitchFamily="34" charset="0"/>
              </a:rPr>
              <a:t>. Orang-orang </a:t>
            </a:r>
            <a:r>
              <a:rPr lang="en-ID" sz="2600" dirty="0" err="1">
                <a:latin typeface="Franklin Gothic Medium Cond" panose="020B0606030402020204" pitchFamily="34" charset="0"/>
              </a:rPr>
              <a:t>ini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mengaku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telah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melihat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makhluk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bercahaya</a:t>
            </a:r>
            <a:r>
              <a:rPr lang="en-ID" sz="2600" dirty="0">
                <a:latin typeface="Franklin Gothic Medium Cond" panose="020B0606030402020204" pitchFamily="34" charset="0"/>
              </a:rPr>
              <a:t> yang </a:t>
            </a:r>
            <a:r>
              <a:rPr lang="en-ID" sz="2600" dirty="0" err="1">
                <a:latin typeface="Franklin Gothic Medium Cond" panose="020B0606030402020204" pitchFamily="34" charset="0"/>
              </a:rPr>
              <a:t>penuh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kasih</a:t>
            </a:r>
            <a:r>
              <a:rPr lang="en-ID" sz="2600" dirty="0">
                <a:latin typeface="Franklin Gothic Medium Cond" panose="020B0606030402020204" pitchFamily="34" charset="0"/>
              </a:rPr>
              <a:t> dan </a:t>
            </a:r>
            <a:r>
              <a:rPr lang="en-ID" sz="2600" dirty="0" err="1">
                <a:latin typeface="Franklin Gothic Medium Cond" panose="020B0606030402020204" pitchFamily="34" charset="0"/>
              </a:rPr>
              <a:t>hangat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sebelum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hidup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kembali</a:t>
            </a:r>
            <a:r>
              <a:rPr lang="en-ID" sz="2600" dirty="0">
                <a:latin typeface="Franklin Gothic Medium Cond" panose="020B0606030402020204" pitchFamily="34" charset="0"/>
              </a:rPr>
              <a:t>. </a:t>
            </a:r>
            <a:r>
              <a:rPr lang="en-ID" sz="2600" dirty="0" err="1">
                <a:latin typeface="Franklin Gothic Medium Cond" panose="020B0606030402020204" pitchFamily="34" charset="0"/>
              </a:rPr>
              <a:t>Pengakuan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ini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telah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dianggap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sebagai</a:t>
            </a:r>
            <a:r>
              <a:rPr lang="en-ID" sz="2600" dirty="0">
                <a:latin typeface="Franklin Gothic Medium Cond" panose="020B0606030402020204" pitchFamily="34" charset="0"/>
              </a:rPr>
              <a:t> "</a:t>
            </a:r>
            <a:r>
              <a:rPr lang="en-ID" sz="2600" dirty="0" err="1">
                <a:latin typeface="Franklin Gothic Demi" panose="020B0703020102020204" pitchFamily="34" charset="0"/>
              </a:rPr>
              <a:t>bukti</a:t>
            </a:r>
            <a:r>
              <a:rPr lang="en-ID" sz="2600" dirty="0">
                <a:latin typeface="Franklin Gothic Demi" panose="020B0703020102020204" pitchFamily="34" charset="0"/>
              </a:rPr>
              <a:t> </a:t>
            </a:r>
            <a:r>
              <a:rPr lang="en-ID" sz="2600" dirty="0" err="1">
                <a:latin typeface="Franklin Gothic Demi" panose="020B0703020102020204" pitchFamily="34" charset="0"/>
              </a:rPr>
              <a:t>menarik</a:t>
            </a:r>
            <a:r>
              <a:rPr lang="en-ID" sz="2600" dirty="0">
                <a:latin typeface="Franklin Gothic Demi" panose="020B0703020102020204" pitchFamily="34" charset="0"/>
              </a:rPr>
              <a:t> </a:t>
            </a:r>
            <a:r>
              <a:rPr lang="en-ID" sz="2600" dirty="0" err="1">
                <a:latin typeface="Franklin Gothic Demi" panose="020B0703020102020204" pitchFamily="34" charset="0"/>
              </a:rPr>
              <a:t>dari</a:t>
            </a:r>
            <a:r>
              <a:rPr lang="en-ID" sz="2600" dirty="0">
                <a:latin typeface="Franklin Gothic Demi" panose="020B0703020102020204" pitchFamily="34" charset="0"/>
              </a:rPr>
              <a:t> </a:t>
            </a:r>
            <a:r>
              <a:rPr lang="en-ID" sz="2600" dirty="0" err="1">
                <a:latin typeface="Franklin Gothic Demi" panose="020B0703020102020204" pitchFamily="34" charset="0"/>
              </a:rPr>
              <a:t>kelangsungan</a:t>
            </a:r>
            <a:r>
              <a:rPr lang="en-ID" sz="2600" dirty="0">
                <a:latin typeface="Franklin Gothic Demi" panose="020B0703020102020204" pitchFamily="34" charset="0"/>
              </a:rPr>
              <a:t> </a:t>
            </a:r>
            <a:r>
              <a:rPr lang="en-ID" sz="2600" dirty="0" err="1">
                <a:latin typeface="Franklin Gothic Demi" panose="020B0703020102020204" pitchFamily="34" charset="0"/>
              </a:rPr>
              <a:t>hidup</a:t>
            </a:r>
            <a:r>
              <a:rPr lang="en-ID" sz="2600" dirty="0">
                <a:latin typeface="Franklin Gothic Demi" panose="020B0703020102020204" pitchFamily="34" charset="0"/>
              </a:rPr>
              <a:t> </a:t>
            </a:r>
            <a:r>
              <a:rPr lang="en-ID" sz="2600" dirty="0" err="1">
                <a:latin typeface="Franklin Gothic Demi" panose="020B0703020102020204" pitchFamily="34" charset="0"/>
              </a:rPr>
              <a:t>roh</a:t>
            </a:r>
            <a:r>
              <a:rPr lang="en-ID" sz="2600" dirty="0">
                <a:latin typeface="Franklin Gothic Demi" panose="020B0703020102020204" pitchFamily="34" charset="0"/>
              </a:rPr>
              <a:t> </a:t>
            </a:r>
            <a:r>
              <a:rPr lang="en-ID" sz="2600" dirty="0" err="1">
                <a:latin typeface="Franklin Gothic Demi" panose="020B0703020102020204" pitchFamily="34" charset="0"/>
              </a:rPr>
              <a:t>manusia</a:t>
            </a:r>
            <a:r>
              <a:rPr lang="en-ID" sz="2600" dirty="0">
                <a:latin typeface="Franklin Gothic Demi" panose="020B0703020102020204" pitchFamily="34" charset="0"/>
              </a:rPr>
              <a:t> </a:t>
            </a:r>
            <a:r>
              <a:rPr lang="en-ID" sz="2600" dirty="0" err="1">
                <a:latin typeface="Franklin Gothic Demi" panose="020B0703020102020204" pitchFamily="34" charset="0"/>
              </a:rPr>
              <a:t>setelah</a:t>
            </a:r>
            <a:r>
              <a:rPr lang="en-ID" sz="2600" dirty="0">
                <a:latin typeface="Franklin Gothic Demi" panose="020B0703020102020204" pitchFamily="34" charset="0"/>
              </a:rPr>
              <a:t> </a:t>
            </a:r>
            <a:r>
              <a:rPr lang="en-ID" sz="2600" dirty="0" err="1">
                <a:latin typeface="Franklin Gothic Demi" panose="020B0703020102020204" pitchFamily="34" charset="0"/>
              </a:rPr>
              <a:t>kematian</a:t>
            </a:r>
            <a:r>
              <a:rPr lang="en-ID" sz="2600" dirty="0">
                <a:latin typeface="Franklin Gothic Medium Cond" panose="020B0606030402020204" pitchFamily="34" charset="0"/>
              </a:rPr>
              <a:t>".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D40BD-C1C2-0E8B-2DCF-4757375324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01" r="12793"/>
          <a:stretch/>
        </p:blipFill>
        <p:spPr>
          <a:xfrm>
            <a:off x="6818127" y="2951797"/>
            <a:ext cx="2116837" cy="26460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41306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2DD536-837D-1344-07B9-4C005B43F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7404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B34DB-92FB-62AB-E3C7-F1EAE858B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92" y="371475"/>
            <a:ext cx="5817219" cy="6039129"/>
          </a:xfrm>
        </p:spPr>
        <p:txBody>
          <a:bodyPr>
            <a:noAutofit/>
          </a:bodyPr>
          <a:lstStyle/>
          <a:p>
            <a:r>
              <a:rPr lang="en-ID" sz="2300" dirty="0" err="1">
                <a:latin typeface="Impact" panose="020B0806030902050204" pitchFamily="34" charset="0"/>
              </a:rPr>
              <a:t>Apa</a:t>
            </a:r>
            <a:r>
              <a:rPr lang="en-ID" sz="2300" dirty="0">
                <a:latin typeface="Impact" panose="020B0806030902050204" pitchFamily="34" charset="0"/>
              </a:rPr>
              <a:t> yang </a:t>
            </a:r>
            <a:r>
              <a:rPr lang="en-ID" sz="2300" dirty="0" err="1">
                <a:latin typeface="Impact" panose="020B0806030902050204" pitchFamily="34" charset="0"/>
              </a:rPr>
              <a:t>dilaporkan</a:t>
            </a:r>
            <a:r>
              <a:rPr lang="en-ID" sz="2300" dirty="0">
                <a:latin typeface="Impact" panose="020B0806030902050204" pitchFamily="34" charset="0"/>
              </a:rPr>
              <a:t> </a:t>
            </a:r>
            <a:r>
              <a:rPr lang="en-ID" sz="2300" dirty="0" err="1">
                <a:latin typeface="Impact" panose="020B0806030902050204" pitchFamily="34" charset="0"/>
              </a:rPr>
              <a:t>tentang</a:t>
            </a:r>
            <a:r>
              <a:rPr lang="en-ID" sz="2300" dirty="0">
                <a:latin typeface="Impact" panose="020B0806030902050204" pitchFamily="34" charset="0"/>
              </a:rPr>
              <a:t> orang-orang yang </a:t>
            </a:r>
            <a:r>
              <a:rPr lang="en-ID" sz="2300" dirty="0" err="1">
                <a:latin typeface="Impact" panose="020B0806030902050204" pitchFamily="34" charset="0"/>
              </a:rPr>
              <a:t>dianggap</a:t>
            </a:r>
            <a:r>
              <a:rPr lang="en-ID" sz="2300" dirty="0">
                <a:latin typeface="Impact" panose="020B0806030902050204" pitchFamily="34" charset="0"/>
              </a:rPr>
              <a:t> </a:t>
            </a:r>
            <a:r>
              <a:rPr lang="en-ID" sz="2300" dirty="0" err="1">
                <a:latin typeface="Impact" panose="020B0806030902050204" pitchFamily="34" charset="0"/>
              </a:rPr>
              <a:t>mati</a:t>
            </a:r>
            <a:r>
              <a:rPr lang="en-ID" sz="2300" dirty="0">
                <a:latin typeface="Impact" panose="020B0806030902050204" pitchFamily="34" charset="0"/>
              </a:rPr>
              <a:t> </a:t>
            </a:r>
            <a:r>
              <a:rPr lang="en-ID" sz="2300" dirty="0" err="1">
                <a:latin typeface="Impact" panose="020B0806030902050204" pitchFamily="34" charset="0"/>
              </a:rPr>
              <a:t>secara</a:t>
            </a:r>
            <a:r>
              <a:rPr lang="en-ID" sz="2300" dirty="0">
                <a:latin typeface="Impact" panose="020B0806030902050204" pitchFamily="34" charset="0"/>
              </a:rPr>
              <a:t> </a:t>
            </a:r>
            <a:r>
              <a:rPr lang="en-ID" sz="2300" dirty="0" err="1">
                <a:latin typeface="Impact" panose="020B0806030902050204" pitchFamily="34" charset="0"/>
              </a:rPr>
              <a:t>klinis</a:t>
            </a:r>
            <a:r>
              <a:rPr lang="en-ID" sz="2300" dirty="0">
                <a:latin typeface="Impact" panose="020B0806030902050204" pitchFamily="34" charset="0"/>
              </a:rPr>
              <a:t>, </a:t>
            </a:r>
            <a:r>
              <a:rPr lang="en-ID" sz="2300" dirty="0" err="1">
                <a:latin typeface="Impact" panose="020B0806030902050204" pitchFamily="34" charset="0"/>
              </a:rPr>
              <a:t>sebenarnya</a:t>
            </a:r>
            <a:r>
              <a:rPr lang="en-ID" sz="2300" dirty="0">
                <a:latin typeface="Impact" panose="020B0806030902050204" pitchFamily="34" charset="0"/>
              </a:rPr>
              <a:t> </a:t>
            </a:r>
            <a:r>
              <a:rPr lang="en-ID" sz="2300" dirty="0" err="1">
                <a:latin typeface="Impact" panose="020B0806030902050204" pitchFamily="34" charset="0"/>
              </a:rPr>
              <a:t>mereka</a:t>
            </a:r>
            <a:r>
              <a:rPr lang="en-ID" sz="2300" dirty="0">
                <a:latin typeface="Impact" panose="020B0806030902050204" pitchFamily="34" charset="0"/>
              </a:rPr>
              <a:t> </a:t>
            </a:r>
            <a:r>
              <a:rPr lang="en-ID" sz="2300" dirty="0" err="1">
                <a:latin typeface="Impact" panose="020B0806030902050204" pitchFamily="34" charset="0"/>
              </a:rPr>
              <a:t>belum</a:t>
            </a:r>
            <a:r>
              <a:rPr lang="en-ID" sz="2300" dirty="0">
                <a:latin typeface="Impact" panose="020B0806030902050204" pitchFamily="34" charset="0"/>
              </a:rPr>
              <a:t> </a:t>
            </a:r>
            <a:r>
              <a:rPr lang="en-ID" sz="2300" dirty="0" err="1">
                <a:latin typeface="Impact" panose="020B0806030902050204" pitchFamily="34" charset="0"/>
              </a:rPr>
              <a:t>benar-benar</a:t>
            </a:r>
            <a:r>
              <a:rPr lang="en-ID" sz="2300" dirty="0">
                <a:latin typeface="Impact" panose="020B0806030902050204" pitchFamily="34" charset="0"/>
              </a:rPr>
              <a:t> </a:t>
            </a:r>
            <a:r>
              <a:rPr lang="en-ID" sz="2300" dirty="0" err="1">
                <a:latin typeface="Impact" panose="020B0806030902050204" pitchFamily="34" charset="0"/>
              </a:rPr>
              <a:t>mati</a:t>
            </a:r>
            <a:r>
              <a:rPr lang="en-ID" sz="2300" dirty="0">
                <a:latin typeface="Impact" panose="020B0806030902050204" pitchFamily="34" charset="0"/>
              </a:rPr>
              <a:t>. </a:t>
            </a:r>
          </a:p>
          <a:p>
            <a:r>
              <a:rPr lang="en-ID" sz="2300" dirty="0">
                <a:latin typeface="Franklin Gothic Medium Cond" panose="020B0606030402020204" pitchFamily="34" charset="0"/>
              </a:rPr>
              <a:t>Hal </a:t>
            </a:r>
            <a:r>
              <a:rPr lang="en-ID" sz="2300" dirty="0" err="1">
                <a:latin typeface="Franklin Gothic Medium Cond" panose="020B0606030402020204" pitchFamily="34" charset="0"/>
              </a:rPr>
              <a:t>ini</a:t>
            </a:r>
            <a:r>
              <a:rPr lang="en-ID" sz="2300" dirty="0">
                <a:latin typeface="Franklin Gothic Medium Cond" panose="020B0606030402020204" pitchFamily="34" charset="0"/>
              </a:rPr>
              <a:t> </a:t>
            </a:r>
            <a:r>
              <a:rPr lang="en-ID" sz="2300" dirty="0" err="1">
                <a:latin typeface="Franklin Gothic Medium Cond" panose="020B0606030402020204" pitchFamily="34" charset="0"/>
              </a:rPr>
              <a:t>beda</a:t>
            </a:r>
            <a:r>
              <a:rPr lang="en-ID" sz="2300" dirty="0">
                <a:latin typeface="Franklin Gothic Medium Cond" panose="020B0606030402020204" pitchFamily="34" charset="0"/>
              </a:rPr>
              <a:t> </a:t>
            </a:r>
            <a:r>
              <a:rPr lang="en-ID" sz="2300" dirty="0" err="1">
                <a:latin typeface="Franklin Gothic Medium Cond" panose="020B0606030402020204" pitchFamily="34" charset="0"/>
              </a:rPr>
              <a:t>dengan</a:t>
            </a:r>
            <a:r>
              <a:rPr lang="en-ID" sz="2300" dirty="0">
                <a:latin typeface="Franklin Gothic Medium Cond" panose="020B0606030402020204" pitchFamily="34" charset="0"/>
              </a:rPr>
              <a:t> Lazarus [</a:t>
            </a:r>
            <a:r>
              <a:rPr lang="en-ID" sz="2300" dirty="0" err="1">
                <a:latin typeface="Franklin Gothic Medium Cond" panose="020B0606030402020204" pitchFamily="34" charset="0"/>
              </a:rPr>
              <a:t>Yohanes</a:t>
            </a:r>
            <a:r>
              <a:rPr lang="en-ID" sz="2300" dirty="0">
                <a:latin typeface="Franklin Gothic Medium Cond" panose="020B0606030402020204" pitchFamily="34" charset="0"/>
              </a:rPr>
              <a:t> 11:40-44] yang </a:t>
            </a:r>
            <a:r>
              <a:rPr lang="en-ID" sz="2300" b="1" dirty="0" err="1">
                <a:latin typeface="Franklin Gothic Medium Cond" panose="020B0606030402020204" pitchFamily="34" charset="0"/>
              </a:rPr>
              <a:t>sudah</a:t>
            </a:r>
            <a:r>
              <a:rPr lang="en-ID" sz="2300" b="1" dirty="0">
                <a:latin typeface="Franklin Gothic Medium Cond" panose="020B0606030402020204" pitchFamily="34" charset="0"/>
              </a:rPr>
              <a:t> </a:t>
            </a:r>
            <a:r>
              <a:rPr lang="en-ID" sz="2300" b="1" dirty="0" err="1">
                <a:latin typeface="Franklin Gothic Medium Cond" panose="020B0606030402020204" pitchFamily="34" charset="0"/>
              </a:rPr>
              <a:t>empat</a:t>
            </a:r>
            <a:r>
              <a:rPr lang="en-ID" sz="2300" b="1" dirty="0">
                <a:latin typeface="Franklin Gothic Medium Cond" panose="020B0606030402020204" pitchFamily="34" charset="0"/>
              </a:rPr>
              <a:t> </a:t>
            </a:r>
            <a:r>
              <a:rPr lang="en-ID" sz="2300" b="1" dirty="0" err="1">
                <a:latin typeface="Franklin Gothic Medium Cond" panose="020B0606030402020204" pitchFamily="34" charset="0"/>
              </a:rPr>
              <a:t>hari</a:t>
            </a:r>
            <a:r>
              <a:rPr lang="en-ID" sz="2300" b="1" dirty="0">
                <a:latin typeface="Franklin Gothic Medium Cond" panose="020B0606030402020204" pitchFamily="34" charset="0"/>
              </a:rPr>
              <a:t> </a:t>
            </a:r>
            <a:r>
              <a:rPr lang="en-ID" sz="2300" b="1" dirty="0" err="1">
                <a:latin typeface="Franklin Gothic Medium Cond" panose="020B0606030402020204" pitchFamily="34" charset="0"/>
              </a:rPr>
              <a:t>mati</a:t>
            </a:r>
            <a:r>
              <a:rPr lang="en-ID" sz="2300" b="1" dirty="0">
                <a:latin typeface="Franklin Gothic Medium Cond" panose="020B0606030402020204" pitchFamily="34" charset="0"/>
              </a:rPr>
              <a:t> dan </a:t>
            </a:r>
            <a:r>
              <a:rPr lang="en-ID" sz="2300" b="1" dirty="0" err="1">
                <a:latin typeface="Franklin Gothic Medium Cond" panose="020B0606030402020204" pitchFamily="34" charset="0"/>
              </a:rPr>
              <a:t>tubuhnya</a:t>
            </a:r>
            <a:r>
              <a:rPr lang="en-ID" sz="2300" b="1" dirty="0">
                <a:latin typeface="Franklin Gothic Medium Cond" panose="020B0606030402020204" pitchFamily="34" charset="0"/>
              </a:rPr>
              <a:t> </a:t>
            </a:r>
            <a:r>
              <a:rPr lang="en-ID" sz="2300" b="1" dirty="0" err="1">
                <a:latin typeface="Franklin Gothic Medium Cond" panose="020B0606030402020204" pitchFamily="34" charset="0"/>
              </a:rPr>
              <a:t>telah</a:t>
            </a:r>
            <a:r>
              <a:rPr lang="en-ID" sz="2300" b="1" dirty="0">
                <a:latin typeface="Franklin Gothic Medium Cond" panose="020B0606030402020204" pitchFamily="34" charset="0"/>
              </a:rPr>
              <a:t> </a:t>
            </a:r>
            <a:r>
              <a:rPr lang="en-ID" sz="2300" b="1" dirty="0" err="1">
                <a:latin typeface="Franklin Gothic Medium Cond" panose="020B0606030402020204" pitchFamily="34" charset="0"/>
              </a:rPr>
              <a:t>mengalami</a:t>
            </a:r>
            <a:r>
              <a:rPr lang="en-ID" sz="2300" b="1" dirty="0">
                <a:latin typeface="Franklin Gothic Medium Cond" panose="020B0606030402020204" pitchFamily="34" charset="0"/>
              </a:rPr>
              <a:t> </a:t>
            </a:r>
            <a:r>
              <a:rPr lang="en-ID" sz="2300" b="1" dirty="0" err="1">
                <a:latin typeface="Franklin Gothic Medium Cond" panose="020B0606030402020204" pitchFamily="34" charset="0"/>
              </a:rPr>
              <a:t>pembusukan</a:t>
            </a:r>
            <a:r>
              <a:rPr lang="en-ID" sz="2300" dirty="0">
                <a:latin typeface="Gill Sans Nova Cond XBd" panose="020B0A06020104020203" pitchFamily="34" charset="0"/>
              </a:rPr>
              <a:t>, </a:t>
            </a:r>
            <a:r>
              <a:rPr lang="en-ID" sz="2300" dirty="0" err="1">
                <a:latin typeface="Gill Sans Nova Cond XBd" panose="020B0A06020104020203" pitchFamily="34" charset="0"/>
              </a:rPr>
              <a:t>ia</a:t>
            </a:r>
            <a:r>
              <a:rPr lang="en-ID" sz="2300" dirty="0">
                <a:latin typeface="Gill Sans Nova Cond XBd" panose="020B0A06020104020203" pitchFamily="34" charset="0"/>
              </a:rPr>
              <a:t> </a:t>
            </a:r>
            <a:r>
              <a:rPr lang="en-ID" sz="2300" dirty="0" err="1">
                <a:latin typeface="Gill Sans Nova Cond XBd" panose="020B0A06020104020203" pitchFamily="34" charset="0"/>
              </a:rPr>
              <a:t>dibangkitan</a:t>
            </a:r>
            <a:r>
              <a:rPr lang="en-ID" sz="2300" dirty="0">
                <a:latin typeface="Gill Sans Nova Cond XBd" panose="020B0A06020104020203" pitchFamily="34" charset="0"/>
              </a:rPr>
              <a:t> </a:t>
            </a:r>
            <a:r>
              <a:rPr lang="en-ID" sz="2300" dirty="0" err="1">
                <a:latin typeface="Gill Sans Nova Cond XBd" panose="020B0A06020104020203" pitchFamily="34" charset="0"/>
              </a:rPr>
              <a:t>dari</a:t>
            </a:r>
            <a:r>
              <a:rPr lang="en-ID" sz="2300" dirty="0">
                <a:latin typeface="Gill Sans Nova Cond XBd" panose="020B0A06020104020203" pitchFamily="34" charset="0"/>
              </a:rPr>
              <a:t> </a:t>
            </a:r>
            <a:r>
              <a:rPr lang="en-ID" sz="2300" dirty="0" err="1">
                <a:latin typeface="Gill Sans Nova Cond XBd" panose="020B0A06020104020203" pitchFamily="34" charset="0"/>
              </a:rPr>
              <a:t>kubur</a:t>
            </a:r>
            <a:r>
              <a:rPr lang="en-ID" sz="2300" dirty="0">
                <a:latin typeface="Gill Sans Nova Cond XBd" panose="020B0A06020104020203" pitchFamily="34" charset="0"/>
              </a:rPr>
              <a:t> </a:t>
            </a:r>
            <a:r>
              <a:rPr lang="en-ID" sz="2300" dirty="0" err="1">
                <a:latin typeface="Gill Sans Nova Cond XBd" panose="020B0A06020104020203" pitchFamily="34" charset="0"/>
              </a:rPr>
              <a:t>setelah</a:t>
            </a:r>
            <a:r>
              <a:rPr lang="en-ID" sz="2300" dirty="0">
                <a:latin typeface="Gill Sans Nova Cond XBd" panose="020B0A06020104020203" pitchFamily="34" charset="0"/>
              </a:rPr>
              <a:t> </a:t>
            </a:r>
            <a:r>
              <a:rPr lang="en-ID" sz="2300" dirty="0" err="1">
                <a:latin typeface="Gill Sans Nova Cond XBd" panose="020B0A06020104020203" pitchFamily="34" charset="0"/>
              </a:rPr>
              <a:t>benar-benar</a:t>
            </a:r>
            <a:r>
              <a:rPr lang="en-ID" sz="2300" dirty="0">
                <a:latin typeface="Gill Sans Nova Cond XBd" panose="020B0A06020104020203" pitchFamily="34" charset="0"/>
              </a:rPr>
              <a:t> </a:t>
            </a:r>
            <a:r>
              <a:rPr lang="en-ID" sz="2300" dirty="0" err="1">
                <a:latin typeface="Gill Sans Nova Cond XBd" panose="020B0A06020104020203" pitchFamily="34" charset="0"/>
              </a:rPr>
              <a:t>telah</a:t>
            </a:r>
            <a:r>
              <a:rPr lang="en-ID" sz="2300" dirty="0">
                <a:latin typeface="Gill Sans Nova Cond XBd" panose="020B0A06020104020203" pitchFamily="34" charset="0"/>
              </a:rPr>
              <a:t> </a:t>
            </a:r>
            <a:r>
              <a:rPr lang="en-ID" sz="2300" dirty="0" err="1">
                <a:latin typeface="Gill Sans Nova Cond XBd" panose="020B0A06020104020203" pitchFamily="34" charset="0"/>
              </a:rPr>
              <a:t>mati</a:t>
            </a:r>
            <a:r>
              <a:rPr lang="en-ID" sz="2300" dirty="0">
                <a:latin typeface="Franklin Gothic Medium Cond" panose="020B0606030402020204" pitchFamily="34" charset="0"/>
              </a:rPr>
              <a:t>. </a:t>
            </a:r>
          </a:p>
          <a:p>
            <a:r>
              <a:rPr lang="en-ID" sz="2300" dirty="0" err="1">
                <a:latin typeface="Franklin Gothic Medium Cond" panose="020B0606030402020204" pitchFamily="34" charset="0"/>
              </a:rPr>
              <a:t>Demikian</a:t>
            </a:r>
            <a:r>
              <a:rPr lang="en-ID" sz="2300" dirty="0">
                <a:latin typeface="Franklin Gothic Medium Cond" panose="020B0606030402020204" pitchFamily="34" charset="0"/>
              </a:rPr>
              <a:t> juga </a:t>
            </a:r>
            <a:r>
              <a:rPr lang="en-ID" sz="2300" dirty="0" err="1">
                <a:latin typeface="Franklin Gothic Medium Cond" panose="020B0606030402020204" pitchFamily="34" charset="0"/>
              </a:rPr>
              <a:t>dengan</a:t>
            </a:r>
            <a:r>
              <a:rPr lang="en-ID" sz="2300" dirty="0">
                <a:latin typeface="Franklin Gothic Medium Cond" panose="020B0606030402020204" pitchFamily="34" charset="0"/>
              </a:rPr>
              <a:t> </a:t>
            </a:r>
            <a:r>
              <a:rPr lang="en-ID" sz="2300" dirty="0" err="1">
                <a:latin typeface="Franklin Gothic Medium Cond" panose="020B0606030402020204" pitchFamily="34" charset="0"/>
              </a:rPr>
              <a:t>kisah</a:t>
            </a:r>
            <a:r>
              <a:rPr lang="en-ID" sz="2300" dirty="0">
                <a:latin typeface="Franklin Gothic Medium Cond" panose="020B0606030402020204" pitchFamily="34" charset="0"/>
              </a:rPr>
              <a:t> orang </a:t>
            </a:r>
            <a:r>
              <a:rPr lang="en-ID" sz="2300" dirty="0" err="1">
                <a:latin typeface="Franklin Gothic Medium Cond" panose="020B0606030402020204" pitchFamily="34" charset="0"/>
              </a:rPr>
              <a:t>mati</a:t>
            </a:r>
            <a:r>
              <a:rPr lang="en-ID" sz="2300" dirty="0">
                <a:latin typeface="Franklin Gothic Medium Cond" panose="020B0606030402020204" pitchFamily="34" charset="0"/>
              </a:rPr>
              <a:t> yang </a:t>
            </a:r>
            <a:r>
              <a:rPr lang="en-ID" sz="2300" dirty="0" err="1">
                <a:latin typeface="Franklin Gothic Medium Cond" panose="020B0606030402020204" pitchFamily="34" charset="0"/>
              </a:rPr>
              <a:t>dibangkitkan</a:t>
            </a:r>
            <a:r>
              <a:rPr lang="en-ID" sz="2300" dirty="0">
                <a:latin typeface="Franklin Gothic Medium Cond" panose="020B0606030402020204" pitchFamily="34" charset="0"/>
              </a:rPr>
              <a:t> </a:t>
            </a:r>
            <a:r>
              <a:rPr lang="en-ID" sz="2300" dirty="0" err="1">
                <a:latin typeface="Franklin Gothic Medium Cond" panose="020B0606030402020204" pitchFamily="34" charset="0"/>
              </a:rPr>
              <a:t>lainnya</a:t>
            </a:r>
            <a:r>
              <a:rPr lang="en-ID" sz="2300" dirty="0">
                <a:latin typeface="Franklin Gothic Medium Cond" panose="020B0606030402020204" pitchFamily="34" charset="0"/>
              </a:rPr>
              <a:t> yang </a:t>
            </a:r>
            <a:r>
              <a:rPr lang="en-ID" sz="2300" dirty="0" err="1">
                <a:latin typeface="Franklin Gothic Medium Cond" panose="020B0606030402020204" pitchFamily="34" charset="0"/>
              </a:rPr>
              <a:t>dicatat</a:t>
            </a:r>
            <a:r>
              <a:rPr lang="en-ID" sz="2300" dirty="0">
                <a:latin typeface="Franklin Gothic Medium Cond" panose="020B0606030402020204" pitchFamily="34" charset="0"/>
              </a:rPr>
              <a:t> </a:t>
            </a:r>
            <a:r>
              <a:rPr lang="en-ID" sz="2300" dirty="0" err="1">
                <a:latin typeface="Franklin Gothic Medium Cond" panose="020B0606030402020204" pitchFamily="34" charset="0"/>
              </a:rPr>
              <a:t>dalam</a:t>
            </a:r>
            <a:r>
              <a:rPr lang="en-ID" sz="2300" dirty="0">
                <a:latin typeface="Franklin Gothic Medium Cond" panose="020B0606030402020204" pitchFamily="34" charset="0"/>
              </a:rPr>
              <a:t> 1 Raja-raja 17:22-24, 2 Raja-raja 4:34-37, Markus 5:41-43, dan Lukas 7:14-17. </a:t>
            </a:r>
          </a:p>
          <a:p>
            <a:r>
              <a:rPr lang="en-ID" sz="2300" dirty="0" err="1">
                <a:latin typeface="Franklin Gothic Medium Cond" panose="020B0606030402020204" pitchFamily="34" charset="0"/>
              </a:rPr>
              <a:t>Namun</a:t>
            </a:r>
            <a:r>
              <a:rPr lang="en-ID" sz="2300" dirty="0">
                <a:latin typeface="Franklin Gothic Medium Cond" panose="020B0606030402020204" pitchFamily="34" charset="0"/>
              </a:rPr>
              <a:t> </a:t>
            </a:r>
            <a:r>
              <a:rPr lang="en-ID" sz="2300" dirty="0" err="1">
                <a:latin typeface="Franklin Gothic Medium Cond" panose="020B0606030402020204" pitchFamily="34" charset="0"/>
              </a:rPr>
              <a:t>dari</a:t>
            </a:r>
            <a:r>
              <a:rPr lang="en-ID" sz="2300" dirty="0">
                <a:latin typeface="Franklin Gothic Medium Cond" panose="020B0606030402020204" pitchFamily="34" charset="0"/>
              </a:rPr>
              <a:t> </a:t>
            </a:r>
            <a:r>
              <a:rPr lang="en-ID" sz="2300" dirty="0" err="1">
                <a:latin typeface="Franklin Gothic Medium Cond" panose="020B0606030402020204" pitchFamily="34" charset="0"/>
              </a:rPr>
              <a:t>semua</a:t>
            </a:r>
            <a:r>
              <a:rPr lang="en-ID" sz="2300" dirty="0">
                <a:latin typeface="Franklin Gothic Medium Cond" panose="020B0606030402020204" pitchFamily="34" charset="0"/>
              </a:rPr>
              <a:t> yang </a:t>
            </a:r>
            <a:r>
              <a:rPr lang="en-ID" sz="2300" dirty="0" err="1">
                <a:latin typeface="Franklin Gothic Medium Cond" panose="020B0606030402020204" pitchFamily="34" charset="0"/>
              </a:rPr>
              <a:t>telah</a:t>
            </a:r>
            <a:r>
              <a:rPr lang="en-ID" sz="2300" dirty="0">
                <a:latin typeface="Franklin Gothic Medium Cond" panose="020B0606030402020204" pitchFamily="34" charset="0"/>
              </a:rPr>
              <a:t> </a:t>
            </a:r>
            <a:r>
              <a:rPr lang="en-ID" sz="2300" dirty="0" err="1">
                <a:latin typeface="Franklin Gothic Medium Cond" panose="020B0606030402020204" pitchFamily="34" charset="0"/>
              </a:rPr>
              <a:t>mati</a:t>
            </a:r>
            <a:r>
              <a:rPr lang="en-ID" sz="2300" dirty="0">
                <a:latin typeface="Franklin Gothic Medium Cond" panose="020B0606030402020204" pitchFamily="34" charset="0"/>
              </a:rPr>
              <a:t> dan </a:t>
            </a:r>
            <a:r>
              <a:rPr lang="en-ID" sz="2300" dirty="0" err="1">
                <a:latin typeface="Franklin Gothic Medium Cond" panose="020B0606030402020204" pitchFamily="34" charset="0"/>
              </a:rPr>
              <a:t>telah</a:t>
            </a:r>
            <a:r>
              <a:rPr lang="en-ID" sz="2300" dirty="0">
                <a:latin typeface="Franklin Gothic Medium Cond" panose="020B0606030402020204" pitchFamily="34" charset="0"/>
              </a:rPr>
              <a:t> </a:t>
            </a:r>
            <a:r>
              <a:rPr lang="en-ID" sz="2300" dirty="0" err="1">
                <a:latin typeface="Franklin Gothic Medium Cond" panose="020B0606030402020204" pitchFamily="34" charset="0"/>
              </a:rPr>
              <a:t>dibangkitkan</a:t>
            </a:r>
            <a:r>
              <a:rPr lang="en-ID" sz="2300" dirty="0">
                <a:latin typeface="Franklin Gothic Medium Cond" panose="020B0606030402020204" pitchFamily="34" charset="0"/>
              </a:rPr>
              <a:t>, </a:t>
            </a:r>
            <a:r>
              <a:rPr lang="en-ID" sz="2300" dirty="0" err="1">
                <a:latin typeface="Franklin Gothic Medium Cond" panose="020B0606030402020204" pitchFamily="34" charset="0"/>
              </a:rPr>
              <a:t>Alkitab</a:t>
            </a:r>
            <a:r>
              <a:rPr lang="en-ID" sz="2300" dirty="0">
                <a:latin typeface="Franklin Gothic Medium Cond" panose="020B0606030402020204" pitchFamily="34" charset="0"/>
              </a:rPr>
              <a:t> </a:t>
            </a:r>
            <a:r>
              <a:rPr lang="en-ID" sz="2300" dirty="0" err="1">
                <a:latin typeface="Franklin Gothic Medium Cond" panose="020B0606030402020204" pitchFamily="34" charset="0"/>
              </a:rPr>
              <a:t>tidak</a:t>
            </a:r>
            <a:r>
              <a:rPr lang="en-ID" sz="2300" dirty="0">
                <a:latin typeface="Franklin Gothic Medium Cond" panose="020B0606030402020204" pitchFamily="34" charset="0"/>
              </a:rPr>
              <a:t> </a:t>
            </a:r>
            <a:r>
              <a:rPr lang="en-ID" sz="2300" dirty="0" err="1">
                <a:latin typeface="Franklin Gothic Medium Cond" panose="020B0606030402020204" pitchFamily="34" charset="0"/>
              </a:rPr>
              <a:t>pernah</a:t>
            </a:r>
            <a:r>
              <a:rPr lang="en-ID" sz="2300" dirty="0">
                <a:latin typeface="Franklin Gothic Medium Cond" panose="020B0606030402020204" pitchFamily="34" charset="0"/>
              </a:rPr>
              <a:t> </a:t>
            </a:r>
            <a:r>
              <a:rPr lang="en-ID" sz="2300" dirty="0" err="1">
                <a:latin typeface="Franklin Gothic Medium Cond" panose="020B0606030402020204" pitchFamily="34" charset="0"/>
              </a:rPr>
              <a:t>menyebutkan</a:t>
            </a:r>
            <a:r>
              <a:rPr lang="en-ID" sz="2300" dirty="0">
                <a:latin typeface="Franklin Gothic Medium Cond" panose="020B0606030402020204" pitchFamily="34" charset="0"/>
              </a:rPr>
              <a:t> </a:t>
            </a:r>
            <a:r>
              <a:rPr lang="en-ID" sz="2300" dirty="0" err="1">
                <a:latin typeface="Franklin Gothic Medium Cond" panose="020B0606030402020204" pitchFamily="34" charset="0"/>
              </a:rPr>
              <a:t>kesaksian</a:t>
            </a:r>
            <a:r>
              <a:rPr lang="en-ID" sz="2300" dirty="0">
                <a:latin typeface="Franklin Gothic Medium Cond" panose="020B0606030402020204" pitchFamily="34" charset="0"/>
              </a:rPr>
              <a:t> </a:t>
            </a:r>
            <a:r>
              <a:rPr lang="en-ID" sz="2300" dirty="0" err="1">
                <a:latin typeface="Franklin Gothic Medium Cond" panose="020B0606030402020204" pitchFamily="34" charset="0"/>
              </a:rPr>
              <a:t>pengalaman</a:t>
            </a:r>
            <a:r>
              <a:rPr lang="en-ID" sz="2300" dirty="0">
                <a:latin typeface="Franklin Gothic Medium Cond" panose="020B0606030402020204" pitchFamily="34" charset="0"/>
              </a:rPr>
              <a:t> </a:t>
            </a:r>
            <a:r>
              <a:rPr lang="en-ID" sz="2300" dirty="0" err="1">
                <a:latin typeface="Franklin Gothic Medium Cond" panose="020B0606030402020204" pitchFamily="34" charset="0"/>
              </a:rPr>
              <a:t>mereka</a:t>
            </a:r>
            <a:r>
              <a:rPr lang="en-ID" sz="2300" dirty="0">
                <a:latin typeface="Franklin Gothic Medium Cond" panose="020B0606030402020204" pitchFamily="34" charset="0"/>
              </a:rPr>
              <a:t> </a:t>
            </a:r>
            <a:r>
              <a:rPr lang="en-ID" sz="2300" dirty="0" err="1">
                <a:latin typeface="Franklin Gothic Medium Cond" panose="020B0606030402020204" pitchFamily="34" charset="0"/>
              </a:rPr>
              <a:t>setelah</a:t>
            </a:r>
            <a:r>
              <a:rPr lang="en-ID" sz="2300" dirty="0">
                <a:latin typeface="Franklin Gothic Medium Cond" panose="020B0606030402020204" pitchFamily="34" charset="0"/>
              </a:rPr>
              <a:t> </a:t>
            </a:r>
            <a:r>
              <a:rPr lang="en-ID" sz="2300" dirty="0" err="1">
                <a:latin typeface="Franklin Gothic Medium Cond" panose="020B0606030402020204" pitchFamily="34" charset="0"/>
              </a:rPr>
              <a:t>mati</a:t>
            </a:r>
            <a:r>
              <a:rPr lang="en-ID" sz="2300" dirty="0">
                <a:latin typeface="Franklin Gothic Medium Cond" panose="020B0606030402020204" pitchFamily="34" charset="0"/>
              </a:rPr>
              <a:t>, </a:t>
            </a:r>
            <a:r>
              <a:rPr lang="en-ID" sz="2300" dirty="0" err="1">
                <a:latin typeface="Franklin Gothic Medium Cond" panose="020B0606030402020204" pitchFamily="34" charset="0"/>
              </a:rPr>
              <a:t>mengapa</a:t>
            </a:r>
            <a:r>
              <a:rPr lang="en-ID" sz="2300" dirty="0">
                <a:latin typeface="Franklin Gothic Medium Cond" panose="020B0606030402020204" pitchFamily="34" charset="0"/>
              </a:rPr>
              <a:t>? </a:t>
            </a:r>
            <a:r>
              <a:rPr lang="en-ID" sz="2300" dirty="0">
                <a:latin typeface="Gill Sans Nova Cond XBd" panose="020B0A06020104020203" pitchFamily="34" charset="0"/>
              </a:rPr>
              <a:t>Karena </a:t>
            </a:r>
            <a:r>
              <a:rPr lang="en-ID" sz="2300" dirty="0" err="1">
                <a:latin typeface="Gill Sans Nova Cond XBd" panose="020B0A06020104020203" pitchFamily="34" charset="0"/>
              </a:rPr>
              <a:t>ajaran</a:t>
            </a:r>
            <a:r>
              <a:rPr lang="en-ID" sz="2300" dirty="0">
                <a:latin typeface="Gill Sans Nova Cond XBd" panose="020B0A06020104020203" pitchFamily="34" charset="0"/>
              </a:rPr>
              <a:t> </a:t>
            </a:r>
            <a:r>
              <a:rPr lang="en-ID" sz="2300" dirty="0" err="1">
                <a:latin typeface="Gill Sans Nova Cond XBd" panose="020B0A06020104020203" pitchFamily="34" charset="0"/>
              </a:rPr>
              <a:t>Alkitab</a:t>
            </a:r>
            <a:r>
              <a:rPr lang="en-ID" sz="2300" dirty="0">
                <a:latin typeface="Gill Sans Nova Cond XBd" panose="020B0A06020104020203" pitchFamily="34" charset="0"/>
              </a:rPr>
              <a:t> </a:t>
            </a:r>
            <a:r>
              <a:rPr lang="en-ID" sz="2300" dirty="0" err="1">
                <a:latin typeface="Gill Sans Nova Cond XBd" panose="020B0A06020104020203" pitchFamily="34" charset="0"/>
              </a:rPr>
              <a:t>jelas</a:t>
            </a:r>
            <a:r>
              <a:rPr lang="en-ID" sz="2300" dirty="0">
                <a:latin typeface="Gill Sans Nova Cond XBd" panose="020B0A06020104020203" pitchFamily="34" charset="0"/>
              </a:rPr>
              <a:t> </a:t>
            </a:r>
            <a:r>
              <a:rPr lang="en-ID" sz="2300" dirty="0" err="1">
                <a:latin typeface="Gill Sans Nova Cond XBd" panose="020B0A06020104020203" pitchFamily="34" charset="0"/>
              </a:rPr>
              <a:t>bahwa</a:t>
            </a:r>
            <a:r>
              <a:rPr lang="en-ID" sz="2300" dirty="0">
                <a:latin typeface="Gill Sans Nova Cond XBd" panose="020B0A06020104020203" pitchFamily="34" charset="0"/>
              </a:rPr>
              <a:t> orang </a:t>
            </a:r>
            <a:r>
              <a:rPr lang="en-ID" sz="2300" dirty="0" err="1">
                <a:latin typeface="Gill Sans Nova Cond XBd" panose="020B0A06020104020203" pitchFamily="34" charset="0"/>
              </a:rPr>
              <a:t>mati</a:t>
            </a:r>
            <a:r>
              <a:rPr lang="en-ID" sz="2300" dirty="0">
                <a:latin typeface="Gill Sans Nova Cond XBd" panose="020B0A06020104020203" pitchFamily="34" charset="0"/>
              </a:rPr>
              <a:t> </a:t>
            </a:r>
            <a:r>
              <a:rPr lang="en-ID" sz="2300" dirty="0" err="1">
                <a:latin typeface="Gill Sans Nova Cond XBd" panose="020B0A06020104020203" pitchFamily="34" charset="0"/>
              </a:rPr>
              <a:t>tidak</a:t>
            </a:r>
            <a:r>
              <a:rPr lang="en-ID" sz="2300" dirty="0">
                <a:latin typeface="Gill Sans Nova Cond XBd" panose="020B0A06020104020203" pitchFamily="34" charset="0"/>
              </a:rPr>
              <a:t> </a:t>
            </a:r>
            <a:r>
              <a:rPr lang="en-ID" sz="2300" dirty="0" err="1">
                <a:latin typeface="Gill Sans Nova Cond XBd" panose="020B0A06020104020203" pitchFamily="34" charset="0"/>
              </a:rPr>
              <a:t>tahu</a:t>
            </a:r>
            <a:r>
              <a:rPr lang="en-ID" sz="2300" dirty="0">
                <a:latin typeface="Gill Sans Nova Cond XBd" panose="020B0A06020104020203" pitchFamily="34" charset="0"/>
              </a:rPr>
              <a:t> </a:t>
            </a:r>
            <a:r>
              <a:rPr lang="en-ID" sz="2300" dirty="0" err="1">
                <a:latin typeface="Gill Sans Nova Cond XBd" panose="020B0A06020104020203" pitchFamily="34" charset="0"/>
              </a:rPr>
              <a:t>apa-apa</a:t>
            </a:r>
            <a:r>
              <a:rPr lang="en-ID" sz="2300" dirty="0">
                <a:latin typeface="Gill Sans Nova Cond XBd" panose="020B0A06020104020203" pitchFamily="34" charset="0"/>
              </a:rPr>
              <a:t>, </a:t>
            </a:r>
            <a:r>
              <a:rPr lang="en-ID" sz="2300" dirty="0" err="1">
                <a:latin typeface="Gill Sans Nova Cond XBd" panose="020B0A06020104020203" pitchFamily="34" charset="0"/>
              </a:rPr>
              <a:t>tidak</a:t>
            </a:r>
            <a:r>
              <a:rPr lang="en-ID" sz="2300" dirty="0">
                <a:latin typeface="Gill Sans Nova Cond XBd" panose="020B0A06020104020203" pitchFamily="34" charset="0"/>
              </a:rPr>
              <a:t> </a:t>
            </a:r>
            <a:r>
              <a:rPr lang="en-ID" sz="2300" dirty="0" err="1">
                <a:latin typeface="Gill Sans Nova Cond XBd" panose="020B0A06020104020203" pitchFamily="34" charset="0"/>
              </a:rPr>
              <a:t>ada</a:t>
            </a:r>
            <a:r>
              <a:rPr lang="en-ID" sz="2300" dirty="0">
                <a:latin typeface="Gill Sans Nova Cond XBd" panose="020B0A06020104020203" pitchFamily="34" charset="0"/>
              </a:rPr>
              <a:t> </a:t>
            </a:r>
            <a:r>
              <a:rPr lang="en-ID" sz="2300" dirty="0" err="1">
                <a:latin typeface="Gill Sans Nova Cond XBd" panose="020B0A06020104020203" pitchFamily="34" charset="0"/>
              </a:rPr>
              <a:t>kesadaran</a:t>
            </a:r>
            <a:r>
              <a:rPr lang="en-ID" sz="2300" dirty="0">
                <a:latin typeface="Gill Sans Nova Cond XBd" panose="020B0A06020104020203" pitchFamily="34" charset="0"/>
              </a:rPr>
              <a:t> </a:t>
            </a:r>
            <a:r>
              <a:rPr lang="en-ID" sz="2300" dirty="0" err="1">
                <a:latin typeface="Gill Sans Nova Cond XBd" panose="020B0A06020104020203" pitchFamily="34" charset="0"/>
              </a:rPr>
              <a:t>sama</a:t>
            </a:r>
            <a:r>
              <a:rPr lang="en-ID" sz="2300" dirty="0">
                <a:latin typeface="Gill Sans Nova Cond XBd" panose="020B0A06020104020203" pitchFamily="34" charset="0"/>
              </a:rPr>
              <a:t> </a:t>
            </a:r>
            <a:r>
              <a:rPr lang="en-ID" sz="2300" dirty="0" err="1">
                <a:latin typeface="Gill Sans Nova Cond XBd" panose="020B0A06020104020203" pitchFamily="34" charset="0"/>
              </a:rPr>
              <a:t>sekali</a:t>
            </a:r>
            <a:r>
              <a:rPr lang="en-ID" sz="2300" dirty="0">
                <a:latin typeface="Gill Sans Nova Cond XBd" panose="020B0A06020104020203" pitchFamily="34" charset="0"/>
              </a:rPr>
              <a:t> [</a:t>
            </a:r>
            <a:r>
              <a:rPr lang="en-ID" sz="2300" dirty="0" err="1">
                <a:latin typeface="Gill Sans Nova Cond XBd" panose="020B0A06020104020203" pitchFamily="34" charset="0"/>
              </a:rPr>
              <a:t>Pengkhotbah</a:t>
            </a:r>
            <a:r>
              <a:rPr lang="en-ID" sz="2300" dirty="0">
                <a:latin typeface="Gill Sans Nova Cond XBd" panose="020B0A06020104020203" pitchFamily="34" charset="0"/>
              </a:rPr>
              <a:t> 9:5].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42340" y="713128"/>
            <a:ext cx="801649" cy="2126625"/>
            <a:chOff x="10918968" y="713127"/>
            <a:chExt cx="1273032" cy="25328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25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0E5D41-AF43-8586-1F46-61ED14D3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2" y="904054"/>
            <a:ext cx="9143771" cy="1153346"/>
          </a:xfr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Ada </a:t>
            </a:r>
            <a:r>
              <a:rPr lang="en-US" sz="3200" kern="1200" dirty="0" err="1">
                <a:solidFill>
                  <a:schemeClr val="bg1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dua</a:t>
            </a:r>
            <a:r>
              <a:rPr lang="en-US" sz="3200" kern="1200" dirty="0">
                <a:solidFill>
                  <a:schemeClr val="bg1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kemungkinan</a:t>
            </a:r>
            <a:r>
              <a:rPr lang="en-US" sz="3200" kern="1200" dirty="0">
                <a:solidFill>
                  <a:schemeClr val="bg1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 yang </a:t>
            </a:r>
            <a:r>
              <a:rPr lang="en-US" sz="3200" kern="1200" dirty="0" err="1">
                <a:solidFill>
                  <a:schemeClr val="bg1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menjadi</a:t>
            </a:r>
            <a:r>
              <a:rPr lang="en-US" sz="3200" kern="1200" dirty="0">
                <a:solidFill>
                  <a:schemeClr val="bg1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alasan</a:t>
            </a:r>
            <a:r>
              <a:rPr lang="en-US" sz="3200" kern="1200" dirty="0">
                <a:solidFill>
                  <a:schemeClr val="bg1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dibalik</a:t>
            </a:r>
            <a:r>
              <a:rPr lang="en-US" sz="3200" kern="1200" dirty="0">
                <a:solidFill>
                  <a:schemeClr val="bg1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kisah</a:t>
            </a:r>
            <a:r>
              <a:rPr lang="en-US" sz="3200" kern="1200" dirty="0">
                <a:solidFill>
                  <a:schemeClr val="bg1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pengalaman</a:t>
            </a:r>
            <a:r>
              <a:rPr lang="en-US" sz="3200" kern="1200" dirty="0">
                <a:solidFill>
                  <a:schemeClr val="bg1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 "</a:t>
            </a:r>
            <a:r>
              <a:rPr lang="en-US" sz="3200" kern="1200" dirty="0" err="1">
                <a:solidFill>
                  <a:schemeClr val="bg1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mendekati</a:t>
            </a:r>
            <a:r>
              <a:rPr lang="en-US" sz="3200" kern="1200" dirty="0">
                <a:solidFill>
                  <a:schemeClr val="bg1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kematian</a:t>
            </a:r>
            <a:r>
              <a:rPr lang="en-US" sz="3200" kern="1200" dirty="0">
                <a:solidFill>
                  <a:schemeClr val="bg1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" </a:t>
            </a:r>
            <a:r>
              <a:rPr lang="en-US" sz="3200" kern="1200" dirty="0" err="1">
                <a:solidFill>
                  <a:schemeClr val="bg1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yaitu</a:t>
            </a:r>
            <a:r>
              <a:rPr lang="en-US" sz="3200" kern="1200" dirty="0">
                <a:solidFill>
                  <a:schemeClr val="bg1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70A66-072A-9065-D913-683A52A56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948" y="2950160"/>
            <a:ext cx="7381874" cy="2711614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kern="1200" dirty="0" err="1">
                <a:latin typeface="Gill Sans Nova Cond XBd" panose="020B0A06020104020203" pitchFamily="34" charset="0"/>
              </a:rPr>
              <a:t>Halusinasi</a:t>
            </a:r>
            <a:r>
              <a:rPr lang="en-US" sz="3600" kern="1200" dirty="0">
                <a:latin typeface="Gill Sans Nova Cond XBd" panose="020B0A06020104020203" pitchFamily="34" charset="0"/>
              </a:rPr>
              <a:t> </a:t>
            </a:r>
            <a:r>
              <a:rPr lang="en-US" sz="3600" kern="1200" dirty="0" err="1">
                <a:latin typeface="Gill Sans Nova Cond XBd" panose="020B0A06020104020203" pitchFamily="34" charset="0"/>
              </a:rPr>
              <a:t>psikokimiawi</a:t>
            </a:r>
            <a:r>
              <a:rPr lang="en-US" sz="3600" kern="1200" dirty="0">
                <a:latin typeface="Gill Sans Nova Cond XBd" panose="020B0A06020104020203" pitchFamily="34" charset="0"/>
              </a:rPr>
              <a:t> </a:t>
            </a:r>
            <a:r>
              <a:rPr lang="en-US" sz="3600" kern="1200" dirty="0" err="1">
                <a:latin typeface="Gill Sans Nova Cond XBd" panose="020B0A06020104020203" pitchFamily="34" charset="0"/>
              </a:rPr>
              <a:t>alami</a:t>
            </a:r>
            <a:r>
              <a:rPr lang="en-US" sz="3600" dirty="0">
                <a:latin typeface="Gill Sans Nova Cond XBd" panose="020B0A06020104020203" pitchFamily="34" charset="0"/>
              </a:rPr>
              <a:t> </a:t>
            </a:r>
            <a:r>
              <a:rPr lang="en-US" sz="3600" kern="1200" dirty="0">
                <a:latin typeface="Gill Sans Nova Cond XBd" panose="020B0A06020104020203" pitchFamily="34" charset="0"/>
              </a:rPr>
              <a:t>di </a:t>
            </a:r>
            <a:r>
              <a:rPr lang="en-US" sz="3600" kern="1200" dirty="0" err="1">
                <a:latin typeface="Gill Sans Nova Cond XBd" panose="020B0A06020104020203" pitchFamily="34" charset="0"/>
              </a:rPr>
              <a:t>bawah</a:t>
            </a:r>
            <a:r>
              <a:rPr lang="en-US" sz="3600" kern="1200" dirty="0">
                <a:latin typeface="Gill Sans Nova Cond XBd" panose="020B0A06020104020203" pitchFamily="34" charset="0"/>
              </a:rPr>
              <a:t> </a:t>
            </a:r>
            <a:r>
              <a:rPr lang="en-US" sz="3600" kern="1200" dirty="0" err="1">
                <a:latin typeface="Gill Sans Nova Cond XBd" panose="020B0A06020104020203" pitchFamily="34" charset="0"/>
              </a:rPr>
              <a:t>kondisi</a:t>
            </a:r>
            <a:r>
              <a:rPr lang="en-US" sz="3600" kern="1200" dirty="0">
                <a:latin typeface="Gill Sans Nova Cond XBd" panose="020B0A06020104020203" pitchFamily="34" charset="0"/>
              </a:rPr>
              <a:t> </a:t>
            </a:r>
            <a:r>
              <a:rPr lang="en-US" sz="3600" kern="1200" dirty="0" err="1">
                <a:latin typeface="Gill Sans Nova Cond XBd" panose="020B0A06020104020203" pitchFamily="34" charset="0"/>
              </a:rPr>
              <a:t>ekstrem</a:t>
            </a:r>
            <a:r>
              <a:rPr lang="en-US" sz="3600" kern="1200" dirty="0">
                <a:latin typeface="Gill Sans Nova Cond XBd" panose="020B0A06020104020203" pitchFamily="34" charset="0"/>
              </a:rPr>
              <a:t>.  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kern="1200" dirty="0" err="1">
                <a:latin typeface="Gill Sans Nova Cond XBd" panose="020B0A06020104020203" pitchFamily="34" charset="0"/>
              </a:rPr>
              <a:t>Penipuan</a:t>
            </a:r>
            <a:r>
              <a:rPr lang="en-US" sz="3600" kern="1200" dirty="0">
                <a:latin typeface="Gill Sans Nova Cond XBd" panose="020B0A06020104020203" pitchFamily="34" charset="0"/>
              </a:rPr>
              <a:t> </a:t>
            </a:r>
            <a:r>
              <a:rPr lang="en-US" sz="3600" kern="1200" dirty="0" err="1">
                <a:latin typeface="Gill Sans Nova Cond XBd" panose="020B0A06020104020203" pitchFamily="34" charset="0"/>
              </a:rPr>
              <a:t>setan</a:t>
            </a:r>
            <a:r>
              <a:rPr lang="en-US" sz="3600" kern="1200" dirty="0">
                <a:latin typeface="Gill Sans Nova Cond XBd" panose="020B0A06020104020203" pitchFamily="34" charset="0"/>
              </a:rPr>
              <a:t> yang supernatural.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3672" y="-43336"/>
            <a:ext cx="3872284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793706" y="4146310"/>
            <a:ext cx="23568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86157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8" y="0"/>
            <a:ext cx="7701252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10831" y="987224"/>
            <a:ext cx="300774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3B9A3-E4BD-DDE7-2C65-3868E2A75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7357" y="565149"/>
            <a:ext cx="7126183" cy="6130925"/>
          </a:xfrm>
        </p:spPr>
        <p:txBody>
          <a:bodyPr>
            <a:normAutofit lnSpcReduction="10000"/>
          </a:bodyPr>
          <a:lstStyle/>
          <a:p>
            <a:r>
              <a:rPr lang="en-ID" dirty="0" err="1">
                <a:latin typeface="Gill Sans Nova Cond Ultra Bold" panose="020B0B04020104020203" pitchFamily="34" charset="0"/>
              </a:rPr>
              <a:t>Penipuan</a:t>
            </a:r>
            <a:r>
              <a:rPr lang="en-ID" dirty="0"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latin typeface="Gill Sans Nova Cond Ultra Bold" panose="020B0B04020104020203" pitchFamily="34" charset="0"/>
              </a:rPr>
              <a:t>setan</a:t>
            </a:r>
            <a:r>
              <a:rPr lang="en-ID" dirty="0"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latin typeface="Gill Sans Nova Cond Ultra Bold" panose="020B0B04020104020203" pitchFamily="34" charset="0"/>
              </a:rPr>
              <a:t>memang</a:t>
            </a:r>
            <a:r>
              <a:rPr lang="en-ID" dirty="0"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latin typeface="Gill Sans Nova Cond Ultra Bold" panose="020B0B04020104020203" pitchFamily="34" charset="0"/>
              </a:rPr>
              <a:t>bisa</a:t>
            </a:r>
            <a:r>
              <a:rPr lang="en-ID" dirty="0"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latin typeface="Gill Sans Nova Cond Ultra Bold" panose="020B0B04020104020203" pitchFamily="34" charset="0"/>
              </a:rPr>
              <a:t>menjadi</a:t>
            </a:r>
            <a:r>
              <a:rPr lang="en-ID" dirty="0"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latin typeface="Gill Sans Nova Cond Ultra Bold" panose="020B0B04020104020203" pitchFamily="34" charset="0"/>
              </a:rPr>
              <a:t>penjelasan</a:t>
            </a:r>
            <a:r>
              <a:rPr lang="en-ID" dirty="0"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latin typeface="Gill Sans Nova Cond Ultra Bold" panose="020B0B04020104020203" pitchFamily="34" charset="0"/>
              </a:rPr>
              <a:t>utama</a:t>
            </a:r>
            <a:r>
              <a:rPr lang="en-ID" dirty="0">
                <a:latin typeface="Gill Sans Nova Cond Ultra Bold" panose="020B0B04020104020203" pitchFamily="34" charset="0"/>
              </a:rPr>
              <a:t>, </a:t>
            </a:r>
            <a:r>
              <a:rPr lang="en-ID" dirty="0" err="1">
                <a:latin typeface="Gill Sans Nova Cond Ultra Bold" panose="020B0B04020104020203" pitchFamily="34" charset="0"/>
              </a:rPr>
              <a:t>karena</a:t>
            </a:r>
            <a:r>
              <a:rPr lang="en-ID" dirty="0"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latin typeface="Gill Sans Nova Cond Ultra Bold" panose="020B0B04020104020203" pitchFamily="34" charset="0"/>
              </a:rPr>
              <a:t>dalam</a:t>
            </a:r>
            <a:r>
              <a:rPr lang="en-ID" dirty="0"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latin typeface="Gill Sans Nova Cond Ultra Bold" panose="020B0B04020104020203" pitchFamily="34" charset="0"/>
              </a:rPr>
              <a:t>beberapa</a:t>
            </a:r>
            <a:r>
              <a:rPr lang="en-ID" dirty="0"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latin typeface="Gill Sans Nova Cond Ultra Bold" panose="020B0B04020104020203" pitchFamily="34" charset="0"/>
              </a:rPr>
              <a:t>kasus</a:t>
            </a:r>
            <a:r>
              <a:rPr lang="en-ID" dirty="0">
                <a:latin typeface="Gill Sans Nova Cond Ultra Bold" panose="020B0B04020104020203" pitchFamily="34" charset="0"/>
              </a:rPr>
              <a:t> </a:t>
            </a:r>
            <a:r>
              <a:rPr lang="en-ID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orang-orang </a:t>
            </a:r>
            <a:r>
              <a:rPr lang="en-ID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ini</a:t>
            </a:r>
            <a:r>
              <a:rPr lang="en-ID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mengaku</a:t>
            </a:r>
            <a:r>
              <a:rPr lang="en-ID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telah</a:t>
            </a:r>
            <a:r>
              <a:rPr lang="en-ID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berbicara</a:t>
            </a:r>
            <a:r>
              <a:rPr lang="en-ID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dengan</a:t>
            </a:r>
            <a:r>
              <a:rPr lang="en-ID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kerabat</a:t>
            </a:r>
            <a:r>
              <a:rPr lang="en-ID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mereka</a:t>
            </a:r>
            <a:r>
              <a:rPr lang="en-ID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yang </a:t>
            </a:r>
            <a:r>
              <a:rPr lang="en-ID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sudah</a:t>
            </a:r>
            <a:r>
              <a:rPr lang="en-ID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meninggal</a:t>
            </a:r>
            <a:r>
              <a:rPr lang="en-ID" dirty="0">
                <a:latin typeface="Gill Sans Nova Cond Ultra Bold" panose="020B0B04020104020203" pitchFamily="34" charset="0"/>
              </a:rPr>
              <a:t>! </a:t>
            </a:r>
            <a:r>
              <a:rPr lang="en-ID" dirty="0" err="1">
                <a:latin typeface="Gill Sans Nova Cond XBd" panose="020B0A06020104020203" pitchFamily="34" charset="0"/>
              </a:rPr>
              <a:t>Namun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demikian</a:t>
            </a:r>
            <a:r>
              <a:rPr lang="en-ID" dirty="0">
                <a:latin typeface="Gill Sans Nova Cond XBd" panose="020B0A06020104020203" pitchFamily="34" charset="0"/>
              </a:rPr>
              <a:t>, </a:t>
            </a:r>
            <a:r>
              <a:rPr lang="en-ID" dirty="0" err="1">
                <a:latin typeface="Gill Sans Nova Cond XBd" panose="020B0A06020104020203" pitchFamily="34" charset="0"/>
              </a:rPr>
              <a:t>ini</a:t>
            </a:r>
            <a:r>
              <a:rPr lang="en-ID" dirty="0">
                <a:latin typeface="Gill Sans Nova Cond XBd" panose="020B0A06020104020203" pitchFamily="34" charset="0"/>
              </a:rPr>
              <a:t> juga </a:t>
            </a:r>
            <a:r>
              <a:rPr lang="en-ID" dirty="0" err="1">
                <a:latin typeface="Gill Sans Nova Cond XBd" panose="020B0A06020104020203" pitchFamily="34" charset="0"/>
              </a:rPr>
              <a:t>bisa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menjadi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kombinasi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dari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kedua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faktor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tersebut</a:t>
            </a:r>
            <a:r>
              <a:rPr lang="en-ID" dirty="0">
                <a:latin typeface="Gill Sans Nova Cond XBd" panose="020B0A06020104020203" pitchFamily="34" charset="0"/>
              </a:rPr>
              <a:t>.</a:t>
            </a:r>
          </a:p>
          <a:p>
            <a:r>
              <a:rPr lang="en-ID" dirty="0" err="1">
                <a:solidFill>
                  <a:srgbClr val="0070C0"/>
                </a:solidFill>
                <a:latin typeface="Bernard MT Condensed" panose="02050806060905020404" pitchFamily="18" charset="0"/>
              </a:rPr>
              <a:t>Apapun</a:t>
            </a:r>
            <a:r>
              <a:rPr lang="en-ID" dirty="0">
                <a:solidFill>
                  <a:srgbClr val="0070C0"/>
                </a:solidFill>
                <a:latin typeface="Bernard MT Condensed" panose="02050806060905020404" pitchFamily="18" charset="0"/>
              </a:rPr>
              <a:t> </a:t>
            </a:r>
            <a:r>
              <a:rPr lang="en-ID" dirty="0" err="1">
                <a:solidFill>
                  <a:srgbClr val="0070C0"/>
                </a:solidFill>
                <a:latin typeface="Bernard MT Condensed" panose="02050806060905020404" pitchFamily="18" charset="0"/>
              </a:rPr>
              <a:t>bentuknya</a:t>
            </a:r>
            <a:r>
              <a:rPr lang="en-ID" dirty="0">
                <a:solidFill>
                  <a:srgbClr val="0070C0"/>
                </a:solidFill>
                <a:latin typeface="Bernard MT Condensed" panose="02050806060905020404" pitchFamily="18" charset="0"/>
              </a:rPr>
              <a:t>, </a:t>
            </a:r>
            <a:r>
              <a:rPr lang="en-ID" dirty="0" err="1">
                <a:solidFill>
                  <a:srgbClr val="0070C0"/>
                </a:solidFill>
                <a:latin typeface="Bernard MT Condensed" panose="02050806060905020404" pitchFamily="18" charset="0"/>
              </a:rPr>
              <a:t>ini</a:t>
            </a:r>
            <a:r>
              <a:rPr lang="en-ID" dirty="0">
                <a:solidFill>
                  <a:srgbClr val="0070C0"/>
                </a:solidFill>
                <a:latin typeface="Bernard MT Condensed" panose="02050806060905020404" pitchFamily="18" charset="0"/>
              </a:rPr>
              <a:t> </a:t>
            </a:r>
            <a:r>
              <a:rPr lang="en-ID" dirty="0" err="1">
                <a:solidFill>
                  <a:srgbClr val="0070C0"/>
                </a:solidFill>
                <a:latin typeface="Bernard MT Condensed" panose="02050806060905020404" pitchFamily="18" charset="0"/>
              </a:rPr>
              <a:t>tidak</a:t>
            </a:r>
            <a:r>
              <a:rPr lang="en-ID" dirty="0">
                <a:solidFill>
                  <a:srgbClr val="0070C0"/>
                </a:solidFill>
                <a:latin typeface="Bernard MT Condensed" panose="02050806060905020404" pitchFamily="18" charset="0"/>
              </a:rPr>
              <a:t> </a:t>
            </a:r>
            <a:r>
              <a:rPr lang="en-ID" dirty="0" err="1">
                <a:solidFill>
                  <a:srgbClr val="0070C0"/>
                </a:solidFill>
                <a:latin typeface="Bernard MT Condensed" panose="02050806060905020404" pitchFamily="18" charset="0"/>
              </a:rPr>
              <a:t>Alkitabiah</a:t>
            </a:r>
            <a:r>
              <a:rPr lang="en-ID" dirty="0">
                <a:solidFill>
                  <a:srgbClr val="0070C0"/>
                </a:solidFill>
                <a:latin typeface="Bernard MT Condensed" panose="02050806060905020404" pitchFamily="18" charset="0"/>
              </a:rPr>
              <a:t> dan </a:t>
            </a:r>
            <a:r>
              <a:rPr lang="en-ID" dirty="0" err="1">
                <a:solidFill>
                  <a:srgbClr val="0070C0"/>
                </a:solidFill>
                <a:latin typeface="Bernard MT Condensed" panose="02050806060905020404" pitchFamily="18" charset="0"/>
              </a:rPr>
              <a:t>cenderung</a:t>
            </a:r>
            <a:r>
              <a:rPr lang="en-ID" dirty="0">
                <a:solidFill>
                  <a:srgbClr val="0070C0"/>
                </a:solidFill>
                <a:latin typeface="Bernard MT Condensed" panose="02050806060905020404" pitchFamily="18" charset="0"/>
              </a:rPr>
              <a:t> </a:t>
            </a:r>
            <a:r>
              <a:rPr lang="en-ID" dirty="0" err="1">
                <a:solidFill>
                  <a:srgbClr val="0070C0"/>
                </a:solidFill>
                <a:latin typeface="Bernard MT Condensed" panose="02050806060905020404" pitchFamily="18" charset="0"/>
              </a:rPr>
              <a:t>menyesatkan</a:t>
            </a:r>
            <a:r>
              <a:rPr lang="en-ID" dirty="0">
                <a:solidFill>
                  <a:srgbClr val="0070C0"/>
                </a:solidFill>
                <a:latin typeface="Bernard MT Condensed" panose="02050806060905020404" pitchFamily="18" charset="0"/>
              </a:rPr>
              <a:t>. </a:t>
            </a:r>
          </a:p>
          <a:p>
            <a:r>
              <a:rPr lang="en-ID" dirty="0">
                <a:latin typeface="Gill Sans Nova Cond XBd" panose="020B0A06020104020203" pitchFamily="34" charset="0"/>
              </a:rPr>
              <a:t>Karena </a:t>
            </a:r>
            <a:r>
              <a:rPr lang="en-ID" dirty="0" err="1">
                <a:latin typeface="Gill Sans Nova Cond XBd" panose="020B0A06020104020203" pitchFamily="34" charset="0"/>
              </a:rPr>
              <a:t>itu</a:t>
            </a:r>
            <a:r>
              <a:rPr lang="en-ID" dirty="0">
                <a:latin typeface="Gill Sans Nova Cond XBd" panose="020B0A06020104020203" pitchFamily="34" charset="0"/>
              </a:rPr>
              <a:t>, sangat </a:t>
            </a:r>
            <a:r>
              <a:rPr lang="en-ID" dirty="0" err="1">
                <a:latin typeface="Gill Sans Nova Cond XBd" panose="020B0A06020104020203" pitchFamily="34" charset="0"/>
              </a:rPr>
              <a:t>penting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bagi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kita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untuk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berpegang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teguh</a:t>
            </a:r>
            <a:r>
              <a:rPr lang="en-ID" dirty="0">
                <a:latin typeface="Gill Sans Nova Cond XBd" panose="020B0A06020104020203" pitchFamily="34" charset="0"/>
              </a:rPr>
              <a:t> pada </a:t>
            </a:r>
            <a:r>
              <a:rPr lang="en-ID" dirty="0" err="1">
                <a:latin typeface="Gill Sans Nova Cond XBd" panose="020B0A06020104020203" pitchFamily="34" charset="0"/>
              </a:rPr>
              <a:t>ajaran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Firman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Tuhan</a:t>
            </a:r>
            <a:r>
              <a:rPr lang="en-ID" dirty="0">
                <a:latin typeface="Gill Sans Nova Cond XBd" panose="020B0A06020104020203" pitchFamily="34" charset="0"/>
              </a:rPr>
              <a:t>, </a:t>
            </a:r>
            <a:r>
              <a:rPr lang="en-ID" dirty="0" err="1">
                <a:latin typeface="Gill Sans Nova Cond XBd" panose="020B0A06020104020203" pitchFamily="34" charset="0"/>
              </a:rPr>
              <a:t>terlepas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dari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pengalaman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apa</a:t>
            </a:r>
            <a:r>
              <a:rPr lang="en-ID" dirty="0">
                <a:latin typeface="Gill Sans Nova Cond XBd" panose="020B0A06020104020203" pitchFamily="34" charset="0"/>
              </a:rPr>
              <a:t> pun yang </a:t>
            </a:r>
            <a:r>
              <a:rPr lang="en-ID" dirty="0" err="1">
                <a:latin typeface="Gill Sans Nova Cond XBd" panose="020B0A06020104020203" pitchFamily="34" charset="0"/>
              </a:rPr>
              <a:t>kita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atau</a:t>
            </a:r>
            <a:r>
              <a:rPr lang="en-ID" dirty="0">
                <a:latin typeface="Gill Sans Nova Cond XBd" panose="020B0A06020104020203" pitchFamily="34" charset="0"/>
              </a:rPr>
              <a:t> orang lain </a:t>
            </a:r>
            <a:r>
              <a:rPr lang="en-ID" dirty="0" err="1">
                <a:latin typeface="Gill Sans Nova Cond XBd" panose="020B0A06020104020203" pitchFamily="34" charset="0"/>
              </a:rPr>
              <a:t>mungkin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miliki</a:t>
            </a:r>
            <a:r>
              <a:rPr lang="en-ID" dirty="0">
                <a:latin typeface="Gill Sans Nova Cond XBd" panose="020B0A06020104020203" pitchFamily="34" charset="0"/>
              </a:rPr>
              <a:t> dan </a:t>
            </a:r>
            <a:r>
              <a:rPr lang="en-ID" dirty="0" err="1">
                <a:latin typeface="Gill Sans Nova Cond XBd" panose="020B0A06020104020203" pitchFamily="34" charset="0"/>
              </a:rPr>
              <a:t>semenarik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apapun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kisahnya</a:t>
            </a:r>
            <a:r>
              <a:rPr lang="en-ID" dirty="0">
                <a:latin typeface="Gill Sans Nova Cond XBd" panose="020B0A06020104020203" pitchFamily="34" charset="0"/>
              </a:rPr>
              <a:t> dan </a:t>
            </a:r>
            <a:r>
              <a:rPr lang="en-ID" dirty="0" err="1">
                <a:latin typeface="Gill Sans Nova Cond XBd" panose="020B0A06020104020203" pitchFamily="34" charset="0"/>
              </a:rPr>
              <a:t>sekuat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apapun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buktinya</a:t>
            </a:r>
            <a:r>
              <a:rPr lang="en-ID" dirty="0">
                <a:latin typeface="Gill Sans Nova Cond XBd" panose="020B0A06020104020203" pitchFamily="34" charset="0"/>
              </a:rPr>
              <a:t>, </a:t>
            </a:r>
            <a:r>
              <a:rPr lang="en-ID" dirty="0" err="1">
                <a:latin typeface="Gill Sans Nova Cond XBd" panose="020B0A06020104020203" pitchFamily="34" charset="0"/>
              </a:rPr>
              <a:t>itu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tetaplah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tidak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sesuai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dengan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Alkitab</a:t>
            </a:r>
            <a:r>
              <a:rPr lang="en-ID" dirty="0">
                <a:latin typeface="Gill Sans Nova Cond XBd" panose="020B0A060201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4607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02C1D-082E-3704-9CDA-E46DE1D74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022" y="238124"/>
            <a:ext cx="7789678" cy="1316355"/>
          </a:xfrm>
        </p:spPr>
        <p:txBody>
          <a:bodyPr>
            <a:normAutofit/>
          </a:bodyPr>
          <a:lstStyle/>
          <a:p>
            <a:pPr algn="ctr"/>
            <a:r>
              <a:rPr lang="en-ID" sz="4000" dirty="0">
                <a:solidFill>
                  <a:srgbClr val="C00000"/>
                </a:solidFill>
                <a:latin typeface="Congenial Black" panose="02000503040000020004" pitchFamily="2" charset="0"/>
              </a:rPr>
              <a:t>REINKARNASI</a:t>
            </a:r>
            <a:br>
              <a:rPr lang="en-ID" sz="3700" dirty="0"/>
            </a:br>
            <a:r>
              <a:rPr lang="en-ID" sz="3200" dirty="0" err="1">
                <a:latin typeface="Bernard MT Condensed" panose="02050806060905020404" pitchFamily="18" charset="0"/>
              </a:rPr>
              <a:t>Selasa</a:t>
            </a:r>
            <a:r>
              <a:rPr lang="en-ID" sz="3200" dirty="0">
                <a:latin typeface="Bernard MT Condensed" panose="02050806060905020404" pitchFamily="18" charset="0"/>
              </a:rPr>
              <a:t>, 6 </a:t>
            </a:r>
            <a:r>
              <a:rPr lang="en-ID" sz="3200" dirty="0" err="1">
                <a:latin typeface="Bernard MT Condensed" panose="02050806060905020404" pitchFamily="18" charset="0"/>
              </a:rPr>
              <a:t>Desember</a:t>
            </a:r>
            <a:r>
              <a:rPr lang="en-ID" sz="3200" dirty="0">
                <a:latin typeface="Bernard MT Condensed" panose="02050806060905020404" pitchFamily="18" charset="0"/>
              </a:rPr>
              <a:t> 2022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F35A0-65A6-929B-8415-FA6CA1366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575" y="1926031"/>
            <a:ext cx="6334125" cy="4931969"/>
          </a:xfrm>
        </p:spPr>
        <p:txBody>
          <a:bodyPr anchor="t">
            <a:noAutofit/>
          </a:bodyPr>
          <a:lstStyle/>
          <a:p>
            <a:r>
              <a:rPr lang="en-ID" sz="2500" dirty="0" err="1">
                <a:latin typeface="Berlin Sans FB" panose="020E0602020502020306" pitchFamily="34" charset="0"/>
              </a:rPr>
              <a:t>Sementara</a:t>
            </a:r>
            <a:r>
              <a:rPr lang="en-ID" sz="2500" dirty="0">
                <a:latin typeface="Berlin Sans FB" panose="020E0602020502020306" pitchFamily="34" charset="0"/>
              </a:rPr>
              <a:t> </a:t>
            </a:r>
            <a:r>
              <a:rPr lang="en-ID" sz="2500" dirty="0" err="1">
                <a:latin typeface="Berlin Sans FB" panose="020E0602020502020306" pitchFamily="34" charset="0"/>
              </a:rPr>
              <a:t>kebanyakan</a:t>
            </a:r>
            <a:r>
              <a:rPr lang="en-ID" sz="2500" dirty="0">
                <a:latin typeface="Berlin Sans FB" panose="020E0602020502020306" pitchFamily="34" charset="0"/>
              </a:rPr>
              <a:t> orang Kristen </a:t>
            </a:r>
            <a:r>
              <a:rPr lang="en-ID" sz="2500" dirty="0" err="1">
                <a:latin typeface="Berlin Sans FB" panose="020E0602020502020306" pitchFamily="34" charset="0"/>
              </a:rPr>
              <a:t>percaya</a:t>
            </a:r>
            <a:r>
              <a:rPr lang="en-ID" sz="2500" dirty="0">
                <a:latin typeface="Berlin Sans FB" panose="020E0602020502020306" pitchFamily="34" charset="0"/>
              </a:rPr>
              <a:t> pada </a:t>
            </a:r>
            <a:r>
              <a:rPr lang="en-ID" sz="2500" dirty="0" err="1">
                <a:latin typeface="Berlin Sans FB" panose="020E0602020502020306" pitchFamily="34" charset="0"/>
              </a:rPr>
              <a:t>keberadaan</a:t>
            </a:r>
            <a:r>
              <a:rPr lang="en-ID" sz="2500" dirty="0">
                <a:latin typeface="Berlin Sans FB" panose="020E0602020502020306" pitchFamily="34" charset="0"/>
              </a:rPr>
              <a:t> </a:t>
            </a:r>
            <a:r>
              <a:rPr lang="en-ID" sz="2500" dirty="0" err="1">
                <a:latin typeface="Berlin Sans FB" panose="020E0602020502020306" pitchFamily="34" charset="0"/>
              </a:rPr>
              <a:t>jiwa</a:t>
            </a:r>
            <a:r>
              <a:rPr lang="en-ID" sz="2500" dirty="0">
                <a:latin typeface="Berlin Sans FB" panose="020E0602020502020306" pitchFamily="34" charset="0"/>
              </a:rPr>
              <a:t> yang </a:t>
            </a:r>
            <a:r>
              <a:rPr lang="en-ID" sz="2500" dirty="0" err="1">
                <a:latin typeface="Berlin Sans FB" panose="020E0602020502020306" pitchFamily="34" charset="0"/>
              </a:rPr>
              <a:t>abadi</a:t>
            </a:r>
            <a:r>
              <a:rPr lang="en-ID" sz="2500" dirty="0">
                <a:latin typeface="Berlin Sans FB" panose="020E0602020502020306" pitchFamily="34" charset="0"/>
              </a:rPr>
              <a:t> yang </a:t>
            </a:r>
            <a:r>
              <a:rPr lang="en-ID" sz="2500" dirty="0" err="1">
                <a:latin typeface="Berlin Sans FB" panose="020E0602020502020306" pitchFamily="34" charset="0"/>
              </a:rPr>
              <a:t>tinggal</a:t>
            </a:r>
            <a:r>
              <a:rPr lang="en-ID" sz="2500" dirty="0">
                <a:latin typeface="Berlin Sans FB" panose="020E0602020502020306" pitchFamily="34" charset="0"/>
              </a:rPr>
              <a:t> di </a:t>
            </a:r>
            <a:r>
              <a:rPr lang="en-ID" sz="2500" dirty="0" err="1">
                <a:latin typeface="Berlin Sans FB" panose="020E0602020502020306" pitchFamily="34" charset="0"/>
              </a:rPr>
              <a:t>surga</a:t>
            </a:r>
            <a:r>
              <a:rPr lang="en-ID" sz="2500" dirty="0">
                <a:latin typeface="Berlin Sans FB" panose="020E0602020502020306" pitchFamily="34" charset="0"/>
              </a:rPr>
              <a:t> </a:t>
            </a:r>
            <a:r>
              <a:rPr lang="en-ID" sz="2500" dirty="0" err="1">
                <a:latin typeface="Berlin Sans FB" panose="020E0602020502020306" pitchFamily="34" charset="0"/>
              </a:rPr>
              <a:t>atau</a:t>
            </a:r>
            <a:r>
              <a:rPr lang="en-ID" sz="2500" dirty="0">
                <a:latin typeface="Berlin Sans FB" panose="020E0602020502020306" pitchFamily="34" charset="0"/>
              </a:rPr>
              <a:t> </a:t>
            </a:r>
            <a:r>
              <a:rPr lang="en-ID" sz="2500" dirty="0" err="1">
                <a:latin typeface="Berlin Sans FB" panose="020E0602020502020306" pitchFamily="34" charset="0"/>
              </a:rPr>
              <a:t>neraka</a:t>
            </a:r>
            <a:r>
              <a:rPr lang="en-ID" sz="2500" dirty="0">
                <a:latin typeface="Berlin Sans FB" panose="020E0602020502020306" pitchFamily="34" charset="0"/>
              </a:rPr>
              <a:t> </a:t>
            </a:r>
            <a:r>
              <a:rPr lang="en-ID" sz="2500" dirty="0" err="1">
                <a:latin typeface="Berlin Sans FB" panose="020E0602020502020306" pitchFamily="34" charset="0"/>
              </a:rPr>
              <a:t>permanen</a:t>
            </a:r>
            <a:r>
              <a:rPr lang="en-ID" sz="2500" dirty="0">
                <a:latin typeface="Berlin Sans FB" panose="020E0602020502020306" pitchFamily="34" charset="0"/>
              </a:rPr>
              <a:t> </a:t>
            </a:r>
            <a:r>
              <a:rPr lang="en-ID" sz="2500" dirty="0" err="1">
                <a:latin typeface="Berlin Sans FB" panose="020E0602020502020306" pitchFamily="34" charset="0"/>
              </a:rPr>
              <a:t>setelah</a:t>
            </a:r>
            <a:r>
              <a:rPr lang="en-ID" sz="2500" dirty="0">
                <a:latin typeface="Berlin Sans FB" panose="020E0602020502020306" pitchFamily="34" charset="0"/>
              </a:rPr>
              <a:t> </a:t>
            </a:r>
            <a:r>
              <a:rPr lang="en-ID" sz="2500" dirty="0" err="1">
                <a:latin typeface="Berlin Sans FB" panose="020E0602020502020306" pitchFamily="34" charset="0"/>
              </a:rPr>
              <a:t>kematian</a:t>
            </a:r>
            <a:r>
              <a:rPr lang="en-ID" sz="2500" dirty="0">
                <a:latin typeface="Berlin Sans FB" panose="020E0602020502020306" pitchFamily="34" charset="0"/>
              </a:rPr>
              <a:t>, </a:t>
            </a:r>
            <a:r>
              <a:rPr lang="en-ID" sz="2500" dirty="0" err="1">
                <a:latin typeface="Berlin Sans FB" panose="020E0602020502020306" pitchFamily="34" charset="0"/>
              </a:rPr>
              <a:t>mereka</a:t>
            </a:r>
            <a:r>
              <a:rPr lang="en-ID" sz="2500" dirty="0">
                <a:latin typeface="Berlin Sans FB" panose="020E0602020502020306" pitchFamily="34" charset="0"/>
              </a:rPr>
              <a:t> yang </a:t>
            </a:r>
            <a:r>
              <a:rPr lang="en-ID" sz="2500" dirty="0" err="1">
                <a:latin typeface="Berlin Sans FB" panose="020E0602020502020306" pitchFamily="34" charset="0"/>
              </a:rPr>
              <a:t>percaya</a:t>
            </a:r>
            <a:r>
              <a:rPr lang="en-ID" sz="2500" dirty="0">
                <a:latin typeface="Berlin Sans FB" panose="020E0602020502020306" pitchFamily="34" charset="0"/>
              </a:rPr>
              <a:t> pada </a:t>
            </a:r>
            <a:r>
              <a:rPr lang="en-ID" sz="2500" dirty="0" err="1">
                <a:latin typeface="Berlin Sans FB" panose="020E0602020502020306" pitchFamily="34" charset="0"/>
              </a:rPr>
              <a:t>reinkarnasi</a:t>
            </a:r>
            <a:r>
              <a:rPr lang="en-ID" sz="2500" dirty="0">
                <a:latin typeface="Berlin Sans FB" panose="020E0602020502020306" pitchFamily="34" charset="0"/>
              </a:rPr>
              <a:t> </a:t>
            </a:r>
            <a:r>
              <a:rPr lang="en-ID" sz="2500" dirty="0" err="1">
                <a:latin typeface="Berlin Sans FB" panose="020E0602020502020306" pitchFamily="34" charset="0"/>
              </a:rPr>
              <a:t>berpendapat</a:t>
            </a:r>
            <a:r>
              <a:rPr lang="en-ID" sz="2500" dirty="0">
                <a:latin typeface="Berlin Sans FB" panose="020E0602020502020306" pitchFamily="34" charset="0"/>
              </a:rPr>
              <a:t> </a:t>
            </a:r>
            <a:r>
              <a:rPr lang="en-ID" sz="2500" dirty="0" err="1">
                <a:latin typeface="Berlin Sans FB" panose="020E0602020502020306" pitchFamily="34" charset="0"/>
              </a:rPr>
              <a:t>bahwa</a:t>
            </a:r>
            <a:r>
              <a:rPr lang="en-ID" sz="2500" dirty="0">
                <a:latin typeface="Berlin Sans FB" panose="020E0602020502020306" pitchFamily="34" charset="0"/>
              </a:rPr>
              <a:t> </a:t>
            </a:r>
            <a:r>
              <a:rPr lang="en-ID" sz="2500" dirty="0" err="1">
                <a:latin typeface="Berlin Sans FB" panose="020E0602020502020306" pitchFamily="34" charset="0"/>
              </a:rPr>
              <a:t>jiwa</a:t>
            </a:r>
            <a:r>
              <a:rPr lang="en-ID" sz="2500" dirty="0">
                <a:latin typeface="Berlin Sans FB" panose="020E0602020502020306" pitchFamily="34" charset="0"/>
              </a:rPr>
              <a:t> yang </a:t>
            </a:r>
            <a:r>
              <a:rPr lang="en-ID" sz="2500" dirty="0" err="1">
                <a:latin typeface="Berlin Sans FB" panose="020E0602020502020306" pitchFamily="34" charset="0"/>
              </a:rPr>
              <a:t>abadi</a:t>
            </a:r>
            <a:r>
              <a:rPr lang="en-ID" sz="2500" dirty="0">
                <a:latin typeface="Berlin Sans FB" panose="020E0602020502020306" pitchFamily="34" charset="0"/>
              </a:rPr>
              <a:t> </a:t>
            </a:r>
            <a:r>
              <a:rPr lang="en-ID" sz="2500" dirty="0" err="1">
                <a:latin typeface="Berlin Sans FB" panose="020E0602020502020306" pitchFamily="34" charset="0"/>
              </a:rPr>
              <a:t>seperti</a:t>
            </a:r>
            <a:r>
              <a:rPr lang="en-ID" sz="2500" dirty="0">
                <a:latin typeface="Berlin Sans FB" panose="020E0602020502020306" pitchFamily="34" charset="0"/>
              </a:rPr>
              <a:t> </a:t>
            </a:r>
            <a:r>
              <a:rPr lang="en-ID" sz="2500" dirty="0" err="1">
                <a:latin typeface="Berlin Sans FB" panose="020E0602020502020306" pitchFamily="34" charset="0"/>
              </a:rPr>
              <a:t>itu</a:t>
            </a:r>
            <a:r>
              <a:rPr lang="en-ID" sz="2500" dirty="0">
                <a:latin typeface="Berlin Sans FB" panose="020E0602020502020306" pitchFamily="34" charset="0"/>
              </a:rPr>
              <a:t> </a:t>
            </a:r>
            <a:r>
              <a:rPr lang="en-ID" sz="2500" dirty="0" err="1">
                <a:latin typeface="Berlin Sans FB" panose="020E0602020502020306" pitchFamily="34" charset="0"/>
              </a:rPr>
              <a:t>melewati</a:t>
            </a:r>
            <a:r>
              <a:rPr lang="en-ID" sz="2500" dirty="0">
                <a:latin typeface="Berlin Sans FB" panose="020E0602020502020306" pitchFamily="34" charset="0"/>
              </a:rPr>
              <a:t> </a:t>
            </a:r>
            <a:r>
              <a:rPr lang="en-ID" sz="2500" dirty="0" err="1">
                <a:latin typeface="Berlin Sans FB" panose="020E0602020502020306" pitchFamily="34" charset="0"/>
              </a:rPr>
              <a:t>banyak</a:t>
            </a:r>
            <a:r>
              <a:rPr lang="en-ID" sz="2500" dirty="0">
                <a:latin typeface="Berlin Sans FB" panose="020E0602020502020306" pitchFamily="34" charset="0"/>
              </a:rPr>
              <a:t> </a:t>
            </a:r>
            <a:r>
              <a:rPr lang="en-ID" sz="2500" dirty="0" err="1">
                <a:latin typeface="Berlin Sans FB" panose="020E0602020502020306" pitchFamily="34" charset="0"/>
              </a:rPr>
              <a:t>siklus</a:t>
            </a:r>
            <a:r>
              <a:rPr lang="en-ID" sz="2500" dirty="0">
                <a:latin typeface="Berlin Sans FB" panose="020E0602020502020306" pitchFamily="34" charset="0"/>
              </a:rPr>
              <a:t> </a:t>
            </a:r>
            <a:r>
              <a:rPr lang="en-ID" sz="2500" dirty="0" err="1">
                <a:latin typeface="Berlin Sans FB" panose="020E0602020502020306" pitchFamily="34" charset="0"/>
              </a:rPr>
              <a:t>kematian</a:t>
            </a:r>
            <a:r>
              <a:rPr lang="en-ID" sz="2500" dirty="0">
                <a:latin typeface="Berlin Sans FB" panose="020E0602020502020306" pitchFamily="34" charset="0"/>
              </a:rPr>
              <a:t> dan </a:t>
            </a:r>
            <a:r>
              <a:rPr lang="en-ID" sz="2500" dirty="0" err="1">
                <a:latin typeface="Berlin Sans FB" panose="020E0602020502020306" pitchFamily="34" charset="0"/>
              </a:rPr>
              <a:t>kelahiran</a:t>
            </a:r>
            <a:r>
              <a:rPr lang="en-ID" sz="2500" dirty="0">
                <a:latin typeface="Berlin Sans FB" panose="020E0602020502020306" pitchFamily="34" charset="0"/>
              </a:rPr>
              <a:t> </a:t>
            </a:r>
            <a:r>
              <a:rPr lang="en-ID" sz="2500" dirty="0" err="1">
                <a:latin typeface="Berlin Sans FB" panose="020E0602020502020306" pitchFamily="34" charset="0"/>
              </a:rPr>
              <a:t>kembali</a:t>
            </a:r>
            <a:r>
              <a:rPr lang="en-ID" sz="2500" dirty="0">
                <a:latin typeface="Berlin Sans FB" panose="020E0602020502020306" pitchFamily="34" charset="0"/>
              </a:rPr>
              <a:t> di </a:t>
            </a:r>
            <a:r>
              <a:rPr lang="en-ID" sz="2500" dirty="0" err="1">
                <a:latin typeface="Berlin Sans FB" panose="020E0602020502020306" pitchFamily="34" charset="0"/>
              </a:rPr>
              <a:t>bumi</a:t>
            </a:r>
            <a:r>
              <a:rPr lang="en-ID" sz="2500" dirty="0">
                <a:latin typeface="Berlin Sans FB" panose="020E0602020502020306" pitchFamily="34" charset="0"/>
              </a:rPr>
              <a:t> </a:t>
            </a:r>
            <a:r>
              <a:rPr lang="en-ID" sz="2500" dirty="0" err="1">
                <a:latin typeface="Berlin Sans FB" panose="020E0602020502020306" pitchFamily="34" charset="0"/>
              </a:rPr>
              <a:t>ini</a:t>
            </a:r>
            <a:r>
              <a:rPr lang="en-ID" sz="2500" dirty="0">
                <a:latin typeface="Berlin Sans FB" panose="020E0602020502020306" pitchFamily="34" charset="0"/>
              </a:rPr>
              <a:t>.</a:t>
            </a:r>
          </a:p>
          <a:p>
            <a:r>
              <a:rPr lang="en-ID" sz="2500" dirty="0" err="1">
                <a:latin typeface="Impact" panose="020B0806030902050204" pitchFamily="34" charset="0"/>
              </a:rPr>
              <a:t>Bagi</a:t>
            </a:r>
            <a:r>
              <a:rPr lang="en-ID" sz="2500" dirty="0">
                <a:latin typeface="Impact" panose="020B0806030902050204" pitchFamily="34" charset="0"/>
              </a:rPr>
              <a:t> </a:t>
            </a:r>
            <a:r>
              <a:rPr lang="en-ID" sz="2500" dirty="0" err="1">
                <a:latin typeface="Impact" panose="020B0806030902050204" pitchFamily="34" charset="0"/>
              </a:rPr>
              <a:t>sebagian</a:t>
            </a:r>
            <a:r>
              <a:rPr lang="en-ID" sz="2500" dirty="0">
                <a:latin typeface="Impact" panose="020B0806030902050204" pitchFamily="34" charset="0"/>
              </a:rPr>
              <a:t> orang, </a:t>
            </a:r>
            <a:r>
              <a:rPr lang="en-ID" sz="2500" dirty="0" err="1">
                <a:latin typeface="Impact" panose="020B0806030902050204" pitchFamily="34" charset="0"/>
              </a:rPr>
              <a:t>reinkarnasi</a:t>
            </a:r>
            <a:r>
              <a:rPr lang="en-ID" sz="2500" dirty="0">
                <a:latin typeface="Impact" panose="020B0806030902050204" pitchFamily="34" charset="0"/>
              </a:rPr>
              <a:t> </a:t>
            </a:r>
            <a:r>
              <a:rPr lang="en-ID" sz="2500" dirty="0" err="1">
                <a:latin typeface="Impact" panose="020B0806030902050204" pitchFamily="34" charset="0"/>
              </a:rPr>
              <a:t>dianggap</a:t>
            </a:r>
            <a:r>
              <a:rPr lang="en-ID" sz="2500" dirty="0">
                <a:latin typeface="Impact" panose="020B0806030902050204" pitchFamily="34" charset="0"/>
              </a:rPr>
              <a:t> </a:t>
            </a:r>
            <a:r>
              <a:rPr lang="en-ID" sz="2500" dirty="0" err="1">
                <a:latin typeface="Impact" panose="020B0806030902050204" pitchFamily="34" charset="0"/>
              </a:rPr>
              <a:t>sebagai</a:t>
            </a:r>
            <a:r>
              <a:rPr lang="en-ID" sz="2500" dirty="0">
                <a:latin typeface="Impact" panose="020B0806030902050204" pitchFamily="34" charset="0"/>
              </a:rPr>
              <a:t> proses </a:t>
            </a:r>
            <a:r>
              <a:rPr lang="en-ID" sz="2500" dirty="0" err="1">
                <a:latin typeface="Impact" panose="020B0806030902050204" pitchFamily="34" charset="0"/>
              </a:rPr>
              <a:t>evolusi</a:t>
            </a:r>
            <a:r>
              <a:rPr lang="en-ID" sz="2500" dirty="0">
                <a:latin typeface="Impact" panose="020B0806030902050204" pitchFamily="34" charset="0"/>
              </a:rPr>
              <a:t> spiritual yang </a:t>
            </a:r>
            <a:r>
              <a:rPr lang="en-ID" sz="2500" dirty="0" err="1">
                <a:latin typeface="Impact" panose="020B0806030902050204" pitchFamily="34" charset="0"/>
              </a:rPr>
              <a:t>memungkinkan</a:t>
            </a:r>
            <a:r>
              <a:rPr lang="en-ID" sz="2500" dirty="0">
                <a:latin typeface="Impact" panose="020B0806030902050204" pitchFamily="34" charset="0"/>
              </a:rPr>
              <a:t> </a:t>
            </a:r>
            <a:r>
              <a:rPr lang="en-ID" sz="2500" dirty="0" err="1">
                <a:latin typeface="Impact" panose="020B0806030902050204" pitchFamily="34" charset="0"/>
              </a:rPr>
              <a:t>roh</a:t>
            </a:r>
            <a:r>
              <a:rPr lang="en-ID" sz="2500" dirty="0">
                <a:latin typeface="Impact" panose="020B0806030902050204" pitchFamily="34" charset="0"/>
              </a:rPr>
              <a:t> </a:t>
            </a:r>
            <a:r>
              <a:rPr lang="en-ID" sz="2500" dirty="0" err="1">
                <a:latin typeface="Impact" panose="020B0806030902050204" pitchFamily="34" charset="0"/>
              </a:rPr>
              <a:t>mencapai</a:t>
            </a:r>
            <a:r>
              <a:rPr lang="en-ID" sz="2500" dirty="0">
                <a:latin typeface="Impact" panose="020B0806030902050204" pitchFamily="34" charset="0"/>
              </a:rPr>
              <a:t> </a:t>
            </a:r>
            <a:r>
              <a:rPr lang="en-ID" sz="2500" dirty="0" err="1">
                <a:latin typeface="Impact" panose="020B0806030902050204" pitchFamily="34" charset="0"/>
              </a:rPr>
              <a:t>tingkat</a:t>
            </a:r>
            <a:r>
              <a:rPr lang="en-ID" sz="2500" dirty="0">
                <a:latin typeface="Impact" panose="020B0806030902050204" pitchFamily="34" charset="0"/>
              </a:rPr>
              <a:t> </a:t>
            </a:r>
            <a:r>
              <a:rPr lang="en-ID" sz="2500" dirty="0" err="1">
                <a:latin typeface="Impact" panose="020B0806030902050204" pitchFamily="34" charset="0"/>
              </a:rPr>
              <a:t>pengetahuan</a:t>
            </a:r>
            <a:r>
              <a:rPr lang="en-ID" sz="2500" dirty="0">
                <a:latin typeface="Impact" panose="020B0806030902050204" pitchFamily="34" charset="0"/>
              </a:rPr>
              <a:t> dan </a:t>
            </a:r>
            <a:r>
              <a:rPr lang="en-ID" sz="2500" dirty="0" err="1">
                <a:latin typeface="Impact" panose="020B0806030902050204" pitchFamily="34" charset="0"/>
              </a:rPr>
              <a:t>moralitas</a:t>
            </a:r>
            <a:r>
              <a:rPr lang="en-ID" sz="2500" dirty="0">
                <a:latin typeface="Impact" panose="020B0806030902050204" pitchFamily="34" charset="0"/>
              </a:rPr>
              <a:t> yang </a:t>
            </a:r>
            <a:r>
              <a:rPr lang="en-ID" sz="2500" dirty="0" err="1">
                <a:latin typeface="Impact" panose="020B0806030902050204" pitchFamily="34" charset="0"/>
              </a:rPr>
              <a:t>lebih</a:t>
            </a:r>
            <a:r>
              <a:rPr lang="en-ID" sz="2500" dirty="0">
                <a:latin typeface="Impact" panose="020B0806030902050204" pitchFamily="34" charset="0"/>
              </a:rPr>
              <a:t> </a:t>
            </a:r>
            <a:r>
              <a:rPr lang="en-ID" sz="2500" dirty="0" err="1">
                <a:latin typeface="Impact" panose="020B0806030902050204" pitchFamily="34" charset="0"/>
              </a:rPr>
              <a:t>tinggi</a:t>
            </a:r>
            <a:r>
              <a:rPr lang="en-ID" sz="2500" dirty="0">
                <a:latin typeface="Impact" panose="020B0806030902050204" pitchFamily="34" charset="0"/>
              </a:rPr>
              <a:t> </a:t>
            </a:r>
            <a:r>
              <a:rPr lang="en-ID" sz="2500" dirty="0" err="1">
                <a:latin typeface="Impact" panose="020B0806030902050204" pitchFamily="34" charset="0"/>
              </a:rPr>
              <a:t>dalam</a:t>
            </a:r>
            <a:r>
              <a:rPr lang="en-ID" sz="2500" dirty="0">
                <a:latin typeface="Impact" panose="020B0806030902050204" pitchFamily="34" charset="0"/>
              </a:rPr>
              <a:t> </a:t>
            </a:r>
            <a:r>
              <a:rPr lang="en-ID" sz="2500" dirty="0" err="1">
                <a:latin typeface="Impact" panose="020B0806030902050204" pitchFamily="34" charset="0"/>
              </a:rPr>
              <a:t>perjalanannya</a:t>
            </a:r>
            <a:r>
              <a:rPr lang="en-ID" sz="2500" dirty="0">
                <a:latin typeface="Impact" panose="020B0806030902050204" pitchFamily="34" charset="0"/>
              </a:rPr>
              <a:t> </a:t>
            </a:r>
            <a:r>
              <a:rPr lang="en-ID" sz="2500" dirty="0" err="1">
                <a:latin typeface="Impact" panose="020B0806030902050204" pitchFamily="34" charset="0"/>
              </a:rPr>
              <a:t>menuju</a:t>
            </a:r>
            <a:r>
              <a:rPr lang="en-ID" sz="2500" dirty="0">
                <a:latin typeface="Impact" panose="020B0806030902050204" pitchFamily="34" charset="0"/>
              </a:rPr>
              <a:t> </a:t>
            </a:r>
            <a:r>
              <a:rPr lang="en-ID" sz="2500" dirty="0" err="1">
                <a:latin typeface="Impact" panose="020B0806030902050204" pitchFamily="34" charset="0"/>
              </a:rPr>
              <a:t>kesempurnaan</a:t>
            </a:r>
            <a:r>
              <a:rPr lang="en-ID" sz="2500" dirty="0">
                <a:latin typeface="Berlin Sans FB" panose="020E0602020502020306" pitchFamily="34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B5938-01DC-B126-7EDB-6800D34D83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98" r="15656"/>
          <a:stretch/>
        </p:blipFill>
        <p:spPr>
          <a:xfrm>
            <a:off x="440570" y="2932535"/>
            <a:ext cx="20574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43444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D818E-AB25-6C0F-61DC-56E23D35C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68" r="9556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C86DB-1DE2-7BC4-839F-B5D7EDFE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025" y="1085850"/>
            <a:ext cx="4562475" cy="462915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D" sz="3200" dirty="0">
                <a:latin typeface="Gill Sans Nova Cond XBd" panose="020B0A06020104020203" pitchFamily="34" charset="0"/>
              </a:rPr>
              <a:t>Ada Sebagian orang </a:t>
            </a:r>
            <a:r>
              <a:rPr lang="en-ID" sz="3200" dirty="0" err="1">
                <a:latin typeface="Gill Sans Nova Cond XBd" panose="020B0A06020104020203" pitchFamily="34" charset="0"/>
              </a:rPr>
              <a:t>percaya</a:t>
            </a:r>
            <a:r>
              <a:rPr lang="en-ID" sz="3200" dirty="0"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latin typeface="Gill Sans Nova Cond XBd" panose="020B0A06020104020203" pitchFamily="34" charset="0"/>
              </a:rPr>
              <a:t>bahwa</a:t>
            </a:r>
            <a:r>
              <a:rPr lang="en-ID" sz="3200" dirty="0"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jiwa</a:t>
            </a:r>
            <a:r>
              <a:rPr lang="en-ID" sz="3200" dirty="0">
                <a:latin typeface="Impact" panose="020B0806030902050204" pitchFamily="34" charset="0"/>
              </a:rPr>
              <a:t> yang </a:t>
            </a:r>
            <a:r>
              <a:rPr lang="en-ID" sz="3200" dirty="0" err="1">
                <a:latin typeface="Impact" panose="020B0806030902050204" pitchFamily="34" charset="0"/>
              </a:rPr>
              <a:t>abadi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melalui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kesadaran</a:t>
            </a:r>
            <a:r>
              <a:rPr lang="en-ID" sz="3200" dirty="0">
                <a:latin typeface="Impact" panose="020B0806030902050204" pitchFamily="34" charset="0"/>
              </a:rPr>
              <a:t> yang </a:t>
            </a:r>
            <a:r>
              <a:rPr lang="en-ID" sz="3200" dirty="0" err="1">
                <a:latin typeface="Impact" panose="020B0806030902050204" pitchFamily="34" charset="0"/>
              </a:rPr>
              <a:t>berkelanjutan</a:t>
            </a:r>
            <a:r>
              <a:rPr lang="en-ID" sz="3200" dirty="0"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latin typeface="Gill Sans Nova Cond XBd" panose="020B0A06020104020203" pitchFamily="34" charset="0"/>
              </a:rPr>
              <a:t>atau</a:t>
            </a:r>
            <a:r>
              <a:rPr lang="en-ID" sz="3200" dirty="0">
                <a:latin typeface="Gill Sans Nova Cond XBd" panose="020B0A06020104020203" pitchFamily="34" charset="0"/>
              </a:rPr>
              <a:t> "samsara" di </a:t>
            </a:r>
            <a:r>
              <a:rPr lang="en-ID" sz="3200" dirty="0" err="1">
                <a:latin typeface="Gill Sans Nova Cond XBd" panose="020B0A06020104020203" pitchFamily="34" charset="0"/>
              </a:rPr>
              <a:t>enam</a:t>
            </a:r>
            <a:r>
              <a:rPr lang="en-ID" sz="3200" dirty="0"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latin typeface="Gill Sans Nova Cond XBd" panose="020B0A06020104020203" pitchFamily="34" charset="0"/>
              </a:rPr>
              <a:t>kelas</a:t>
            </a:r>
            <a:r>
              <a:rPr lang="en-ID" sz="3200" dirty="0"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latin typeface="Gill Sans Nova Cond XBd" panose="020B0A06020104020203" pitchFamily="34" charset="0"/>
              </a:rPr>
              <a:t>kehidupan</a:t>
            </a:r>
            <a:r>
              <a:rPr lang="en-ID" sz="3200" dirty="0"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latin typeface="Gill Sans Nova Cond XBd" panose="020B0A06020104020203" pitchFamily="34" charset="0"/>
              </a:rPr>
              <a:t>yaitu</a:t>
            </a:r>
            <a:r>
              <a:rPr lang="en-ID" sz="3200" dirty="0">
                <a:latin typeface="Gill Sans Nova Cond XBd" panose="020B0A06020104020203" pitchFamily="34" charset="0"/>
              </a:rPr>
              <a:t>: </a:t>
            </a:r>
            <a:r>
              <a:rPr lang="en-ID" sz="3200" dirty="0" err="1">
                <a:latin typeface="Gill Sans Nova Cond XBd" panose="020B0A06020104020203" pitchFamily="34" charset="0"/>
              </a:rPr>
              <a:t>akuatik</a:t>
            </a:r>
            <a:r>
              <a:rPr lang="en-ID" sz="3200" dirty="0">
                <a:latin typeface="Gill Sans Nova Cond XBd" panose="020B0A06020104020203" pitchFamily="34" charset="0"/>
              </a:rPr>
              <a:t>, </a:t>
            </a:r>
            <a:r>
              <a:rPr lang="en-ID" sz="3200" dirty="0" err="1">
                <a:latin typeface="Gill Sans Nova Cond XBd" panose="020B0A06020104020203" pitchFamily="34" charset="0"/>
              </a:rPr>
              <a:t>tumbuhan</a:t>
            </a:r>
            <a:r>
              <a:rPr lang="en-ID" sz="3200" dirty="0">
                <a:latin typeface="Gill Sans Nova Cond XBd" panose="020B0A06020104020203" pitchFamily="34" charset="0"/>
              </a:rPr>
              <a:t>, </a:t>
            </a:r>
            <a:r>
              <a:rPr lang="en-ID" sz="3200" dirty="0" err="1">
                <a:latin typeface="Gill Sans Nova Cond XBd" panose="020B0A06020104020203" pitchFamily="34" charset="0"/>
              </a:rPr>
              <a:t>reptil</a:t>
            </a:r>
            <a:r>
              <a:rPr lang="en-ID" sz="3200" dirty="0">
                <a:latin typeface="Gill Sans Nova Cond XBd" panose="020B0A06020104020203" pitchFamily="34" charset="0"/>
              </a:rPr>
              <a:t> dan </a:t>
            </a:r>
            <a:r>
              <a:rPr lang="en-ID" sz="3200" dirty="0" err="1">
                <a:latin typeface="Gill Sans Nova Cond XBd" panose="020B0A06020104020203" pitchFamily="34" charset="0"/>
              </a:rPr>
              <a:t>serangga</a:t>
            </a:r>
            <a:r>
              <a:rPr lang="en-ID" sz="3200" dirty="0">
                <a:latin typeface="Gill Sans Nova Cond XBd" panose="020B0A06020104020203" pitchFamily="34" charset="0"/>
              </a:rPr>
              <a:t>, </a:t>
            </a:r>
            <a:r>
              <a:rPr lang="en-ID" sz="3200" dirty="0" err="1">
                <a:latin typeface="Gill Sans Nova Cond XBd" panose="020B0A06020104020203" pitchFamily="34" charset="0"/>
              </a:rPr>
              <a:t>burung</a:t>
            </a:r>
            <a:r>
              <a:rPr lang="en-ID" sz="3200" dirty="0">
                <a:latin typeface="Gill Sans Nova Cond XBd" panose="020B0A06020104020203" pitchFamily="34" charset="0"/>
              </a:rPr>
              <a:t>, </a:t>
            </a:r>
            <a:r>
              <a:rPr lang="en-ID" sz="3200" dirty="0" err="1">
                <a:latin typeface="Gill Sans Nova Cond XBd" panose="020B0A06020104020203" pitchFamily="34" charset="0"/>
              </a:rPr>
              <a:t>hewan</a:t>
            </a:r>
            <a:r>
              <a:rPr lang="en-ID" sz="3200" dirty="0">
                <a:latin typeface="Gill Sans Nova Cond XBd" panose="020B0A06020104020203" pitchFamily="34" charset="0"/>
              </a:rPr>
              <a:t>, dan </a:t>
            </a:r>
            <a:r>
              <a:rPr lang="en-ID" sz="3200" dirty="0" err="1">
                <a:latin typeface="Gill Sans Nova Cond XBd" panose="020B0A06020104020203" pitchFamily="34" charset="0"/>
              </a:rPr>
              <a:t>manusia</a:t>
            </a:r>
            <a:r>
              <a:rPr lang="en-ID" sz="3200" dirty="0">
                <a:latin typeface="Gill Sans Nova Cond XBd" panose="020B0A06020104020203" pitchFamily="34" charset="0"/>
              </a:rPr>
              <a:t>, </a:t>
            </a:r>
            <a:r>
              <a:rPr lang="en-ID" sz="3200" dirty="0" err="1">
                <a:latin typeface="Gill Sans Nova Cond XBd" panose="020B0A06020104020203" pitchFamily="34" charset="0"/>
              </a:rPr>
              <a:t>termasuk</a:t>
            </a:r>
            <a:r>
              <a:rPr lang="en-ID" sz="3200" dirty="0"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latin typeface="Gill Sans Nova Cond XBd" panose="020B0A06020104020203" pitchFamily="34" charset="0"/>
              </a:rPr>
              <a:t>penghuni</a:t>
            </a:r>
            <a:r>
              <a:rPr lang="en-ID" sz="3200" dirty="0"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latin typeface="Gill Sans Nova Cond XBd" panose="020B0A06020104020203" pitchFamily="34" charset="0"/>
              </a:rPr>
              <a:t>surga</a:t>
            </a:r>
            <a:r>
              <a:rPr lang="en-ID" sz="3200" dirty="0">
                <a:latin typeface="Gill Sans Nova Cond XBd" panose="020B0A060201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7173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773405-3FBC-1724-2F90-CFDA0B3FB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75"/>
            <a:ext cx="9144000" cy="67532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8C63C7-D89E-53F7-27B6-B94523D2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05719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ID" sz="28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Mengapa</a:t>
            </a:r>
            <a:r>
              <a:rPr lang="en-ID" sz="28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mereka</a:t>
            </a:r>
            <a:r>
              <a:rPr lang="en-ID" sz="28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yang </a:t>
            </a:r>
            <a:r>
              <a:rPr lang="en-ID" sz="28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berpegang</a:t>
            </a:r>
            <a:r>
              <a:rPr lang="en-ID" sz="28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pada </a:t>
            </a:r>
            <a:r>
              <a:rPr lang="en-ID" sz="28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ajaran</a:t>
            </a:r>
            <a:r>
              <a:rPr lang="en-ID" sz="28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Alkitab</a:t>
            </a:r>
            <a:r>
              <a:rPr lang="en-ID" sz="28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tidak</a:t>
            </a:r>
            <a:r>
              <a:rPr lang="en-ID" sz="28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dapat</a:t>
            </a:r>
            <a:r>
              <a:rPr lang="en-ID" sz="28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menerima</a:t>
            </a:r>
            <a:r>
              <a:rPr lang="en-ID" sz="28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teori</a:t>
            </a:r>
            <a:r>
              <a:rPr lang="en-ID" sz="28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reinkarnasi</a:t>
            </a:r>
            <a:r>
              <a:rPr lang="en-ID" sz="28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sebagai</a:t>
            </a:r>
            <a:r>
              <a:rPr lang="en-ID" sz="28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sebuah</a:t>
            </a:r>
            <a:r>
              <a:rPr lang="en-ID" sz="28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kebenaran</a:t>
            </a:r>
            <a:r>
              <a:rPr lang="en-ID" sz="2800" dirty="0">
                <a:solidFill>
                  <a:schemeClr val="bg1"/>
                </a:solidFill>
                <a:latin typeface="Bernard MT Condensed" panose="02050806060905020404" pitchFamily="18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B0B5-76F5-00ED-DF71-B1A906C6F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477168"/>
            <a:ext cx="8658225" cy="520938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dirty="0" err="1">
                <a:latin typeface="Berlin Sans FB" panose="020E0602020502020306" pitchFamily="34" charset="0"/>
              </a:rPr>
              <a:t>Teori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ini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bertentangan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dengan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ajaran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Alkitab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tentang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kematian</a:t>
            </a:r>
            <a:r>
              <a:rPr lang="en-ID" dirty="0">
                <a:latin typeface="Berlin Sans FB" panose="020E0602020502020306" pitchFamily="34" charset="0"/>
              </a:rPr>
              <a:t> "</a:t>
            </a:r>
            <a:r>
              <a:rPr lang="en-ID" dirty="0" err="1">
                <a:latin typeface="Berlin Sans FB" panose="020E0602020502020306" pitchFamily="34" charset="0"/>
              </a:rPr>
              <a:t>jiwa</a:t>
            </a:r>
            <a:r>
              <a:rPr lang="en-ID" dirty="0">
                <a:latin typeface="Berlin Sans FB" panose="020E0602020502020306" pitchFamily="34" charset="0"/>
              </a:rPr>
              <a:t>" dan </a:t>
            </a:r>
            <a:r>
              <a:rPr lang="en-ID" dirty="0" err="1">
                <a:latin typeface="Berlin Sans FB" panose="020E0602020502020306" pitchFamily="34" charset="0"/>
              </a:rPr>
              <a:t>kebangkitan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tubuh</a:t>
            </a:r>
            <a:r>
              <a:rPr lang="en-ID" dirty="0">
                <a:latin typeface="Berlin Sans FB" panose="020E0602020502020306" pitchFamily="34" charset="0"/>
              </a:rPr>
              <a:t> [1 </a:t>
            </a:r>
            <a:r>
              <a:rPr lang="en-ID" dirty="0" err="1">
                <a:latin typeface="Berlin Sans FB" panose="020E0602020502020306" pitchFamily="34" charset="0"/>
              </a:rPr>
              <a:t>Tesalonika</a:t>
            </a:r>
            <a:r>
              <a:rPr lang="en-ID" dirty="0">
                <a:latin typeface="Berlin Sans FB" panose="020E0602020502020306" pitchFamily="34" charset="0"/>
              </a:rPr>
              <a:t> 4:13-18].   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>
                <a:latin typeface="Berlin Sans FB" panose="020E0602020502020306" pitchFamily="34" charset="0"/>
              </a:rPr>
              <a:t>Teori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ini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meniadakan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doktrin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keselamatan</a:t>
            </a:r>
            <a:r>
              <a:rPr lang="en-ID" dirty="0">
                <a:latin typeface="Berlin Sans FB" panose="020E0602020502020306" pitchFamily="34" charset="0"/>
              </a:rPr>
              <a:t> oleh </a:t>
            </a:r>
            <a:r>
              <a:rPr lang="en-ID" dirty="0" err="1">
                <a:latin typeface="Berlin Sans FB" panose="020E0602020502020306" pitchFamily="34" charset="0"/>
              </a:rPr>
              <a:t>kasih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karunia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melalui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iman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dalam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pekerjaan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penebusan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Yesus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Kristus</a:t>
            </a:r>
            <a:r>
              <a:rPr lang="en-ID" dirty="0">
                <a:latin typeface="Berlin Sans FB" panose="020E0602020502020306" pitchFamily="34" charset="0"/>
              </a:rPr>
              <a:t> [</a:t>
            </a:r>
            <a:r>
              <a:rPr lang="en-ID" dirty="0" err="1">
                <a:latin typeface="Berlin Sans FB" panose="020E0602020502020306" pitchFamily="34" charset="0"/>
              </a:rPr>
              <a:t>Efesus</a:t>
            </a:r>
            <a:r>
              <a:rPr lang="en-ID" dirty="0">
                <a:latin typeface="Berlin Sans FB" panose="020E0602020502020306" pitchFamily="34" charset="0"/>
              </a:rPr>
              <a:t> 2:8-10] dan </a:t>
            </a:r>
            <a:r>
              <a:rPr lang="en-ID" dirty="0" err="1">
                <a:latin typeface="Berlin Sans FB" panose="020E0602020502020306" pitchFamily="34" charset="0"/>
              </a:rPr>
              <a:t>menggantikannya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dengan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pekerjaan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manusia</a:t>
            </a:r>
            <a:r>
              <a:rPr lang="en-ID" dirty="0">
                <a:latin typeface="Berlin Sans FB" panose="020E0602020502020306" pitchFamily="34" charset="0"/>
              </a:rPr>
              <a:t>.   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>
                <a:latin typeface="Berlin Sans FB" panose="020E0602020502020306" pitchFamily="34" charset="0"/>
              </a:rPr>
              <a:t>Teori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ini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bertentangan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dengan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ajaran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alkitabiah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bahwa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takdir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abadi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ditentukan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selamanya</a:t>
            </a:r>
            <a:r>
              <a:rPr lang="en-ID" dirty="0">
                <a:latin typeface="Berlin Sans FB" panose="020E0602020502020306" pitchFamily="34" charset="0"/>
              </a:rPr>
              <a:t> oleh </a:t>
            </a:r>
            <a:r>
              <a:rPr lang="en-ID" dirty="0" err="1">
                <a:latin typeface="Berlin Sans FB" panose="020E0602020502020306" pitchFamily="34" charset="0"/>
              </a:rPr>
              <a:t>keputusan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seseorang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dalam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hidup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ini</a:t>
            </a:r>
            <a:r>
              <a:rPr lang="en-ID" dirty="0">
                <a:latin typeface="Berlin Sans FB" panose="020E0602020502020306" pitchFamily="34" charset="0"/>
              </a:rPr>
              <a:t> [</a:t>
            </a:r>
            <a:r>
              <a:rPr lang="en-ID" dirty="0" err="1">
                <a:latin typeface="Berlin Sans FB" panose="020E0602020502020306" pitchFamily="34" charset="0"/>
              </a:rPr>
              <a:t>Matius</a:t>
            </a:r>
            <a:r>
              <a:rPr lang="en-ID" dirty="0">
                <a:latin typeface="Berlin Sans FB" panose="020E0602020502020306" pitchFamily="34" charset="0"/>
              </a:rPr>
              <a:t> 22:1-14, </a:t>
            </a:r>
            <a:r>
              <a:rPr lang="en-ID" dirty="0" err="1">
                <a:latin typeface="Berlin Sans FB" panose="020E0602020502020306" pitchFamily="34" charset="0"/>
              </a:rPr>
              <a:t>Matius</a:t>
            </a:r>
            <a:r>
              <a:rPr lang="en-ID" dirty="0">
                <a:latin typeface="Berlin Sans FB" panose="020E0602020502020306" pitchFamily="34" charset="0"/>
              </a:rPr>
              <a:t> 25:31-46].   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>
                <a:latin typeface="Berlin Sans FB" panose="020E0602020502020306" pitchFamily="34" charset="0"/>
              </a:rPr>
              <a:t>Teori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ini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meremehkan</a:t>
            </a:r>
            <a:r>
              <a:rPr lang="en-ID" dirty="0">
                <a:latin typeface="Berlin Sans FB" panose="020E0602020502020306" pitchFamily="34" charset="0"/>
              </a:rPr>
              <a:t> arti dan </a:t>
            </a:r>
            <a:r>
              <a:rPr lang="en-ID" dirty="0" err="1">
                <a:latin typeface="Berlin Sans FB" panose="020E0602020502020306" pitchFamily="34" charset="0"/>
              </a:rPr>
              <a:t>hubungan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kedatangan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Kristus</a:t>
            </a:r>
            <a:r>
              <a:rPr lang="en-ID" dirty="0">
                <a:latin typeface="Berlin Sans FB" panose="020E0602020502020306" pitchFamily="34" charset="0"/>
              </a:rPr>
              <a:t> yang </a:t>
            </a:r>
            <a:r>
              <a:rPr lang="en-ID" dirty="0" err="1">
                <a:latin typeface="Berlin Sans FB" panose="020E0602020502020306" pitchFamily="34" charset="0"/>
              </a:rPr>
              <a:t>kedua</a:t>
            </a:r>
            <a:r>
              <a:rPr lang="en-ID" dirty="0">
                <a:latin typeface="Berlin Sans FB" panose="020E0602020502020306" pitchFamily="34" charset="0"/>
              </a:rPr>
              <a:t> kali [</a:t>
            </a:r>
            <a:r>
              <a:rPr lang="en-ID" dirty="0" err="1">
                <a:latin typeface="Berlin Sans FB" panose="020E0602020502020306" pitchFamily="34" charset="0"/>
              </a:rPr>
              <a:t>Yohanes</a:t>
            </a:r>
            <a:r>
              <a:rPr lang="en-ID" dirty="0">
                <a:latin typeface="Berlin Sans FB" panose="020E0602020502020306" pitchFamily="34" charset="0"/>
              </a:rPr>
              <a:t> 14:1-3].   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>
                <a:latin typeface="Berlin Sans FB" panose="020E0602020502020306" pitchFamily="34" charset="0"/>
              </a:rPr>
              <a:t>Teori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tersebut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menawarkan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kesempatan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setelah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kematian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bagi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seseorang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untuk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dapat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mengatasi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kesukaran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hidupnya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sendiri</a:t>
            </a:r>
            <a:r>
              <a:rPr lang="en-ID" dirty="0">
                <a:latin typeface="Berlin Sans FB" panose="020E0602020502020306" pitchFamily="34" charset="0"/>
              </a:rPr>
              <a:t>, yang mana </a:t>
            </a:r>
            <a:r>
              <a:rPr lang="en-ID" dirty="0" err="1">
                <a:latin typeface="Berlin Sans FB" panose="020E0602020502020306" pitchFamily="34" charset="0"/>
              </a:rPr>
              <a:t>hal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itu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tidak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alkitabiah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karena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manusia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ditetapkan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untuk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mati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hanya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satu</a:t>
            </a:r>
            <a:r>
              <a:rPr lang="en-ID" dirty="0">
                <a:latin typeface="Berlin Sans FB" panose="020E0602020502020306" pitchFamily="34" charset="0"/>
              </a:rPr>
              <a:t> kali [</a:t>
            </a:r>
            <a:r>
              <a:rPr lang="en-ID" dirty="0" err="1">
                <a:latin typeface="Berlin Sans FB" panose="020E0602020502020306" pitchFamily="34" charset="0"/>
              </a:rPr>
              <a:t>Ibrani</a:t>
            </a:r>
            <a:r>
              <a:rPr lang="en-ID" dirty="0">
                <a:latin typeface="Berlin Sans FB" panose="020E0602020502020306" pitchFamily="34" charset="0"/>
              </a:rPr>
              <a:t> 9:27].</a:t>
            </a:r>
          </a:p>
        </p:txBody>
      </p:sp>
    </p:spTree>
    <p:extLst>
      <p:ext uri="{BB962C8B-B14F-4D97-AF65-F5344CB8AC3E}">
        <p14:creationId xmlns:p14="http://schemas.microsoft.com/office/powerpoint/2010/main" val="2538875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1BFF40-5F04-E9CB-29AE-927C216746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61" b="25846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08FC9-AD50-A3E8-1910-1EECCBD73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14" y="3895725"/>
            <a:ext cx="7724771" cy="245268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ID" sz="3600" dirty="0" err="1">
                <a:latin typeface="Eras Bold ITC" panose="020B0907030504020204" pitchFamily="34" charset="0"/>
              </a:rPr>
              <a:t>Tidak</a:t>
            </a:r>
            <a:r>
              <a:rPr lang="en-ID" sz="3600" dirty="0">
                <a:latin typeface="Eras Bold ITC" panose="020B0907030504020204" pitchFamily="34" charset="0"/>
              </a:rPr>
              <a:t> </a:t>
            </a:r>
            <a:r>
              <a:rPr lang="en-ID" sz="3600" dirty="0" err="1">
                <a:latin typeface="Eras Bold ITC" panose="020B0907030504020204" pitchFamily="34" charset="0"/>
              </a:rPr>
              <a:t>ada</a:t>
            </a:r>
            <a:r>
              <a:rPr lang="en-ID" sz="3600" dirty="0">
                <a:latin typeface="Eras Bold ITC" panose="020B0907030504020204" pitchFamily="34" charset="0"/>
              </a:rPr>
              <a:t> </a:t>
            </a:r>
            <a:r>
              <a:rPr lang="en-ID" sz="3600" dirty="0" err="1">
                <a:latin typeface="Eras Bold ITC" panose="020B0907030504020204" pitchFamily="34" charset="0"/>
              </a:rPr>
              <a:t>tempat</a:t>
            </a:r>
            <a:r>
              <a:rPr lang="en-ID" sz="3600" dirty="0">
                <a:latin typeface="Eras Bold ITC" panose="020B0907030504020204" pitchFamily="34" charset="0"/>
              </a:rPr>
              <a:t> </a:t>
            </a:r>
            <a:r>
              <a:rPr lang="en-ID" sz="3600" dirty="0" err="1">
                <a:latin typeface="Eras Bold ITC" panose="020B0907030504020204" pitchFamily="34" charset="0"/>
              </a:rPr>
              <a:t>untuk</a:t>
            </a:r>
            <a:r>
              <a:rPr lang="en-ID" sz="3600" dirty="0">
                <a:latin typeface="Eras Bold ITC" panose="020B0907030504020204" pitchFamily="34" charset="0"/>
              </a:rPr>
              <a:t> </a:t>
            </a:r>
            <a:r>
              <a:rPr lang="en-ID" sz="3600" dirty="0" err="1">
                <a:latin typeface="Eras Bold ITC" panose="020B0907030504020204" pitchFamily="34" charset="0"/>
              </a:rPr>
              <a:t>gagasan</a:t>
            </a:r>
            <a:r>
              <a:rPr lang="en-ID" sz="3600" dirty="0">
                <a:latin typeface="Eras Bold ITC" panose="020B0907030504020204" pitchFamily="34" charset="0"/>
              </a:rPr>
              <a:t> </a:t>
            </a:r>
            <a:r>
              <a:rPr lang="en-ID" sz="3600" dirty="0" err="1">
                <a:latin typeface="Eras Bold ITC" panose="020B0907030504020204" pitchFamily="34" charset="0"/>
              </a:rPr>
              <a:t>reinkarnasi</a:t>
            </a:r>
            <a:r>
              <a:rPr lang="en-ID" sz="3600" dirty="0">
                <a:latin typeface="Eras Bold ITC" panose="020B0907030504020204" pitchFamily="34" charset="0"/>
              </a:rPr>
              <a:t> </a:t>
            </a:r>
            <a:r>
              <a:rPr lang="en-ID" sz="3600" dirty="0" err="1">
                <a:latin typeface="Eras Bold ITC" panose="020B0907030504020204" pitchFamily="34" charset="0"/>
              </a:rPr>
              <a:t>dalam</a:t>
            </a:r>
            <a:r>
              <a:rPr lang="en-ID" sz="3600" dirty="0">
                <a:latin typeface="Eras Bold ITC" panose="020B0907030504020204" pitchFamily="34" charset="0"/>
              </a:rPr>
              <a:t> </a:t>
            </a:r>
            <a:r>
              <a:rPr lang="en-ID" sz="3600" dirty="0" err="1">
                <a:latin typeface="Eras Bold ITC" panose="020B0907030504020204" pitchFamily="34" charset="0"/>
              </a:rPr>
              <a:t>iman</a:t>
            </a:r>
            <a:r>
              <a:rPr lang="en-ID" sz="3600" dirty="0">
                <a:latin typeface="Eras Bold ITC" panose="020B0907030504020204" pitchFamily="34" charset="0"/>
              </a:rPr>
              <a:t> orang Kristen.</a:t>
            </a:r>
          </a:p>
        </p:txBody>
      </p:sp>
    </p:spTree>
    <p:extLst>
      <p:ext uri="{BB962C8B-B14F-4D97-AF65-F5344CB8AC3E}">
        <p14:creationId xmlns:p14="http://schemas.microsoft.com/office/powerpoint/2010/main" val="1546177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AC89B-DC24-2043-7C5F-4B0AFD910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90499"/>
            <a:ext cx="8153400" cy="150113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C00000"/>
                </a:solidFill>
                <a:latin typeface="Congenial Black" panose="02000503040000020004" pitchFamily="2" charset="0"/>
              </a:rPr>
              <a:t>PENUJUMAN [NECROMANCY] DAN PEMUJAAN LELUHUR</a:t>
            </a:r>
            <a:br>
              <a:rPr lang="es-ES" dirty="0"/>
            </a:br>
            <a:r>
              <a:rPr lang="es-ES" sz="3100" dirty="0" err="1">
                <a:solidFill>
                  <a:srgbClr val="0070C0"/>
                </a:solidFill>
                <a:latin typeface="Bernard MT Condensed" panose="02050806060905020404" pitchFamily="18" charset="0"/>
              </a:rPr>
              <a:t>Rabu</a:t>
            </a:r>
            <a:r>
              <a:rPr lang="es-ES" sz="31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, 7 </a:t>
            </a:r>
            <a:r>
              <a:rPr lang="es-ES" sz="3100" dirty="0" err="1">
                <a:solidFill>
                  <a:srgbClr val="0070C0"/>
                </a:solidFill>
                <a:latin typeface="Bernard MT Condensed" panose="02050806060905020404" pitchFamily="18" charset="0"/>
              </a:rPr>
              <a:t>Desember</a:t>
            </a:r>
            <a:r>
              <a:rPr lang="es-ES" sz="31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 2022</a:t>
            </a:r>
            <a:endParaRPr lang="en-ID" sz="3100" dirty="0">
              <a:solidFill>
                <a:srgbClr val="0070C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0AB79-8EAD-59CF-A1D0-C9397D16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1934526"/>
            <a:ext cx="7762875" cy="4680587"/>
          </a:xfrm>
        </p:spPr>
        <p:txBody>
          <a:bodyPr anchor="t">
            <a:noAutofit/>
          </a:bodyPr>
          <a:lstStyle/>
          <a:p>
            <a:r>
              <a:rPr lang="en-ID" sz="2600" dirty="0">
                <a:solidFill>
                  <a:srgbClr val="C00000"/>
                </a:solidFill>
                <a:latin typeface="Berlin Sans FB" panose="020E0602020502020306" pitchFamily="34" charset="0"/>
              </a:rPr>
              <a:t>PENUJUMAN </a:t>
            </a:r>
            <a:r>
              <a:rPr lang="en-ID" sz="2600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adalah</a:t>
            </a:r>
            <a:r>
              <a:rPr lang="en-ID" sz="2600" dirty="0">
                <a:solidFill>
                  <a:srgbClr val="C00000"/>
                </a:solidFill>
                <a:latin typeface="Berlin Sans FB" panose="020E0602020502020306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bentuk</a:t>
            </a:r>
            <a:r>
              <a:rPr lang="en-ID" sz="2600" dirty="0">
                <a:solidFill>
                  <a:srgbClr val="C00000"/>
                </a:solidFill>
                <a:latin typeface="Berlin Sans FB" panose="020E0602020502020306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pemanggilan</a:t>
            </a:r>
            <a:r>
              <a:rPr lang="en-ID" sz="2600" dirty="0">
                <a:solidFill>
                  <a:srgbClr val="C00000"/>
                </a:solidFill>
                <a:latin typeface="Berlin Sans FB" panose="020E0602020502020306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arwah</a:t>
            </a:r>
            <a:r>
              <a:rPr lang="en-ID" sz="2600" dirty="0">
                <a:solidFill>
                  <a:srgbClr val="C00000"/>
                </a:solidFill>
                <a:latin typeface="Berlin Sans FB" panose="020E0602020502020306" pitchFamily="34" charset="0"/>
              </a:rPr>
              <a:t> yang </a:t>
            </a:r>
            <a:r>
              <a:rPr lang="en-ID" sz="2600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diduga</a:t>
            </a:r>
            <a:r>
              <a:rPr lang="en-ID" sz="2600" dirty="0">
                <a:solidFill>
                  <a:srgbClr val="C00000"/>
                </a:solidFill>
                <a:latin typeface="Berlin Sans FB" panose="020E0602020502020306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aktif</a:t>
            </a:r>
            <a:r>
              <a:rPr lang="en-ID" sz="2600" dirty="0">
                <a:solidFill>
                  <a:srgbClr val="C00000"/>
                </a:solidFill>
                <a:latin typeface="Berlin Sans FB" panose="020E0602020502020306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dari</a:t>
            </a:r>
            <a:r>
              <a:rPr lang="en-ID" sz="2600" dirty="0">
                <a:solidFill>
                  <a:srgbClr val="C00000"/>
                </a:solidFill>
                <a:latin typeface="Berlin Sans FB" panose="020E0602020502020306" pitchFamily="34" charset="0"/>
              </a:rPr>
              <a:t> orang </a:t>
            </a:r>
            <a:r>
              <a:rPr lang="en-ID" sz="2600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mati</a:t>
            </a:r>
            <a:r>
              <a:rPr lang="en-ID" sz="2600" dirty="0">
                <a:solidFill>
                  <a:srgbClr val="C00000"/>
                </a:solidFill>
                <a:latin typeface="Berlin Sans FB" panose="020E0602020502020306" pitchFamily="34" charset="0"/>
              </a:rPr>
              <a:t> </a:t>
            </a:r>
            <a:r>
              <a:rPr lang="en-ID" sz="2600" b="1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untuk</a:t>
            </a:r>
            <a:r>
              <a:rPr lang="en-ID" sz="2600" b="1" dirty="0">
                <a:solidFill>
                  <a:srgbClr val="C00000"/>
                </a:solidFill>
                <a:latin typeface="Berlin Sans FB" panose="020E0602020502020306" pitchFamily="34" charset="0"/>
              </a:rPr>
              <a:t> </a:t>
            </a:r>
            <a:r>
              <a:rPr lang="en-ID" sz="2600" b="1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mendapatkan</a:t>
            </a:r>
            <a:r>
              <a:rPr lang="en-ID" sz="2600" b="1" dirty="0">
                <a:solidFill>
                  <a:srgbClr val="C00000"/>
                </a:solidFill>
                <a:latin typeface="Berlin Sans FB" panose="020E0602020502020306" pitchFamily="34" charset="0"/>
              </a:rPr>
              <a:t> </a:t>
            </a:r>
            <a:r>
              <a:rPr lang="en-ID" sz="2600" b="1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pengetahuan</a:t>
            </a:r>
            <a:r>
              <a:rPr lang="en-ID" sz="2600" dirty="0">
                <a:solidFill>
                  <a:srgbClr val="C00000"/>
                </a:solidFill>
                <a:latin typeface="Berlin Sans FB" panose="020E0602020502020306" pitchFamily="34" charset="0"/>
              </a:rPr>
              <a:t>, </a:t>
            </a:r>
            <a:r>
              <a:rPr lang="en-ID" sz="2600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seringkali</a:t>
            </a:r>
            <a:r>
              <a:rPr lang="en-ID" sz="2600" dirty="0">
                <a:solidFill>
                  <a:srgbClr val="C00000"/>
                </a:solidFill>
                <a:latin typeface="Berlin Sans FB" panose="020E0602020502020306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tentang</a:t>
            </a:r>
            <a:r>
              <a:rPr lang="en-ID" sz="2600" dirty="0">
                <a:solidFill>
                  <a:srgbClr val="C00000"/>
                </a:solidFill>
                <a:latin typeface="Berlin Sans FB" panose="020E0602020502020306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kejadian</a:t>
            </a:r>
            <a:r>
              <a:rPr lang="en-ID" sz="2600" dirty="0">
                <a:solidFill>
                  <a:srgbClr val="C00000"/>
                </a:solidFill>
                <a:latin typeface="Berlin Sans FB" panose="020E0602020502020306" pitchFamily="34" charset="0"/>
              </a:rPr>
              <a:t> di masa </a:t>
            </a:r>
            <a:r>
              <a:rPr lang="en-ID" sz="2600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depan</a:t>
            </a:r>
            <a:r>
              <a:rPr lang="en-ID" sz="2600" dirty="0">
                <a:solidFill>
                  <a:srgbClr val="C00000"/>
                </a:solidFill>
                <a:latin typeface="Berlin Sans FB" panose="020E0602020502020306" pitchFamily="34" charset="0"/>
              </a:rPr>
              <a:t>. </a:t>
            </a:r>
          </a:p>
          <a:p>
            <a:r>
              <a:rPr lang="en-ID" sz="2600" dirty="0">
                <a:latin typeface="Gill Sans Nova Cond XBd" panose="020B0A06020104020203" pitchFamily="34" charset="0"/>
              </a:rPr>
              <a:t>PEMUJAAN LELUHUR </a:t>
            </a:r>
            <a:r>
              <a:rPr lang="en-ID" sz="2600" dirty="0" err="1">
                <a:latin typeface="Gill Sans Nova Cond XBd" panose="020B0A06020104020203" pitchFamily="34" charset="0"/>
              </a:rPr>
              <a:t>adalah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kebiasaan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pemujaan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terhadap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leluhur</a:t>
            </a:r>
            <a:r>
              <a:rPr lang="en-ID" sz="2600" dirty="0">
                <a:latin typeface="Gill Sans Nova Cond XBd" panose="020B0A06020104020203" pitchFamily="34" charset="0"/>
              </a:rPr>
              <a:t> yang </a:t>
            </a:r>
            <a:r>
              <a:rPr lang="en-ID" sz="2600" dirty="0" err="1">
                <a:latin typeface="Gill Sans Nova Cond XBd" panose="020B0A06020104020203" pitchFamily="34" charset="0"/>
              </a:rPr>
              <a:t>telah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meninggal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karena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masih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dianggap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keluarga</a:t>
            </a:r>
            <a:r>
              <a:rPr lang="en-ID" sz="2600" dirty="0">
                <a:latin typeface="Gill Sans Nova Cond XBd" panose="020B0A06020104020203" pitchFamily="34" charset="0"/>
              </a:rPr>
              <a:t> dan </a:t>
            </a:r>
            <a:r>
              <a:rPr lang="en-ID" sz="2600" dirty="0" err="1">
                <a:latin typeface="Gill Sans Nova Cond XBd" panose="020B0A06020104020203" pitchFamily="34" charset="0"/>
              </a:rPr>
              <a:t>arwahnya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diyakini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dapat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memengaruhi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kehidupan</a:t>
            </a:r>
            <a:r>
              <a:rPr lang="en-ID" sz="2600" dirty="0">
                <a:latin typeface="Gill Sans Nova Cond XBd" panose="020B0A06020104020203" pitchFamily="34" charset="0"/>
              </a:rPr>
              <a:t> orang yang </a:t>
            </a:r>
            <a:r>
              <a:rPr lang="en-ID" sz="2600" dirty="0" err="1">
                <a:latin typeface="Gill Sans Nova Cond XBd" panose="020B0A06020104020203" pitchFamily="34" charset="0"/>
              </a:rPr>
              <a:t>hidup</a:t>
            </a:r>
            <a:r>
              <a:rPr lang="en-ID" sz="2600" dirty="0">
                <a:latin typeface="Gill Sans Nova Cond XBd" panose="020B0A06020104020203" pitchFamily="34" charset="0"/>
              </a:rPr>
              <a:t>. </a:t>
            </a:r>
          </a:p>
          <a:p>
            <a:r>
              <a:rPr lang="en-ID" sz="2600" dirty="0" err="1">
                <a:solidFill>
                  <a:srgbClr val="002060"/>
                </a:solidFill>
                <a:latin typeface="Gill Sans Nova Cond Ultra Bold" panose="020B0B04020104020203" pitchFamily="34" charset="0"/>
              </a:rPr>
              <a:t>Praktik</a:t>
            </a:r>
            <a:r>
              <a:rPr lang="en-ID" sz="2600" dirty="0">
                <a:solidFill>
                  <a:srgbClr val="00206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solidFill>
                  <a:srgbClr val="002060"/>
                </a:solidFill>
                <a:latin typeface="Gill Sans Nova Cond Ultra Bold" panose="020B0B04020104020203" pitchFamily="34" charset="0"/>
              </a:rPr>
              <a:t>seperti</a:t>
            </a:r>
            <a:r>
              <a:rPr lang="en-ID" sz="2600" dirty="0">
                <a:solidFill>
                  <a:srgbClr val="00206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solidFill>
                  <a:srgbClr val="002060"/>
                </a:solidFill>
                <a:latin typeface="Gill Sans Nova Cond Ultra Bold" panose="020B0B04020104020203" pitchFamily="34" charset="0"/>
              </a:rPr>
              <a:t>ini</a:t>
            </a:r>
            <a:r>
              <a:rPr lang="en-ID" sz="2600" dirty="0">
                <a:solidFill>
                  <a:srgbClr val="00206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solidFill>
                  <a:srgbClr val="002060"/>
                </a:solidFill>
                <a:latin typeface="Gill Sans Nova Cond Ultra Bold" panose="020B0B04020104020203" pitchFamily="34" charset="0"/>
              </a:rPr>
              <a:t>bisa</a:t>
            </a:r>
            <a:r>
              <a:rPr lang="en-ID" sz="2600" dirty="0">
                <a:solidFill>
                  <a:srgbClr val="002060"/>
                </a:solidFill>
                <a:latin typeface="Gill Sans Nova Cond Ultra Bold" panose="020B0B04020104020203" pitchFamily="34" charset="0"/>
              </a:rPr>
              <a:t> sangat </a:t>
            </a:r>
            <a:r>
              <a:rPr lang="en-ID" sz="2600" dirty="0" err="1">
                <a:solidFill>
                  <a:srgbClr val="002060"/>
                </a:solidFill>
                <a:latin typeface="Gill Sans Nova Cond Ultra Bold" panose="020B0B04020104020203" pitchFamily="34" charset="0"/>
              </a:rPr>
              <a:t>menarik</a:t>
            </a:r>
            <a:r>
              <a:rPr lang="en-ID" sz="2600" dirty="0">
                <a:solidFill>
                  <a:srgbClr val="00206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solidFill>
                  <a:srgbClr val="002060"/>
                </a:solidFill>
                <a:latin typeface="Gill Sans Nova Cond Ultra Bold" panose="020B0B04020104020203" pitchFamily="34" charset="0"/>
              </a:rPr>
              <a:t>bagi</a:t>
            </a:r>
            <a:r>
              <a:rPr lang="en-ID" sz="2600" dirty="0">
                <a:solidFill>
                  <a:srgbClr val="00206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solidFill>
                  <a:srgbClr val="002060"/>
                </a:solidFill>
                <a:latin typeface="Gill Sans Nova Cond Ultra Bold" panose="020B0B04020104020203" pitchFamily="34" charset="0"/>
              </a:rPr>
              <a:t>mereka</a:t>
            </a:r>
            <a:r>
              <a:rPr lang="en-ID" sz="2600" dirty="0">
                <a:solidFill>
                  <a:srgbClr val="002060"/>
                </a:solidFill>
                <a:latin typeface="Gill Sans Nova Cond Ultra Bold" panose="020B0B04020104020203" pitchFamily="34" charset="0"/>
              </a:rPr>
              <a:t> yang </a:t>
            </a:r>
            <a:r>
              <a:rPr lang="en-ID" sz="2600" dirty="0" err="1">
                <a:solidFill>
                  <a:srgbClr val="002060"/>
                </a:solidFill>
                <a:latin typeface="Gill Sans Nova Cond Ultra Bold" panose="020B0B04020104020203" pitchFamily="34" charset="0"/>
              </a:rPr>
              <a:t>percaya</a:t>
            </a:r>
            <a:r>
              <a:rPr lang="en-ID" sz="2600" dirty="0">
                <a:solidFill>
                  <a:srgbClr val="002060"/>
                </a:solidFill>
                <a:latin typeface="Gill Sans Nova Cond Ultra Bold" panose="020B0B04020104020203" pitchFamily="34" charset="0"/>
              </a:rPr>
              <a:t> pada </a:t>
            </a:r>
            <a:r>
              <a:rPr lang="en-ID" sz="2600" dirty="0" err="1">
                <a:solidFill>
                  <a:srgbClr val="002060"/>
                </a:solidFill>
                <a:latin typeface="Gill Sans Nova Cond Ultra Bold" panose="020B0B04020104020203" pitchFamily="34" charset="0"/>
              </a:rPr>
              <a:t>jiwa</a:t>
            </a:r>
            <a:r>
              <a:rPr lang="en-ID" sz="2600" dirty="0">
                <a:solidFill>
                  <a:srgbClr val="002060"/>
                </a:solidFill>
                <a:latin typeface="Gill Sans Nova Cond Ultra Bold" panose="020B0B04020104020203" pitchFamily="34" charset="0"/>
              </a:rPr>
              <a:t> yang </a:t>
            </a:r>
            <a:r>
              <a:rPr lang="en-ID" sz="2600" dirty="0" err="1">
                <a:solidFill>
                  <a:srgbClr val="002060"/>
                </a:solidFill>
                <a:latin typeface="Gill Sans Nova Cond Ultra Bold" panose="020B0B04020104020203" pitchFamily="34" charset="0"/>
              </a:rPr>
              <a:t>abadi</a:t>
            </a:r>
            <a:r>
              <a:rPr lang="en-ID" sz="2600" dirty="0">
                <a:solidFill>
                  <a:srgbClr val="002060"/>
                </a:solidFill>
                <a:latin typeface="Gill Sans Nova Cond Ultra Bold" panose="020B0B04020104020203" pitchFamily="34" charset="0"/>
              </a:rPr>
              <a:t> dan yang juga </a:t>
            </a:r>
            <a:r>
              <a:rPr lang="en-ID" sz="2600" dirty="0" err="1">
                <a:solidFill>
                  <a:srgbClr val="002060"/>
                </a:solidFill>
                <a:latin typeface="Gill Sans Nova Cond Ultra Bold" panose="020B0B04020104020203" pitchFamily="34" charset="0"/>
              </a:rPr>
              <a:t>merindukan</a:t>
            </a:r>
            <a:r>
              <a:rPr lang="en-ID" sz="2600" dirty="0">
                <a:solidFill>
                  <a:srgbClr val="002060"/>
                </a:solidFill>
                <a:latin typeface="Gill Sans Nova Cond Ultra Bold" panose="020B0B04020104020203" pitchFamily="34" charset="0"/>
              </a:rPr>
              <a:t> orang yang </a:t>
            </a:r>
            <a:r>
              <a:rPr lang="en-ID" sz="2600" dirty="0" err="1">
                <a:solidFill>
                  <a:srgbClr val="002060"/>
                </a:solidFill>
                <a:latin typeface="Gill Sans Nova Cond Ultra Bold" panose="020B0B04020104020203" pitchFamily="34" charset="0"/>
              </a:rPr>
              <a:t>mereka</a:t>
            </a:r>
            <a:r>
              <a:rPr lang="en-ID" sz="2600" dirty="0">
                <a:solidFill>
                  <a:srgbClr val="00206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solidFill>
                  <a:srgbClr val="002060"/>
                </a:solidFill>
                <a:latin typeface="Gill Sans Nova Cond Ultra Bold" panose="020B0B04020104020203" pitchFamily="34" charset="0"/>
              </a:rPr>
              <a:t>cintai</a:t>
            </a:r>
            <a:r>
              <a:rPr lang="en-ID" sz="2600" dirty="0">
                <a:solidFill>
                  <a:srgbClr val="002060"/>
                </a:solidFill>
                <a:latin typeface="Gill Sans Nova Cond Ultra Bold" panose="020B0B04020104020203" pitchFamily="34" charset="0"/>
              </a:rPr>
              <a:t> yang </a:t>
            </a:r>
            <a:r>
              <a:rPr lang="en-ID" sz="2600" dirty="0" err="1">
                <a:solidFill>
                  <a:srgbClr val="002060"/>
                </a:solidFill>
                <a:latin typeface="Gill Sans Nova Cond Ultra Bold" panose="020B0B04020104020203" pitchFamily="34" charset="0"/>
              </a:rPr>
              <a:t>telah</a:t>
            </a:r>
            <a:r>
              <a:rPr lang="en-ID" sz="2600" dirty="0">
                <a:solidFill>
                  <a:srgbClr val="00206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solidFill>
                  <a:srgbClr val="002060"/>
                </a:solidFill>
                <a:latin typeface="Gill Sans Nova Cond Ultra Bold" panose="020B0B04020104020203" pitchFamily="34" charset="0"/>
              </a:rPr>
              <a:t>meninggal</a:t>
            </a:r>
            <a:r>
              <a:rPr lang="en-ID" sz="2600" dirty="0">
                <a:solidFill>
                  <a:srgbClr val="002060"/>
                </a:solidFill>
                <a:latin typeface="Gill Sans Nova Cond Ultra Bold" panose="020B0B040201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7074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626D5-151A-9335-CB68-EE0B7E023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445494"/>
            <a:ext cx="2944671" cy="4376572"/>
          </a:xfrm>
        </p:spPr>
        <p:txBody>
          <a:bodyPr anchor="ctr">
            <a:normAutofit/>
          </a:bodyPr>
          <a:lstStyle/>
          <a:p>
            <a:r>
              <a:rPr lang="en-ID" sz="3300" dirty="0" err="1">
                <a:latin typeface="Bernard MT Condensed" panose="02050806060905020404" pitchFamily="18" charset="0"/>
              </a:rPr>
              <a:t>Apa</a:t>
            </a:r>
            <a:r>
              <a:rPr lang="en-ID" sz="3300" dirty="0">
                <a:latin typeface="Bernard MT Condensed" panose="02050806060905020404" pitchFamily="18" charset="0"/>
              </a:rPr>
              <a:t> kata </a:t>
            </a:r>
            <a:r>
              <a:rPr lang="en-ID" sz="3300" dirty="0" err="1">
                <a:latin typeface="Bernard MT Condensed" panose="02050806060905020404" pitchFamily="18" charset="0"/>
              </a:rPr>
              <a:t>Alkitab</a:t>
            </a:r>
            <a:r>
              <a:rPr lang="en-ID" sz="3300" dirty="0">
                <a:latin typeface="Bernard MT Condensed" panose="02050806060905020404" pitchFamily="18" charset="0"/>
              </a:rPr>
              <a:t> </a:t>
            </a:r>
            <a:r>
              <a:rPr lang="en-ID" sz="3300" dirty="0" err="1">
                <a:latin typeface="Bernard MT Condensed" panose="02050806060905020404" pitchFamily="18" charset="0"/>
              </a:rPr>
              <a:t>tentang</a:t>
            </a:r>
            <a:r>
              <a:rPr lang="en-ID" sz="3300" dirty="0">
                <a:latin typeface="Bernard MT Condensed" panose="02050806060905020404" pitchFamily="18" charset="0"/>
              </a:rPr>
              <a:t> </a:t>
            </a:r>
            <a:r>
              <a:rPr lang="en-ID" sz="3300" dirty="0" err="1">
                <a:latin typeface="Bernard MT Condensed" panose="02050806060905020404" pitchFamily="18" charset="0"/>
              </a:rPr>
              <a:t>praktik</a:t>
            </a:r>
            <a:r>
              <a:rPr lang="en-ID" sz="3300" dirty="0">
                <a:latin typeface="Bernard MT Condensed" panose="02050806060905020404" pitchFamily="18" charset="0"/>
              </a:rPr>
              <a:t> </a:t>
            </a:r>
            <a:r>
              <a:rPr lang="en-ID" sz="3300" dirty="0" err="1">
                <a:latin typeface="Bernard MT Condensed" panose="02050806060905020404" pitchFamily="18" charset="0"/>
              </a:rPr>
              <a:t>penujuman</a:t>
            </a:r>
            <a:r>
              <a:rPr lang="en-ID" sz="3300" dirty="0">
                <a:latin typeface="Bernard MT Condensed" panose="02050806060905020404" pitchFamily="18" charset="0"/>
              </a:rPr>
              <a:t> </a:t>
            </a:r>
            <a:r>
              <a:rPr lang="en-ID" sz="3300" dirty="0" err="1">
                <a:latin typeface="Bernard MT Condensed" panose="02050806060905020404" pitchFamily="18" charset="0"/>
              </a:rPr>
              <a:t>atau</a:t>
            </a:r>
            <a:r>
              <a:rPr lang="en-ID" sz="3300" dirty="0">
                <a:latin typeface="Bernard MT Condensed" panose="02050806060905020404" pitchFamily="18" charset="0"/>
              </a:rPr>
              <a:t> </a:t>
            </a:r>
            <a:r>
              <a:rPr lang="en-ID" sz="3300" dirty="0" err="1">
                <a:latin typeface="Bernard MT Condensed" panose="02050806060905020404" pitchFamily="18" charset="0"/>
              </a:rPr>
              <a:t>pemujaan</a:t>
            </a:r>
            <a:r>
              <a:rPr lang="en-ID" sz="3300" dirty="0">
                <a:latin typeface="Bernard MT Condensed" panose="02050806060905020404" pitchFamily="18" charset="0"/>
              </a:rPr>
              <a:t> </a:t>
            </a:r>
            <a:r>
              <a:rPr lang="en-ID" sz="3300" dirty="0" err="1">
                <a:latin typeface="Bernard MT Condensed" panose="02050806060905020404" pitchFamily="18" charset="0"/>
              </a:rPr>
              <a:t>leluhur</a:t>
            </a:r>
            <a:r>
              <a:rPr lang="en-ID" sz="3300" dirty="0">
                <a:latin typeface="Bernard MT Condensed" panose="02050806060905020404" pitchFamily="18" charset="0"/>
              </a:rPr>
              <a:t> dan </a:t>
            </a:r>
            <a:r>
              <a:rPr lang="en-ID" sz="3300" dirty="0" err="1">
                <a:latin typeface="Bernard MT Condensed" panose="02050806060905020404" pitchFamily="18" charset="0"/>
              </a:rPr>
              <a:t>sejenisnya</a:t>
            </a:r>
            <a:r>
              <a:rPr lang="en-ID" sz="3300" dirty="0">
                <a:latin typeface="Bernard MT Condensed" panose="02050806060905020404" pitchFamily="18" charset="0"/>
              </a:rPr>
              <a:t>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727" y="0"/>
            <a:ext cx="5460987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2168" y="0"/>
            <a:ext cx="5249546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87635-D348-46C6-D24A-C43B2A76F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75" y="238125"/>
            <a:ext cx="4914899" cy="6553200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Semua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peramal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, dukun,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ahli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sihir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, dan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ahli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nujum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adalah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kekejian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bagi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Tuhan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dan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harus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dihukum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mati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dengan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rajam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[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Imamat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19:31;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Imamat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20:6, 27;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Ulangan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18:9-14].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Yesaya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8:19-20 Dan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apabila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orang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berkata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kepada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kamu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: "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Mintalah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petunjuk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kepada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arwah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dan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roh-roh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peramal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yang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berbisik-bisik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dan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komat-kamit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,"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maka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jawablah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: "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Bukankah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suatu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bangsa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patut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meminta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petunjuk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kepada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allahnya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?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Atau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haruskah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mereka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meminta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petunjuk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kepada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orang-orang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mati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bagi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orang-orang </a:t>
            </a:r>
            <a:r>
              <a:rPr lang="en-ID" sz="2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hidup</a:t>
            </a:r>
            <a:r>
              <a:rPr lang="en-ID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?" </a:t>
            </a:r>
            <a:r>
              <a:rPr lang="en-ID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"</a:t>
            </a:r>
            <a:r>
              <a:rPr lang="en-ID" sz="24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Carilah</a:t>
            </a:r>
            <a:r>
              <a:rPr lang="en-ID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pengajaran</a:t>
            </a:r>
            <a:r>
              <a:rPr lang="en-ID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dan </a:t>
            </a:r>
            <a:r>
              <a:rPr lang="en-ID" sz="24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kesaksian</a:t>
            </a:r>
            <a:r>
              <a:rPr lang="en-ID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!"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Siapa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yang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tidak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berbicara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sesuai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dengan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perkataan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itu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maka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baginya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tidak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terbit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fajar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1792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288A1-DDEE-29C2-94E1-8332D0DAB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429" y="3781425"/>
            <a:ext cx="6459141" cy="619125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latin typeface="Eras Bold ITC" panose="020B0907030504020204" pitchFamily="34" charset="0"/>
              </a:rPr>
              <a:t>2 KORINTUS 11 : 14,15</a:t>
            </a:r>
            <a:endParaRPr lang="en-ID" sz="3600" dirty="0">
              <a:latin typeface="Eras Bold ITC" panose="020B0907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EECA14-E0E6-A255-9FE2-08DA87799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58"/>
          <a:stretch/>
        </p:blipFill>
        <p:spPr>
          <a:xfrm>
            <a:off x="20" y="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DC508-AFBC-46D3-F54C-486C6C7D5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49" y="4471372"/>
            <a:ext cx="8648699" cy="2119928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en-ID" sz="3000" dirty="0">
              <a:latin typeface="Franklin Gothic Medium Cond" panose="020B0606030402020204" pitchFamily="34" charset="0"/>
            </a:endParaRPr>
          </a:p>
          <a:p>
            <a:pPr marL="0" indent="0" algn="ctr">
              <a:buNone/>
            </a:pPr>
            <a:endParaRPr lang="en-ID" sz="3000" dirty="0">
              <a:latin typeface="Franklin Gothic Medium Cond" panose="020B0606030402020204" pitchFamily="34" charset="0"/>
            </a:endParaRPr>
          </a:p>
          <a:p>
            <a:pPr marL="0" indent="0" algn="ctr">
              <a:buNone/>
            </a:pPr>
            <a:r>
              <a:rPr lang="en-ID" sz="3000" dirty="0">
                <a:latin typeface="Franklin Gothic Medium Cond" panose="020B0606030402020204" pitchFamily="34" charset="0"/>
              </a:rPr>
              <a:t>“Hal </a:t>
            </a:r>
            <a:r>
              <a:rPr lang="en-ID" sz="3000" dirty="0" err="1">
                <a:latin typeface="Franklin Gothic Medium Cond" panose="020B0606030402020204" pitchFamily="34" charset="0"/>
              </a:rPr>
              <a:t>itu</a:t>
            </a:r>
            <a:r>
              <a:rPr lang="en-ID" sz="3000" dirty="0">
                <a:latin typeface="Franklin Gothic Medium Cond" panose="020B0606030402020204" pitchFamily="34" charset="0"/>
              </a:rPr>
              <a:t> </a:t>
            </a:r>
            <a:r>
              <a:rPr lang="en-ID" sz="3000" dirty="0" err="1">
                <a:latin typeface="Franklin Gothic Medium Cond" panose="020B0606030402020204" pitchFamily="34" charset="0"/>
              </a:rPr>
              <a:t>tidak</a:t>
            </a:r>
            <a:r>
              <a:rPr lang="en-ID" sz="3000" dirty="0">
                <a:latin typeface="Franklin Gothic Medium Cond" panose="020B0606030402020204" pitchFamily="34" charset="0"/>
              </a:rPr>
              <a:t> </a:t>
            </a:r>
            <a:r>
              <a:rPr lang="en-ID" sz="3000" dirty="0" err="1">
                <a:latin typeface="Franklin Gothic Medium Cond" panose="020B0606030402020204" pitchFamily="34" charset="0"/>
              </a:rPr>
              <a:t>usah</a:t>
            </a:r>
            <a:r>
              <a:rPr lang="en-ID" sz="3000" dirty="0">
                <a:latin typeface="Franklin Gothic Medium Cond" panose="020B0606030402020204" pitchFamily="34" charset="0"/>
              </a:rPr>
              <a:t> </a:t>
            </a:r>
            <a:r>
              <a:rPr lang="en-ID" sz="3000" dirty="0" err="1">
                <a:latin typeface="Franklin Gothic Medium Cond" panose="020B0606030402020204" pitchFamily="34" charset="0"/>
              </a:rPr>
              <a:t>mengherankan</a:t>
            </a:r>
            <a:r>
              <a:rPr lang="en-ID" sz="3000" dirty="0">
                <a:latin typeface="Franklin Gothic Medium Cond" panose="020B0606030402020204" pitchFamily="34" charset="0"/>
              </a:rPr>
              <a:t>, </a:t>
            </a:r>
            <a:r>
              <a:rPr lang="en-ID" sz="3000" dirty="0" err="1">
                <a:latin typeface="Franklin Gothic Medium Cond" panose="020B0606030402020204" pitchFamily="34" charset="0"/>
              </a:rPr>
              <a:t>sebab</a:t>
            </a:r>
            <a:r>
              <a:rPr lang="en-ID" sz="3000" dirty="0">
                <a:latin typeface="Franklin Gothic Medium Cond" panose="020B0606030402020204" pitchFamily="34" charset="0"/>
              </a:rPr>
              <a:t> Iblis pun </a:t>
            </a:r>
            <a:r>
              <a:rPr lang="en-ID" sz="3000" dirty="0" err="1">
                <a:latin typeface="Franklin Gothic Medium Cond" panose="020B0606030402020204" pitchFamily="34" charset="0"/>
              </a:rPr>
              <a:t>menyamar</a:t>
            </a:r>
            <a:r>
              <a:rPr lang="en-ID" sz="3000" dirty="0">
                <a:latin typeface="Franklin Gothic Medium Cond" panose="020B0606030402020204" pitchFamily="34" charset="0"/>
              </a:rPr>
              <a:t> </a:t>
            </a:r>
            <a:r>
              <a:rPr lang="en-ID" sz="3000" dirty="0" err="1">
                <a:latin typeface="Franklin Gothic Medium Cond" panose="020B0606030402020204" pitchFamily="34" charset="0"/>
              </a:rPr>
              <a:t>sebagai</a:t>
            </a:r>
            <a:r>
              <a:rPr lang="en-ID" sz="3000" dirty="0">
                <a:latin typeface="Franklin Gothic Medium Cond" panose="020B0606030402020204" pitchFamily="34" charset="0"/>
              </a:rPr>
              <a:t> </a:t>
            </a:r>
            <a:r>
              <a:rPr lang="en-ID" sz="3000" dirty="0" err="1">
                <a:latin typeface="Franklin Gothic Medium Cond" panose="020B0606030402020204" pitchFamily="34" charset="0"/>
              </a:rPr>
              <a:t>malaikat</a:t>
            </a:r>
            <a:r>
              <a:rPr lang="en-ID" sz="3000" dirty="0">
                <a:latin typeface="Franklin Gothic Medium Cond" panose="020B0606030402020204" pitchFamily="34" charset="0"/>
              </a:rPr>
              <a:t> </a:t>
            </a:r>
            <a:r>
              <a:rPr lang="en-ID" sz="3000" dirty="0" err="1">
                <a:latin typeface="Franklin Gothic Medium Cond" panose="020B0606030402020204" pitchFamily="34" charset="0"/>
              </a:rPr>
              <a:t>Terang</a:t>
            </a:r>
            <a:r>
              <a:rPr lang="en-ID" sz="3000" dirty="0">
                <a:latin typeface="Franklin Gothic Medium Cond" panose="020B0606030402020204" pitchFamily="34" charset="0"/>
              </a:rPr>
              <a:t>. Jadi </a:t>
            </a:r>
            <a:r>
              <a:rPr lang="en-ID" sz="3000" dirty="0" err="1">
                <a:latin typeface="Franklin Gothic Medium Cond" panose="020B0606030402020204" pitchFamily="34" charset="0"/>
              </a:rPr>
              <a:t>bukanlah</a:t>
            </a:r>
            <a:r>
              <a:rPr lang="en-ID" sz="3000" dirty="0">
                <a:latin typeface="Franklin Gothic Medium Cond" panose="020B0606030402020204" pitchFamily="34" charset="0"/>
              </a:rPr>
              <a:t> </a:t>
            </a:r>
            <a:r>
              <a:rPr lang="en-ID" sz="3000" dirty="0" err="1">
                <a:latin typeface="Franklin Gothic Medium Cond" panose="020B0606030402020204" pitchFamily="34" charset="0"/>
              </a:rPr>
              <a:t>suatu</a:t>
            </a:r>
            <a:r>
              <a:rPr lang="en-ID" sz="3000" dirty="0">
                <a:latin typeface="Franklin Gothic Medium Cond" panose="020B0606030402020204" pitchFamily="34" charset="0"/>
              </a:rPr>
              <a:t> </a:t>
            </a:r>
            <a:r>
              <a:rPr lang="en-ID" sz="3000" dirty="0" err="1">
                <a:latin typeface="Franklin Gothic Medium Cond" panose="020B0606030402020204" pitchFamily="34" charset="0"/>
              </a:rPr>
              <a:t>hal</a:t>
            </a:r>
            <a:r>
              <a:rPr lang="en-ID" sz="3000" dirty="0">
                <a:latin typeface="Franklin Gothic Medium Cond" panose="020B0606030402020204" pitchFamily="34" charset="0"/>
              </a:rPr>
              <a:t> yang </a:t>
            </a:r>
            <a:r>
              <a:rPr lang="en-ID" sz="3000" dirty="0" err="1">
                <a:latin typeface="Franklin Gothic Medium Cond" panose="020B0606030402020204" pitchFamily="34" charset="0"/>
              </a:rPr>
              <a:t>ganjil</a:t>
            </a:r>
            <a:r>
              <a:rPr lang="en-ID" sz="3000" dirty="0">
                <a:latin typeface="Franklin Gothic Medium Cond" panose="020B0606030402020204" pitchFamily="34" charset="0"/>
              </a:rPr>
              <a:t>, </a:t>
            </a:r>
            <a:r>
              <a:rPr lang="en-ID" sz="3000" dirty="0" err="1">
                <a:latin typeface="Franklin Gothic Medium Cond" panose="020B0606030402020204" pitchFamily="34" charset="0"/>
              </a:rPr>
              <a:t>jika</a:t>
            </a:r>
            <a:r>
              <a:rPr lang="en-ID" sz="3000" dirty="0">
                <a:latin typeface="Franklin Gothic Medium Cond" panose="020B0606030402020204" pitchFamily="34" charset="0"/>
              </a:rPr>
              <a:t> </a:t>
            </a:r>
            <a:r>
              <a:rPr lang="en-ID" sz="3000" dirty="0" err="1">
                <a:latin typeface="Franklin Gothic Medium Cond" panose="020B0606030402020204" pitchFamily="34" charset="0"/>
              </a:rPr>
              <a:t>pelayan-pelayannya</a:t>
            </a:r>
            <a:r>
              <a:rPr lang="en-ID" sz="3000" dirty="0">
                <a:latin typeface="Franklin Gothic Medium Cond" panose="020B0606030402020204" pitchFamily="34" charset="0"/>
              </a:rPr>
              <a:t> </a:t>
            </a:r>
            <a:r>
              <a:rPr lang="en-ID" sz="3000" dirty="0" err="1">
                <a:latin typeface="Franklin Gothic Medium Cond" panose="020B0606030402020204" pitchFamily="34" charset="0"/>
              </a:rPr>
              <a:t>menyamar</a:t>
            </a:r>
            <a:r>
              <a:rPr lang="en-ID" sz="3000" dirty="0">
                <a:latin typeface="Franklin Gothic Medium Cond" panose="020B0606030402020204" pitchFamily="34" charset="0"/>
              </a:rPr>
              <a:t> </a:t>
            </a:r>
            <a:r>
              <a:rPr lang="en-ID" sz="3000" dirty="0" err="1">
                <a:latin typeface="Franklin Gothic Medium Cond" panose="020B0606030402020204" pitchFamily="34" charset="0"/>
              </a:rPr>
              <a:t>sebagai</a:t>
            </a:r>
            <a:r>
              <a:rPr lang="en-ID" sz="3000" dirty="0">
                <a:latin typeface="Franklin Gothic Medium Cond" panose="020B0606030402020204" pitchFamily="34" charset="0"/>
              </a:rPr>
              <a:t> </a:t>
            </a:r>
            <a:r>
              <a:rPr lang="en-ID" sz="3000" dirty="0" err="1">
                <a:latin typeface="Franklin Gothic Medium Cond" panose="020B0606030402020204" pitchFamily="34" charset="0"/>
              </a:rPr>
              <a:t>pelayan-pelayan</a:t>
            </a:r>
            <a:r>
              <a:rPr lang="en-ID" sz="3000" dirty="0">
                <a:latin typeface="Franklin Gothic Medium Cond" panose="020B0606030402020204" pitchFamily="34" charset="0"/>
              </a:rPr>
              <a:t> </a:t>
            </a:r>
            <a:r>
              <a:rPr lang="en-ID" sz="3000" dirty="0" err="1">
                <a:latin typeface="Franklin Gothic Medium Cond" panose="020B0606030402020204" pitchFamily="34" charset="0"/>
              </a:rPr>
              <a:t>kebenaran</a:t>
            </a:r>
            <a:r>
              <a:rPr lang="en-ID" sz="3000" dirty="0">
                <a:latin typeface="Franklin Gothic Medium Cond" panose="020B0606030402020204" pitchFamily="34" charset="0"/>
              </a:rPr>
              <a:t>. </a:t>
            </a:r>
            <a:r>
              <a:rPr lang="en-ID" sz="3000" dirty="0" err="1">
                <a:latin typeface="Franklin Gothic Medium Cond" panose="020B0606030402020204" pitchFamily="34" charset="0"/>
              </a:rPr>
              <a:t>Kesudahan</a:t>
            </a:r>
            <a:r>
              <a:rPr lang="en-ID" sz="3000" dirty="0">
                <a:latin typeface="Franklin Gothic Medium Cond" panose="020B0606030402020204" pitchFamily="34" charset="0"/>
              </a:rPr>
              <a:t> </a:t>
            </a:r>
            <a:r>
              <a:rPr lang="en-ID" sz="3000" dirty="0" err="1">
                <a:latin typeface="Franklin Gothic Medium Cond" panose="020B0606030402020204" pitchFamily="34" charset="0"/>
              </a:rPr>
              <a:t>mereka</a:t>
            </a:r>
            <a:r>
              <a:rPr lang="en-ID" sz="3000" dirty="0">
                <a:latin typeface="Franklin Gothic Medium Cond" panose="020B0606030402020204" pitchFamily="34" charset="0"/>
              </a:rPr>
              <a:t> </a:t>
            </a:r>
            <a:r>
              <a:rPr lang="en-ID" sz="3000" dirty="0" err="1">
                <a:latin typeface="Franklin Gothic Medium Cond" panose="020B0606030402020204" pitchFamily="34" charset="0"/>
              </a:rPr>
              <a:t>akan</a:t>
            </a:r>
            <a:r>
              <a:rPr lang="en-ID" sz="3000" dirty="0">
                <a:latin typeface="Franklin Gothic Medium Cond" panose="020B0606030402020204" pitchFamily="34" charset="0"/>
              </a:rPr>
              <a:t> </a:t>
            </a:r>
            <a:r>
              <a:rPr lang="en-ID" sz="3000" dirty="0" err="1">
                <a:latin typeface="Franklin Gothic Medium Cond" panose="020B0606030402020204" pitchFamily="34" charset="0"/>
              </a:rPr>
              <a:t>setimpal</a:t>
            </a:r>
            <a:r>
              <a:rPr lang="en-ID" sz="3000" dirty="0">
                <a:latin typeface="Franklin Gothic Medium Cond" panose="020B0606030402020204" pitchFamily="34" charset="0"/>
              </a:rPr>
              <a:t> </a:t>
            </a:r>
            <a:r>
              <a:rPr lang="en-ID" sz="3000" dirty="0" err="1">
                <a:latin typeface="Franklin Gothic Medium Cond" panose="020B0606030402020204" pitchFamily="34" charset="0"/>
              </a:rPr>
              <a:t>dengan</a:t>
            </a:r>
            <a:r>
              <a:rPr lang="en-ID" sz="3000" dirty="0">
                <a:latin typeface="Franklin Gothic Medium Cond" panose="020B0606030402020204" pitchFamily="34" charset="0"/>
              </a:rPr>
              <a:t> </a:t>
            </a:r>
            <a:r>
              <a:rPr lang="en-ID" sz="3000" dirty="0" err="1">
                <a:latin typeface="Franklin Gothic Medium Cond" panose="020B0606030402020204" pitchFamily="34" charset="0"/>
              </a:rPr>
              <a:t>perbuatan</a:t>
            </a:r>
            <a:r>
              <a:rPr lang="en-ID" sz="3000" dirty="0">
                <a:latin typeface="Franklin Gothic Medium Cond" panose="020B0606030402020204" pitchFamily="34" charset="0"/>
              </a:rPr>
              <a:t> </a:t>
            </a:r>
            <a:r>
              <a:rPr lang="en-ID" sz="3000" dirty="0" err="1">
                <a:latin typeface="Franklin Gothic Medium Cond" panose="020B0606030402020204" pitchFamily="34" charset="0"/>
              </a:rPr>
              <a:t>mereka</a:t>
            </a:r>
            <a:r>
              <a:rPr lang="en-ID" sz="3000" dirty="0">
                <a:latin typeface="Franklin Gothic Medium Cond" panose="020B0606030402020204" pitchFamily="34" charset="0"/>
              </a:rPr>
              <a:t>.”</a:t>
            </a:r>
          </a:p>
          <a:p>
            <a:pPr algn="ctr"/>
            <a:endParaRPr lang="en-ID" sz="3000" dirty="0">
              <a:latin typeface="Franklin Gothic Medium Cond" panose="020B0606030402020204" pitchFamily="34" charset="0"/>
            </a:endParaRPr>
          </a:p>
          <a:p>
            <a:pPr algn="ctr"/>
            <a:endParaRPr lang="en-ID" sz="30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382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E004A-6C12-1626-8BFB-E9E9EF413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90575"/>
            <a:ext cx="4819650" cy="59912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dirty="0" err="1">
                <a:latin typeface="Gill Sans Nova Cond XBd" panose="020B0A06020104020203" pitchFamily="34" charset="0"/>
              </a:rPr>
              <a:t>Sesuai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dengan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hukum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ini</a:t>
            </a:r>
            <a:r>
              <a:rPr lang="en-ID" dirty="0">
                <a:latin typeface="Gill Sans Nova Cond XBd" panose="020B0A06020104020203" pitchFamily="34" charset="0"/>
              </a:rPr>
              <a:t>, Saul </a:t>
            </a:r>
            <a:r>
              <a:rPr lang="en-ID" dirty="0" err="1">
                <a:latin typeface="Gill Sans Nova Cond XBd" panose="020B0A06020104020203" pitchFamily="34" charset="0"/>
              </a:rPr>
              <a:t>telah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menghancurkan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semua</a:t>
            </a:r>
            <a:r>
              <a:rPr lang="en-ID" dirty="0">
                <a:latin typeface="Gill Sans Nova Cond XBd" panose="020B0A06020104020203" pitchFamily="34" charset="0"/>
              </a:rPr>
              <a:t> dukun dan </a:t>
            </a:r>
            <a:r>
              <a:rPr lang="en-ID" dirty="0" err="1">
                <a:latin typeface="Gill Sans Nova Cond XBd" panose="020B0A06020104020203" pitchFamily="34" charset="0"/>
              </a:rPr>
              <a:t>peramal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dari</a:t>
            </a:r>
            <a:r>
              <a:rPr lang="en-ID" dirty="0">
                <a:latin typeface="Gill Sans Nova Cond XBd" panose="020B0A06020104020203" pitchFamily="34" charset="0"/>
              </a:rPr>
              <a:t> Israel [1 Samuel 28:3, 9]. </a:t>
            </a:r>
          </a:p>
          <a:p>
            <a:pPr marL="0" indent="0">
              <a:buNone/>
            </a:pPr>
            <a:r>
              <a:rPr lang="en-ID" dirty="0" err="1">
                <a:latin typeface="Gill Sans Nova Cond XBd" panose="020B0A06020104020203" pitchFamily="34" charset="0"/>
              </a:rPr>
              <a:t>Namun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disayangkan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dikemudian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hari</a:t>
            </a:r>
            <a:r>
              <a:rPr lang="en-ID" dirty="0">
                <a:latin typeface="Gill Sans Nova Cond XBd" panose="020B0A06020104020203" pitchFamily="34" charset="0"/>
              </a:rPr>
              <a:t> Saul </a:t>
            </a:r>
            <a:r>
              <a:rPr lang="en-ID" dirty="0" err="1">
                <a:latin typeface="Gill Sans Nova Cond XBd" panose="020B0A06020104020203" pitchFamily="34" charset="0"/>
              </a:rPr>
              <a:t>justru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mencari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petunjuk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dari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seorang</a:t>
            </a:r>
            <a:r>
              <a:rPr lang="en-ID" dirty="0">
                <a:latin typeface="Gill Sans Nova Cond XBd" panose="020B0A06020104020203" pitchFamily="34" charset="0"/>
              </a:rPr>
              <a:t> dukun [1 Samuel 28:3-25]. </a:t>
            </a:r>
          </a:p>
          <a:p>
            <a:pPr marL="0" indent="0">
              <a:buNone/>
            </a:pPr>
            <a:r>
              <a:rPr lang="en-ID" dirty="0" err="1">
                <a:latin typeface="Gill Sans Nova Cond XBd" panose="020B0A06020104020203" pitchFamily="34" charset="0"/>
              </a:rPr>
              <a:t>Dia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memintanya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untuk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memanggil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mendiang</a:t>
            </a:r>
            <a:r>
              <a:rPr lang="en-ID" dirty="0">
                <a:latin typeface="Gill Sans Nova Cond XBd" panose="020B0A06020104020203" pitchFamily="34" charset="0"/>
              </a:rPr>
              <a:t> Nabi Samuel, yang </a:t>
            </a:r>
            <a:r>
              <a:rPr lang="en-ID" dirty="0" err="1">
                <a:latin typeface="Gill Sans Nova Cond XBd" panose="020B0A06020104020203" pitchFamily="34" charset="0"/>
              </a:rPr>
              <a:t>konon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muncul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dalam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penampakan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ahli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nujum</a:t>
            </a:r>
            <a:r>
              <a:rPr lang="en-ID" dirty="0">
                <a:latin typeface="Gill Sans Nova Cond XBd" panose="020B0A06020104020203" pitchFamily="34" charset="0"/>
              </a:rPr>
              <a:t> dan </a:t>
            </a:r>
            <a:r>
              <a:rPr lang="en-ID" dirty="0" err="1">
                <a:latin typeface="Gill Sans Nova Cond XBd" panose="020B0A06020104020203" pitchFamily="34" charset="0"/>
              </a:rPr>
              <a:t>berbicara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dengan</a:t>
            </a:r>
            <a:r>
              <a:rPr lang="en-ID" dirty="0">
                <a:latin typeface="Gill Sans Nova Cond XBd" panose="020B0A06020104020203" pitchFamily="34" charset="0"/>
              </a:rPr>
              <a:t> Saul.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F6792-7F39-F196-B6C5-452642E413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487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6321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5E6E4-0536-D888-2DCD-18438FFF1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9" r="33305" b="1"/>
          <a:stretch/>
        </p:blipFill>
        <p:spPr>
          <a:xfrm>
            <a:off x="1" y="-2"/>
            <a:ext cx="4081394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5357C-6099-20B2-FB14-035DCF91A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6195" y="340155"/>
            <a:ext cx="4458729" cy="636544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ID" dirty="0" err="1">
                <a:latin typeface="Franklin Gothic Medium Cond" panose="020B0606030402020204" pitchFamily="34" charset="0"/>
              </a:rPr>
              <a:t>Roh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penipu</a:t>
            </a:r>
            <a:r>
              <a:rPr lang="en-ID" dirty="0">
                <a:latin typeface="Franklin Gothic Medium Cond" panose="020B0606030402020204" pitchFamily="34" charset="0"/>
              </a:rPr>
              <a:t>, yang </a:t>
            </a:r>
            <a:r>
              <a:rPr lang="en-ID" dirty="0" err="1">
                <a:latin typeface="Franklin Gothic Medium Cond" panose="020B0606030402020204" pitchFamily="34" charset="0"/>
              </a:rPr>
              <a:t>berpura-pura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menjadi</a:t>
            </a:r>
            <a:r>
              <a:rPr lang="en-ID" dirty="0">
                <a:latin typeface="Franklin Gothic Medium Cond" panose="020B0606030402020204" pitchFamily="34" charset="0"/>
              </a:rPr>
              <a:t> Samuel, </a:t>
            </a:r>
            <a:r>
              <a:rPr lang="en-ID" dirty="0" err="1">
                <a:latin typeface="Franklin Gothic Medium Cond" panose="020B0606030402020204" pitchFamily="34" charset="0"/>
              </a:rPr>
              <a:t>memberi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tahu</a:t>
            </a:r>
            <a:r>
              <a:rPr lang="en-ID" dirty="0">
                <a:latin typeface="Franklin Gothic Medium Cond" panose="020B0606030402020204" pitchFamily="34" charset="0"/>
              </a:rPr>
              <a:t> Saul, "</a:t>
            </a:r>
            <a:r>
              <a:rPr lang="en-ID" dirty="0" err="1">
                <a:latin typeface="Franklin Gothic Medium Cond" panose="020B0606030402020204" pitchFamily="34" charset="0"/>
              </a:rPr>
              <a:t>besok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engkau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serta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anak-anakmu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sudah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ada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bersama-sama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dengan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daku</a:t>
            </a:r>
            <a:r>
              <a:rPr lang="en-ID" dirty="0">
                <a:latin typeface="Franklin Gothic Medium Cond" panose="020B0606030402020204" pitchFamily="34" charset="0"/>
              </a:rPr>
              <a:t>".</a:t>
            </a:r>
          </a:p>
          <a:p>
            <a:pPr marL="0" indent="0">
              <a:buNone/>
            </a:pPr>
            <a:r>
              <a:rPr lang="en-ID" dirty="0" err="1">
                <a:latin typeface="Franklin Gothic Medium Cond" panose="020B0606030402020204" pitchFamily="34" charset="0"/>
              </a:rPr>
              <a:t>Saat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meramalkan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kematian</a:t>
            </a:r>
            <a:r>
              <a:rPr lang="en-ID" dirty="0">
                <a:latin typeface="Franklin Gothic Medium Cond" panose="020B0606030402020204" pitchFamily="34" charset="0"/>
              </a:rPr>
              <a:t> Saul, </a:t>
            </a:r>
            <a:r>
              <a:rPr lang="en-ID" dirty="0" err="1">
                <a:latin typeface="Franklin Gothic Medium Cond" panose="020B0606030402020204" pitchFamily="34" charset="0"/>
              </a:rPr>
              <a:t>roh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penipu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itu</a:t>
            </a:r>
            <a:r>
              <a:rPr lang="en-ID" dirty="0">
                <a:latin typeface="Franklin Gothic Medium Cond" panose="020B0606030402020204" pitchFamily="34" charset="0"/>
              </a:rPr>
              <a:t>, </a:t>
            </a:r>
            <a:r>
              <a:rPr lang="en-ID" dirty="0" err="1">
                <a:latin typeface="Franklin Gothic Medium Cond" panose="020B0606030402020204" pitchFamily="34" charset="0"/>
              </a:rPr>
              <a:t>dengan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mengambil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bentuk</a:t>
            </a:r>
            <a:r>
              <a:rPr lang="en-ID" dirty="0">
                <a:latin typeface="Franklin Gothic Medium Cond" panose="020B0606030402020204" pitchFamily="34" charset="0"/>
              </a:rPr>
              <a:t> Samuel, </a:t>
            </a:r>
            <a:r>
              <a:rPr lang="en-ID" dirty="0" err="1">
                <a:latin typeface="Impact" panose="020B0806030902050204" pitchFamily="34" charset="0"/>
              </a:rPr>
              <a:t>hal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ini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menegaskan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kembali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teori</a:t>
            </a:r>
            <a:r>
              <a:rPr lang="en-ID" dirty="0">
                <a:latin typeface="Impact" panose="020B0806030902050204" pitchFamily="34" charset="0"/>
              </a:rPr>
              <a:t> yang </a:t>
            </a:r>
            <a:r>
              <a:rPr lang="en-ID" dirty="0" err="1">
                <a:latin typeface="Impact" panose="020B0806030902050204" pitchFamily="34" charset="0"/>
              </a:rPr>
              <a:t>tidak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alkitabiah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tentang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keabadian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jiwa</a:t>
            </a:r>
            <a:r>
              <a:rPr lang="en-ID" dirty="0">
                <a:latin typeface="Impact" panose="020B0806030902050204" pitchFamily="34" charset="0"/>
              </a:rPr>
              <a:t>. </a:t>
            </a:r>
            <a:r>
              <a:rPr lang="en-ID" dirty="0" err="1">
                <a:solidFill>
                  <a:srgbClr val="FFFF00"/>
                </a:solidFill>
                <a:latin typeface="Franklin Gothic Demi" panose="020B0703020102020204" pitchFamily="34" charset="0"/>
              </a:rPr>
              <a:t>Itu</a:t>
            </a:r>
            <a:r>
              <a:rPr lang="en-ID" dirty="0">
                <a:solidFill>
                  <a:srgbClr val="FFFF00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Franklin Gothic Demi" panose="020B0703020102020204" pitchFamily="34" charset="0"/>
              </a:rPr>
              <a:t>adalah</a:t>
            </a:r>
            <a:r>
              <a:rPr lang="en-ID" dirty="0">
                <a:solidFill>
                  <a:srgbClr val="FFFF00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Franklin Gothic Demi" panose="020B0703020102020204" pitchFamily="34" charset="0"/>
              </a:rPr>
              <a:t>penipuan</a:t>
            </a:r>
            <a:r>
              <a:rPr lang="en-ID" dirty="0">
                <a:solidFill>
                  <a:srgbClr val="FFFF00"/>
                </a:solidFill>
                <a:latin typeface="Franklin Gothic Demi" panose="020B0703020102020204" pitchFamily="34" charset="0"/>
              </a:rPr>
              <a:t> yang </a:t>
            </a:r>
            <a:r>
              <a:rPr lang="en-ID" dirty="0" err="1">
                <a:solidFill>
                  <a:srgbClr val="FFFF00"/>
                </a:solidFill>
                <a:latin typeface="Franklin Gothic Demi" panose="020B0703020102020204" pitchFamily="34" charset="0"/>
              </a:rPr>
              <a:t>kuat</a:t>
            </a:r>
            <a:r>
              <a:rPr lang="en-ID" dirty="0">
                <a:solidFill>
                  <a:srgbClr val="FFFF00"/>
                </a:solidFill>
                <a:latin typeface="Franklin Gothic Demi" panose="020B0703020102020204" pitchFamily="34" charset="0"/>
              </a:rPr>
              <a:t>, dan Saul </a:t>
            </a:r>
            <a:r>
              <a:rPr lang="en-ID" dirty="0" err="1">
                <a:solidFill>
                  <a:srgbClr val="FFFF00"/>
                </a:solidFill>
                <a:latin typeface="Franklin Gothic Demi" panose="020B0703020102020204" pitchFamily="34" charset="0"/>
              </a:rPr>
              <a:t>seharusnya</a:t>
            </a:r>
            <a:r>
              <a:rPr lang="en-ID" dirty="0">
                <a:solidFill>
                  <a:srgbClr val="FFFF00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Franklin Gothic Demi" panose="020B0703020102020204" pitchFamily="34" charset="0"/>
              </a:rPr>
              <a:t>tahu</a:t>
            </a:r>
            <a:r>
              <a:rPr lang="en-ID" dirty="0">
                <a:solidFill>
                  <a:srgbClr val="FFFF00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Franklin Gothic Demi" panose="020B0703020102020204" pitchFamily="34" charset="0"/>
              </a:rPr>
              <a:t>lebih</a:t>
            </a:r>
            <a:r>
              <a:rPr lang="en-ID" dirty="0">
                <a:solidFill>
                  <a:srgbClr val="FFFF00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Franklin Gothic Demi" panose="020B0703020102020204" pitchFamily="34" charset="0"/>
              </a:rPr>
              <a:t>baik</a:t>
            </a:r>
            <a:r>
              <a:rPr lang="en-ID" dirty="0">
                <a:solidFill>
                  <a:srgbClr val="FFFF00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Franklin Gothic Demi" panose="020B0703020102020204" pitchFamily="34" charset="0"/>
              </a:rPr>
              <a:t>daripada</a:t>
            </a:r>
            <a:r>
              <a:rPr lang="en-ID" dirty="0">
                <a:solidFill>
                  <a:srgbClr val="FFFF00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Franklin Gothic Demi" panose="020B0703020102020204" pitchFamily="34" charset="0"/>
              </a:rPr>
              <a:t>terlibat</a:t>
            </a:r>
            <a:r>
              <a:rPr lang="en-ID" dirty="0">
                <a:solidFill>
                  <a:srgbClr val="FFFF00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Franklin Gothic Demi" panose="020B0703020102020204" pitchFamily="34" charset="0"/>
              </a:rPr>
              <a:t>dengan</a:t>
            </a:r>
            <a:r>
              <a:rPr lang="en-ID" dirty="0">
                <a:solidFill>
                  <a:srgbClr val="FFFF00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Franklin Gothic Demi" panose="020B0703020102020204" pitchFamily="34" charset="0"/>
              </a:rPr>
              <a:t>apa</a:t>
            </a:r>
            <a:r>
              <a:rPr lang="en-ID" dirty="0">
                <a:solidFill>
                  <a:srgbClr val="FFFF00"/>
                </a:solidFill>
                <a:latin typeface="Franklin Gothic Demi" panose="020B0703020102020204" pitchFamily="34" charset="0"/>
              </a:rPr>
              <a:t> yang </a:t>
            </a:r>
            <a:r>
              <a:rPr lang="en-ID" dirty="0" err="1">
                <a:solidFill>
                  <a:srgbClr val="FFFF00"/>
                </a:solidFill>
                <a:latin typeface="Franklin Gothic Demi" panose="020B0703020102020204" pitchFamily="34" charset="0"/>
              </a:rPr>
              <a:t>sebelumnya</a:t>
            </a:r>
            <a:r>
              <a:rPr lang="en-ID" dirty="0">
                <a:solidFill>
                  <a:srgbClr val="FFFF00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Franklin Gothic Demi" panose="020B0703020102020204" pitchFamily="34" charset="0"/>
              </a:rPr>
              <a:t>dia</a:t>
            </a:r>
            <a:r>
              <a:rPr lang="en-ID" dirty="0">
                <a:solidFill>
                  <a:srgbClr val="FFFF00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Franklin Gothic Demi" panose="020B0703020102020204" pitchFamily="34" charset="0"/>
              </a:rPr>
              <a:t>kutuk</a:t>
            </a:r>
            <a:r>
              <a:rPr lang="en-ID" dirty="0">
                <a:solidFill>
                  <a:srgbClr val="FFFF00"/>
                </a:solidFill>
                <a:latin typeface="Franklin Gothic Demi" panose="020B0703020102020204" pitchFamily="34" charset="0"/>
              </a:rPr>
              <a:t>.</a:t>
            </a:r>
          </a:p>
          <a:p>
            <a:endParaRPr lang="en-ID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026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2628D6-CE34-536C-B5CC-E51F5A685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97" b="27935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C4EC1-ABCE-D17A-4450-23D8C09EB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" y="3834438"/>
            <a:ext cx="8896350" cy="277653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ID" sz="3000" dirty="0" err="1">
                <a:latin typeface="Gill Sans Nova Cond Ultra Bold" panose="020B0B04020104020203" pitchFamily="34" charset="0"/>
              </a:rPr>
              <a:t>Alasan</a:t>
            </a:r>
            <a:r>
              <a:rPr lang="en-ID" sz="3000" dirty="0"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latin typeface="Gill Sans Nova Cond Ultra Bold" panose="020B0B04020104020203" pitchFamily="34" charset="0"/>
              </a:rPr>
              <a:t>mengapa</a:t>
            </a:r>
            <a:r>
              <a:rPr lang="en-ID" sz="3000" dirty="0"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latin typeface="Gill Sans Nova Cond Ultra Bold" panose="020B0B04020104020203" pitchFamily="34" charset="0"/>
              </a:rPr>
              <a:t>kita</a:t>
            </a:r>
            <a:r>
              <a:rPr lang="en-ID" sz="3000" dirty="0"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latin typeface="Gill Sans Nova Cond Ultra Bold" panose="020B0B04020104020203" pitchFamily="34" charset="0"/>
              </a:rPr>
              <a:t>harus</a:t>
            </a:r>
            <a:r>
              <a:rPr lang="en-ID" sz="3000" dirty="0"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latin typeface="Gill Sans Nova Cond Ultra Bold" panose="020B0B04020104020203" pitchFamily="34" charset="0"/>
              </a:rPr>
              <a:t>terus</a:t>
            </a:r>
            <a:r>
              <a:rPr lang="en-ID" sz="3000" dirty="0"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latin typeface="Gill Sans Nova Cond Ultra Bold" panose="020B0B04020104020203" pitchFamily="34" charset="0"/>
              </a:rPr>
              <a:t>membentengi</a:t>
            </a:r>
            <a:r>
              <a:rPr lang="en-ID" sz="3000" dirty="0"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latin typeface="Gill Sans Nova Cond Ultra Bold" panose="020B0B04020104020203" pitchFamily="34" charset="0"/>
              </a:rPr>
              <a:t>hidup</a:t>
            </a:r>
            <a:r>
              <a:rPr lang="en-ID" sz="3000" dirty="0"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latin typeface="Gill Sans Nova Cond Ultra Bold" panose="020B0B04020104020203" pitchFamily="34" charset="0"/>
              </a:rPr>
              <a:t>kita</a:t>
            </a:r>
            <a:r>
              <a:rPr lang="en-ID" sz="3000" dirty="0"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latin typeface="Gill Sans Nova Cond Ultra Bold" panose="020B0B04020104020203" pitchFamily="34" charset="0"/>
              </a:rPr>
              <a:t>dengan</a:t>
            </a:r>
            <a:r>
              <a:rPr lang="en-ID" sz="3000" dirty="0"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latin typeface="Gill Sans Nova Cond Ultra Bold" panose="020B0B04020104020203" pitchFamily="34" charset="0"/>
              </a:rPr>
              <a:t>iman</a:t>
            </a:r>
            <a:r>
              <a:rPr lang="en-ID" sz="3000" dirty="0">
                <a:latin typeface="Gill Sans Nova Cond Ultra Bold" panose="020B0B04020104020203" pitchFamily="34" charset="0"/>
              </a:rPr>
              <a:t>, </a:t>
            </a:r>
            <a:r>
              <a:rPr lang="en-ID" sz="3000" dirty="0" err="1">
                <a:latin typeface="Gill Sans Nova Cond Ultra Bold" panose="020B0B04020104020203" pitchFamily="34" charset="0"/>
              </a:rPr>
              <a:t>doa</a:t>
            </a:r>
            <a:r>
              <a:rPr lang="en-ID" sz="3000" dirty="0">
                <a:latin typeface="Gill Sans Nova Cond Ultra Bold" panose="020B0B04020104020203" pitchFamily="34" charset="0"/>
              </a:rPr>
              <a:t>, dan </a:t>
            </a:r>
            <a:r>
              <a:rPr lang="en-ID" sz="3000" dirty="0" err="1">
                <a:latin typeface="Gill Sans Nova Cond Ultra Bold" panose="020B0B04020104020203" pitchFamily="34" charset="0"/>
              </a:rPr>
              <a:t>ketaatan</a:t>
            </a:r>
            <a:r>
              <a:rPr lang="en-ID" sz="3000" dirty="0">
                <a:latin typeface="Gill Sans Nova Cond Ultra Bold" panose="020B0B04020104020203" pitchFamily="34" charset="0"/>
              </a:rPr>
              <a:t> pada </a:t>
            </a:r>
            <a:r>
              <a:rPr lang="en-ID" sz="3000" dirty="0" err="1">
                <a:latin typeface="Gill Sans Nova Cond Ultra Bold" panose="020B0B04020104020203" pitchFamily="34" charset="0"/>
              </a:rPr>
              <a:t>Firman</a:t>
            </a:r>
            <a:r>
              <a:rPr lang="en-ID" sz="3000" dirty="0"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latin typeface="Gill Sans Nova Cond Ultra Bold" panose="020B0B04020104020203" pitchFamily="34" charset="0"/>
              </a:rPr>
              <a:t>Tuhan</a:t>
            </a:r>
            <a:r>
              <a:rPr lang="en-ID" sz="3000" dirty="0">
                <a:latin typeface="Gill Sans Nova Cond Ultra Bold" panose="020B0B04020104020203" pitchFamily="34" charset="0"/>
              </a:rPr>
              <a:t>, </a:t>
            </a:r>
            <a:r>
              <a:rPr lang="en-ID" sz="3000" dirty="0" err="1">
                <a:latin typeface="Franklin Gothic Medium Cond" panose="020B0606030402020204" pitchFamily="34" charset="0"/>
              </a:rPr>
              <a:t>adalah</a:t>
            </a:r>
            <a:r>
              <a:rPr lang="en-ID" sz="3000" dirty="0">
                <a:latin typeface="Franklin Gothic Medium Cond" panose="020B0606030402020204" pitchFamily="34" charset="0"/>
              </a:rPr>
              <a:t> </a:t>
            </a:r>
            <a:r>
              <a:rPr lang="en-ID" sz="3000" dirty="0" err="1">
                <a:latin typeface="Franklin Gothic Medium Cond" panose="020B0606030402020204" pitchFamily="34" charset="0"/>
              </a:rPr>
              <a:t>karena</a:t>
            </a:r>
            <a:r>
              <a:rPr lang="en-ID" sz="3000" dirty="0">
                <a:latin typeface="Franklin Gothic Medium Cond" panose="020B0606030402020204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Franklin Gothic Demi" panose="020B0703020102020204" pitchFamily="34" charset="0"/>
              </a:rPr>
              <a:t>seringkali</a:t>
            </a:r>
            <a:r>
              <a:rPr lang="en-ID" sz="30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Franklin Gothic Demi" panose="020B0703020102020204" pitchFamily="34" charset="0"/>
              </a:rPr>
              <a:t>ketika</a:t>
            </a:r>
            <a:r>
              <a:rPr lang="en-ID" sz="30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Franklin Gothic Demi" panose="020B0703020102020204" pitchFamily="34" charset="0"/>
              </a:rPr>
              <a:t>seseorang</a:t>
            </a:r>
            <a:r>
              <a:rPr lang="en-ID" sz="30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Franklin Gothic Demi" panose="020B0703020102020204" pitchFamily="34" charset="0"/>
              </a:rPr>
              <a:t>berada</a:t>
            </a:r>
            <a:r>
              <a:rPr lang="en-ID" sz="30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 di </a:t>
            </a:r>
            <a:r>
              <a:rPr lang="en-ID" sz="3000" dirty="0" err="1">
                <a:solidFill>
                  <a:srgbClr val="C00000"/>
                </a:solidFill>
                <a:latin typeface="Franklin Gothic Demi" panose="020B0703020102020204" pitchFamily="34" charset="0"/>
              </a:rPr>
              <a:t>bawah</a:t>
            </a:r>
            <a:r>
              <a:rPr lang="en-ID" sz="30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Franklin Gothic Demi" panose="020B0703020102020204" pitchFamily="34" charset="0"/>
              </a:rPr>
              <a:t>tekanan</a:t>
            </a:r>
            <a:r>
              <a:rPr lang="en-ID" sz="30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, </a:t>
            </a:r>
            <a:r>
              <a:rPr lang="en-ID" sz="3000" dirty="0" err="1">
                <a:solidFill>
                  <a:srgbClr val="C00000"/>
                </a:solidFill>
                <a:latin typeface="Franklin Gothic Demi" panose="020B0703020102020204" pitchFamily="34" charset="0"/>
              </a:rPr>
              <a:t>dia</a:t>
            </a:r>
            <a:r>
              <a:rPr lang="en-ID" sz="30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Franklin Gothic Demi" panose="020B0703020102020204" pitchFamily="34" charset="0"/>
              </a:rPr>
              <a:t>bisa</a:t>
            </a:r>
            <a:r>
              <a:rPr lang="en-ID" sz="30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Franklin Gothic Demi" panose="020B0703020102020204" pitchFamily="34" charset="0"/>
              </a:rPr>
              <a:t>jatuh</a:t>
            </a:r>
            <a:r>
              <a:rPr lang="en-ID" sz="30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Franklin Gothic Demi" panose="020B0703020102020204" pitchFamily="34" charset="0"/>
              </a:rPr>
              <a:t>kepada</a:t>
            </a:r>
            <a:r>
              <a:rPr lang="en-ID" sz="30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Franklin Gothic Demi" panose="020B0703020102020204" pitchFamily="34" charset="0"/>
              </a:rPr>
              <a:t>praktik-praktik</a:t>
            </a:r>
            <a:r>
              <a:rPr lang="en-ID" sz="30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 yang salah dan </a:t>
            </a:r>
            <a:r>
              <a:rPr lang="en-ID" sz="3000" dirty="0" err="1">
                <a:solidFill>
                  <a:srgbClr val="C00000"/>
                </a:solidFill>
                <a:latin typeface="Franklin Gothic Demi" panose="020B0703020102020204" pitchFamily="34" charset="0"/>
              </a:rPr>
              <a:t>menyesatkan</a:t>
            </a:r>
            <a:r>
              <a:rPr lang="en-ID" sz="30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1194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DC096-FFA7-8A70-3C57-616FD32B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022" y="200025"/>
            <a:ext cx="7513453" cy="1491614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>
                <a:solidFill>
                  <a:srgbClr val="C00000"/>
                </a:solidFill>
                <a:latin typeface="Congenial Black" panose="02000503040000020004" pitchFamily="2" charset="0"/>
              </a:rPr>
              <a:t>PENJELMAAN DAN PENAMPAKAN LAIN</a:t>
            </a:r>
            <a:br>
              <a:rPr lang="fi-FI" dirty="0">
                <a:solidFill>
                  <a:srgbClr val="C00000"/>
                </a:solidFill>
                <a:latin typeface="Congenial Black" panose="02000503040000020004" pitchFamily="2" charset="0"/>
              </a:rPr>
            </a:br>
            <a:r>
              <a:rPr lang="fi-FI" sz="31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Kamis, 8 Desember 2022</a:t>
            </a:r>
            <a:endParaRPr lang="en-ID" sz="3100" dirty="0">
              <a:solidFill>
                <a:srgbClr val="0070C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A4952-5F15-5FF6-1D25-FA69E6C2D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075" y="2129218"/>
            <a:ext cx="7278000" cy="429120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ID" dirty="0" err="1">
                <a:latin typeface="Berlin Sans FB" panose="020E0602020502020306" pitchFamily="34" charset="0"/>
              </a:rPr>
              <a:t>Mirip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dengan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penujuman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adalah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penjelmaan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lblis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dari</a:t>
            </a:r>
            <a:r>
              <a:rPr lang="en-ID" dirty="0">
                <a:latin typeface="Berlin Sans FB" panose="020E0602020502020306" pitchFamily="34" charset="0"/>
              </a:rPr>
              <a:t> orang </a:t>
            </a:r>
            <a:r>
              <a:rPr lang="en-ID" dirty="0" err="1">
                <a:latin typeface="Berlin Sans FB" panose="020E0602020502020306" pitchFamily="34" charset="0"/>
              </a:rPr>
              <a:t>mati</a:t>
            </a:r>
            <a:r>
              <a:rPr lang="en-ID" dirty="0">
                <a:latin typeface="Berlin Sans FB" panose="020E0602020502020306" pitchFamily="34" charset="0"/>
              </a:rPr>
              <a:t> dan </a:t>
            </a:r>
            <a:r>
              <a:rPr lang="en-ID" dirty="0" err="1">
                <a:latin typeface="Berlin Sans FB" panose="020E0602020502020306" pitchFamily="34" charset="0"/>
              </a:rPr>
              <a:t>penampakan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lblis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lainnya</a:t>
            </a:r>
            <a:r>
              <a:rPr lang="en-ID" dirty="0">
                <a:latin typeface="Berlin Sans FB" panose="020E0602020502020306" pitchFamily="34" charset="0"/>
              </a:rPr>
              <a:t>. </a:t>
            </a:r>
          </a:p>
          <a:p>
            <a:pPr marL="0" indent="0">
              <a:buNone/>
            </a:pPr>
            <a:r>
              <a:rPr lang="en-ID" dirty="0" err="1">
                <a:latin typeface="Berlin Sans FB" panose="020E0602020502020306" pitchFamily="34" charset="0"/>
              </a:rPr>
              <a:t>Tokohnya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bisa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dalam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bentuk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anggota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keluarga</a:t>
            </a:r>
            <a:r>
              <a:rPr lang="en-ID" dirty="0">
                <a:latin typeface="Berlin Sans FB" panose="020E0602020502020306" pitchFamily="34" charset="0"/>
              </a:rPr>
              <a:t> yang </a:t>
            </a:r>
            <a:r>
              <a:rPr lang="en-ID" dirty="0" err="1">
                <a:latin typeface="Berlin Sans FB" panose="020E0602020502020306" pitchFamily="34" charset="0"/>
              </a:rPr>
              <a:t>sudah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meninggal</a:t>
            </a:r>
            <a:r>
              <a:rPr lang="en-ID" dirty="0">
                <a:latin typeface="Berlin Sans FB" panose="020E0602020502020306" pitchFamily="34" charset="0"/>
              </a:rPr>
              <a:t>, </a:t>
            </a:r>
            <a:r>
              <a:rPr lang="en-ID" dirty="0" err="1">
                <a:latin typeface="Berlin Sans FB" panose="020E0602020502020306" pitchFamily="34" charset="0"/>
              </a:rPr>
              <a:t>teman</a:t>
            </a:r>
            <a:r>
              <a:rPr lang="en-ID" dirty="0">
                <a:latin typeface="Berlin Sans FB" panose="020E0602020502020306" pitchFamily="34" charset="0"/>
              </a:rPr>
              <a:t>, </a:t>
            </a:r>
            <a:r>
              <a:rPr lang="en-ID" dirty="0" err="1">
                <a:latin typeface="Berlin Sans FB" panose="020E0602020502020306" pitchFamily="34" charset="0"/>
              </a:rPr>
              <a:t>atau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siapa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saja</a:t>
            </a:r>
            <a:r>
              <a:rPr lang="en-ID" dirty="0">
                <a:latin typeface="Berlin Sans FB" panose="020E0602020502020306" pitchFamily="34" charset="0"/>
              </a:rPr>
              <a:t>. </a:t>
            </a:r>
            <a:r>
              <a:rPr lang="en-ID" dirty="0" err="1">
                <a:latin typeface="Berlin Sans FB" panose="020E0602020502020306" pitchFamily="34" charset="0"/>
              </a:rPr>
              <a:t>Baik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penampilan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fisik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maupun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suaranya</a:t>
            </a:r>
            <a:r>
              <a:rPr lang="en-ID" dirty="0">
                <a:latin typeface="Berlin Sans FB" panose="020E0602020502020306" pitchFamily="34" charset="0"/>
              </a:rPr>
              <a:t> sangat </a:t>
            </a:r>
            <a:r>
              <a:rPr lang="en-ID" dirty="0" err="1">
                <a:latin typeface="Berlin Sans FB" panose="020E0602020502020306" pitchFamily="34" charset="0"/>
              </a:rPr>
              <a:t>mirip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dengan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almarhum</a:t>
            </a:r>
            <a:r>
              <a:rPr lang="en-ID" dirty="0">
                <a:latin typeface="Berlin Sans FB" panose="020E0602020502020306" pitchFamily="34" charset="0"/>
              </a:rPr>
              <a:t>. </a:t>
            </a:r>
          </a:p>
          <a:p>
            <a:pPr marL="0" indent="0">
              <a:buNone/>
            </a:pPr>
            <a:r>
              <a:rPr lang="en-ID" dirty="0" err="1">
                <a:latin typeface="Bernard MT Condensed" panose="02050806060905020404" pitchFamily="18" charset="0"/>
              </a:rPr>
              <a:t>Semua</a:t>
            </a:r>
            <a:r>
              <a:rPr lang="en-ID" dirty="0">
                <a:latin typeface="Bernard MT Condensed" panose="02050806060905020404" pitchFamily="18" charset="0"/>
              </a:rPr>
              <a:t> </a:t>
            </a:r>
            <a:r>
              <a:rPr lang="en-ID" dirty="0" err="1">
                <a:latin typeface="Bernard MT Condensed" panose="02050806060905020404" pitchFamily="18" charset="0"/>
              </a:rPr>
              <a:t>tipu</a:t>
            </a:r>
            <a:r>
              <a:rPr lang="en-ID" dirty="0">
                <a:latin typeface="Bernard MT Condensed" panose="02050806060905020404" pitchFamily="18" charset="0"/>
              </a:rPr>
              <a:t> </a:t>
            </a:r>
            <a:r>
              <a:rPr lang="en-ID" dirty="0" err="1">
                <a:latin typeface="Bernard MT Condensed" panose="02050806060905020404" pitchFamily="18" charset="0"/>
              </a:rPr>
              <a:t>daya</a:t>
            </a:r>
            <a:r>
              <a:rPr lang="en-ID" dirty="0">
                <a:latin typeface="Bernard MT Condensed" panose="02050806060905020404" pitchFamily="18" charset="0"/>
              </a:rPr>
              <a:t> </a:t>
            </a:r>
            <a:r>
              <a:rPr lang="en-ID" dirty="0" err="1">
                <a:latin typeface="Bernard MT Condensed" panose="02050806060905020404" pitchFamily="18" charset="0"/>
              </a:rPr>
              <a:t>setan</a:t>
            </a:r>
            <a:r>
              <a:rPr lang="en-ID" dirty="0">
                <a:latin typeface="Bernard MT Condensed" panose="02050806060905020404" pitchFamily="18" charset="0"/>
              </a:rPr>
              <a:t> </a:t>
            </a:r>
            <a:r>
              <a:rPr lang="en-ID" dirty="0" err="1">
                <a:latin typeface="Bernard MT Condensed" panose="02050806060905020404" pitchFamily="18" charset="0"/>
              </a:rPr>
              <a:t>ini</a:t>
            </a:r>
            <a:r>
              <a:rPr lang="en-ID" dirty="0">
                <a:latin typeface="Bernard MT Condensed" panose="02050806060905020404" pitchFamily="18" charset="0"/>
              </a:rPr>
              <a:t> </a:t>
            </a:r>
            <a:r>
              <a:rPr lang="en-ID" dirty="0" err="1">
                <a:latin typeface="Bernard MT Condensed" panose="02050806060905020404" pitchFamily="18" charset="0"/>
              </a:rPr>
              <a:t>akan</a:t>
            </a:r>
            <a:r>
              <a:rPr lang="en-ID" dirty="0">
                <a:latin typeface="Bernard MT Condensed" panose="02050806060905020404" pitchFamily="18" charset="0"/>
              </a:rPr>
              <a:t> </a:t>
            </a:r>
            <a:r>
              <a:rPr lang="en-ID" dirty="0" err="1">
                <a:latin typeface="Bernard MT Condensed" panose="02050806060905020404" pitchFamily="18" charset="0"/>
              </a:rPr>
              <a:t>digunakan</a:t>
            </a:r>
            <a:r>
              <a:rPr lang="en-ID" dirty="0">
                <a:latin typeface="Bernard MT Condensed" panose="02050806060905020404" pitchFamily="18" charset="0"/>
              </a:rPr>
              <a:t> </a:t>
            </a:r>
            <a:r>
              <a:rPr lang="en-ID" dirty="0" err="1">
                <a:latin typeface="Bernard MT Condensed" panose="02050806060905020404" pitchFamily="18" charset="0"/>
              </a:rPr>
              <a:t>untuk</a:t>
            </a:r>
            <a:r>
              <a:rPr lang="en-ID" dirty="0">
                <a:latin typeface="Bernard MT Condensed" panose="02050806060905020404" pitchFamily="18" charset="0"/>
              </a:rPr>
              <a:t> </a:t>
            </a:r>
            <a:r>
              <a:rPr lang="en-ID" dirty="0" err="1">
                <a:latin typeface="Bernard MT Condensed" panose="02050806060905020404" pitchFamily="18" charset="0"/>
              </a:rPr>
              <a:t>menipu</a:t>
            </a:r>
            <a:r>
              <a:rPr lang="en-ID" dirty="0">
                <a:latin typeface="Bernard MT Condensed" panose="02050806060905020404" pitchFamily="18" charset="0"/>
              </a:rPr>
              <a:t> </a:t>
            </a:r>
            <a:r>
              <a:rPr lang="en-ID" dirty="0" err="1">
                <a:latin typeface="Bernard MT Condensed" panose="02050806060905020404" pitchFamily="18" charset="0"/>
              </a:rPr>
              <a:t>mereka</a:t>
            </a:r>
            <a:r>
              <a:rPr lang="en-ID" dirty="0">
                <a:latin typeface="Bernard MT Condensed" panose="02050806060905020404" pitchFamily="18" charset="0"/>
              </a:rPr>
              <a:t> yang </a:t>
            </a:r>
            <a:r>
              <a:rPr lang="en-ID" dirty="0" err="1">
                <a:latin typeface="Bernard MT Condensed" panose="02050806060905020404" pitchFamily="18" charset="0"/>
              </a:rPr>
              <a:t>tidak</a:t>
            </a:r>
            <a:r>
              <a:rPr lang="en-ID" dirty="0">
                <a:latin typeface="Bernard MT Condensed" panose="02050806060905020404" pitchFamily="18" charset="0"/>
              </a:rPr>
              <a:t> </a:t>
            </a:r>
            <a:r>
              <a:rPr lang="en-ID" dirty="0" err="1">
                <a:latin typeface="Bernard MT Condensed" panose="02050806060905020404" pitchFamily="18" charset="0"/>
              </a:rPr>
              <a:t>berpijak</a:t>
            </a:r>
            <a:r>
              <a:rPr lang="en-ID" dirty="0">
                <a:latin typeface="Bernard MT Condensed" panose="02050806060905020404" pitchFamily="18" charset="0"/>
              </a:rPr>
              <a:t> pada </a:t>
            </a:r>
            <a:r>
              <a:rPr lang="en-ID" dirty="0" err="1">
                <a:latin typeface="Bernard MT Condensed" panose="02050806060905020404" pitchFamily="18" charset="0"/>
              </a:rPr>
              <a:t>Firman</a:t>
            </a:r>
            <a:r>
              <a:rPr lang="en-ID" dirty="0">
                <a:latin typeface="Bernard MT Condensed" panose="02050806060905020404" pitchFamily="18" charset="0"/>
              </a:rPr>
              <a:t> </a:t>
            </a:r>
            <a:r>
              <a:rPr lang="en-ID" dirty="0" err="1">
                <a:latin typeface="Bernard MT Condensed" panose="02050806060905020404" pitchFamily="18" charset="0"/>
              </a:rPr>
              <a:t>Tuhan</a:t>
            </a:r>
            <a:r>
              <a:rPr lang="en-ID" dirty="0">
                <a:latin typeface="Bernard MT Condensed" panose="020508060609050204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8579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ED9EF-98FA-C1F3-2964-83E20C7B5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425" y="445996"/>
            <a:ext cx="5200650" cy="1344736"/>
          </a:xfrm>
        </p:spPr>
        <p:txBody>
          <a:bodyPr>
            <a:normAutofit/>
          </a:bodyPr>
          <a:lstStyle/>
          <a:p>
            <a:r>
              <a:rPr lang="en-ID" sz="3200" dirty="0">
                <a:latin typeface="Gill Sans Nova Cond XBd" panose="020B0A06020104020203" pitchFamily="34" charset="0"/>
              </a:rPr>
              <a:t>Ellen G. White Alfa dan Omega, </a:t>
            </a:r>
            <a:r>
              <a:rPr lang="en-ID" sz="3200" dirty="0" err="1">
                <a:latin typeface="Gill Sans Nova Cond XBd" panose="020B0A06020104020203" pitchFamily="34" charset="0"/>
              </a:rPr>
              <a:t>jld</a:t>
            </a:r>
            <a:r>
              <a:rPr lang="en-ID" sz="3200" dirty="0">
                <a:latin typeface="Gill Sans Nova Cond XBd" panose="020B0A06020104020203" pitchFamily="34" charset="0"/>
              </a:rPr>
              <a:t>. 8, </a:t>
            </a:r>
            <a:r>
              <a:rPr lang="en-ID" sz="3200" dirty="0" err="1">
                <a:latin typeface="Gill Sans Nova Cond XBd" panose="020B0A06020104020203" pitchFamily="34" charset="0"/>
              </a:rPr>
              <a:t>hlm</a:t>
            </a:r>
            <a:r>
              <a:rPr lang="en-ID" sz="3200" dirty="0">
                <a:latin typeface="Gill Sans Nova Cond XBd" panose="020B0A06020104020203" pitchFamily="34" charset="0"/>
              </a:rPr>
              <a:t>. 585, 657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649688" y="1685652"/>
            <a:ext cx="2456259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4643" y="744469"/>
            <a:ext cx="2456751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68332D-228C-E298-24B8-3D74A7A06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29" y="1790732"/>
            <a:ext cx="2450957" cy="32679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B2CF-96CB-E353-8D0E-E8CD9CB51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368" y="2295525"/>
            <a:ext cx="4386782" cy="411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dirty="0">
                <a:latin typeface="Franklin Gothic Medium Cond" panose="020B0606030402020204" pitchFamily="34" charset="0"/>
              </a:rPr>
              <a:t>"Para </a:t>
            </a:r>
            <a:r>
              <a:rPr lang="en-ID" dirty="0" err="1">
                <a:latin typeface="Franklin Gothic Medium Cond" panose="020B0606030402020204" pitchFamily="34" charset="0"/>
              </a:rPr>
              <a:t>rasul</a:t>
            </a:r>
            <a:r>
              <a:rPr lang="en-ID" dirty="0">
                <a:latin typeface="Franklin Gothic Medium Cond" panose="020B0606030402020204" pitchFamily="34" charset="0"/>
              </a:rPr>
              <a:t>, </a:t>
            </a:r>
            <a:r>
              <a:rPr lang="en-ID" dirty="0" err="1">
                <a:latin typeface="Franklin Gothic Medium Cond" panose="020B0606030402020204" pitchFamily="34" charset="0"/>
              </a:rPr>
              <a:t>sebagaimana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diakui</a:t>
            </a:r>
            <a:r>
              <a:rPr lang="en-ID" dirty="0">
                <a:latin typeface="Franklin Gothic Medium Cond" panose="020B0606030402020204" pitchFamily="34" charset="0"/>
              </a:rPr>
              <a:t> oleh </a:t>
            </a:r>
            <a:r>
              <a:rPr lang="en-ID" dirty="0" err="1">
                <a:latin typeface="Franklin Gothic Medium Cond" panose="020B0606030402020204" pitchFamily="34" charset="0"/>
              </a:rPr>
              <a:t>roh-roh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pendusta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itu</a:t>
            </a:r>
            <a:r>
              <a:rPr lang="en-ID" dirty="0">
                <a:latin typeface="Franklin Gothic Medium Cond" panose="020B0606030402020204" pitchFamily="34" charset="0"/>
              </a:rPr>
              <a:t>, </a:t>
            </a:r>
            <a:r>
              <a:rPr lang="en-ID" dirty="0" err="1">
                <a:latin typeface="Franklin Gothic Medium Cond" panose="020B0606030402020204" pitchFamily="34" charset="0"/>
              </a:rPr>
              <a:t>disuruh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menyangkal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apa</a:t>
            </a:r>
            <a:r>
              <a:rPr lang="en-ID" dirty="0">
                <a:latin typeface="Franklin Gothic Medium Cond" panose="020B0606030402020204" pitchFamily="34" charset="0"/>
              </a:rPr>
              <a:t> yang </a:t>
            </a:r>
            <a:r>
              <a:rPr lang="en-ID" dirty="0" err="1">
                <a:latin typeface="Franklin Gothic Medium Cond" panose="020B0606030402020204" pitchFamily="34" charset="0"/>
              </a:rPr>
              <a:t>mereka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tuliskan</a:t>
            </a:r>
            <a:r>
              <a:rPr lang="en-ID" dirty="0">
                <a:latin typeface="Franklin Gothic Medium Cond" panose="020B0606030402020204" pitchFamily="34" charset="0"/>
              </a:rPr>
              <a:t> pada </a:t>
            </a:r>
            <a:r>
              <a:rPr lang="en-ID" dirty="0" err="1">
                <a:latin typeface="Franklin Gothic Medium Cond" panose="020B0606030402020204" pitchFamily="34" charset="0"/>
              </a:rPr>
              <a:t>waktu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Roh</a:t>
            </a:r>
            <a:r>
              <a:rPr lang="en-ID" dirty="0">
                <a:latin typeface="Franklin Gothic Medium Cond" panose="020B0606030402020204" pitchFamily="34" charset="0"/>
              </a:rPr>
              <a:t> Kudus </a:t>
            </a:r>
            <a:r>
              <a:rPr lang="en-ID" dirty="0" err="1">
                <a:latin typeface="Franklin Gothic Medium Cond" panose="020B0606030402020204" pitchFamily="34" charset="0"/>
              </a:rPr>
              <a:t>mengilhamkan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mereka</a:t>
            </a:r>
            <a:r>
              <a:rPr lang="en-ID" dirty="0">
                <a:latin typeface="Franklin Gothic Medium Cond" panose="020B0606030402020204" pitchFamily="34" charset="0"/>
              </a:rPr>
              <a:t> di dunia </a:t>
            </a:r>
            <a:r>
              <a:rPr lang="en-ID" dirty="0" err="1">
                <a:latin typeface="Franklin Gothic Medium Cond" panose="020B0606030402020204" pitchFamily="34" charset="0"/>
              </a:rPr>
              <a:t>ini</a:t>
            </a:r>
            <a:r>
              <a:rPr lang="en-ID" dirty="0">
                <a:latin typeface="Franklin Gothic Medium Cond" panose="020B0606030402020204" pitchFamily="34" charset="0"/>
              </a:rPr>
              <a:t>”.  </a:t>
            </a:r>
            <a:r>
              <a:rPr lang="en-ID" dirty="0" err="1">
                <a:latin typeface="Gill Sans Nova Cond XBd" panose="020B0A06020104020203" pitchFamily="34" charset="0"/>
              </a:rPr>
              <a:t>Bahkan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Iblispun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akan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menampakkan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diri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dengan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mengambil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rupa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Kristus</a:t>
            </a:r>
            <a:r>
              <a:rPr lang="en-ID" dirty="0">
                <a:latin typeface="Franklin Gothic Medium Cond" panose="020B06060304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3021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508417-7894-7B3C-3D60-560B51160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311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51BEE2-738D-A60B-7366-199DB1FDC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52574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v-SE" sz="2800" dirty="0">
                <a:solidFill>
                  <a:schemeClr val="bg1"/>
                </a:solidFill>
                <a:latin typeface="Bernard MT Condensed" panose="02050806060905020404" pitchFamily="18" charset="0"/>
              </a:rPr>
              <a:t>Apakah yang harus menjadi perlindungan kita terhadap penipuan setan yang seperti itu?</a:t>
            </a:r>
            <a:endParaRPr lang="en-ID" sz="28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61D835-EA5C-7A51-E3E1-6ABE0456126E}"/>
              </a:ext>
            </a:extLst>
          </p:cNvPr>
          <p:cNvSpPr txBox="1"/>
          <p:nvPr/>
        </p:nvSpPr>
        <p:spPr>
          <a:xfrm>
            <a:off x="2047874" y="2326839"/>
            <a:ext cx="67341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>
                <a:solidFill>
                  <a:srgbClr val="002060"/>
                </a:solidFill>
                <a:latin typeface="Gill Sans Nova Cond XBd" panose="020B0A06020104020203" pitchFamily="34" charset="0"/>
              </a:rPr>
              <a:t>Rasul Paulus </a:t>
            </a:r>
            <a:r>
              <a:rPr lang="en-ID" sz="2400" dirty="0" err="1">
                <a:solidFill>
                  <a:srgbClr val="002060"/>
                </a:solidFill>
                <a:latin typeface="Gill Sans Nova Cond XBd" panose="020B0A06020104020203" pitchFamily="34" charset="0"/>
              </a:rPr>
              <a:t>memperingatkan</a:t>
            </a:r>
            <a:r>
              <a:rPr lang="en-ID" sz="2400" dirty="0">
                <a:solidFill>
                  <a:srgbClr val="00206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Gill Sans Nova Cond XBd" panose="020B0A06020104020203" pitchFamily="34" charset="0"/>
              </a:rPr>
              <a:t>kita</a:t>
            </a:r>
            <a:r>
              <a:rPr lang="en-ID" sz="2400" dirty="0">
                <a:solidFill>
                  <a:srgbClr val="00206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Gill Sans Nova Cond XBd" panose="020B0A06020104020203" pitchFamily="34" charset="0"/>
              </a:rPr>
              <a:t>bahwa</a:t>
            </a:r>
            <a:r>
              <a:rPr lang="en-ID" sz="2400" dirty="0">
                <a:solidFill>
                  <a:srgbClr val="002060"/>
                </a:solidFill>
                <a:latin typeface="Gill Sans Nova Cond XBd" panose="020B0A06020104020203" pitchFamily="34" charset="0"/>
              </a:rPr>
              <a:t> "</a:t>
            </a:r>
            <a:r>
              <a:rPr lang="en-ID" sz="2400" dirty="0" err="1">
                <a:solidFill>
                  <a:srgbClr val="002060"/>
                </a:solidFill>
                <a:latin typeface="Gill Sans Nova Cond XBd" panose="020B0A06020104020203" pitchFamily="34" charset="0"/>
              </a:rPr>
              <a:t>karena</a:t>
            </a:r>
            <a:r>
              <a:rPr lang="en-ID" sz="2400" dirty="0">
                <a:solidFill>
                  <a:srgbClr val="00206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Gill Sans Nova Cond XBd" panose="020B0A06020104020203" pitchFamily="34" charset="0"/>
              </a:rPr>
              <a:t>perjuangan</a:t>
            </a:r>
            <a:r>
              <a:rPr lang="en-ID" sz="2400" dirty="0">
                <a:solidFill>
                  <a:srgbClr val="00206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Gill Sans Nova Cond XBd" panose="020B0A06020104020203" pitchFamily="34" charset="0"/>
              </a:rPr>
              <a:t>kita</a:t>
            </a:r>
            <a:r>
              <a:rPr lang="en-ID" sz="2400" dirty="0">
                <a:solidFill>
                  <a:srgbClr val="00206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Gill Sans Nova Cond XBd" panose="020B0A06020104020203" pitchFamily="34" charset="0"/>
              </a:rPr>
              <a:t>bukanlah</a:t>
            </a:r>
            <a:r>
              <a:rPr lang="en-ID" sz="2400" dirty="0">
                <a:solidFill>
                  <a:srgbClr val="00206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Gill Sans Nova Cond XBd" panose="020B0A06020104020203" pitchFamily="34" charset="0"/>
              </a:rPr>
              <a:t>melawan</a:t>
            </a:r>
            <a:r>
              <a:rPr lang="en-ID" sz="2400" dirty="0">
                <a:solidFill>
                  <a:srgbClr val="00206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Gill Sans Nova Cond XBd" panose="020B0A06020104020203" pitchFamily="34" charset="0"/>
              </a:rPr>
              <a:t>darah</a:t>
            </a:r>
            <a:r>
              <a:rPr lang="en-ID" sz="2400" dirty="0">
                <a:solidFill>
                  <a:srgbClr val="002060"/>
                </a:solidFill>
                <a:latin typeface="Gill Sans Nova Cond XBd" panose="020B0A06020104020203" pitchFamily="34" charset="0"/>
              </a:rPr>
              <a:t> dan </a:t>
            </a:r>
            <a:r>
              <a:rPr lang="en-ID" sz="2400" dirty="0" err="1">
                <a:solidFill>
                  <a:srgbClr val="002060"/>
                </a:solidFill>
                <a:latin typeface="Gill Sans Nova Cond XBd" panose="020B0A06020104020203" pitchFamily="34" charset="0"/>
              </a:rPr>
              <a:t>daging</a:t>
            </a:r>
            <a:r>
              <a:rPr lang="en-ID" sz="2400" dirty="0">
                <a:solidFill>
                  <a:srgbClr val="002060"/>
                </a:solidFill>
                <a:latin typeface="Gill Sans Nova Cond XBd" panose="020B0A06020104020203" pitchFamily="34" charset="0"/>
              </a:rPr>
              <a:t>, </a:t>
            </a:r>
            <a:r>
              <a:rPr lang="en-ID" sz="2400" dirty="0" err="1">
                <a:solidFill>
                  <a:srgbClr val="002060"/>
                </a:solidFill>
                <a:latin typeface="Gill Sans Nova Cond XBd" panose="020B0A06020104020203" pitchFamily="34" charset="0"/>
              </a:rPr>
              <a:t>tetapi</a:t>
            </a:r>
            <a:r>
              <a:rPr lang="en-ID" sz="2400" dirty="0">
                <a:solidFill>
                  <a:srgbClr val="00206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Gill Sans Nova Cond XBd" panose="020B0A06020104020203" pitchFamily="34" charset="0"/>
              </a:rPr>
              <a:t>melawan</a:t>
            </a:r>
            <a:r>
              <a:rPr lang="en-ID" sz="2400" dirty="0">
                <a:solidFill>
                  <a:srgbClr val="00206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Gill Sans Nova Cond XBd" panose="020B0A06020104020203" pitchFamily="34" charset="0"/>
              </a:rPr>
              <a:t>pemerintah-pemerintah</a:t>
            </a:r>
            <a:r>
              <a:rPr lang="en-ID" sz="2400" dirty="0">
                <a:solidFill>
                  <a:srgbClr val="002060"/>
                </a:solidFill>
                <a:latin typeface="Gill Sans Nova Cond XBd" panose="020B0A06020104020203" pitchFamily="34" charset="0"/>
              </a:rPr>
              <a:t>, </a:t>
            </a:r>
            <a:r>
              <a:rPr lang="en-ID" sz="2400" dirty="0" err="1">
                <a:solidFill>
                  <a:srgbClr val="002060"/>
                </a:solidFill>
                <a:latin typeface="Gill Sans Nova Cond XBd" panose="020B0A06020104020203" pitchFamily="34" charset="0"/>
              </a:rPr>
              <a:t>melawan</a:t>
            </a:r>
            <a:r>
              <a:rPr lang="en-ID" sz="2400" dirty="0">
                <a:solidFill>
                  <a:srgbClr val="00206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Gill Sans Nova Cond XBd" panose="020B0A06020104020203" pitchFamily="34" charset="0"/>
              </a:rPr>
              <a:t>penguasa-penguasa</a:t>
            </a:r>
            <a:r>
              <a:rPr lang="en-ID" sz="2400" dirty="0">
                <a:solidFill>
                  <a:srgbClr val="002060"/>
                </a:solidFill>
                <a:latin typeface="Gill Sans Nova Cond XBd" panose="020B0A06020104020203" pitchFamily="34" charset="0"/>
              </a:rPr>
              <a:t>, </a:t>
            </a:r>
            <a:r>
              <a:rPr lang="en-ID" sz="2400" dirty="0" err="1">
                <a:solidFill>
                  <a:srgbClr val="002060"/>
                </a:solidFill>
                <a:latin typeface="Gill Sans Nova Cond XBd" panose="020B0A06020104020203" pitchFamily="34" charset="0"/>
              </a:rPr>
              <a:t>melawan</a:t>
            </a:r>
            <a:r>
              <a:rPr lang="en-ID" sz="2400" dirty="0">
                <a:solidFill>
                  <a:srgbClr val="002060"/>
                </a:solidFill>
                <a:latin typeface="Gill Sans Nova Cond XBd" panose="020B0A06020104020203" pitchFamily="34" charset="0"/>
              </a:rPr>
              <a:t> penghulu-penghulu dunia yang </a:t>
            </a:r>
            <a:r>
              <a:rPr lang="en-ID" sz="2400" dirty="0" err="1">
                <a:solidFill>
                  <a:srgbClr val="002060"/>
                </a:solidFill>
                <a:latin typeface="Gill Sans Nova Cond XBd" panose="020B0A06020104020203" pitchFamily="34" charset="0"/>
              </a:rPr>
              <a:t>gelap</a:t>
            </a:r>
            <a:r>
              <a:rPr lang="en-ID" sz="2400" dirty="0">
                <a:solidFill>
                  <a:srgbClr val="00206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Gill Sans Nova Cond XBd" panose="020B0A06020104020203" pitchFamily="34" charset="0"/>
              </a:rPr>
              <a:t>ini</a:t>
            </a:r>
            <a:r>
              <a:rPr lang="en-ID" sz="2400" dirty="0">
                <a:solidFill>
                  <a:srgbClr val="002060"/>
                </a:solidFill>
                <a:latin typeface="Gill Sans Nova Cond XBd" panose="020B0A06020104020203" pitchFamily="34" charset="0"/>
              </a:rPr>
              <a:t>, </a:t>
            </a:r>
            <a:r>
              <a:rPr lang="en-ID" sz="2400" dirty="0" err="1">
                <a:solidFill>
                  <a:srgbClr val="002060"/>
                </a:solidFill>
                <a:latin typeface="Gill Sans Nova Cond XBd" panose="020B0A06020104020203" pitchFamily="34" charset="0"/>
              </a:rPr>
              <a:t>melawan</a:t>
            </a:r>
            <a:r>
              <a:rPr lang="en-ID" sz="2400" dirty="0">
                <a:solidFill>
                  <a:srgbClr val="00206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Gill Sans Nova Cond XBd" panose="020B0A06020104020203" pitchFamily="34" charset="0"/>
              </a:rPr>
              <a:t>roh-roh</a:t>
            </a:r>
            <a:r>
              <a:rPr lang="en-ID" sz="2400" dirty="0">
                <a:solidFill>
                  <a:srgbClr val="00206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Gill Sans Nova Cond XBd" panose="020B0A06020104020203" pitchFamily="34" charset="0"/>
              </a:rPr>
              <a:t>jahat</a:t>
            </a:r>
            <a:r>
              <a:rPr lang="en-ID" sz="2400" dirty="0">
                <a:solidFill>
                  <a:srgbClr val="002060"/>
                </a:solidFill>
                <a:latin typeface="Gill Sans Nova Cond XBd" panose="020B0A06020104020203" pitchFamily="34" charset="0"/>
              </a:rPr>
              <a:t> di </a:t>
            </a:r>
            <a:r>
              <a:rPr lang="en-ID" sz="2400" dirty="0" err="1">
                <a:solidFill>
                  <a:srgbClr val="002060"/>
                </a:solidFill>
                <a:latin typeface="Gill Sans Nova Cond XBd" panose="020B0A06020104020203" pitchFamily="34" charset="0"/>
              </a:rPr>
              <a:t>udara</a:t>
            </a:r>
            <a:r>
              <a:rPr lang="en-ID" sz="2400" dirty="0">
                <a:solidFill>
                  <a:srgbClr val="002060"/>
                </a:solidFill>
                <a:latin typeface="Gill Sans Nova Cond XBd" panose="020B0A06020104020203" pitchFamily="34" charset="0"/>
              </a:rPr>
              <a:t>" [</a:t>
            </a:r>
            <a:r>
              <a:rPr lang="en-ID" sz="2400" dirty="0" err="1">
                <a:solidFill>
                  <a:srgbClr val="002060"/>
                </a:solidFill>
                <a:latin typeface="Gill Sans Nova Cond XBd" panose="020B0A06020104020203" pitchFamily="34" charset="0"/>
              </a:rPr>
              <a:t>Efesus</a:t>
            </a:r>
            <a:r>
              <a:rPr lang="en-ID" sz="2400" dirty="0">
                <a:solidFill>
                  <a:srgbClr val="002060"/>
                </a:solidFill>
                <a:latin typeface="Gill Sans Nova Cond XBd" panose="020B0A06020104020203" pitchFamily="34" charset="0"/>
              </a:rPr>
              <a:t> 6:12]. </a:t>
            </a:r>
            <a:r>
              <a:rPr lang="en-ID" sz="2400" dirty="0">
                <a:solidFill>
                  <a:srgbClr val="002060"/>
                </a:solidFill>
                <a:latin typeface="Impact" panose="020B0806030902050204" pitchFamily="34" charset="0"/>
              </a:rPr>
              <a:t>Kita </a:t>
            </a:r>
            <a:r>
              <a:rPr lang="en-ID" sz="2400" dirty="0" err="1">
                <a:solidFill>
                  <a:srgbClr val="002060"/>
                </a:solidFill>
                <a:latin typeface="Impact" panose="020B0806030902050204" pitchFamily="34" charset="0"/>
              </a:rPr>
              <a:t>dapat</a:t>
            </a:r>
            <a:r>
              <a:rPr lang="en-ID" sz="24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Impact" panose="020B0806030902050204" pitchFamily="34" charset="0"/>
              </a:rPr>
              <a:t>dilindungi</a:t>
            </a:r>
            <a:r>
              <a:rPr lang="en-ID" sz="24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Impact" panose="020B0806030902050204" pitchFamily="34" charset="0"/>
              </a:rPr>
              <a:t>dari</a:t>
            </a:r>
            <a:r>
              <a:rPr lang="en-ID" sz="24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Impact" panose="020B0806030902050204" pitchFamily="34" charset="0"/>
              </a:rPr>
              <a:t>penipuan</a:t>
            </a:r>
            <a:r>
              <a:rPr lang="en-ID" sz="24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Impact" panose="020B0806030902050204" pitchFamily="34" charset="0"/>
              </a:rPr>
              <a:t>ini</a:t>
            </a:r>
            <a:r>
              <a:rPr lang="en-ID" sz="24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Impact" panose="020B0806030902050204" pitchFamily="34" charset="0"/>
              </a:rPr>
              <a:t>hanya</a:t>
            </a:r>
            <a:r>
              <a:rPr lang="en-ID" sz="24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Impact" panose="020B0806030902050204" pitchFamily="34" charset="0"/>
              </a:rPr>
              <a:t>dengan</a:t>
            </a:r>
            <a:r>
              <a:rPr lang="en-ID" sz="24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Impact" panose="020B0806030902050204" pitchFamily="34" charset="0"/>
              </a:rPr>
              <a:t>mengenakan</a:t>
            </a:r>
            <a:r>
              <a:rPr lang="en-ID" sz="2400" dirty="0">
                <a:solidFill>
                  <a:srgbClr val="002060"/>
                </a:solidFill>
                <a:latin typeface="Impact" panose="020B0806030902050204" pitchFamily="34" charset="0"/>
              </a:rPr>
              <a:t> "</a:t>
            </a:r>
            <a:r>
              <a:rPr lang="en-ID" sz="2400" dirty="0" err="1">
                <a:solidFill>
                  <a:srgbClr val="002060"/>
                </a:solidFill>
                <a:latin typeface="Impact" panose="020B0806030902050204" pitchFamily="34" charset="0"/>
              </a:rPr>
              <a:t>seluruh</a:t>
            </a:r>
            <a:r>
              <a:rPr lang="en-ID" sz="24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Impact" panose="020B0806030902050204" pitchFamily="34" charset="0"/>
              </a:rPr>
              <a:t>perlengkapan</a:t>
            </a:r>
            <a:r>
              <a:rPr lang="en-ID" sz="24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Impact" panose="020B0806030902050204" pitchFamily="34" charset="0"/>
              </a:rPr>
              <a:t>senjata</a:t>
            </a:r>
            <a:r>
              <a:rPr lang="en-ID" sz="2400" dirty="0">
                <a:solidFill>
                  <a:srgbClr val="002060"/>
                </a:solidFill>
                <a:latin typeface="Impact" panose="020B0806030902050204" pitchFamily="34" charset="0"/>
              </a:rPr>
              <a:t> Allah" [</a:t>
            </a:r>
            <a:r>
              <a:rPr lang="en-ID" sz="2400" dirty="0" err="1">
                <a:solidFill>
                  <a:srgbClr val="002060"/>
                </a:solidFill>
                <a:latin typeface="Impact" panose="020B0806030902050204" pitchFamily="34" charset="0"/>
              </a:rPr>
              <a:t>Efesus</a:t>
            </a:r>
            <a:r>
              <a:rPr lang="en-ID" sz="2400" dirty="0">
                <a:solidFill>
                  <a:srgbClr val="002060"/>
                </a:solidFill>
                <a:latin typeface="Impact" panose="020B0806030902050204" pitchFamily="34" charset="0"/>
              </a:rPr>
              <a:t> 6:13] </a:t>
            </a:r>
            <a:r>
              <a:rPr lang="en-ID" sz="2400" dirty="0" err="1">
                <a:solidFill>
                  <a:srgbClr val="002060"/>
                </a:solidFill>
                <a:latin typeface="Impact" panose="020B0806030902050204" pitchFamily="34" charset="0"/>
              </a:rPr>
              <a:t>sebagaimana</a:t>
            </a:r>
            <a:r>
              <a:rPr lang="en-ID" sz="2400" dirty="0">
                <a:solidFill>
                  <a:srgbClr val="002060"/>
                </a:solidFill>
                <a:latin typeface="Impact" panose="020B0806030902050204" pitchFamily="34" charset="0"/>
              </a:rPr>
              <a:t> yang </a:t>
            </a:r>
            <a:r>
              <a:rPr lang="en-ID" sz="2400" dirty="0" err="1">
                <a:solidFill>
                  <a:srgbClr val="002060"/>
                </a:solidFill>
                <a:latin typeface="Impact" panose="020B0806030902050204" pitchFamily="34" charset="0"/>
              </a:rPr>
              <a:t>dijelaskan</a:t>
            </a:r>
            <a:r>
              <a:rPr lang="en-ID" sz="24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Impact" panose="020B0806030902050204" pitchFamily="34" charset="0"/>
              </a:rPr>
              <a:t>dalam</a:t>
            </a:r>
            <a:r>
              <a:rPr lang="en-ID" sz="24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Impact" panose="020B0806030902050204" pitchFamily="34" charset="0"/>
              </a:rPr>
              <a:t>Efesus</a:t>
            </a:r>
            <a:r>
              <a:rPr lang="en-ID" sz="2400" dirty="0">
                <a:solidFill>
                  <a:srgbClr val="002060"/>
                </a:solidFill>
                <a:latin typeface="Impact" panose="020B0806030902050204" pitchFamily="34" charset="0"/>
              </a:rPr>
              <a:t> 6:13-18.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872BB3-3C09-9DEF-CBB3-EC081861C349}"/>
              </a:ext>
            </a:extLst>
          </p:cNvPr>
          <p:cNvSpPr/>
          <p:nvPr/>
        </p:nvSpPr>
        <p:spPr>
          <a:xfrm>
            <a:off x="648333" y="2772876"/>
            <a:ext cx="103759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D" sz="1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30668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29DBA3-2FD1-B1AE-573F-215A60C74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F4D3D3-151C-1702-9A9E-EA65C0E5BC63}"/>
              </a:ext>
            </a:extLst>
          </p:cNvPr>
          <p:cNvSpPr txBox="1"/>
          <p:nvPr/>
        </p:nvSpPr>
        <p:spPr>
          <a:xfrm>
            <a:off x="1847850" y="662434"/>
            <a:ext cx="69913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Sosok</a:t>
            </a:r>
            <a:r>
              <a:rPr lang="en-ID" sz="24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dan </a:t>
            </a:r>
            <a:r>
              <a:rPr lang="en-ID" sz="24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penampilan</a:t>
            </a:r>
            <a:r>
              <a:rPr lang="en-ID" sz="24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setan</a:t>
            </a:r>
            <a:r>
              <a:rPr lang="en-ID" sz="24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bisa</a:t>
            </a:r>
            <a:r>
              <a:rPr lang="en-ID" sz="24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sangat </a:t>
            </a:r>
            <a:r>
              <a:rPr lang="en-ID" sz="24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menakutkan</a:t>
            </a:r>
            <a:r>
              <a:rPr lang="en-ID" sz="24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dan </a:t>
            </a:r>
            <a:r>
              <a:rPr lang="en-ID" sz="24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menipu</a:t>
            </a:r>
            <a:r>
              <a:rPr lang="en-ID" sz="24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, </a:t>
            </a:r>
            <a:r>
              <a:rPr lang="en-ID" sz="24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tetapi</a:t>
            </a:r>
            <a:r>
              <a:rPr lang="en-ID" sz="24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mereka</a:t>
            </a:r>
            <a:r>
              <a:rPr lang="en-ID" sz="24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tidak</a:t>
            </a:r>
            <a:r>
              <a:rPr lang="en-ID" sz="24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dapat</a:t>
            </a:r>
            <a:r>
              <a:rPr lang="en-ID" sz="24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menyesatkan</a:t>
            </a:r>
            <a:r>
              <a:rPr lang="en-ID" sz="24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orang-orang yang </a:t>
            </a:r>
            <a:r>
              <a:rPr lang="en-ID" sz="24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dilindungi</a:t>
            </a:r>
            <a:r>
              <a:rPr lang="en-ID" sz="24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oleh </a:t>
            </a:r>
            <a:r>
              <a:rPr lang="en-ID" sz="24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Tuhan</a:t>
            </a:r>
            <a:r>
              <a:rPr lang="en-ID" sz="24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dan </a:t>
            </a:r>
            <a:r>
              <a:rPr lang="en-ID" sz="24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didasarkan</a:t>
            </a:r>
            <a:r>
              <a:rPr lang="en-ID" sz="24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pada </a:t>
            </a:r>
            <a:r>
              <a:rPr lang="en-ID" sz="24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Firman</a:t>
            </a:r>
            <a:r>
              <a:rPr lang="en-ID" sz="24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Tuhan</a:t>
            </a:r>
            <a:r>
              <a:rPr lang="en-ID" sz="24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. </a:t>
            </a:r>
          </a:p>
          <a:p>
            <a:r>
              <a:rPr lang="en-ID" sz="24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Dari </a:t>
            </a:r>
            <a:r>
              <a:rPr lang="en-ID" sz="24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pandangan</a:t>
            </a:r>
            <a:r>
              <a:rPr lang="en-ID" sz="24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doktrinal</a:t>
            </a:r>
            <a:r>
              <a:rPr lang="en-ID" sz="24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, </a:t>
            </a:r>
            <a:r>
              <a:rPr lang="en-ID" sz="24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mereka</a:t>
            </a:r>
            <a:r>
              <a:rPr lang="en-ID" sz="24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yang </a:t>
            </a:r>
            <a:r>
              <a:rPr lang="en-ID" sz="24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percaya</a:t>
            </a:r>
            <a:r>
              <a:rPr lang="en-ID" sz="24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pada </a:t>
            </a:r>
            <a:r>
              <a:rPr lang="en-ID" sz="24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doktrin</a:t>
            </a:r>
            <a:r>
              <a:rPr lang="en-ID" sz="24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alkitabiah</a:t>
            </a:r>
            <a:r>
              <a:rPr lang="en-ID" sz="24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tentang</a:t>
            </a:r>
            <a:r>
              <a:rPr lang="en-ID" sz="24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keabadian</a:t>
            </a:r>
            <a:r>
              <a:rPr lang="en-ID" sz="24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bersyarat</a:t>
            </a:r>
            <a:r>
              <a:rPr lang="en-ID" sz="24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dari</a:t>
            </a:r>
            <a:r>
              <a:rPr lang="en-ID" sz="24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manusia</a:t>
            </a:r>
            <a:r>
              <a:rPr lang="en-ID" sz="24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tahu</a:t>
            </a:r>
            <a:r>
              <a:rPr lang="en-ID" sz="24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bahwa</a:t>
            </a:r>
            <a:r>
              <a:rPr lang="en-ID" sz="24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setiap</a:t>
            </a:r>
            <a:r>
              <a:rPr lang="en-ID" sz="24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penampakan</a:t>
            </a:r>
            <a:r>
              <a:rPr lang="en-ID" sz="24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atau</a:t>
            </a:r>
            <a:r>
              <a:rPr lang="en-ID" sz="24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komunikasi</a:t>
            </a:r>
            <a:r>
              <a:rPr lang="en-ID" sz="24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dengan</a:t>
            </a:r>
            <a:r>
              <a:rPr lang="en-ID" sz="24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orang </a:t>
            </a:r>
            <a:r>
              <a:rPr lang="en-ID" sz="24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mati</a:t>
            </a:r>
            <a:r>
              <a:rPr lang="en-ID" sz="24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berasal</a:t>
            </a:r>
            <a:r>
              <a:rPr lang="en-ID" sz="24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dari</a:t>
            </a:r>
            <a:r>
              <a:rPr lang="en-ID" sz="24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setan</a:t>
            </a:r>
            <a:r>
              <a:rPr lang="en-ID" sz="24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dan </a:t>
            </a:r>
            <a:r>
              <a:rPr lang="en-ID" sz="24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perlu</a:t>
            </a:r>
            <a:r>
              <a:rPr lang="en-ID" sz="24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ditolak</a:t>
            </a:r>
            <a:r>
              <a:rPr lang="en-ID" sz="24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oleh </a:t>
            </a:r>
            <a:r>
              <a:rPr lang="en-ID" sz="24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kasih</a:t>
            </a:r>
            <a:r>
              <a:rPr lang="en-ID" sz="24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karunia</a:t>
            </a:r>
            <a:r>
              <a:rPr lang="en-ID" sz="24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Allah yang </a:t>
            </a:r>
            <a:r>
              <a:rPr lang="en-ID" sz="24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kuat</a:t>
            </a:r>
            <a:r>
              <a:rPr lang="en-ID" sz="24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.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CD949-1D5E-3AC8-4264-55EBDAA68DE1}"/>
              </a:ext>
            </a:extLst>
          </p:cNvPr>
          <p:cNvSpPr txBox="1"/>
          <p:nvPr/>
        </p:nvSpPr>
        <p:spPr>
          <a:xfrm>
            <a:off x="1819275" y="4549379"/>
            <a:ext cx="71056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latin typeface="Gill Sans Nova Cond XBd" panose="020B0A06020104020203" pitchFamily="34" charset="0"/>
              </a:rPr>
              <a:t>Tidak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peduli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seberapa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kuat</a:t>
            </a:r>
            <a:r>
              <a:rPr lang="en-ID" sz="2400" dirty="0">
                <a:latin typeface="Gill Sans Nova Cond XBd" panose="020B0A06020104020203" pitchFamily="34" charset="0"/>
              </a:rPr>
              <a:t>, </a:t>
            </a:r>
            <a:r>
              <a:rPr lang="en-ID" sz="2400" dirty="0" err="1">
                <a:latin typeface="Gill Sans Nova Cond XBd" panose="020B0A06020104020203" pitchFamily="34" charset="0"/>
              </a:rPr>
              <a:t>meyakinkan</a:t>
            </a:r>
            <a:r>
              <a:rPr lang="en-ID" sz="2400" dirty="0">
                <a:latin typeface="Gill Sans Nova Cond XBd" panose="020B0A06020104020203" pitchFamily="34" charset="0"/>
              </a:rPr>
              <a:t>, dan </a:t>
            </a:r>
            <a:r>
              <a:rPr lang="en-ID" sz="2400" dirty="0" err="1">
                <a:latin typeface="Gill Sans Nova Cond XBd" panose="020B0A06020104020203" pitchFamily="34" charset="0"/>
              </a:rPr>
              <a:t>tampak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nyata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perwujudannya</a:t>
            </a:r>
            <a:r>
              <a:rPr lang="en-ID" sz="2400" dirty="0">
                <a:latin typeface="Gill Sans Nova Cond XBd" panose="020B0A06020104020203" pitchFamily="34" charset="0"/>
              </a:rPr>
              <a:t>, </a:t>
            </a:r>
            <a:r>
              <a:rPr lang="en-ID" sz="2400" dirty="0" err="1">
                <a:latin typeface="Impact" panose="020B0806030902050204" pitchFamily="34" charset="0"/>
              </a:rPr>
              <a:t>kita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harus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selalu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berpegang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teguh</a:t>
            </a:r>
            <a:r>
              <a:rPr lang="en-ID" sz="2400" dirty="0">
                <a:latin typeface="Impact" panose="020B0806030902050204" pitchFamily="34" charset="0"/>
              </a:rPr>
              <a:t> pada </a:t>
            </a:r>
            <a:r>
              <a:rPr lang="en-ID" sz="2400" dirty="0" err="1">
                <a:latin typeface="Impact" panose="020B0806030902050204" pitchFamily="34" charset="0"/>
              </a:rPr>
              <a:t>ajaran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bahwa</a:t>
            </a:r>
            <a:r>
              <a:rPr lang="en-ID" sz="2400" dirty="0">
                <a:latin typeface="Impact" panose="020B0806030902050204" pitchFamily="34" charset="0"/>
              </a:rPr>
              <a:t> orang </a:t>
            </a:r>
            <a:r>
              <a:rPr lang="en-ID" sz="2400" dirty="0" err="1">
                <a:latin typeface="Impact" panose="020B0806030902050204" pitchFamily="34" charset="0"/>
              </a:rPr>
              <a:t>mati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tertidur</a:t>
            </a:r>
            <a:r>
              <a:rPr lang="en-ID" sz="2400" dirty="0">
                <a:latin typeface="Impact" panose="020B0806030902050204" pitchFamily="34" charset="0"/>
              </a:rPr>
              <a:t> di </a:t>
            </a:r>
            <a:r>
              <a:rPr lang="en-ID" sz="2400" dirty="0" err="1">
                <a:latin typeface="Impact" panose="020B0806030902050204" pitchFamily="34" charset="0"/>
              </a:rPr>
              <a:t>dalam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kubur</a:t>
            </a:r>
            <a:r>
              <a:rPr lang="en-ID" sz="2400" dirty="0"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8F478A-FBD9-7DAF-F50C-5B410A205DFC}"/>
              </a:ext>
            </a:extLst>
          </p:cNvPr>
          <p:cNvSpPr/>
          <p:nvPr/>
        </p:nvSpPr>
        <p:spPr>
          <a:xfrm>
            <a:off x="447675" y="1163151"/>
            <a:ext cx="103759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D" sz="1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A99FDC-C519-679A-397C-6581CD0EA73A}"/>
              </a:ext>
            </a:extLst>
          </p:cNvPr>
          <p:cNvSpPr/>
          <p:nvPr/>
        </p:nvSpPr>
        <p:spPr>
          <a:xfrm>
            <a:off x="552450" y="4295923"/>
            <a:ext cx="103759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D" sz="12000" b="1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46226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9A55DA-ED03-11A8-40C9-02F1578F57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75"/>
          <a:stretch/>
        </p:blipFill>
        <p:spPr>
          <a:xfrm>
            <a:off x="-1" y="0"/>
            <a:ext cx="9135677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98D8B-9577-00B5-0D75-9DB97510A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25" y="704850"/>
            <a:ext cx="7286026" cy="5281613"/>
          </a:xfrm>
        </p:spPr>
        <p:txBody>
          <a:bodyPr/>
          <a:lstStyle/>
          <a:p>
            <a:pPr marL="0" indent="0">
              <a:buNone/>
            </a:pPr>
            <a:r>
              <a:rPr lang="en-ID" dirty="0">
                <a:solidFill>
                  <a:schemeClr val="bg1"/>
                </a:solidFill>
                <a:latin typeface="Franklin Gothic Demi" panose="020B0703020102020204" pitchFamily="34" charset="0"/>
              </a:rPr>
              <a:t>Jika </a:t>
            </a:r>
            <a:r>
              <a:rPr lang="en-ID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iman</a:t>
            </a:r>
            <a:r>
              <a:rPr lang="en-ID" dirty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seseorang</a:t>
            </a:r>
            <a:r>
              <a:rPr lang="en-ID" dirty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tidak</a:t>
            </a:r>
            <a:r>
              <a:rPr lang="en-ID" dirty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sepenuhnya</a:t>
            </a:r>
            <a:r>
              <a:rPr lang="en-ID" dirty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didasarkan</a:t>
            </a:r>
            <a:r>
              <a:rPr lang="en-ID" dirty="0">
                <a:solidFill>
                  <a:schemeClr val="bg1"/>
                </a:solidFill>
                <a:latin typeface="Franklin Gothic Demi" panose="020B0703020102020204" pitchFamily="34" charset="0"/>
              </a:rPr>
              <a:t> pada </a:t>
            </a:r>
            <a:r>
              <a:rPr lang="en-ID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apa</a:t>
            </a:r>
            <a:r>
              <a:rPr lang="en-ID" dirty="0">
                <a:solidFill>
                  <a:schemeClr val="bg1"/>
                </a:solidFill>
                <a:latin typeface="Franklin Gothic Demi" panose="020B0703020102020204" pitchFamily="34" charset="0"/>
              </a:rPr>
              <a:t> yang </a:t>
            </a:r>
            <a:r>
              <a:rPr lang="en-ID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Alkitab</a:t>
            </a:r>
            <a:r>
              <a:rPr lang="en-ID" dirty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ajarkan</a:t>
            </a:r>
            <a:r>
              <a:rPr lang="en-ID" dirty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tentang</a:t>
            </a:r>
            <a:r>
              <a:rPr lang="en-ID" dirty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keadaan</a:t>
            </a:r>
            <a:r>
              <a:rPr lang="en-ID" dirty="0">
                <a:solidFill>
                  <a:schemeClr val="bg1"/>
                </a:solidFill>
                <a:latin typeface="Franklin Gothic Demi" panose="020B0703020102020204" pitchFamily="34" charset="0"/>
              </a:rPr>
              <a:t> orang </a:t>
            </a:r>
            <a:r>
              <a:rPr lang="en-ID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mati</a:t>
            </a:r>
            <a:r>
              <a:rPr lang="en-ID" dirty="0">
                <a:solidFill>
                  <a:schemeClr val="bg1"/>
                </a:solidFill>
                <a:latin typeface="Franklin Gothic Demi" panose="020B0703020102020204" pitchFamily="34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maka</a:t>
            </a:r>
            <a:r>
              <a:rPr lang="en-ID" dirty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dia</a:t>
            </a:r>
            <a:r>
              <a:rPr lang="en-ID" dirty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akan</a:t>
            </a:r>
            <a:r>
              <a:rPr lang="en-ID" dirty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lebih</a:t>
            </a:r>
            <a:r>
              <a:rPr lang="en-ID" dirty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mudah</a:t>
            </a:r>
            <a:r>
              <a:rPr lang="en-ID" dirty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jatuh</a:t>
            </a:r>
            <a:r>
              <a:rPr lang="en-ID" dirty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ke</a:t>
            </a:r>
            <a:r>
              <a:rPr lang="en-ID" dirty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dalam</a:t>
            </a:r>
            <a:r>
              <a:rPr lang="en-ID" dirty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penipuan</a:t>
            </a:r>
            <a:r>
              <a:rPr lang="en-ID" dirty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setan</a:t>
            </a:r>
            <a:r>
              <a:rPr lang="en-ID" dirty="0">
                <a:solidFill>
                  <a:schemeClr val="bg1"/>
                </a:solidFill>
                <a:latin typeface="Franklin Gothic Demi" panose="020B0703020102020204" pitchFamily="34" charset="0"/>
              </a:rPr>
              <a:t>.</a:t>
            </a:r>
          </a:p>
          <a:p>
            <a:pPr marL="0" indent="0">
              <a:buNone/>
            </a:pPr>
            <a:endParaRPr lang="en-ID" dirty="0">
              <a:solidFill>
                <a:srgbClr val="FFFF00"/>
              </a:solidFill>
              <a:latin typeface="Gill Sans Nova Cond XBd" panose="020B0A06020104020203" pitchFamily="34" charset="0"/>
            </a:endParaRPr>
          </a:p>
          <a:p>
            <a:pPr marL="0" indent="0">
              <a:buNone/>
            </a:pPr>
            <a:r>
              <a:rPr lang="en-ID" sz="3600" dirty="0" err="1">
                <a:solidFill>
                  <a:srgbClr val="FFFF00"/>
                </a:solidFill>
                <a:latin typeface="Berlin Sans FB" panose="020E0602020502020306" pitchFamily="34" charset="0"/>
              </a:rPr>
              <a:t>Efesus</a:t>
            </a:r>
            <a:r>
              <a:rPr lang="en-ID" sz="3600" dirty="0">
                <a:solidFill>
                  <a:srgbClr val="FFFF00"/>
                </a:solidFill>
                <a:latin typeface="Berlin Sans FB" panose="020E0602020502020306" pitchFamily="34" charset="0"/>
              </a:rPr>
              <a:t> 6:13 </a:t>
            </a:r>
          </a:p>
          <a:p>
            <a:pPr marL="0" indent="0">
              <a:buNone/>
            </a:pPr>
            <a:r>
              <a:rPr lang="en-ID" dirty="0" err="1">
                <a:solidFill>
                  <a:srgbClr val="FFFF00"/>
                </a:solidFill>
                <a:latin typeface="Berlin Sans FB" panose="020E0602020502020306" pitchFamily="34" charset="0"/>
              </a:rPr>
              <a:t>Sebab</a:t>
            </a:r>
            <a:r>
              <a:rPr lang="en-ID" dirty="0">
                <a:solidFill>
                  <a:srgbClr val="FFFF00"/>
                </a:solidFill>
                <a:latin typeface="Berlin Sans FB" panose="020E0602020502020306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Berlin Sans FB" panose="020E0602020502020306" pitchFamily="34" charset="0"/>
              </a:rPr>
              <a:t>itu</a:t>
            </a:r>
            <a:r>
              <a:rPr lang="en-ID" dirty="0">
                <a:solidFill>
                  <a:srgbClr val="FFFF00"/>
                </a:solidFill>
                <a:latin typeface="Berlin Sans FB" panose="020E0602020502020306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Berlin Sans FB" panose="020E0602020502020306" pitchFamily="34" charset="0"/>
              </a:rPr>
              <a:t>ambillah</a:t>
            </a:r>
            <a:r>
              <a:rPr lang="en-ID" dirty="0">
                <a:solidFill>
                  <a:srgbClr val="FFFF00"/>
                </a:solidFill>
                <a:latin typeface="Berlin Sans FB" panose="020E0602020502020306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Berlin Sans FB" panose="020E0602020502020306" pitchFamily="34" charset="0"/>
              </a:rPr>
              <a:t>seluruh</a:t>
            </a:r>
            <a:r>
              <a:rPr lang="en-ID" dirty="0">
                <a:solidFill>
                  <a:srgbClr val="FFFF00"/>
                </a:solidFill>
                <a:latin typeface="Berlin Sans FB" panose="020E0602020502020306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Berlin Sans FB" panose="020E0602020502020306" pitchFamily="34" charset="0"/>
              </a:rPr>
              <a:t>perlengkapan</a:t>
            </a:r>
            <a:r>
              <a:rPr lang="en-ID" dirty="0">
                <a:solidFill>
                  <a:srgbClr val="FFFF00"/>
                </a:solidFill>
                <a:latin typeface="Berlin Sans FB" panose="020E0602020502020306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Berlin Sans FB" panose="020E0602020502020306" pitchFamily="34" charset="0"/>
              </a:rPr>
              <a:t>senjata</a:t>
            </a:r>
            <a:r>
              <a:rPr lang="en-ID" dirty="0">
                <a:solidFill>
                  <a:srgbClr val="FFFF00"/>
                </a:solidFill>
                <a:latin typeface="Berlin Sans FB" panose="020E0602020502020306" pitchFamily="34" charset="0"/>
              </a:rPr>
              <a:t> Allah, </a:t>
            </a:r>
            <a:r>
              <a:rPr lang="en-ID" dirty="0" err="1">
                <a:solidFill>
                  <a:srgbClr val="FFFF00"/>
                </a:solidFill>
                <a:latin typeface="Berlin Sans FB" panose="020E0602020502020306" pitchFamily="34" charset="0"/>
              </a:rPr>
              <a:t>supaya</a:t>
            </a:r>
            <a:r>
              <a:rPr lang="en-ID" dirty="0">
                <a:solidFill>
                  <a:srgbClr val="FFFF00"/>
                </a:solidFill>
                <a:latin typeface="Berlin Sans FB" panose="020E0602020502020306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Berlin Sans FB" panose="020E0602020502020306" pitchFamily="34" charset="0"/>
              </a:rPr>
              <a:t>kamu</a:t>
            </a:r>
            <a:r>
              <a:rPr lang="en-ID" dirty="0">
                <a:solidFill>
                  <a:srgbClr val="FFFF00"/>
                </a:solidFill>
                <a:latin typeface="Berlin Sans FB" panose="020E0602020502020306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Berlin Sans FB" panose="020E0602020502020306" pitchFamily="34" charset="0"/>
              </a:rPr>
              <a:t>dapat</a:t>
            </a:r>
            <a:r>
              <a:rPr lang="en-ID" dirty="0">
                <a:solidFill>
                  <a:srgbClr val="FFFF00"/>
                </a:solidFill>
                <a:latin typeface="Berlin Sans FB" panose="020E0602020502020306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Berlin Sans FB" panose="020E0602020502020306" pitchFamily="34" charset="0"/>
              </a:rPr>
              <a:t>mengadakan</a:t>
            </a:r>
            <a:r>
              <a:rPr lang="en-ID" dirty="0">
                <a:solidFill>
                  <a:srgbClr val="FFFF00"/>
                </a:solidFill>
                <a:latin typeface="Berlin Sans FB" panose="020E0602020502020306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Berlin Sans FB" panose="020E0602020502020306" pitchFamily="34" charset="0"/>
              </a:rPr>
              <a:t>perlawanan</a:t>
            </a:r>
            <a:r>
              <a:rPr lang="en-ID" dirty="0">
                <a:solidFill>
                  <a:srgbClr val="FFFF00"/>
                </a:solidFill>
                <a:latin typeface="Berlin Sans FB" panose="020E0602020502020306" pitchFamily="34" charset="0"/>
              </a:rPr>
              <a:t> pada </a:t>
            </a:r>
            <a:r>
              <a:rPr lang="en-ID" dirty="0" err="1">
                <a:solidFill>
                  <a:srgbClr val="FFFF00"/>
                </a:solidFill>
                <a:latin typeface="Berlin Sans FB" panose="020E0602020502020306" pitchFamily="34" charset="0"/>
              </a:rPr>
              <a:t>hari</a:t>
            </a:r>
            <a:r>
              <a:rPr lang="en-ID" dirty="0">
                <a:solidFill>
                  <a:srgbClr val="FFFF00"/>
                </a:solidFill>
                <a:latin typeface="Berlin Sans FB" panose="020E0602020502020306" pitchFamily="34" charset="0"/>
              </a:rPr>
              <a:t> yang </a:t>
            </a:r>
            <a:r>
              <a:rPr lang="en-ID" dirty="0" err="1">
                <a:solidFill>
                  <a:srgbClr val="FFFF00"/>
                </a:solidFill>
                <a:latin typeface="Berlin Sans FB" panose="020E0602020502020306" pitchFamily="34" charset="0"/>
              </a:rPr>
              <a:t>jahat</a:t>
            </a:r>
            <a:r>
              <a:rPr lang="en-ID" dirty="0">
                <a:solidFill>
                  <a:srgbClr val="FFFF00"/>
                </a:solidFill>
                <a:latin typeface="Berlin Sans FB" panose="020E0602020502020306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Berlin Sans FB" panose="020E0602020502020306" pitchFamily="34" charset="0"/>
              </a:rPr>
              <a:t>itu</a:t>
            </a:r>
            <a:r>
              <a:rPr lang="en-ID" dirty="0">
                <a:solidFill>
                  <a:srgbClr val="FFFF00"/>
                </a:solidFill>
                <a:latin typeface="Berlin Sans FB" panose="020E0602020502020306" pitchFamily="34" charset="0"/>
              </a:rPr>
              <a:t> dan </a:t>
            </a:r>
            <a:r>
              <a:rPr lang="en-ID" dirty="0" err="1">
                <a:solidFill>
                  <a:srgbClr val="FFFF00"/>
                </a:solidFill>
                <a:latin typeface="Berlin Sans FB" panose="020E0602020502020306" pitchFamily="34" charset="0"/>
              </a:rPr>
              <a:t>tetap</a:t>
            </a:r>
            <a:r>
              <a:rPr lang="en-ID" dirty="0">
                <a:solidFill>
                  <a:srgbClr val="FFFF00"/>
                </a:solidFill>
                <a:latin typeface="Berlin Sans FB" panose="020E0602020502020306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Berlin Sans FB" panose="020E0602020502020306" pitchFamily="34" charset="0"/>
              </a:rPr>
              <a:t>berdiri</a:t>
            </a:r>
            <a:r>
              <a:rPr lang="en-ID" dirty="0">
                <a:solidFill>
                  <a:srgbClr val="FFFF00"/>
                </a:solidFill>
                <a:latin typeface="Berlin Sans FB" panose="020E0602020502020306" pitchFamily="34" charset="0"/>
              </a:rPr>
              <a:t>, </a:t>
            </a:r>
            <a:r>
              <a:rPr lang="en-ID" dirty="0" err="1">
                <a:solidFill>
                  <a:srgbClr val="FFFF00"/>
                </a:solidFill>
                <a:latin typeface="Berlin Sans FB" panose="020E0602020502020306" pitchFamily="34" charset="0"/>
              </a:rPr>
              <a:t>sesudah</a:t>
            </a:r>
            <a:r>
              <a:rPr lang="en-ID" dirty="0">
                <a:solidFill>
                  <a:srgbClr val="FFFF00"/>
                </a:solidFill>
                <a:latin typeface="Berlin Sans FB" panose="020E0602020502020306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Berlin Sans FB" panose="020E0602020502020306" pitchFamily="34" charset="0"/>
              </a:rPr>
              <a:t>kamu</a:t>
            </a:r>
            <a:r>
              <a:rPr lang="en-ID" dirty="0">
                <a:solidFill>
                  <a:srgbClr val="FFFF00"/>
                </a:solidFill>
                <a:latin typeface="Berlin Sans FB" panose="020E0602020502020306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Berlin Sans FB" panose="020E0602020502020306" pitchFamily="34" charset="0"/>
              </a:rPr>
              <a:t>menyelesaikan</a:t>
            </a:r>
            <a:r>
              <a:rPr lang="en-ID" dirty="0">
                <a:solidFill>
                  <a:srgbClr val="FFFF00"/>
                </a:solidFill>
                <a:latin typeface="Berlin Sans FB" panose="020E0602020502020306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Berlin Sans FB" panose="020E0602020502020306" pitchFamily="34" charset="0"/>
              </a:rPr>
              <a:t>segala</a:t>
            </a:r>
            <a:r>
              <a:rPr lang="en-ID" dirty="0">
                <a:solidFill>
                  <a:srgbClr val="FFFF00"/>
                </a:solidFill>
                <a:latin typeface="Berlin Sans FB" panose="020E0602020502020306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Berlin Sans FB" panose="020E0602020502020306" pitchFamily="34" charset="0"/>
              </a:rPr>
              <a:t>sesuatu</a:t>
            </a:r>
            <a:r>
              <a:rPr lang="en-ID" dirty="0">
                <a:solidFill>
                  <a:srgbClr val="FFFF00"/>
                </a:solidFill>
                <a:latin typeface="Berlin Sans FB" panose="020E0602020502020306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4140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2C188-B5EB-7BA3-5AB2-7A1C74AF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C3922-9BAF-A4AD-8F29-BA4F88696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4D6F7FE-CFC1-72EF-C3FF-897D889D5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526"/>
            <a:ext cx="9143999" cy="68675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0D7B441-BF89-5929-F4D5-C15C7F2916DC}"/>
              </a:ext>
            </a:extLst>
          </p:cNvPr>
          <p:cNvSpPr txBox="1">
            <a:spLocks/>
          </p:cNvSpPr>
          <p:nvPr/>
        </p:nvSpPr>
        <p:spPr>
          <a:xfrm>
            <a:off x="0" y="104775"/>
            <a:ext cx="9144000" cy="904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KESIMPULAN</a:t>
            </a:r>
            <a:endParaRPr lang="en-ID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B11EDA-2B7D-8813-05CD-C8AF96FBC957}"/>
              </a:ext>
            </a:extLst>
          </p:cNvPr>
          <p:cNvSpPr/>
          <p:nvPr/>
        </p:nvSpPr>
        <p:spPr>
          <a:xfrm>
            <a:off x="341462" y="54462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388745-2C94-C750-6888-F8FE651DB19C}"/>
              </a:ext>
            </a:extLst>
          </p:cNvPr>
          <p:cNvSpPr/>
          <p:nvPr/>
        </p:nvSpPr>
        <p:spPr>
          <a:xfrm>
            <a:off x="341736" y="97446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D977BE-6AB5-32FB-1B45-D583743C2014}"/>
              </a:ext>
            </a:extLst>
          </p:cNvPr>
          <p:cNvSpPr/>
          <p:nvPr/>
        </p:nvSpPr>
        <p:spPr>
          <a:xfrm>
            <a:off x="341736" y="203629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66FF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5A4EB0-074B-7272-B1C0-3A1174CEA422}"/>
              </a:ext>
            </a:extLst>
          </p:cNvPr>
          <p:cNvSpPr/>
          <p:nvPr/>
        </p:nvSpPr>
        <p:spPr>
          <a:xfrm>
            <a:off x="341736" y="322360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445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445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ECB683-4431-115A-1595-75104ACE654E}"/>
              </a:ext>
            </a:extLst>
          </p:cNvPr>
          <p:cNvSpPr/>
          <p:nvPr/>
        </p:nvSpPr>
        <p:spPr>
          <a:xfrm>
            <a:off x="341462" y="434791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1194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4E72E8-3EE3-DFD6-BBC2-3A02629F896F}"/>
              </a:ext>
            </a:extLst>
          </p:cNvPr>
          <p:cNvSpPr txBox="1"/>
          <p:nvPr/>
        </p:nvSpPr>
        <p:spPr>
          <a:xfrm>
            <a:off x="1164374" y="1096834"/>
            <a:ext cx="7637890" cy="769441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ID" sz="2200" dirty="0" err="1">
                <a:latin typeface="Gill Sans Nova Cond XBd" panose="020B0A06020104020203" pitchFamily="34" charset="0"/>
              </a:rPr>
              <a:t>Umat</a:t>
            </a:r>
            <a:r>
              <a:rPr lang="en-ID" sz="2200" dirty="0">
                <a:latin typeface="Gill Sans Nova Cond XBd" panose="020B0A06020104020203" pitchFamily="34" charset="0"/>
              </a:rPr>
              <a:t> Allah </a:t>
            </a:r>
            <a:r>
              <a:rPr lang="en-ID" sz="2200" dirty="0" err="1">
                <a:latin typeface="Gill Sans Nova Cond XBd" panose="020B0A06020104020203" pitchFamily="34" charset="0"/>
              </a:rPr>
              <a:t>harus</a:t>
            </a:r>
            <a:r>
              <a:rPr lang="en-ID" sz="2200" dirty="0"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latin typeface="Gill Sans Nova Cond XBd" panose="020B0A06020104020203" pitchFamily="34" charset="0"/>
              </a:rPr>
              <a:t>membangun</a:t>
            </a:r>
            <a:r>
              <a:rPr lang="en-ID" sz="2200" dirty="0"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latin typeface="Gill Sans Nova Cond XBd" panose="020B0A06020104020203" pitchFamily="34" charset="0"/>
              </a:rPr>
              <a:t>rumah</a:t>
            </a:r>
            <a:r>
              <a:rPr lang="en-ID" sz="2200" dirty="0"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latin typeface="Gill Sans Nova Cond XBd" panose="020B0A06020104020203" pitchFamily="34" charset="0"/>
              </a:rPr>
              <a:t>rohaninya</a:t>
            </a:r>
            <a:r>
              <a:rPr lang="en-ID" sz="2200" dirty="0">
                <a:latin typeface="Gill Sans Nova Cond XBd" panose="020B0A06020104020203" pitchFamily="34" charset="0"/>
              </a:rPr>
              <a:t> di </a:t>
            </a:r>
            <a:r>
              <a:rPr lang="en-ID" sz="2200" dirty="0" err="1">
                <a:latin typeface="Gill Sans Nova Cond XBd" panose="020B0A06020104020203" pitchFamily="34" charset="0"/>
              </a:rPr>
              <a:t>atas</a:t>
            </a:r>
            <a:r>
              <a:rPr lang="en-ID" sz="2200" dirty="0">
                <a:latin typeface="Gill Sans Nova Cond XBd" panose="020B0A06020104020203" pitchFamily="34" charset="0"/>
              </a:rPr>
              <a:t> batu </a:t>
            </a:r>
            <a:r>
              <a:rPr lang="en-ID" sz="2200" dirty="0" err="1">
                <a:latin typeface="Gill Sans Nova Cond XBd" panose="020B0A06020104020203" pitchFamily="34" charset="0"/>
              </a:rPr>
              <a:t>karang</a:t>
            </a:r>
            <a:r>
              <a:rPr lang="en-ID" sz="2200" dirty="0">
                <a:latin typeface="Gill Sans Nova Cond XBd" panose="020B0A06020104020203" pitchFamily="34" charset="0"/>
              </a:rPr>
              <a:t> yang </a:t>
            </a:r>
            <a:r>
              <a:rPr lang="en-ID" sz="2200" dirty="0" err="1">
                <a:latin typeface="Gill Sans Nova Cond XBd" panose="020B0A06020104020203" pitchFamily="34" charset="0"/>
              </a:rPr>
              <a:t>teguh</a:t>
            </a:r>
            <a:r>
              <a:rPr lang="en-ID" sz="2200" dirty="0">
                <a:latin typeface="Gill Sans Nova Cond XBd" panose="020B0A06020104020203" pitchFamily="34" charset="0"/>
              </a:rPr>
              <a:t> agar </a:t>
            </a:r>
            <a:r>
              <a:rPr lang="en-ID" sz="2200" dirty="0" err="1">
                <a:latin typeface="Gill Sans Nova Cond XBd" panose="020B0A06020104020203" pitchFamily="34" charset="0"/>
              </a:rPr>
              <a:t>tidak</a:t>
            </a:r>
            <a:r>
              <a:rPr lang="en-ID" sz="2200" dirty="0"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latin typeface="Gill Sans Nova Cond XBd" panose="020B0A06020104020203" pitchFamily="34" charset="0"/>
              </a:rPr>
              <a:t>tertipu</a:t>
            </a:r>
            <a:r>
              <a:rPr lang="en-ID" sz="2200" dirty="0">
                <a:latin typeface="Gill Sans Nova Cond XBd" panose="020B0A06020104020203" pitchFamily="34" charset="0"/>
              </a:rPr>
              <a:t> oleh </a:t>
            </a:r>
            <a:r>
              <a:rPr lang="en-ID" sz="2200" dirty="0" err="1">
                <a:latin typeface="Gill Sans Nova Cond XBd" panose="020B0A06020104020203" pitchFamily="34" charset="0"/>
              </a:rPr>
              <a:t>muslihat</a:t>
            </a:r>
            <a:r>
              <a:rPr lang="en-ID" sz="2200" dirty="0">
                <a:latin typeface="Gill Sans Nova Cond XBd" panose="020B0A06020104020203" pitchFamily="34" charset="0"/>
              </a:rPr>
              <a:t> Iblis.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78DB06-6817-2386-8CAB-803ABE4A44E5}"/>
              </a:ext>
            </a:extLst>
          </p:cNvPr>
          <p:cNvSpPr txBox="1"/>
          <p:nvPr/>
        </p:nvSpPr>
        <p:spPr>
          <a:xfrm>
            <a:off x="1164374" y="2189123"/>
            <a:ext cx="7637889" cy="830997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r>
              <a:rPr lang="en-ID" sz="2400" dirty="0" err="1">
                <a:latin typeface="Gill Sans Nova Cond XBd" panose="020B0A06020104020203" pitchFamily="34" charset="0"/>
              </a:rPr>
              <a:t>Alkitab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jelas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mengajarkan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bahwa</a:t>
            </a:r>
            <a:r>
              <a:rPr lang="en-ID" sz="2400" dirty="0">
                <a:latin typeface="Gill Sans Nova Cond XBd" panose="020B0A06020104020203" pitchFamily="34" charset="0"/>
              </a:rPr>
              <a:t> orang </a:t>
            </a:r>
            <a:r>
              <a:rPr lang="en-ID" sz="2400" dirty="0" err="1">
                <a:latin typeface="Gill Sans Nova Cond XBd" panose="020B0A06020104020203" pitchFamily="34" charset="0"/>
              </a:rPr>
              <a:t>mati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tidak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tahu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apa-apa</a:t>
            </a:r>
            <a:r>
              <a:rPr lang="en-ID" sz="2400" dirty="0">
                <a:latin typeface="Gill Sans Nova Cond XBd" panose="020B0A06020104020203" pitchFamily="34" charset="0"/>
              </a:rPr>
              <a:t> dan </a:t>
            </a:r>
            <a:r>
              <a:rPr lang="en-ID" sz="2400" dirty="0" err="1">
                <a:latin typeface="Gill Sans Nova Cond XBd" panose="020B0A06020104020203" pitchFamily="34" charset="0"/>
              </a:rPr>
              <a:t>tidak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ada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kesadaran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sama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sekali</a:t>
            </a:r>
            <a:r>
              <a:rPr lang="en-ID" sz="2400" dirty="0">
                <a:latin typeface="Gill Sans Nova Cond XBd" panose="020B0A06020104020203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88914E-3C09-70D7-296C-EAF36018F31C}"/>
              </a:ext>
            </a:extLst>
          </p:cNvPr>
          <p:cNvSpPr txBox="1"/>
          <p:nvPr/>
        </p:nvSpPr>
        <p:spPr>
          <a:xfrm>
            <a:off x="1164373" y="3319629"/>
            <a:ext cx="7637889" cy="830997"/>
          </a:xfrm>
          <a:prstGeom prst="rect">
            <a:avLst/>
          </a:prstGeom>
          <a:solidFill>
            <a:srgbClr val="FF9966"/>
          </a:solidFill>
        </p:spPr>
        <p:txBody>
          <a:bodyPr wrap="square">
            <a:spAutoFit/>
          </a:bodyPr>
          <a:lstStyle/>
          <a:p>
            <a:r>
              <a:rPr lang="en-ID" sz="2400" dirty="0" err="1">
                <a:latin typeface="Gill Sans Nova Cond XBd" panose="020B0A06020104020203" pitchFamily="34" charset="0"/>
              </a:rPr>
              <a:t>Tidak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ada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tempat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untuk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gagasan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reinkarnasi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dalam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iman</a:t>
            </a:r>
            <a:r>
              <a:rPr lang="en-ID" sz="2400" dirty="0">
                <a:latin typeface="Gill Sans Nova Cond XBd" panose="020B0A06020104020203" pitchFamily="34" charset="0"/>
              </a:rPr>
              <a:t> orang Kristen.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AEE648-F142-EEEB-513D-67D4B1A0F452}"/>
              </a:ext>
            </a:extLst>
          </p:cNvPr>
          <p:cNvSpPr txBox="1"/>
          <p:nvPr/>
        </p:nvSpPr>
        <p:spPr>
          <a:xfrm>
            <a:off x="1164100" y="4369761"/>
            <a:ext cx="7637888" cy="1015663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en-ID" sz="2000" dirty="0">
                <a:latin typeface="Gill Sans Nova Cond XBd" panose="020B0A06020104020203" pitchFamily="34" charset="0"/>
              </a:rPr>
              <a:t>Kita </a:t>
            </a:r>
            <a:r>
              <a:rPr lang="en-ID" sz="2000" dirty="0" err="1">
                <a:latin typeface="Gill Sans Nova Cond XBd" panose="020B0A06020104020203" pitchFamily="34" charset="0"/>
              </a:rPr>
              <a:t>harus</a:t>
            </a:r>
            <a:r>
              <a:rPr lang="en-ID" sz="2000" dirty="0">
                <a:latin typeface="Gill Sans Nova Cond XBd" panose="020B0A06020104020203" pitchFamily="34" charset="0"/>
              </a:rPr>
              <a:t> </a:t>
            </a:r>
            <a:r>
              <a:rPr lang="en-ID" sz="2000" dirty="0" err="1">
                <a:latin typeface="Gill Sans Nova Cond XBd" panose="020B0A06020104020203" pitchFamily="34" charset="0"/>
              </a:rPr>
              <a:t>terus</a:t>
            </a:r>
            <a:r>
              <a:rPr lang="en-ID" sz="2000" dirty="0">
                <a:latin typeface="Gill Sans Nova Cond XBd" panose="020B0A06020104020203" pitchFamily="34" charset="0"/>
              </a:rPr>
              <a:t> </a:t>
            </a:r>
            <a:r>
              <a:rPr lang="en-ID" sz="2000" dirty="0" err="1">
                <a:latin typeface="Gill Sans Nova Cond XBd" panose="020B0A06020104020203" pitchFamily="34" charset="0"/>
              </a:rPr>
              <a:t>membentengi</a:t>
            </a:r>
            <a:r>
              <a:rPr lang="en-ID" sz="2000" dirty="0">
                <a:latin typeface="Gill Sans Nova Cond XBd" panose="020B0A06020104020203" pitchFamily="34" charset="0"/>
              </a:rPr>
              <a:t> </a:t>
            </a:r>
            <a:r>
              <a:rPr lang="en-ID" sz="2000" dirty="0" err="1">
                <a:latin typeface="Gill Sans Nova Cond XBd" panose="020B0A06020104020203" pitchFamily="34" charset="0"/>
              </a:rPr>
              <a:t>hidup</a:t>
            </a:r>
            <a:r>
              <a:rPr lang="en-ID" sz="2000" dirty="0">
                <a:latin typeface="Gill Sans Nova Cond XBd" panose="020B0A06020104020203" pitchFamily="34" charset="0"/>
              </a:rPr>
              <a:t> </a:t>
            </a:r>
            <a:r>
              <a:rPr lang="en-ID" sz="2000" dirty="0" err="1">
                <a:latin typeface="Gill Sans Nova Cond XBd" panose="020B0A06020104020203" pitchFamily="34" charset="0"/>
              </a:rPr>
              <a:t>dengan</a:t>
            </a:r>
            <a:r>
              <a:rPr lang="en-ID" sz="2000" dirty="0">
                <a:latin typeface="Gill Sans Nova Cond XBd" panose="020B0A06020104020203" pitchFamily="34" charset="0"/>
              </a:rPr>
              <a:t> </a:t>
            </a:r>
            <a:r>
              <a:rPr lang="en-ID" sz="2000" dirty="0" err="1">
                <a:latin typeface="Gill Sans Nova Cond XBd" panose="020B0A06020104020203" pitchFamily="34" charset="0"/>
              </a:rPr>
              <a:t>iman</a:t>
            </a:r>
            <a:r>
              <a:rPr lang="en-ID" sz="2000" dirty="0">
                <a:latin typeface="Gill Sans Nova Cond XBd" panose="020B0A06020104020203" pitchFamily="34" charset="0"/>
              </a:rPr>
              <a:t>, </a:t>
            </a:r>
            <a:r>
              <a:rPr lang="en-ID" sz="2000" dirty="0" err="1">
                <a:latin typeface="Gill Sans Nova Cond XBd" panose="020B0A06020104020203" pitchFamily="34" charset="0"/>
              </a:rPr>
              <a:t>doa</a:t>
            </a:r>
            <a:r>
              <a:rPr lang="en-ID" sz="2000" dirty="0">
                <a:latin typeface="Gill Sans Nova Cond XBd" panose="020B0A06020104020203" pitchFamily="34" charset="0"/>
              </a:rPr>
              <a:t>, dan </a:t>
            </a:r>
            <a:r>
              <a:rPr lang="en-ID" sz="2000" dirty="0" err="1">
                <a:latin typeface="Gill Sans Nova Cond XBd" panose="020B0A06020104020203" pitchFamily="34" charset="0"/>
              </a:rPr>
              <a:t>ketaatan</a:t>
            </a:r>
            <a:r>
              <a:rPr lang="en-ID" sz="2000" dirty="0">
                <a:latin typeface="Gill Sans Nova Cond XBd" panose="020B0A06020104020203" pitchFamily="34" charset="0"/>
              </a:rPr>
              <a:t> pada </a:t>
            </a:r>
            <a:r>
              <a:rPr lang="en-ID" sz="2000" dirty="0" err="1">
                <a:latin typeface="Gill Sans Nova Cond XBd" panose="020B0A06020104020203" pitchFamily="34" charset="0"/>
              </a:rPr>
              <a:t>Firman</a:t>
            </a:r>
            <a:r>
              <a:rPr lang="en-ID" sz="2000" dirty="0">
                <a:latin typeface="Gill Sans Nova Cond XBd" panose="020B0A06020104020203" pitchFamily="34" charset="0"/>
              </a:rPr>
              <a:t> </a:t>
            </a:r>
            <a:r>
              <a:rPr lang="en-ID" sz="2000" dirty="0" err="1">
                <a:latin typeface="Gill Sans Nova Cond XBd" panose="020B0A06020104020203" pitchFamily="34" charset="0"/>
              </a:rPr>
              <a:t>Tuhan</a:t>
            </a:r>
            <a:r>
              <a:rPr lang="en-ID" sz="2000" dirty="0">
                <a:latin typeface="Gill Sans Nova Cond XBd" panose="020B0A06020104020203" pitchFamily="34" charset="0"/>
              </a:rPr>
              <a:t>, </a:t>
            </a:r>
            <a:r>
              <a:rPr lang="en-ID" sz="2000" dirty="0" err="1">
                <a:latin typeface="Gill Sans Nova Cond XBd" panose="020B0A06020104020203" pitchFamily="34" charset="0"/>
              </a:rPr>
              <a:t>supaya</a:t>
            </a:r>
            <a:r>
              <a:rPr lang="en-ID" sz="2000" dirty="0">
                <a:latin typeface="Gill Sans Nova Cond XBd" panose="020B0A06020104020203" pitchFamily="34" charset="0"/>
              </a:rPr>
              <a:t> </a:t>
            </a:r>
            <a:r>
              <a:rPr lang="en-ID" sz="2000" dirty="0" err="1">
                <a:latin typeface="Gill Sans Nova Cond XBd" panose="020B0A06020104020203" pitchFamily="34" charset="0"/>
              </a:rPr>
              <a:t>tidak</a:t>
            </a:r>
            <a:r>
              <a:rPr lang="en-ID" sz="2000" dirty="0">
                <a:latin typeface="Gill Sans Nova Cond XBd" panose="020B0A06020104020203" pitchFamily="34" charset="0"/>
              </a:rPr>
              <a:t> </a:t>
            </a:r>
            <a:r>
              <a:rPr lang="en-ID" sz="2000" dirty="0" err="1">
                <a:latin typeface="Gill Sans Nova Cond XBd" panose="020B0A06020104020203" pitchFamily="34" charset="0"/>
              </a:rPr>
              <a:t>jatuh</a:t>
            </a:r>
            <a:r>
              <a:rPr lang="en-ID" sz="2000" dirty="0">
                <a:latin typeface="Gill Sans Nova Cond XBd" panose="020B0A06020104020203" pitchFamily="34" charset="0"/>
              </a:rPr>
              <a:t> </a:t>
            </a:r>
            <a:r>
              <a:rPr lang="en-ID" sz="2000" dirty="0" err="1">
                <a:latin typeface="Gill Sans Nova Cond XBd" panose="020B0A06020104020203" pitchFamily="34" charset="0"/>
              </a:rPr>
              <a:t>kepada</a:t>
            </a:r>
            <a:r>
              <a:rPr lang="en-ID" sz="2000" dirty="0">
                <a:latin typeface="Gill Sans Nova Cond XBd" panose="020B0A06020104020203" pitchFamily="34" charset="0"/>
              </a:rPr>
              <a:t> </a:t>
            </a:r>
            <a:r>
              <a:rPr lang="en-ID" sz="2000" dirty="0" err="1">
                <a:latin typeface="Gill Sans Nova Cond XBd" panose="020B0A06020104020203" pitchFamily="34" charset="0"/>
              </a:rPr>
              <a:t>praktik-praktik</a:t>
            </a:r>
            <a:r>
              <a:rPr lang="en-ID" sz="2000" dirty="0">
                <a:latin typeface="Gill Sans Nova Cond XBd" panose="020B0A06020104020203" pitchFamily="34" charset="0"/>
              </a:rPr>
              <a:t> yang salah dan </a:t>
            </a:r>
            <a:r>
              <a:rPr lang="en-ID" sz="2000" dirty="0" err="1">
                <a:latin typeface="Gill Sans Nova Cond XBd" panose="020B0A06020104020203" pitchFamily="34" charset="0"/>
              </a:rPr>
              <a:t>menyesatkan</a:t>
            </a:r>
            <a:r>
              <a:rPr lang="en-ID" sz="2000" dirty="0">
                <a:latin typeface="Gill Sans Nova Cond XBd" panose="020B0A06020104020203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25AE9E-875B-9363-FD53-9EFFD4F4CB60}"/>
              </a:ext>
            </a:extLst>
          </p:cNvPr>
          <p:cNvSpPr txBox="1"/>
          <p:nvPr/>
        </p:nvSpPr>
        <p:spPr>
          <a:xfrm>
            <a:off x="1164101" y="5600353"/>
            <a:ext cx="7637887" cy="83099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ID" sz="2400" dirty="0" err="1">
                <a:latin typeface="Gill Sans Nova Cond XBd" panose="020B0A06020104020203" pitchFamily="34" charset="0"/>
              </a:rPr>
              <a:t>Semua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tipu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daya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setan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akan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digunakan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untuk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menipu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mereka</a:t>
            </a:r>
            <a:r>
              <a:rPr lang="en-ID" sz="2400" dirty="0">
                <a:latin typeface="Gill Sans Nova Cond XBd" panose="020B0A06020104020203" pitchFamily="34" charset="0"/>
              </a:rPr>
              <a:t> yang </a:t>
            </a:r>
            <a:r>
              <a:rPr lang="en-ID" sz="2400" dirty="0" err="1">
                <a:latin typeface="Gill Sans Nova Cond XBd" panose="020B0A06020104020203" pitchFamily="34" charset="0"/>
              </a:rPr>
              <a:t>tidak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berpijak</a:t>
            </a:r>
            <a:r>
              <a:rPr lang="en-ID" sz="2400" dirty="0">
                <a:latin typeface="Gill Sans Nova Cond XBd" panose="020B0A06020104020203" pitchFamily="34" charset="0"/>
              </a:rPr>
              <a:t> pada </a:t>
            </a:r>
            <a:r>
              <a:rPr lang="en-ID" sz="2400" dirty="0" err="1">
                <a:latin typeface="Gill Sans Nova Cond XBd" panose="020B0A06020104020203" pitchFamily="34" charset="0"/>
              </a:rPr>
              <a:t>Firman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Tuhan</a:t>
            </a:r>
            <a:r>
              <a:rPr lang="en-ID" sz="2400" dirty="0">
                <a:latin typeface="Gill Sans Nova Cond XBd" panose="020B0A060201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44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1CB7C-7830-62D2-218D-A6782F894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1" y="457200"/>
            <a:ext cx="4827204" cy="6400800"/>
          </a:xfrm>
        </p:spPr>
        <p:txBody>
          <a:bodyPr>
            <a:noAutofit/>
          </a:bodyPr>
          <a:lstStyle/>
          <a:p>
            <a:r>
              <a:rPr lang="en-ID" sz="2400" dirty="0" err="1">
                <a:latin typeface="Gill Sans Nova Cond XBd" panose="020B0A06020104020203" pitchFamily="34" charset="0"/>
              </a:rPr>
              <a:t>Mistisisme</a:t>
            </a:r>
            <a:r>
              <a:rPr lang="en-ID" sz="2400" dirty="0">
                <a:latin typeface="Gill Sans Nova Cond XBd" panose="020B0A06020104020203" pitchFamily="34" charset="0"/>
              </a:rPr>
              <a:t>, </a:t>
            </a:r>
            <a:r>
              <a:rPr lang="en-ID" sz="2400" dirty="0" err="1">
                <a:latin typeface="Gill Sans Nova Cond XBd" panose="020B0A06020104020203" pitchFamily="34" charset="0"/>
              </a:rPr>
              <a:t>kisah-kisah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pengalaman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mendekati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kematian</a:t>
            </a:r>
            <a:r>
              <a:rPr lang="en-ID" sz="2400" dirty="0">
                <a:latin typeface="Gill Sans Nova Cond XBd" panose="020B0A06020104020203" pitchFamily="34" charset="0"/>
              </a:rPr>
              <a:t>, </a:t>
            </a:r>
            <a:r>
              <a:rPr lang="en-ID" sz="2400" dirty="0" err="1">
                <a:latin typeface="Gill Sans Nova Cond XBd" panose="020B0A06020104020203" pitchFamily="34" charset="0"/>
              </a:rPr>
              <a:t>kepercayaan</a:t>
            </a:r>
            <a:r>
              <a:rPr lang="en-ID" sz="2400" dirty="0">
                <a:latin typeface="Gill Sans Nova Cond XBd" panose="020B0A06020104020203" pitchFamily="34" charset="0"/>
              </a:rPr>
              <a:t> pada </a:t>
            </a:r>
            <a:r>
              <a:rPr lang="en-ID" sz="2400" dirty="0" err="1">
                <a:latin typeface="Gill Sans Nova Cond XBd" panose="020B0A06020104020203" pitchFamily="34" charset="0"/>
              </a:rPr>
              <a:t>reinkarnasi</a:t>
            </a:r>
            <a:r>
              <a:rPr lang="en-ID" sz="2400" dirty="0">
                <a:latin typeface="Gill Sans Nova Cond XBd" panose="020B0A06020104020203" pitchFamily="34" charset="0"/>
              </a:rPr>
              <a:t>, </a:t>
            </a:r>
            <a:r>
              <a:rPr lang="en-ID" sz="2400" dirty="0" err="1">
                <a:latin typeface="Gill Sans Nova Cond XBd" panose="020B0A06020104020203" pitchFamily="34" charset="0"/>
              </a:rPr>
              <a:t>peramalan</a:t>
            </a:r>
            <a:r>
              <a:rPr lang="en-ID" sz="2400" dirty="0">
                <a:latin typeface="Gill Sans Nova Cond XBd" panose="020B0A06020104020203" pitchFamily="34" charset="0"/>
              </a:rPr>
              <a:t>, </a:t>
            </a:r>
            <a:r>
              <a:rPr lang="en-ID" sz="2400" dirty="0" err="1">
                <a:latin typeface="Gill Sans Nova Cond XBd" panose="020B0A06020104020203" pitchFamily="34" charset="0"/>
              </a:rPr>
              <a:t>pemujaan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leluhur</a:t>
            </a:r>
            <a:r>
              <a:rPr lang="en-ID" sz="2400" dirty="0">
                <a:latin typeface="Gill Sans Nova Cond XBd" panose="020B0A06020104020203" pitchFamily="34" charset="0"/>
              </a:rPr>
              <a:t>, dan </a:t>
            </a:r>
            <a:r>
              <a:rPr lang="en-ID" sz="2400" dirty="0" err="1">
                <a:latin typeface="Gill Sans Nova Cond XBd" panose="020B0A06020104020203" pitchFamily="34" charset="0"/>
              </a:rPr>
              <a:t>spiritisme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semuanya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berkontribusi</a:t>
            </a:r>
            <a:r>
              <a:rPr lang="en-ID" sz="2400" dirty="0">
                <a:latin typeface="Gill Sans Nova Cond XBd" panose="020B0A06020104020203" pitchFamily="34" charset="0"/>
              </a:rPr>
              <a:t> pada </a:t>
            </a:r>
            <a:r>
              <a:rPr lang="en-ID" sz="2400" dirty="0" err="1">
                <a:latin typeface="Gill Sans Nova Cond XBd" panose="020B0A06020104020203" pitchFamily="34" charset="0"/>
              </a:rPr>
              <a:t>normalisasi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hal-hal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seperti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itu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dalam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masyarakat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kita</a:t>
            </a:r>
            <a:r>
              <a:rPr lang="en-ID" sz="2400" dirty="0">
                <a:latin typeface="Gill Sans Nova Cond XBd" panose="020B0A06020104020203" pitchFamily="34" charset="0"/>
              </a:rPr>
              <a:t> dan </a:t>
            </a:r>
            <a:r>
              <a:rPr lang="en-ID" sz="2400" dirty="0" err="1">
                <a:latin typeface="Gill Sans Nova Cond XBd" panose="020B0A06020104020203" pitchFamily="34" charset="0"/>
              </a:rPr>
              <a:t>kebingungan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tentang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kehidupan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setelah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kematian</a:t>
            </a:r>
            <a:r>
              <a:rPr lang="en-ID" sz="2400" dirty="0">
                <a:latin typeface="Gill Sans Nova Cond XBd" panose="020B0A06020104020203" pitchFamily="34" charset="0"/>
              </a:rPr>
              <a:t>. </a:t>
            </a:r>
          </a:p>
          <a:p>
            <a:pPr marL="0" indent="0">
              <a:buNone/>
            </a:pPr>
            <a:endParaRPr lang="en-ID" sz="2400" dirty="0">
              <a:latin typeface="Gill Sans Nova Cond XBd" panose="020B0A06020104020203" pitchFamily="34" charset="0"/>
            </a:endParaRPr>
          </a:p>
          <a:p>
            <a:r>
              <a:rPr lang="en-ID" sz="2400" dirty="0" err="1">
                <a:latin typeface="Gill Sans Nova Cond XBd" panose="020B0A06020104020203" pitchFamily="34" charset="0"/>
              </a:rPr>
              <a:t>Tetapi</a:t>
            </a:r>
            <a:r>
              <a:rPr lang="en-ID" sz="2400" dirty="0">
                <a:latin typeface="Gill Sans Nova Cond XBd" panose="020B0A06020104020203" pitchFamily="34" charset="0"/>
              </a:rPr>
              <a:t> Allah </a:t>
            </a:r>
            <a:r>
              <a:rPr lang="en-ID" sz="2400" dirty="0" err="1">
                <a:latin typeface="Gill Sans Nova Cond XBd" panose="020B0A06020104020203" pitchFamily="34" charset="0"/>
              </a:rPr>
              <a:t>menanggapi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segala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sesuatu</a:t>
            </a:r>
            <a:r>
              <a:rPr lang="en-ID" sz="2400" dirty="0">
                <a:latin typeface="Gill Sans Nova Cond XBd" panose="020B0A06020104020203" pitchFamily="34" charset="0"/>
              </a:rPr>
              <a:t> yang </a:t>
            </a:r>
            <a:r>
              <a:rPr lang="en-ID" sz="2400" dirty="0" err="1">
                <a:latin typeface="Gill Sans Nova Cond XBd" panose="020B0A06020104020203" pitchFamily="34" charset="0"/>
              </a:rPr>
              <a:t>berhubungan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dengan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spiritisme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dengan</a:t>
            </a:r>
            <a:r>
              <a:rPr lang="en-ID" sz="2400" dirty="0">
                <a:latin typeface="Gill Sans Nova Cond XBd" panose="020B0A06020104020203" pitchFamily="34" charset="0"/>
              </a:rPr>
              <a:t> sangat </a:t>
            </a:r>
            <a:r>
              <a:rPr lang="en-ID" sz="2400" dirty="0" err="1">
                <a:latin typeface="Gill Sans Nova Cond XBd" panose="020B0A06020104020203" pitchFamily="34" charset="0"/>
              </a:rPr>
              <a:t>serius</a:t>
            </a:r>
            <a:r>
              <a:rPr lang="en-ID" sz="2400" dirty="0">
                <a:latin typeface="Gill Sans Nova Cond XBd" panose="020B0A06020104020203" pitchFamily="34" charset="0"/>
              </a:rPr>
              <a:t>, dan </a:t>
            </a:r>
            <a:r>
              <a:rPr lang="en-ID" sz="2400" dirty="0" err="1">
                <a:latin typeface="Gill Sans Nova Cond XBd" panose="020B0A06020104020203" pitchFamily="34" charset="0"/>
              </a:rPr>
              <a:t>Alkitab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memperingatkan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kita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dengan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bahasa</a:t>
            </a:r>
            <a:r>
              <a:rPr lang="en-ID" sz="2400" dirty="0">
                <a:latin typeface="Gill Sans Nova Cond XBd" panose="020B0A06020104020203" pitchFamily="34" charset="0"/>
              </a:rPr>
              <a:t> yang sangat </a:t>
            </a:r>
            <a:r>
              <a:rPr lang="en-ID" sz="2400" dirty="0" err="1">
                <a:latin typeface="Gill Sans Nova Cond XBd" panose="020B0A06020104020203" pitchFamily="34" charset="0"/>
              </a:rPr>
              <a:t>keras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terhadap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praktik-praktik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seperti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itu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karena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itu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adalah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tipuan</a:t>
            </a:r>
            <a:r>
              <a:rPr lang="en-ID" sz="2400" dirty="0">
                <a:latin typeface="Gill Sans Nova Cond XBd" panose="020B0A06020104020203" pitchFamily="34" charset="0"/>
              </a:rPr>
              <a:t> Iblis.</a:t>
            </a:r>
          </a:p>
        </p:txBody>
      </p:sp>
      <p:sp>
        <p:nvSpPr>
          <p:cNvPr id="11" name="Rounded Rectangle 26">
            <a:extLst>
              <a:ext uri="{FF2B5EF4-FFF2-40B4-BE49-F238E27FC236}">
                <a16:creationId xmlns:a16="http://schemas.microsoft.com/office/drawing/2014/main" id="{BA1B5697-42F2-4D35-AC70-5153F4213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1885" y="640080"/>
            <a:ext cx="360688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3CA19-E50C-4EB1-CBF9-2D24A7DEC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88" r="26677"/>
          <a:stretch/>
        </p:blipFill>
        <p:spPr>
          <a:xfrm>
            <a:off x="5245116" y="804661"/>
            <a:ext cx="3360420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281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61D13-F29E-2BC1-5FB3-5E8B8703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133350"/>
            <a:ext cx="8067674" cy="1421130"/>
          </a:xfrm>
        </p:spPr>
        <p:txBody>
          <a:bodyPr>
            <a:normAutofit/>
          </a:bodyPr>
          <a:lstStyle/>
          <a:p>
            <a:pPr algn="ctr"/>
            <a:r>
              <a:rPr lang="en-ID" sz="4000" dirty="0">
                <a:solidFill>
                  <a:srgbClr val="C00000"/>
                </a:solidFill>
                <a:latin typeface="Congenial Black" panose="02000503040000020004" pitchFamily="2" charset="0"/>
              </a:rPr>
              <a:t>MISTISISME</a:t>
            </a:r>
            <a:br>
              <a:rPr lang="en-ID" sz="4000" dirty="0">
                <a:solidFill>
                  <a:srgbClr val="C00000"/>
                </a:solidFill>
                <a:latin typeface="Congenial Black" panose="02000503040000020004" pitchFamily="2" charset="0"/>
              </a:rPr>
            </a:br>
            <a:r>
              <a:rPr lang="en-ID" sz="3200" dirty="0" err="1">
                <a:solidFill>
                  <a:srgbClr val="0070C0"/>
                </a:solidFill>
                <a:latin typeface="Bernard MT Condensed" panose="02050806060905020404" pitchFamily="18" charset="0"/>
              </a:rPr>
              <a:t>Minggu</a:t>
            </a:r>
            <a:r>
              <a:rPr lang="en-ID" sz="32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, 4 </a:t>
            </a:r>
            <a:r>
              <a:rPr lang="en-ID" sz="3200" dirty="0" err="1">
                <a:solidFill>
                  <a:srgbClr val="0070C0"/>
                </a:solidFill>
                <a:latin typeface="Bernard MT Condensed" panose="02050806060905020404" pitchFamily="18" charset="0"/>
              </a:rPr>
              <a:t>Desember</a:t>
            </a:r>
            <a:r>
              <a:rPr lang="en-ID" sz="32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 2022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77098-DD38-73B2-1631-45C95F27E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740" y="2176271"/>
            <a:ext cx="8081885" cy="4367403"/>
          </a:xfrm>
        </p:spPr>
        <p:txBody>
          <a:bodyPr anchor="t">
            <a:noAutofit/>
          </a:bodyPr>
          <a:lstStyle/>
          <a:p>
            <a:r>
              <a:rPr lang="en-ID" sz="2600" dirty="0">
                <a:latin typeface="Franklin Gothic Medium Cond" panose="020B0606030402020204" pitchFamily="34" charset="0"/>
              </a:rPr>
              <a:t>Kata "</a:t>
            </a:r>
            <a:r>
              <a:rPr lang="en-ID" sz="2600" dirty="0" err="1">
                <a:latin typeface="Franklin Gothic Medium Cond" panose="020B0606030402020204" pitchFamily="34" charset="0"/>
              </a:rPr>
              <a:t>mistisisme</a:t>
            </a:r>
            <a:r>
              <a:rPr lang="en-ID" sz="2600" dirty="0">
                <a:latin typeface="Franklin Gothic Medium Cond" panose="020B0606030402020204" pitchFamily="34" charset="0"/>
              </a:rPr>
              <a:t>" </a:t>
            </a:r>
            <a:r>
              <a:rPr lang="en-ID" sz="2600" dirty="0" err="1">
                <a:latin typeface="Franklin Gothic Medium Cond" panose="020B0606030402020204" pitchFamily="34" charset="0"/>
              </a:rPr>
              <a:t>adalah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istilah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kompleks</a:t>
            </a:r>
            <a:r>
              <a:rPr lang="en-ID" sz="2600" dirty="0">
                <a:latin typeface="Franklin Gothic Medium Cond" panose="020B0606030402020204" pitchFamily="34" charset="0"/>
              </a:rPr>
              <a:t> yang </a:t>
            </a:r>
            <a:r>
              <a:rPr lang="en-ID" sz="2600" dirty="0" err="1">
                <a:latin typeface="Franklin Gothic Medium Cond" panose="020B0606030402020204" pitchFamily="34" charset="0"/>
              </a:rPr>
              <a:t>merangkum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berbagai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macam</a:t>
            </a:r>
            <a:r>
              <a:rPr lang="en-ID" sz="2600" dirty="0">
                <a:latin typeface="Franklin Gothic Medium Cond" panose="020B0606030402020204" pitchFamily="34" charset="0"/>
              </a:rPr>
              <a:t> ide. Dari </a:t>
            </a:r>
            <a:r>
              <a:rPr lang="en-ID" sz="2600" dirty="0" err="1">
                <a:latin typeface="Franklin Gothic Medium Cond" panose="020B0606030402020204" pitchFamily="34" charset="0"/>
              </a:rPr>
              <a:t>pandangan</a:t>
            </a:r>
            <a:r>
              <a:rPr lang="en-ID" sz="2600" dirty="0">
                <a:latin typeface="Franklin Gothic Medium Cond" panose="020B0606030402020204" pitchFamily="34" charset="0"/>
              </a:rPr>
              <a:t> agama, kata </a:t>
            </a:r>
            <a:r>
              <a:rPr lang="en-ID" sz="2600" dirty="0" err="1">
                <a:latin typeface="Franklin Gothic Medium Cond" panose="020B0606030402020204" pitchFamily="34" charset="0"/>
              </a:rPr>
              <a:t>tersebut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menyiratkan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Eras Bold ITC" panose="020B0907030504020204" pitchFamily="34" charset="0"/>
              </a:rPr>
              <a:t>penyatuan</a:t>
            </a:r>
            <a:r>
              <a:rPr lang="en-ID" sz="2600" dirty="0">
                <a:latin typeface="Eras Bold ITC" panose="020B0907030504020204" pitchFamily="34" charset="0"/>
              </a:rPr>
              <a:t> </a:t>
            </a:r>
            <a:r>
              <a:rPr lang="en-ID" sz="2600" dirty="0" err="1">
                <a:latin typeface="Eras Bold ITC" panose="020B0907030504020204" pitchFamily="34" charset="0"/>
              </a:rPr>
              <a:t>individu</a:t>
            </a:r>
            <a:r>
              <a:rPr lang="en-ID" sz="2600" dirty="0">
                <a:latin typeface="Eras Bold ITC" panose="020B0907030504020204" pitchFamily="34" charset="0"/>
              </a:rPr>
              <a:t> </a:t>
            </a:r>
            <a:r>
              <a:rPr lang="en-ID" sz="2600" dirty="0" err="1">
                <a:latin typeface="Eras Bold ITC" panose="020B0907030504020204" pitchFamily="34" charset="0"/>
              </a:rPr>
              <a:t>dengan</a:t>
            </a:r>
            <a:r>
              <a:rPr lang="en-ID" sz="2600" dirty="0">
                <a:latin typeface="Eras Bold ITC" panose="020B0907030504020204" pitchFamily="34" charset="0"/>
              </a:rPr>
              <a:t> Yang </a:t>
            </a:r>
            <a:r>
              <a:rPr lang="en-ID" sz="2600" dirty="0" err="1">
                <a:latin typeface="Eras Bold ITC" panose="020B0907030504020204" pitchFamily="34" charset="0"/>
              </a:rPr>
              <a:t>Ilahi</a:t>
            </a:r>
            <a:r>
              <a:rPr lang="en-ID" sz="2600" dirty="0">
                <a:latin typeface="Eras Bold ITC" panose="020B0907030504020204" pitchFamily="34" charset="0"/>
              </a:rPr>
              <a:t> </a:t>
            </a:r>
            <a:r>
              <a:rPr lang="en-ID" sz="2600" dirty="0" err="1">
                <a:latin typeface="Eras Bold ITC" panose="020B0907030504020204" pitchFamily="34" charset="0"/>
              </a:rPr>
              <a:t>atau</a:t>
            </a:r>
            <a:r>
              <a:rPr lang="en-ID" sz="2600" dirty="0">
                <a:latin typeface="Eras Bold ITC" panose="020B0907030504020204" pitchFamily="34" charset="0"/>
              </a:rPr>
              <a:t> Yang </a:t>
            </a:r>
            <a:r>
              <a:rPr lang="en-ID" sz="2600" dirty="0" err="1">
                <a:latin typeface="Eras Bold ITC" panose="020B0907030504020204" pitchFamily="34" charset="0"/>
              </a:rPr>
              <a:t>Mutlak</a:t>
            </a:r>
            <a:r>
              <a:rPr lang="en-ID" sz="2600" dirty="0">
                <a:latin typeface="Eras Bold ITC" panose="020B0907030504020204" pitchFamily="34" charset="0"/>
              </a:rPr>
              <a:t> </a:t>
            </a:r>
            <a:r>
              <a:rPr lang="en-ID" sz="2600" dirty="0" err="1">
                <a:latin typeface="Eras Bold ITC" panose="020B0907030504020204" pitchFamily="34" charset="0"/>
              </a:rPr>
              <a:t>dalam</a:t>
            </a:r>
            <a:r>
              <a:rPr lang="en-ID" sz="2600" dirty="0">
                <a:latin typeface="Eras Bold ITC" panose="020B0907030504020204" pitchFamily="34" charset="0"/>
              </a:rPr>
              <a:t> </a:t>
            </a:r>
            <a:r>
              <a:rPr lang="en-ID" sz="2600" dirty="0" err="1">
                <a:latin typeface="Eras Bold ITC" panose="020B0907030504020204" pitchFamily="34" charset="0"/>
              </a:rPr>
              <a:t>sejenis</a:t>
            </a:r>
            <a:r>
              <a:rPr lang="en-ID" sz="2600" dirty="0">
                <a:latin typeface="Eras Bold ITC" panose="020B0907030504020204" pitchFamily="34" charset="0"/>
              </a:rPr>
              <a:t> </a:t>
            </a:r>
            <a:r>
              <a:rPr lang="en-ID" sz="2600" dirty="0" err="1">
                <a:latin typeface="Eras Bold ITC" panose="020B0907030504020204" pitchFamily="34" charset="0"/>
              </a:rPr>
              <a:t>pengalaman</a:t>
            </a:r>
            <a:r>
              <a:rPr lang="en-ID" sz="2600" dirty="0">
                <a:latin typeface="Eras Bold ITC" panose="020B0907030504020204" pitchFamily="34" charset="0"/>
              </a:rPr>
              <a:t> spiritual </a:t>
            </a:r>
            <a:r>
              <a:rPr lang="en-ID" sz="2600" dirty="0" err="1">
                <a:latin typeface="Eras Bold ITC" panose="020B0907030504020204" pitchFamily="34" charset="0"/>
              </a:rPr>
              <a:t>atau</a:t>
            </a:r>
            <a:r>
              <a:rPr lang="en-ID" sz="2600" dirty="0">
                <a:latin typeface="Eras Bold ITC" panose="020B0907030504020204" pitchFamily="34" charset="0"/>
              </a:rPr>
              <a:t> </a:t>
            </a:r>
            <a:r>
              <a:rPr lang="en-ID" sz="2600" dirty="0" err="1">
                <a:latin typeface="Eras Bold ITC" panose="020B0907030504020204" pitchFamily="34" charset="0"/>
              </a:rPr>
              <a:t>kemasukan</a:t>
            </a:r>
            <a:r>
              <a:rPr lang="en-ID" sz="2600" dirty="0">
                <a:latin typeface="Eras Bold ITC" panose="020B0907030504020204" pitchFamily="34" charset="0"/>
              </a:rPr>
              <a:t> </a:t>
            </a:r>
            <a:r>
              <a:rPr lang="en-ID" sz="2600" dirty="0" err="1">
                <a:latin typeface="Eras Bold ITC" panose="020B0907030504020204" pitchFamily="34" charset="0"/>
              </a:rPr>
              <a:t>roh</a:t>
            </a:r>
            <a:r>
              <a:rPr lang="en-ID" sz="2600" dirty="0">
                <a:latin typeface="Eras Bold ITC" panose="020B0907030504020204" pitchFamily="34" charset="0"/>
              </a:rPr>
              <a:t>.</a:t>
            </a:r>
          </a:p>
          <a:p>
            <a:r>
              <a:rPr lang="en-ID" sz="2600" dirty="0" err="1">
                <a:latin typeface="Franklin Gothic Medium Cond" panose="020B0606030402020204" pitchFamily="34" charset="0"/>
              </a:rPr>
              <a:t>Fenomena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mistisisme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dapat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bervariasi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dalam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bentuk</a:t>
            </a:r>
            <a:r>
              <a:rPr lang="en-ID" sz="2600" dirty="0">
                <a:latin typeface="Franklin Gothic Medium Cond" panose="020B0606030402020204" pitchFamily="34" charset="0"/>
              </a:rPr>
              <a:t> dan </a:t>
            </a:r>
            <a:r>
              <a:rPr lang="en-ID" sz="2600" dirty="0" err="1">
                <a:latin typeface="Franklin Gothic Medium Cond" panose="020B0606030402020204" pitchFamily="34" charset="0"/>
              </a:rPr>
              <a:t>intensitasnya</a:t>
            </a:r>
            <a:r>
              <a:rPr lang="en-ID" sz="2600" dirty="0">
                <a:latin typeface="Franklin Gothic Medium Cond" panose="020B0606030402020204" pitchFamily="34" charset="0"/>
              </a:rPr>
              <a:t>, </a:t>
            </a:r>
            <a:r>
              <a:rPr lang="en-ID" sz="2600" dirty="0" err="1">
                <a:latin typeface="Franklin Gothic Medium Cond" panose="020B0606030402020204" pitchFamily="34" charset="0"/>
              </a:rPr>
              <a:t>tetapi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kecenderungannya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selalu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menggantikan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otoritas</a:t>
            </a:r>
            <a:r>
              <a:rPr lang="en-ID" sz="2600" dirty="0">
                <a:latin typeface="Franklin Gothic Medium Cond" panose="020B0606030402020204" pitchFamily="34" charset="0"/>
              </a:rPr>
              <a:t> Tulisan </a:t>
            </a:r>
            <a:r>
              <a:rPr lang="en-ID" sz="2600" dirty="0" err="1">
                <a:latin typeface="Franklin Gothic Medium Cond" panose="020B0606030402020204" pitchFamily="34" charset="0"/>
              </a:rPr>
              <a:t>Firman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Tuhan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dengan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pengalaman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pribadi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seseorang</a:t>
            </a:r>
            <a:r>
              <a:rPr lang="en-ID" sz="2600" dirty="0">
                <a:latin typeface="Franklin Gothic Medium Cond" panose="020B0606030402020204" pitchFamily="34" charset="0"/>
              </a:rPr>
              <a:t>. </a:t>
            </a:r>
            <a:r>
              <a:rPr lang="en-ID" sz="26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Akibatnya</a:t>
            </a:r>
            <a:r>
              <a:rPr lang="en-ID" sz="26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, </a:t>
            </a:r>
            <a:r>
              <a:rPr lang="en-ID" sz="26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Alkitab</a:t>
            </a:r>
            <a:r>
              <a:rPr lang="en-ID" sz="26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kehilangan</a:t>
            </a:r>
            <a:r>
              <a:rPr lang="en-ID" sz="26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banyak</a:t>
            </a:r>
            <a:r>
              <a:rPr lang="en-ID" sz="26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fungsi</a:t>
            </a:r>
            <a:r>
              <a:rPr lang="en-ID" sz="26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doktrinalnya</a:t>
            </a:r>
            <a:r>
              <a:rPr lang="en-ID" sz="26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, dan orang Kristen </a:t>
            </a:r>
            <a:r>
              <a:rPr lang="en-ID" sz="26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tetap</a:t>
            </a:r>
            <a:r>
              <a:rPr lang="en-ID" sz="26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rentan</a:t>
            </a:r>
            <a:r>
              <a:rPr lang="en-ID" sz="26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terhadap</a:t>
            </a:r>
            <a:r>
              <a:rPr lang="en-ID" sz="26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penipuan</a:t>
            </a:r>
            <a:r>
              <a:rPr lang="en-ID" sz="26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apa</a:t>
            </a:r>
            <a:r>
              <a:rPr lang="en-ID" sz="26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pun, </a:t>
            </a:r>
            <a:r>
              <a:rPr lang="en-ID" sz="26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terutama</a:t>
            </a:r>
            <a:r>
              <a:rPr lang="en-ID" sz="26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penipuan</a:t>
            </a:r>
            <a:r>
              <a:rPr lang="en-ID" sz="26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akhir</a:t>
            </a:r>
            <a:r>
              <a:rPr lang="en-ID" sz="26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zaman.</a:t>
            </a:r>
          </a:p>
        </p:txBody>
      </p:sp>
    </p:spTree>
    <p:extLst>
      <p:ext uri="{BB962C8B-B14F-4D97-AF65-F5344CB8AC3E}">
        <p14:creationId xmlns:p14="http://schemas.microsoft.com/office/powerpoint/2010/main" val="306772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B06D74-42BB-F068-91C8-247129788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03" r="24264" b="1"/>
          <a:stretch/>
        </p:blipFill>
        <p:spPr>
          <a:xfrm>
            <a:off x="4133691" y="523804"/>
            <a:ext cx="5010309" cy="5696039"/>
          </a:xfrm>
          <a:custGeom>
            <a:avLst/>
            <a:gdLst/>
            <a:ahLst/>
            <a:cxnLst/>
            <a:rect l="l" t="t" r="r" b="b"/>
            <a:pathLst>
              <a:path w="6680411" h="5696039">
                <a:moveTo>
                  <a:pt x="3592766" y="0"/>
                </a:moveTo>
                <a:lnTo>
                  <a:pt x="4718262" y="0"/>
                </a:lnTo>
                <a:lnTo>
                  <a:pt x="4718262" y="2"/>
                </a:lnTo>
                <a:lnTo>
                  <a:pt x="6680411" y="2"/>
                </a:lnTo>
                <a:lnTo>
                  <a:pt x="6680411" y="5696022"/>
                </a:lnTo>
                <a:lnTo>
                  <a:pt x="3888773" y="5696022"/>
                </a:lnTo>
                <a:lnTo>
                  <a:pt x="3888773" y="5696039"/>
                </a:lnTo>
                <a:lnTo>
                  <a:pt x="0" y="5696039"/>
                </a:lnTo>
                <a:lnTo>
                  <a:pt x="2763278" y="19"/>
                </a:lnTo>
                <a:lnTo>
                  <a:pt x="3447183" y="19"/>
                </a:lnTo>
                <a:lnTo>
                  <a:pt x="3447183" y="2"/>
                </a:lnTo>
                <a:lnTo>
                  <a:pt x="3592765" y="2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06E9F47-DC46-4A02-B5DB-26B56C39C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3805"/>
            <a:ext cx="5850331" cy="5696020"/>
          </a:xfrm>
          <a:custGeom>
            <a:avLst/>
            <a:gdLst>
              <a:gd name="connsiteX0" fmla="*/ 0 w 7800441"/>
              <a:gd name="connsiteY0" fmla="*/ 0 h 5696020"/>
              <a:gd name="connsiteX1" fmla="*/ 7800441 w 7800441"/>
              <a:gd name="connsiteY1" fmla="*/ 0 h 5696020"/>
              <a:gd name="connsiteX2" fmla="*/ 5037161 w 7800441"/>
              <a:gd name="connsiteY2" fmla="*/ 5696020 h 5696020"/>
              <a:gd name="connsiteX3" fmla="*/ 0 w 7800441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0441" h="5696020">
                <a:moveTo>
                  <a:pt x="0" y="0"/>
                </a:moveTo>
                <a:lnTo>
                  <a:pt x="7800441" y="0"/>
                </a:lnTo>
                <a:lnTo>
                  <a:pt x="5037161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F94B1-0E1E-B02D-0B50-711924047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685927"/>
            <a:ext cx="4333875" cy="344804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ID" sz="3200" dirty="0" err="1">
                <a:solidFill>
                  <a:srgbClr val="FFFFFF"/>
                </a:solidFill>
                <a:latin typeface="Gill Sans Nova Cond XBd" panose="020B0A06020104020203" pitchFamily="34" charset="0"/>
              </a:rPr>
              <a:t>Dalam</a:t>
            </a:r>
            <a:r>
              <a:rPr lang="en-ID" sz="3200" dirty="0">
                <a:solidFill>
                  <a:srgbClr val="FFFFFF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solidFill>
                  <a:srgbClr val="FFFFFF"/>
                </a:solidFill>
                <a:latin typeface="Gill Sans Nova Cond XBd" panose="020B0A06020104020203" pitchFamily="34" charset="0"/>
              </a:rPr>
              <a:t>Matius</a:t>
            </a:r>
            <a:r>
              <a:rPr lang="en-ID" sz="3200" dirty="0">
                <a:solidFill>
                  <a:srgbClr val="FFFFFF"/>
                </a:solidFill>
                <a:latin typeface="Gill Sans Nova Cond XBd" panose="020B0A06020104020203" pitchFamily="34" charset="0"/>
              </a:rPr>
              <a:t> 7:21-27, </a:t>
            </a:r>
          </a:p>
          <a:p>
            <a:pPr marL="0" indent="0">
              <a:buNone/>
            </a:pPr>
            <a:r>
              <a:rPr lang="en-ID" sz="3200" dirty="0" err="1">
                <a:solidFill>
                  <a:srgbClr val="FFFFFF"/>
                </a:solidFill>
                <a:latin typeface="Gill Sans Nova Cond XBd" panose="020B0A06020104020203" pitchFamily="34" charset="0"/>
              </a:rPr>
              <a:t>Yesus</a:t>
            </a:r>
            <a:r>
              <a:rPr lang="en-ID" sz="3200" dirty="0">
                <a:solidFill>
                  <a:srgbClr val="FFFFFF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solidFill>
                  <a:srgbClr val="FFFFFF"/>
                </a:solidFill>
                <a:latin typeface="Gill Sans Nova Cond XBd" panose="020B0A06020104020203" pitchFamily="34" charset="0"/>
              </a:rPr>
              <a:t>menekankan</a:t>
            </a:r>
            <a:r>
              <a:rPr lang="en-ID" sz="3200" dirty="0">
                <a:solidFill>
                  <a:srgbClr val="FFFFFF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solidFill>
                  <a:srgbClr val="FFFFFF"/>
                </a:solidFill>
                <a:latin typeface="Gill Sans Nova Cond XBd" panose="020B0A06020104020203" pitchFamily="34" charset="0"/>
              </a:rPr>
              <a:t>pentingnya</a:t>
            </a:r>
            <a:r>
              <a:rPr lang="en-ID" sz="3200" dirty="0">
                <a:solidFill>
                  <a:srgbClr val="FFFFFF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solidFill>
                  <a:srgbClr val="FFFFFF"/>
                </a:solidFill>
                <a:latin typeface="Gill Sans Nova Cond XBd" panose="020B0A06020104020203" pitchFamily="34" charset="0"/>
              </a:rPr>
              <a:t>membangun</a:t>
            </a:r>
            <a:r>
              <a:rPr lang="en-ID" sz="3200" dirty="0">
                <a:solidFill>
                  <a:srgbClr val="FFFFFF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solidFill>
                  <a:srgbClr val="FFFFFF"/>
                </a:solidFill>
                <a:latin typeface="Gill Sans Nova Cond XBd" panose="020B0A06020104020203" pitchFamily="34" charset="0"/>
              </a:rPr>
              <a:t>rumah</a:t>
            </a:r>
            <a:r>
              <a:rPr lang="en-ID" sz="3200" dirty="0">
                <a:solidFill>
                  <a:srgbClr val="FFFFFF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solidFill>
                  <a:srgbClr val="FFFFFF"/>
                </a:solidFill>
                <a:latin typeface="Gill Sans Nova Cond XBd" panose="020B0A06020104020203" pitchFamily="34" charset="0"/>
              </a:rPr>
              <a:t>rohani</a:t>
            </a:r>
            <a:r>
              <a:rPr lang="en-ID" sz="3200" dirty="0">
                <a:solidFill>
                  <a:srgbClr val="FFFFFF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solidFill>
                  <a:srgbClr val="FFFFFF"/>
                </a:solidFill>
                <a:latin typeface="Gill Sans Nova Cond XBd" panose="020B0A06020104020203" pitchFamily="34" charset="0"/>
              </a:rPr>
              <a:t>kita</a:t>
            </a:r>
            <a:r>
              <a:rPr lang="en-ID" sz="3200" dirty="0">
                <a:solidFill>
                  <a:srgbClr val="FFFFFF"/>
                </a:solidFill>
                <a:latin typeface="Gill Sans Nova Cond XBd" panose="020B0A06020104020203" pitchFamily="34" charset="0"/>
              </a:rPr>
              <a:t> "di </a:t>
            </a:r>
            <a:r>
              <a:rPr lang="en-ID" sz="3200" dirty="0" err="1">
                <a:solidFill>
                  <a:srgbClr val="FFFFFF"/>
                </a:solidFill>
                <a:latin typeface="Gill Sans Nova Cond XBd" panose="020B0A06020104020203" pitchFamily="34" charset="0"/>
              </a:rPr>
              <a:t>atas</a:t>
            </a:r>
            <a:r>
              <a:rPr lang="en-ID" sz="3200" dirty="0">
                <a:solidFill>
                  <a:srgbClr val="FFFFFF"/>
                </a:solidFill>
                <a:latin typeface="Gill Sans Nova Cond XBd" panose="020B0A06020104020203" pitchFamily="34" charset="0"/>
              </a:rPr>
              <a:t> batu </a:t>
            </a:r>
            <a:r>
              <a:rPr lang="en-ID" sz="3200" dirty="0" err="1">
                <a:solidFill>
                  <a:srgbClr val="FFFFFF"/>
                </a:solidFill>
                <a:latin typeface="Gill Sans Nova Cond XBd" panose="020B0A06020104020203" pitchFamily="34" charset="0"/>
              </a:rPr>
              <a:t>karang</a:t>
            </a:r>
            <a:r>
              <a:rPr lang="en-ID" sz="3200" dirty="0">
                <a:solidFill>
                  <a:srgbClr val="FFFFFF"/>
                </a:solidFill>
                <a:latin typeface="Gill Sans Nova Cond XBd" panose="020B0A06020104020203" pitchFamily="34" charset="0"/>
              </a:rPr>
              <a:t>" dan </a:t>
            </a:r>
            <a:r>
              <a:rPr lang="en-ID" sz="3200" dirty="0" err="1">
                <a:solidFill>
                  <a:srgbClr val="FFFFFF"/>
                </a:solidFill>
                <a:latin typeface="Gill Sans Nova Cond XBd" panose="020B0A06020104020203" pitchFamily="34" charset="0"/>
              </a:rPr>
              <a:t>bukan</a:t>
            </a:r>
            <a:r>
              <a:rPr lang="en-ID" sz="3200" dirty="0">
                <a:solidFill>
                  <a:srgbClr val="FFFFFF"/>
                </a:solidFill>
                <a:latin typeface="Gill Sans Nova Cond XBd" panose="020B0A06020104020203" pitchFamily="34" charset="0"/>
              </a:rPr>
              <a:t> "di </a:t>
            </a:r>
            <a:r>
              <a:rPr lang="en-ID" sz="3200" dirty="0" err="1">
                <a:solidFill>
                  <a:srgbClr val="FFFFFF"/>
                </a:solidFill>
                <a:latin typeface="Gill Sans Nova Cond XBd" panose="020B0A06020104020203" pitchFamily="34" charset="0"/>
              </a:rPr>
              <a:t>atas</a:t>
            </a:r>
            <a:r>
              <a:rPr lang="en-ID" sz="3200" dirty="0">
                <a:solidFill>
                  <a:srgbClr val="FFFFFF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solidFill>
                  <a:srgbClr val="FFFFFF"/>
                </a:solidFill>
                <a:latin typeface="Gill Sans Nova Cond XBd" panose="020B0A06020104020203" pitchFamily="34" charset="0"/>
              </a:rPr>
              <a:t>pasir</a:t>
            </a:r>
            <a:r>
              <a:rPr lang="en-ID" sz="3200" dirty="0">
                <a:solidFill>
                  <a:srgbClr val="FFFFFF"/>
                </a:solidFill>
                <a:latin typeface="Gill Sans Nova Cond XBd" panose="020B0A06020104020203" pitchFamily="34" charset="0"/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2919906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8D151-216C-8866-C686-76A2A5B62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1734"/>
            <a:ext cx="9144000" cy="1135606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  <a:latin typeface="Eras Bold ITC" panose="020B0907030504020204" pitchFamily="34" charset="0"/>
              </a:rPr>
              <a:t>Membangun rumah rohani di atas pasir berarti: </a:t>
            </a:r>
            <a:endParaRPr lang="en-ID" sz="32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07E26-7C7A-11A4-A701-DECE0C678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707593"/>
            <a:ext cx="8178799" cy="48360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D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Menjadikan</a:t>
            </a:r>
            <a:r>
              <a:rPr lang="en-ID" dirty="0">
                <a:solidFill>
                  <a:srgbClr val="C00000"/>
                </a:solidFill>
                <a:latin typeface="Berlin Sans FB" panose="020E0602020502020306" pitchFamily="34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perasaan</a:t>
            </a:r>
            <a:r>
              <a:rPr lang="en-ID" dirty="0">
                <a:solidFill>
                  <a:srgbClr val="C00000"/>
                </a:solidFill>
                <a:latin typeface="Berlin Sans FB" panose="020E0602020502020306" pitchFamily="34" charset="0"/>
              </a:rPr>
              <a:t> dan </a:t>
            </a:r>
            <a:r>
              <a:rPr lang="en-ID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selera</a:t>
            </a:r>
            <a:r>
              <a:rPr lang="en-ID" dirty="0">
                <a:solidFill>
                  <a:srgbClr val="C00000"/>
                </a:solidFill>
                <a:latin typeface="Berlin Sans FB" panose="020E0602020502020306" pitchFamily="34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pribadi</a:t>
            </a:r>
            <a:r>
              <a:rPr lang="en-ID" dirty="0">
                <a:solidFill>
                  <a:srgbClr val="C00000"/>
                </a:solidFill>
                <a:latin typeface="Berlin Sans FB" panose="020E0602020502020306" pitchFamily="34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sebagai</a:t>
            </a:r>
            <a:r>
              <a:rPr lang="en-ID" dirty="0">
                <a:solidFill>
                  <a:srgbClr val="C00000"/>
                </a:solidFill>
                <a:latin typeface="Berlin Sans FB" panose="020E0602020502020306" pitchFamily="34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kriteria</a:t>
            </a:r>
            <a:r>
              <a:rPr lang="en-ID" dirty="0">
                <a:solidFill>
                  <a:srgbClr val="C00000"/>
                </a:solidFill>
                <a:latin typeface="Berlin Sans FB" panose="020E0602020502020306" pitchFamily="34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untuk</a:t>
            </a:r>
            <a:r>
              <a:rPr lang="en-ID" dirty="0">
                <a:solidFill>
                  <a:srgbClr val="C00000"/>
                </a:solidFill>
                <a:latin typeface="Berlin Sans FB" panose="020E0602020502020306" pitchFamily="34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menafsirkan</a:t>
            </a:r>
            <a:r>
              <a:rPr lang="en-ID" dirty="0">
                <a:solidFill>
                  <a:srgbClr val="C00000"/>
                </a:solidFill>
                <a:latin typeface="Berlin Sans FB" panose="020E0602020502020306" pitchFamily="34" charset="0"/>
              </a:rPr>
              <a:t> Kitab </a:t>
            </a:r>
            <a:r>
              <a:rPr lang="en-ID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Suci</a:t>
            </a:r>
            <a:r>
              <a:rPr lang="en-ID" dirty="0">
                <a:solidFill>
                  <a:srgbClr val="C00000"/>
                </a:solidFill>
                <a:latin typeface="Berlin Sans FB" panose="020E0602020502020306" pitchFamily="34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atau</a:t>
            </a:r>
            <a:r>
              <a:rPr lang="en-ID" dirty="0">
                <a:solidFill>
                  <a:srgbClr val="C00000"/>
                </a:solidFill>
                <a:latin typeface="Berlin Sans FB" panose="020E0602020502020306" pitchFamily="34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bahkan</a:t>
            </a:r>
            <a:r>
              <a:rPr lang="en-ID" dirty="0">
                <a:solidFill>
                  <a:srgbClr val="C00000"/>
                </a:solidFill>
                <a:latin typeface="Berlin Sans FB" panose="020E0602020502020306" pitchFamily="34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untuk</a:t>
            </a:r>
            <a:r>
              <a:rPr lang="en-ID" dirty="0">
                <a:solidFill>
                  <a:srgbClr val="C00000"/>
                </a:solidFill>
                <a:latin typeface="Berlin Sans FB" panose="020E0602020502020306" pitchFamily="34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menolak</a:t>
            </a:r>
            <a:r>
              <a:rPr lang="en-ID" dirty="0">
                <a:solidFill>
                  <a:srgbClr val="C00000"/>
                </a:solidFill>
                <a:latin typeface="Berlin Sans FB" panose="020E0602020502020306" pitchFamily="34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mentah-mentah</a:t>
            </a:r>
            <a:r>
              <a:rPr lang="en-ID" dirty="0">
                <a:solidFill>
                  <a:srgbClr val="C00000"/>
                </a:solidFill>
                <a:latin typeface="Berlin Sans FB" panose="020E0602020502020306" pitchFamily="34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apa</a:t>
            </a:r>
            <a:r>
              <a:rPr lang="en-ID" dirty="0">
                <a:solidFill>
                  <a:srgbClr val="C00000"/>
                </a:solidFill>
                <a:latin typeface="Berlin Sans FB" panose="020E0602020502020306" pitchFamily="34" charset="0"/>
              </a:rPr>
              <a:t> yang </a:t>
            </a:r>
            <a:r>
              <a:rPr lang="en-ID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jelas-jelas</a:t>
            </a:r>
            <a:r>
              <a:rPr lang="en-ID" dirty="0">
                <a:solidFill>
                  <a:srgbClr val="C00000"/>
                </a:solidFill>
                <a:latin typeface="Berlin Sans FB" panose="020E0602020502020306" pitchFamily="34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diajarkan</a:t>
            </a:r>
            <a:r>
              <a:rPr lang="en-ID" dirty="0">
                <a:solidFill>
                  <a:srgbClr val="C00000"/>
                </a:solidFill>
                <a:latin typeface="Berlin Sans FB" panose="020E0602020502020306" pitchFamily="34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Alkitab</a:t>
            </a:r>
            <a:r>
              <a:rPr lang="en-ID" dirty="0">
                <a:solidFill>
                  <a:srgbClr val="C00000"/>
                </a:solidFill>
                <a:latin typeface="Berlin Sans FB" panose="020E0602020502020306" pitchFamily="34" charset="0"/>
              </a:rPr>
              <a:t>. 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D" dirty="0" err="1">
                <a:latin typeface="Berlin Sans FB" panose="020E0602020502020306" pitchFamily="34" charset="0"/>
              </a:rPr>
              <a:t>Mereka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cenderung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berpikir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bahwa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tidak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penting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apa</a:t>
            </a:r>
            <a:r>
              <a:rPr lang="en-ID" dirty="0">
                <a:latin typeface="Berlin Sans FB" panose="020E0602020502020306" pitchFamily="34" charset="0"/>
              </a:rPr>
              <a:t> yang </a:t>
            </a:r>
            <a:r>
              <a:rPr lang="en-ID" dirty="0" err="1">
                <a:latin typeface="Berlin Sans FB" panose="020E0602020502020306" pitchFamily="34" charset="0"/>
              </a:rPr>
              <a:t>mereka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percayai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dalam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doktrin</a:t>
            </a:r>
            <a:r>
              <a:rPr lang="en-ID" dirty="0">
                <a:latin typeface="Berlin Sans FB" panose="020E0602020502020306" pitchFamily="34" charset="0"/>
              </a:rPr>
              <a:t>, </a:t>
            </a:r>
            <a:r>
              <a:rPr lang="en-ID" dirty="0" err="1">
                <a:latin typeface="Berlin Sans FB" panose="020E0602020502020306" pitchFamily="34" charset="0"/>
              </a:rPr>
              <a:t>selama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mereka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percaya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kepada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Yesus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Kristus</a:t>
            </a:r>
            <a:r>
              <a:rPr lang="en-ID" dirty="0">
                <a:latin typeface="Berlin Sans FB" panose="020E0602020502020306" pitchFamily="34" charset="0"/>
              </a:rPr>
              <a:t>. </a:t>
            </a:r>
            <a:r>
              <a:rPr lang="en-ID" dirty="0" err="1">
                <a:latin typeface="Berlin Sans FB" panose="020E0602020502020306" pitchFamily="34" charset="0"/>
              </a:rPr>
              <a:t>Ini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adalah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pandangan</a:t>
            </a:r>
            <a:r>
              <a:rPr lang="en-ID" dirty="0">
                <a:latin typeface="Berlin Sans FB" panose="020E0602020502020306" pitchFamily="34" charset="0"/>
              </a:rPr>
              <a:t> yang </a:t>
            </a:r>
            <a:r>
              <a:rPr lang="en-ID" dirty="0" err="1">
                <a:latin typeface="Berlin Sans FB" panose="020E0602020502020306" pitchFamily="34" charset="0"/>
              </a:rPr>
              <a:t>berbahaya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mengingat</a:t>
            </a:r>
            <a:r>
              <a:rPr lang="en-ID" dirty="0">
                <a:latin typeface="Berlin Sans FB" panose="020E0602020502020306" pitchFamily="34" charset="0"/>
              </a:rPr>
              <a:t> di </a:t>
            </a:r>
            <a:r>
              <a:rPr lang="en-ID" dirty="0" err="1">
                <a:latin typeface="Berlin Sans FB" panose="020E0602020502020306" pitchFamily="34" charset="0"/>
              </a:rPr>
              <a:t>akhir</a:t>
            </a:r>
            <a:r>
              <a:rPr lang="en-ID" dirty="0">
                <a:latin typeface="Berlin Sans FB" panose="020E0602020502020306" pitchFamily="34" charset="0"/>
              </a:rPr>
              <a:t> zaman </a:t>
            </a:r>
            <a:r>
              <a:rPr lang="en-ID" dirty="0" err="1">
                <a:latin typeface="Berlin Sans FB" panose="020E0602020502020306" pitchFamily="34" charset="0"/>
              </a:rPr>
              <a:t>ada</a:t>
            </a:r>
            <a:r>
              <a:rPr lang="en-ID" dirty="0">
                <a:latin typeface="Berlin Sans FB" panose="020E0602020502020306" pitchFamily="34" charset="0"/>
              </a:rPr>
              <a:t> orang yang </a:t>
            </a:r>
            <a:r>
              <a:rPr lang="en-ID" dirty="0" err="1">
                <a:latin typeface="Berlin Sans FB" panose="020E0602020502020306" pitchFamily="34" charset="0"/>
              </a:rPr>
              <a:t>bahkan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mengusir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setan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dengan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menggunakan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nama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Yesus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namun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mereka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ditolak</a:t>
            </a:r>
            <a:r>
              <a:rPr lang="en-ID" dirty="0">
                <a:latin typeface="Berlin Sans FB" panose="020E0602020502020306" pitchFamily="34" charset="0"/>
              </a:rPr>
              <a:t> oleh </a:t>
            </a:r>
            <a:r>
              <a:rPr lang="en-ID" dirty="0" err="1">
                <a:latin typeface="Berlin Sans FB" panose="020E0602020502020306" pitchFamily="34" charset="0"/>
              </a:rPr>
              <a:t>Tuhan</a:t>
            </a:r>
            <a:r>
              <a:rPr lang="en-ID" dirty="0">
                <a:latin typeface="Berlin Sans FB" panose="020E0602020502020306" pitchFamily="34" charset="0"/>
              </a:rPr>
              <a:t> [</a:t>
            </a:r>
            <a:r>
              <a:rPr lang="en-ID" dirty="0" err="1">
                <a:latin typeface="Berlin Sans FB" panose="020E0602020502020306" pitchFamily="34" charset="0"/>
              </a:rPr>
              <a:t>Matius</a:t>
            </a:r>
            <a:r>
              <a:rPr lang="en-ID" dirty="0">
                <a:latin typeface="Berlin Sans FB" panose="020E0602020502020306" pitchFamily="34" charset="0"/>
              </a:rPr>
              <a:t> 7:22], </a:t>
            </a:r>
            <a:r>
              <a:rPr lang="en-ID" dirty="0" err="1">
                <a:latin typeface="Berlin Sans FB" panose="020E0602020502020306" pitchFamily="34" charset="0"/>
              </a:rPr>
              <a:t>karena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hidup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mereka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tidak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berpadanan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dengan</a:t>
            </a:r>
            <a:r>
              <a:rPr lang="en-ID" dirty="0">
                <a:latin typeface="Berlin Sans FB" panose="020E0602020502020306" pitchFamily="34" charset="0"/>
              </a:rPr>
              <a:t> </a:t>
            </a:r>
            <a:r>
              <a:rPr lang="en-ID" dirty="0" err="1">
                <a:latin typeface="Berlin Sans FB" panose="020E0602020502020306" pitchFamily="34" charset="0"/>
              </a:rPr>
              <a:t>kebenaran</a:t>
            </a:r>
            <a:r>
              <a:rPr lang="en-ID" dirty="0">
                <a:latin typeface="Berlin Sans FB" panose="020E0602020502020306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73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4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260" y="228036"/>
            <a:ext cx="879348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699E96-84B3-6F3E-B110-6A841557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70" y="532726"/>
            <a:ext cx="5292349" cy="1120104"/>
          </a:xfrm>
        </p:spPr>
        <p:txBody>
          <a:bodyPr>
            <a:normAutofit/>
          </a:bodyPr>
          <a:lstStyle/>
          <a:p>
            <a:pPr algn="ctr"/>
            <a:r>
              <a:rPr lang="en-ID" sz="3200" dirty="0">
                <a:latin typeface="Bernard MT Condensed" panose="02050806060905020404" pitchFamily="18" charset="0"/>
              </a:rPr>
              <a:t>Ellen G. White, </a:t>
            </a:r>
            <a:r>
              <a:rPr lang="en-ID" sz="3200" i="1" dirty="0">
                <a:latin typeface="Bernard MT Condensed" panose="02050806060905020404" pitchFamily="18" charset="0"/>
              </a:rPr>
              <a:t>Alfa dan Omega</a:t>
            </a:r>
            <a:r>
              <a:rPr lang="en-ID" sz="3200" dirty="0">
                <a:latin typeface="Bernard MT Condensed" panose="02050806060905020404" pitchFamily="18" charset="0"/>
              </a:rPr>
              <a:t>, </a:t>
            </a:r>
            <a:r>
              <a:rPr lang="en-ID" sz="3200" dirty="0" err="1">
                <a:latin typeface="Bernard MT Condensed" panose="02050806060905020404" pitchFamily="18" charset="0"/>
              </a:rPr>
              <a:t>jld</a:t>
            </a:r>
            <a:r>
              <a:rPr lang="en-ID" sz="3200" dirty="0">
                <a:latin typeface="Bernard MT Condensed" panose="02050806060905020404" pitchFamily="18" charset="0"/>
              </a:rPr>
              <a:t>. 8, </a:t>
            </a:r>
            <a:r>
              <a:rPr lang="en-ID" sz="3200" dirty="0" err="1">
                <a:latin typeface="Bernard MT Condensed" panose="02050806060905020404" pitchFamily="18" charset="0"/>
              </a:rPr>
              <a:t>hlm</a:t>
            </a:r>
            <a:r>
              <a:rPr lang="en-ID" sz="3200" dirty="0">
                <a:latin typeface="Bernard MT Condensed" panose="02050806060905020404" pitchFamily="18" charset="0"/>
              </a:rPr>
              <a:t>. 546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CC64F-B586-EBDB-B8FA-A8F083937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577" y="1800225"/>
            <a:ext cx="5045405" cy="48057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D" dirty="0">
                <a:latin typeface="Franklin Gothic Medium Cond" panose="020B0606030402020204" pitchFamily="34" charset="0"/>
              </a:rPr>
              <a:t>“</a:t>
            </a:r>
            <a:r>
              <a:rPr lang="en-ID" dirty="0" err="1">
                <a:latin typeface="Franklin Gothic Medium Cond" panose="020B0606030402020204" pitchFamily="34" charset="0"/>
              </a:rPr>
              <a:t>Pendirian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bahwa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tidak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mempunyai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akibat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apa</a:t>
            </a:r>
            <a:r>
              <a:rPr lang="en-ID" dirty="0">
                <a:latin typeface="Franklin Gothic Medium Cond" panose="020B0606030402020204" pitchFamily="34" charset="0"/>
              </a:rPr>
              <a:t> yang </a:t>
            </a:r>
            <a:r>
              <a:rPr lang="en-ID" dirty="0" err="1">
                <a:latin typeface="Franklin Gothic Medium Cond" panose="020B0606030402020204" pitchFamily="34" charset="0"/>
              </a:rPr>
              <a:t>dipercayai</a:t>
            </a:r>
            <a:r>
              <a:rPr lang="en-ID" dirty="0">
                <a:latin typeface="Franklin Gothic Medium Cond" panose="020B0606030402020204" pitchFamily="34" charset="0"/>
              </a:rPr>
              <a:t> oleh </a:t>
            </a:r>
            <a:r>
              <a:rPr lang="en-ID" dirty="0" err="1">
                <a:latin typeface="Franklin Gothic Medium Cond" panose="020B0606030402020204" pitchFamily="34" charset="0"/>
              </a:rPr>
              <a:t>manusia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adalah</a:t>
            </a:r>
            <a:r>
              <a:rPr lang="en-ID" dirty="0">
                <a:latin typeface="Franklin Gothic Medium Cond" panose="020B0606030402020204" pitchFamily="34" charset="0"/>
              </a:rPr>
              <a:t> salah </a:t>
            </a:r>
            <a:r>
              <a:rPr lang="en-ID" dirty="0" err="1">
                <a:latin typeface="Franklin Gothic Medium Cond" panose="020B0606030402020204" pitchFamily="34" charset="0"/>
              </a:rPr>
              <a:t>satu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penipuan</a:t>
            </a:r>
            <a:r>
              <a:rPr lang="en-ID" dirty="0">
                <a:latin typeface="Franklin Gothic Medium Cond" panose="020B0606030402020204" pitchFamily="34" charset="0"/>
              </a:rPr>
              <a:t> yang paling </a:t>
            </a:r>
            <a:r>
              <a:rPr lang="en-ID" dirty="0" err="1">
                <a:latin typeface="Franklin Gothic Medium Cond" panose="020B0606030402020204" pitchFamily="34" charset="0"/>
              </a:rPr>
              <a:t>berhasil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dari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lblis</a:t>
            </a:r>
            <a:r>
              <a:rPr lang="en-ID" dirty="0">
                <a:latin typeface="Franklin Gothic Medium Cond" panose="020B0606030402020204" pitchFamily="34" charset="0"/>
              </a:rPr>
              <a:t>. </a:t>
            </a:r>
            <a:r>
              <a:rPr lang="en-ID" dirty="0" err="1">
                <a:latin typeface="Franklin Gothic Medium Cond" panose="020B0606030402020204" pitchFamily="34" charset="0"/>
              </a:rPr>
              <a:t>Ia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mengetahui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bahwa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kebenaran</a:t>
            </a:r>
            <a:r>
              <a:rPr lang="en-ID" dirty="0">
                <a:latin typeface="Franklin Gothic Medium Cond" panose="020B0606030402020204" pitchFamily="34" charset="0"/>
              </a:rPr>
              <a:t> yang </a:t>
            </a:r>
            <a:r>
              <a:rPr lang="en-ID" dirty="0" err="1">
                <a:latin typeface="Franklin Gothic Medium Cond" panose="020B0606030402020204" pitchFamily="34" charset="0"/>
              </a:rPr>
              <a:t>diterima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dengan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kasih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akan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kebenaran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itu</a:t>
            </a:r>
            <a:r>
              <a:rPr lang="en-ID" dirty="0">
                <a:latin typeface="Franklin Gothic Medium Cond" panose="020B0606030402020204" pitchFamily="34" charset="0"/>
              </a:rPr>
              <a:t>, </a:t>
            </a:r>
            <a:r>
              <a:rPr lang="en-ID" dirty="0" err="1">
                <a:latin typeface="Franklin Gothic Medium Cond" panose="020B0606030402020204" pitchFamily="34" charset="0"/>
              </a:rPr>
              <a:t>akan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menguduskan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jiwa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si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penerima</a:t>
            </a:r>
            <a:r>
              <a:rPr lang="en-ID" dirty="0">
                <a:latin typeface="Franklin Gothic Medium Cond" panose="020B0606030402020204" pitchFamily="34" charset="0"/>
              </a:rPr>
              <a:t>; </a:t>
            </a:r>
            <a:r>
              <a:rPr lang="en-ID" dirty="0" err="1">
                <a:latin typeface="Franklin Gothic Medium Cond" panose="020B0606030402020204" pitchFamily="34" charset="0"/>
              </a:rPr>
              <a:t>itulah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sebabnya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ia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senantiasa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berusaha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menggantinya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dengan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teori-teori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palsu</a:t>
            </a:r>
            <a:r>
              <a:rPr lang="en-ID" dirty="0">
                <a:latin typeface="Gill Sans Nova Cond XBd" panose="020B0A06020104020203" pitchFamily="34" charset="0"/>
              </a:rPr>
              <a:t>, </a:t>
            </a:r>
            <a:r>
              <a:rPr lang="en-ID" dirty="0" err="1">
                <a:latin typeface="Gill Sans Nova Cond XBd" panose="020B0A06020104020203" pitchFamily="34" charset="0"/>
              </a:rPr>
              <a:t>cerita-cerita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dongeng</a:t>
            </a:r>
            <a:r>
              <a:rPr lang="en-ID" dirty="0">
                <a:latin typeface="Gill Sans Nova Cond XBd" panose="020B0A06020104020203" pitchFamily="34" charset="0"/>
              </a:rPr>
              <a:t> dan </a:t>
            </a:r>
            <a:r>
              <a:rPr lang="en-ID" dirty="0" err="1">
                <a:latin typeface="Gill Sans Nova Cond XBd" panose="020B0A06020104020203" pitchFamily="34" charset="0"/>
              </a:rPr>
              <a:t>injil</a:t>
            </a:r>
            <a:r>
              <a:rPr lang="en-ID" dirty="0">
                <a:latin typeface="Gill Sans Nova Cond XBd" panose="020B0A06020104020203" pitchFamily="34" charset="0"/>
              </a:rPr>
              <a:t> yang lain</a:t>
            </a:r>
            <a:r>
              <a:rPr lang="en-ID" dirty="0">
                <a:latin typeface="Franklin Gothic Medium Cond" panose="020B0606030402020204" pitchFamily="34" charset="0"/>
              </a:rPr>
              <a:t>“.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20349" y="699706"/>
            <a:ext cx="30861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334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1CF362-B991-B5A8-CFA0-9C9CF6455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56" r="13960" b="1"/>
          <a:stretch/>
        </p:blipFill>
        <p:spPr>
          <a:xfrm>
            <a:off x="5642869" y="862763"/>
            <a:ext cx="2841061" cy="51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7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B495C4-5E32-992F-197D-5ED47302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1485"/>
            <a:ext cx="9144000" cy="1139210"/>
          </a:xfrm>
        </p:spPr>
        <p:txBody>
          <a:bodyPr anchor="t">
            <a:noAutofit/>
          </a:bodyPr>
          <a:lstStyle/>
          <a:p>
            <a:pPr algn="ctr"/>
            <a:r>
              <a:rPr lang="en-ID" sz="3600" dirty="0" err="1">
                <a:latin typeface="Bernard MT Condensed" panose="02050806060905020404" pitchFamily="18" charset="0"/>
              </a:rPr>
              <a:t>Membangun</a:t>
            </a:r>
            <a:r>
              <a:rPr lang="en-ID" sz="3600" dirty="0">
                <a:latin typeface="Bernard MT Condensed" panose="02050806060905020404" pitchFamily="18" charset="0"/>
              </a:rPr>
              <a:t> </a:t>
            </a:r>
            <a:r>
              <a:rPr lang="en-ID" sz="3600" dirty="0" err="1">
                <a:latin typeface="Bernard MT Condensed" panose="02050806060905020404" pitchFamily="18" charset="0"/>
              </a:rPr>
              <a:t>rumah</a:t>
            </a:r>
            <a:r>
              <a:rPr lang="en-ID" sz="3600" dirty="0">
                <a:latin typeface="Bernard MT Condensed" panose="02050806060905020404" pitchFamily="18" charset="0"/>
              </a:rPr>
              <a:t> </a:t>
            </a:r>
            <a:r>
              <a:rPr lang="en-ID" sz="3600" dirty="0" err="1">
                <a:latin typeface="Bernard MT Condensed" panose="02050806060905020404" pitchFamily="18" charset="0"/>
              </a:rPr>
              <a:t>rohani</a:t>
            </a:r>
            <a:r>
              <a:rPr lang="en-ID" sz="3600" dirty="0">
                <a:latin typeface="Bernard MT Condensed" panose="02050806060905020404" pitchFamily="18" charset="0"/>
              </a:rPr>
              <a:t> di </a:t>
            </a:r>
            <a:r>
              <a:rPr lang="en-ID" sz="3600" dirty="0" err="1">
                <a:latin typeface="Bernard MT Condensed" panose="02050806060905020404" pitchFamily="18" charset="0"/>
              </a:rPr>
              <a:t>atas</a:t>
            </a:r>
            <a:r>
              <a:rPr lang="en-ID" sz="3600" dirty="0">
                <a:latin typeface="Bernard MT Condensed" panose="02050806060905020404" pitchFamily="18" charset="0"/>
              </a:rPr>
              <a:t> batu </a:t>
            </a:r>
            <a:r>
              <a:rPr lang="en-ID" sz="3600" dirty="0" err="1">
                <a:latin typeface="Bernard MT Condensed" panose="02050806060905020404" pitchFamily="18" charset="0"/>
              </a:rPr>
              <a:t>karang</a:t>
            </a:r>
            <a:r>
              <a:rPr lang="en-ID" sz="3600" dirty="0">
                <a:latin typeface="Bernard MT Condensed" panose="02050806060905020404" pitchFamily="18" charset="0"/>
              </a:rPr>
              <a:t> </a:t>
            </a:r>
            <a:r>
              <a:rPr lang="en-ID" sz="3600" dirty="0" err="1">
                <a:latin typeface="Bernard MT Condensed" panose="02050806060905020404" pitchFamily="18" charset="0"/>
              </a:rPr>
              <a:t>berarti</a:t>
            </a:r>
            <a:r>
              <a:rPr lang="en-ID" sz="3600" dirty="0">
                <a:latin typeface="Bernard MT Condensed" panose="02050806060905020404" pitchFamily="18" charset="0"/>
              </a:rPr>
              <a:t>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25642" y="741074"/>
            <a:ext cx="687472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12651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826041" y="-81546"/>
            <a:ext cx="1827638" cy="1032742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909679" y="502817"/>
            <a:ext cx="645368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D4793-099C-945F-C9F1-7FBE6E582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756808"/>
            <a:ext cx="7975599" cy="448022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Menjadikan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Alkitab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sebagai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dasar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iman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dan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benteng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pertahanan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rohani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terhadap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berbagai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ajaran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yang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muncul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.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Menolak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semua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ajaran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yang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berpijak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pada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tradisi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dan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selera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manusia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.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Menunjukkan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sikap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taat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dan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menjunjung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tinggi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nilai-nilai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kebenaran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yang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berakar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pada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Alkitab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.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Membiarkan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Alkitab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menjelaskan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dirinya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sendiri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atau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menafsirkan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dirinya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  <a:cs typeface="Aharoni" panose="02010803020104030203" pitchFamily="2" charset="-79"/>
              </a:rPr>
              <a:t>sendiri</a:t>
            </a:r>
            <a:r>
              <a:rPr lang="en-ID" sz="3200" dirty="0">
                <a:latin typeface="Franklin Gothic Medium Cond" panose="020B0606030402020204" pitchFamily="34" charset="0"/>
                <a:cs typeface="Aharoni" panose="02010803020104030203" pitchFamily="2" charset="-79"/>
              </a:rPr>
              <a:t>. </a:t>
            </a: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6567" y="6115501"/>
            <a:ext cx="1120885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5472" y="6453143"/>
            <a:ext cx="611178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4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7D29D4-4A88-B84E-4BEC-94E07DD510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14715" r="5619" b="2"/>
          <a:stretch/>
        </p:blipFill>
        <p:spPr>
          <a:xfrm>
            <a:off x="2" y="10"/>
            <a:ext cx="9143998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7D8A815-1B1F-4DB5-A03C-F4987CF0C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245832" y="343106"/>
            <a:ext cx="1269070" cy="1852591"/>
            <a:chOff x="790870" y="911082"/>
            <a:chExt cx="2191635" cy="2442764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1388EF-B4CE-4326-979A-2F53CED60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0870" y="2245586"/>
              <a:ext cx="1262906" cy="1108260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3A25547-9075-4BDB-8F46-BA09E76AA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3975" y="911082"/>
              <a:ext cx="2048530" cy="1797684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tx1"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D917FAD-3240-4D3F-91A0-9571F75DC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2936" y="1825453"/>
              <a:ext cx="799094" cy="701243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4069B-A95C-1A46-CC19-BAA44D5BC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149" y="1514015"/>
            <a:ext cx="7421154" cy="4810126"/>
          </a:xfrm>
        </p:spPr>
        <p:txBody>
          <a:bodyPr>
            <a:noAutofit/>
          </a:bodyPr>
          <a:lstStyle/>
          <a:p>
            <a:r>
              <a:rPr lang="en-ID" sz="2600" dirty="0">
                <a:latin typeface="Gill Sans Nova Cond XBd" panose="020B0A06020104020203" pitchFamily="34" charset="0"/>
              </a:rPr>
              <a:t>Allah </a:t>
            </a:r>
            <a:r>
              <a:rPr lang="en-ID" sz="2600" dirty="0" err="1">
                <a:latin typeface="Gill Sans Nova Cond XBd" panose="020B0A06020104020203" pitchFamily="34" charset="0"/>
              </a:rPr>
              <a:t>menanggapi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segala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sesuatu</a:t>
            </a:r>
            <a:r>
              <a:rPr lang="en-ID" sz="2600" dirty="0">
                <a:latin typeface="Gill Sans Nova Cond XBd" panose="020B0A06020104020203" pitchFamily="34" charset="0"/>
              </a:rPr>
              <a:t> yang </a:t>
            </a:r>
            <a:r>
              <a:rPr lang="en-ID" sz="2600" dirty="0" err="1">
                <a:latin typeface="Gill Sans Nova Cond XBd" panose="020B0A06020104020203" pitchFamily="34" charset="0"/>
              </a:rPr>
              <a:t>berhubungan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dengan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mistisisme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atau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spiritisme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dengan</a:t>
            </a:r>
            <a:r>
              <a:rPr lang="en-ID" sz="2600" dirty="0">
                <a:latin typeface="Gill Sans Nova Cond XBd" panose="020B0A06020104020203" pitchFamily="34" charset="0"/>
              </a:rPr>
              <a:t> sangat </a:t>
            </a:r>
            <a:r>
              <a:rPr lang="en-ID" sz="2600" dirty="0" err="1">
                <a:latin typeface="Gill Sans Nova Cond XBd" panose="020B0A06020104020203" pitchFamily="34" charset="0"/>
              </a:rPr>
              <a:t>serius</a:t>
            </a:r>
            <a:r>
              <a:rPr lang="en-ID" sz="2600" dirty="0">
                <a:latin typeface="Gill Sans Nova Cond XBd" panose="020B0A06020104020203" pitchFamily="34" charset="0"/>
              </a:rPr>
              <a:t>, dan </a:t>
            </a:r>
            <a:r>
              <a:rPr lang="en-ID" sz="2600" dirty="0" err="1">
                <a:latin typeface="Gill Sans Nova Cond XBd" panose="020B0A06020104020203" pitchFamily="34" charset="0"/>
              </a:rPr>
              <a:t>Alkitab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memperingatkan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kita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dengan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bahasa</a:t>
            </a:r>
            <a:r>
              <a:rPr lang="en-ID" sz="2600" dirty="0">
                <a:latin typeface="Gill Sans Nova Cond XBd" panose="020B0A06020104020203" pitchFamily="34" charset="0"/>
              </a:rPr>
              <a:t> yang sangat </a:t>
            </a:r>
            <a:r>
              <a:rPr lang="en-ID" sz="2600" dirty="0" err="1">
                <a:latin typeface="Gill Sans Nova Cond XBd" panose="020B0A06020104020203" pitchFamily="34" charset="0"/>
              </a:rPr>
              <a:t>keras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terhadap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praktik-praktik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seperti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itu</a:t>
            </a:r>
            <a:r>
              <a:rPr lang="en-ID" sz="2600" dirty="0">
                <a:latin typeface="Gill Sans Nova Cond XBd" panose="020B0A06020104020203" pitchFamily="34" charset="0"/>
              </a:rPr>
              <a:t>, </a:t>
            </a:r>
            <a:r>
              <a:rPr lang="en-ID" sz="2600" dirty="0" err="1">
                <a:latin typeface="Gill Sans Nova Cond XBd" panose="020B0A06020104020203" pitchFamily="34" charset="0"/>
              </a:rPr>
              <a:t>karena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itu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adalah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tipuan</a:t>
            </a:r>
            <a:r>
              <a:rPr lang="en-ID" sz="2600" dirty="0">
                <a:latin typeface="Gill Sans Nova Cond XBd" panose="020B0A06020104020203" pitchFamily="34" charset="0"/>
              </a:rPr>
              <a:t> Iblis. Di </a:t>
            </a:r>
            <a:r>
              <a:rPr lang="en-ID" sz="2600" dirty="0" err="1">
                <a:latin typeface="Gill Sans Nova Cond XBd" panose="020B0A06020104020203" pitchFamily="34" charset="0"/>
              </a:rPr>
              <a:t>akhir</a:t>
            </a:r>
            <a:r>
              <a:rPr lang="en-ID" sz="2600" dirty="0">
                <a:latin typeface="Gill Sans Nova Cond XBd" panose="020B0A06020104020203" pitchFamily="34" charset="0"/>
              </a:rPr>
              <a:t> zaman </a:t>
            </a:r>
            <a:r>
              <a:rPr lang="en-ID" sz="2600" dirty="0" err="1">
                <a:latin typeface="Gill Sans Nova Cond XBd" panose="020B0A06020104020203" pitchFamily="34" charset="0"/>
              </a:rPr>
              <a:t>pekerjaan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penipuan</a:t>
            </a:r>
            <a:r>
              <a:rPr lang="en-ID" sz="2600" dirty="0">
                <a:latin typeface="Gill Sans Nova Cond XBd" panose="020B0A06020104020203" pitchFamily="34" charset="0"/>
              </a:rPr>
              <a:t> Iblis </a:t>
            </a:r>
            <a:r>
              <a:rPr lang="en-ID" sz="2600" dirty="0" err="1">
                <a:latin typeface="Gill Sans Nova Cond XBd" panose="020B0A06020104020203" pitchFamily="34" charset="0"/>
              </a:rPr>
              <a:t>akan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semakin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berkembang</a:t>
            </a:r>
            <a:r>
              <a:rPr lang="en-ID" sz="2600" dirty="0">
                <a:latin typeface="Gill Sans Nova Cond XBd" panose="020B0A06020104020203" pitchFamily="34" charset="0"/>
              </a:rPr>
              <a:t> [Wahyu 16:13-14].</a:t>
            </a:r>
          </a:p>
          <a:p>
            <a:r>
              <a:rPr lang="en-ID" sz="2600" dirty="0" err="1">
                <a:latin typeface="Gill Sans Nova Cond XBd" panose="020B0A06020104020203" pitchFamily="34" charset="0"/>
              </a:rPr>
              <a:t>Umat</a:t>
            </a:r>
            <a:r>
              <a:rPr lang="en-ID" sz="2600" dirty="0">
                <a:latin typeface="Gill Sans Nova Cond XBd" panose="020B0A06020104020203" pitchFamily="34" charset="0"/>
              </a:rPr>
              <a:t> Allah </a:t>
            </a:r>
            <a:r>
              <a:rPr lang="en-ID" sz="2600" dirty="0" err="1">
                <a:latin typeface="Gill Sans Nova Cond XBd" panose="020B0A06020104020203" pitchFamily="34" charset="0"/>
              </a:rPr>
              <a:t>harus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membangun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rumah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rohaninya</a:t>
            </a:r>
            <a:r>
              <a:rPr lang="en-ID" sz="2600" dirty="0">
                <a:latin typeface="Gill Sans Nova Cond XBd" panose="020B0A06020104020203" pitchFamily="34" charset="0"/>
              </a:rPr>
              <a:t> di </a:t>
            </a:r>
            <a:r>
              <a:rPr lang="en-ID" sz="2600" dirty="0" err="1">
                <a:latin typeface="Gill Sans Nova Cond XBd" panose="020B0A06020104020203" pitchFamily="34" charset="0"/>
              </a:rPr>
              <a:t>atas</a:t>
            </a:r>
            <a:r>
              <a:rPr lang="en-ID" sz="2600" dirty="0">
                <a:latin typeface="Gill Sans Nova Cond XBd" panose="020B0A06020104020203" pitchFamily="34" charset="0"/>
              </a:rPr>
              <a:t> batu </a:t>
            </a:r>
            <a:r>
              <a:rPr lang="en-ID" sz="2600" dirty="0" err="1">
                <a:latin typeface="Gill Sans Nova Cond XBd" panose="020B0A06020104020203" pitchFamily="34" charset="0"/>
              </a:rPr>
              <a:t>karang</a:t>
            </a:r>
            <a:r>
              <a:rPr lang="en-ID" sz="2600" dirty="0">
                <a:latin typeface="Gill Sans Nova Cond XBd" panose="020B0A06020104020203" pitchFamily="34" charset="0"/>
              </a:rPr>
              <a:t> yang </a:t>
            </a:r>
            <a:r>
              <a:rPr lang="en-ID" sz="2600" dirty="0" err="1">
                <a:latin typeface="Gill Sans Nova Cond XBd" panose="020B0A06020104020203" pitchFamily="34" charset="0"/>
              </a:rPr>
              <a:t>teguh</a:t>
            </a:r>
            <a:r>
              <a:rPr lang="en-ID" sz="2600" dirty="0">
                <a:latin typeface="Gill Sans Nova Cond XBd" panose="020B0A06020104020203" pitchFamily="34" charset="0"/>
              </a:rPr>
              <a:t> agar </a:t>
            </a:r>
            <a:r>
              <a:rPr lang="en-ID" sz="2600" dirty="0" err="1">
                <a:latin typeface="Gill Sans Nova Cond XBd" panose="020B0A06020104020203" pitchFamily="34" charset="0"/>
              </a:rPr>
              <a:t>tidak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tertipu</a:t>
            </a:r>
            <a:r>
              <a:rPr lang="en-ID" sz="2600" dirty="0">
                <a:latin typeface="Gill Sans Nova Cond XBd" panose="020B0A06020104020203" pitchFamily="34" charset="0"/>
              </a:rPr>
              <a:t> oleh </a:t>
            </a:r>
            <a:r>
              <a:rPr lang="en-ID" sz="2600" dirty="0" err="1">
                <a:latin typeface="Gill Sans Nova Cond XBd" panose="020B0A06020104020203" pitchFamily="34" charset="0"/>
              </a:rPr>
              <a:t>muslihat</a:t>
            </a:r>
            <a:r>
              <a:rPr lang="en-ID" sz="2600" dirty="0">
                <a:latin typeface="Gill Sans Nova Cond XBd" panose="020B0A06020104020203" pitchFamily="34" charset="0"/>
              </a:rPr>
              <a:t> Iblis. Kita </a:t>
            </a:r>
            <a:r>
              <a:rPr lang="en-ID" sz="2600" dirty="0" err="1">
                <a:latin typeface="Gill Sans Nova Cond XBd" panose="020B0A06020104020203" pitchFamily="34" charset="0"/>
              </a:rPr>
              <a:t>harus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berdasarkan</a:t>
            </a:r>
            <a:r>
              <a:rPr lang="en-ID" sz="2600" dirty="0">
                <a:latin typeface="Gill Sans Nova Cond XBd" panose="020B0A06020104020203" pitchFamily="34" charset="0"/>
              </a:rPr>
              <a:t> pada </a:t>
            </a:r>
            <a:r>
              <a:rPr lang="en-ID" sz="2600" dirty="0" err="1">
                <a:latin typeface="Gill Sans Nova Cond XBd" panose="020B0A06020104020203" pitchFamily="34" charset="0"/>
              </a:rPr>
              <a:t>Firman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Tuhan</a:t>
            </a:r>
            <a:r>
              <a:rPr lang="en-ID" sz="2600" dirty="0">
                <a:latin typeface="Gill Sans Nova Cond XBd" panose="020B0A06020104020203" pitchFamily="34" charset="0"/>
              </a:rPr>
              <a:t> dan </a:t>
            </a:r>
            <a:r>
              <a:rPr lang="en-ID" sz="2600" dirty="0" err="1">
                <a:latin typeface="Gill Sans Nova Cond XBd" panose="020B0A06020104020203" pitchFamily="34" charset="0"/>
              </a:rPr>
              <a:t>dipenuhi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dengan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Roh</a:t>
            </a:r>
            <a:r>
              <a:rPr lang="en-ID" sz="2600" dirty="0">
                <a:latin typeface="Gill Sans Nova Cond XBd" panose="020B0A06020104020203" pitchFamily="34" charset="0"/>
              </a:rPr>
              <a:t> Kudus </a:t>
            </a:r>
            <a:r>
              <a:rPr lang="en-ID" sz="2600" dirty="0" err="1">
                <a:latin typeface="Gill Sans Nova Cond XBd" panose="020B0A06020104020203" pitchFamily="34" charset="0"/>
              </a:rPr>
              <a:t>untuk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berpegang</a:t>
            </a:r>
            <a:r>
              <a:rPr lang="en-ID" sz="2600" dirty="0">
                <a:latin typeface="Gill Sans Nova Cond XBd" panose="020B0A06020104020203" pitchFamily="34" charset="0"/>
              </a:rPr>
              <a:t> pada </a:t>
            </a:r>
            <a:r>
              <a:rPr lang="en-ID" sz="2600" dirty="0" err="1">
                <a:latin typeface="Gill Sans Nova Cond XBd" panose="020B0A06020104020203" pitchFamily="34" charset="0"/>
              </a:rPr>
              <a:t>kebenaran</a:t>
            </a:r>
            <a:r>
              <a:rPr lang="en-ID" sz="2600" dirty="0">
                <a:latin typeface="Gill Sans Nova Cond XBd" panose="020B0A06020104020203" pitchFamily="34" charset="0"/>
              </a:rPr>
              <a:t> dan </a:t>
            </a:r>
            <a:r>
              <a:rPr lang="en-ID" sz="2600" dirty="0" err="1">
                <a:latin typeface="Gill Sans Nova Cond XBd" panose="020B0A06020104020203" pitchFamily="34" charset="0"/>
              </a:rPr>
              <a:t>tidak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jatuh</a:t>
            </a:r>
            <a:r>
              <a:rPr lang="en-ID" sz="2600" dirty="0">
                <a:latin typeface="Gill Sans Nova Cond XBd" panose="020B0A06020104020203" pitchFamily="34" charset="0"/>
              </a:rPr>
              <a:t> pada </a:t>
            </a:r>
            <a:r>
              <a:rPr lang="en-ID" sz="2600" dirty="0" err="1">
                <a:latin typeface="Gill Sans Nova Cond XBd" panose="020B0A06020104020203" pitchFamily="34" charset="0"/>
              </a:rPr>
              <a:t>rencana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jahat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setan</a:t>
            </a:r>
            <a:r>
              <a:rPr lang="en-ID" sz="2600" dirty="0">
                <a:latin typeface="Gill Sans Nova Cond XBd" panose="020B0A060201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5717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1924</Words>
  <Application>Microsoft Office PowerPoint</Application>
  <PresentationFormat>On-screen Show (4:3)</PresentationFormat>
  <Paragraphs>92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Amasis MT Pro Black</vt:lpstr>
      <vt:lpstr>Arial</vt:lpstr>
      <vt:lpstr>Berlin Sans FB</vt:lpstr>
      <vt:lpstr>Bernard MT Condensed</vt:lpstr>
      <vt:lpstr>Calibri</vt:lpstr>
      <vt:lpstr>Calibri Light</vt:lpstr>
      <vt:lpstr>Congenial Black</vt:lpstr>
      <vt:lpstr>Eras Bold ITC</vt:lpstr>
      <vt:lpstr>Eras Demi ITC</vt:lpstr>
      <vt:lpstr>Franklin Gothic Demi</vt:lpstr>
      <vt:lpstr>Franklin Gothic Medium Cond</vt:lpstr>
      <vt:lpstr>Gill Sans Nova Cond Ultra Bold</vt:lpstr>
      <vt:lpstr>Gill Sans Nova Cond XBd</vt:lpstr>
      <vt:lpstr>Helvetica Neue Medium</vt:lpstr>
      <vt:lpstr>Impact</vt:lpstr>
      <vt:lpstr>Wingdings</vt:lpstr>
      <vt:lpstr>Office Theme</vt:lpstr>
      <vt:lpstr>PENIPUAN AKHIR ZAMAN</vt:lpstr>
      <vt:lpstr>2 KORINTUS 11 : 14,15</vt:lpstr>
      <vt:lpstr>PowerPoint Presentation</vt:lpstr>
      <vt:lpstr>MISTISISME Minggu, 4 Desember 2022</vt:lpstr>
      <vt:lpstr>PowerPoint Presentation</vt:lpstr>
      <vt:lpstr>Membangun rumah rohani di atas pasir berarti: </vt:lpstr>
      <vt:lpstr>Ellen G. White, Alfa dan Omega, jld. 8, hlm. 546</vt:lpstr>
      <vt:lpstr>Membangun rumah rohani di atas batu karang berarti:</vt:lpstr>
      <vt:lpstr>PowerPoint Presentation</vt:lpstr>
      <vt:lpstr>PENGALAMAN-PENGALAMAN MENDEKATI KEMATIAN Senin, 5 Desember 2022</vt:lpstr>
      <vt:lpstr>PowerPoint Presentation</vt:lpstr>
      <vt:lpstr>Ada dua kemungkinan yang menjadi alasan dibalik kisah pengalaman "mendekati kematian" yaitu:</vt:lpstr>
      <vt:lpstr>PowerPoint Presentation</vt:lpstr>
      <vt:lpstr>REINKARNASI Selasa, 6 Desember 2022</vt:lpstr>
      <vt:lpstr>PowerPoint Presentation</vt:lpstr>
      <vt:lpstr>Mengapa mereka yang berpegang pada ajaran Alkitab tidak dapat menerima teori reinkarnasi sebagai sebuah kebenaran?</vt:lpstr>
      <vt:lpstr>PowerPoint Presentation</vt:lpstr>
      <vt:lpstr>PENUJUMAN [NECROMANCY] DAN PEMUJAAN LELUHUR Rabu, 7 Desember 2022</vt:lpstr>
      <vt:lpstr>Apa kata Alkitab tentang praktik penujuman atau pemujaan leluhur dan sejenisnya?</vt:lpstr>
      <vt:lpstr>PowerPoint Presentation</vt:lpstr>
      <vt:lpstr>PowerPoint Presentation</vt:lpstr>
      <vt:lpstr>PowerPoint Presentation</vt:lpstr>
      <vt:lpstr>PENJELMAAN DAN PENAMPAKAN LAIN Kamis, 8 Desember 2022</vt:lpstr>
      <vt:lpstr>Ellen G. White Alfa dan Omega, jld. 8, hlm. 585, 657</vt:lpstr>
      <vt:lpstr>Apakah yang harus menjadi perlindungan kita terhadap penipuan setan yang seperti itu?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PENIPUAN AKHIR ZAMAN</dc:title>
  <dc:creator>daniel siswanto</dc:creator>
  <cp:lastModifiedBy>daniel siswanto</cp:lastModifiedBy>
  <cp:revision>19</cp:revision>
  <dcterms:created xsi:type="dcterms:W3CDTF">2022-12-06T03:19:25Z</dcterms:created>
  <dcterms:modified xsi:type="dcterms:W3CDTF">2022-12-08T09:06:02Z</dcterms:modified>
</cp:coreProperties>
</file>