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7" r:id="rId8"/>
    <p:sldId id="261" r:id="rId9"/>
    <p:sldId id="262" r:id="rId10"/>
    <p:sldId id="264" r:id="rId11"/>
    <p:sldId id="265" r:id="rId12"/>
    <p:sldId id="268" r:id="rId13"/>
    <p:sldId id="266" r:id="rId14"/>
    <p:sldId id="269" r:id="rId15"/>
    <p:sldId id="272" r:id="rId16"/>
    <p:sldId id="273" r:id="rId17"/>
    <p:sldId id="274" r:id="rId18"/>
    <p:sldId id="270" r:id="rId19"/>
    <p:sldId id="275" r:id="rId20"/>
    <p:sldId id="280" r:id="rId21"/>
    <p:sldId id="276" r:id="rId22"/>
    <p:sldId id="271" r:id="rId23"/>
    <p:sldId id="277" r:id="rId24"/>
    <p:sldId id="278" r:id="rId25"/>
    <p:sldId id="281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7C1"/>
    <a:srgbClr val="FF99FF"/>
    <a:srgbClr val="00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378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156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796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169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564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456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643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249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710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284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189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EFCB-8280-4F0A-8030-A50B2C3435F3}" type="datetimeFigureOut">
              <a:rPr lang="en-ID" smtClean="0"/>
              <a:t>01/12/2022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29CBD-936C-4F33-9686-6F066A127B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773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49625DF6-AE4A-AEFA-F29C-2AF50166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994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FBCB95-389E-4A3B-A32D-E5E26CD8F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3665" y="1931495"/>
            <a:ext cx="6276670" cy="2995011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A4E45-233B-4B5C-B9A3-2791BF6FC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7909" y="2093976"/>
            <a:ext cx="6028182" cy="2670048"/>
          </a:xfrm>
          <a:prstGeom prst="rect">
            <a:avLst/>
          </a:prstGeom>
          <a:noFill/>
          <a:ln w="190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52C52-4629-5C96-0663-6B7485AC5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353" y="2280543"/>
            <a:ext cx="5781294" cy="1358007"/>
          </a:xfrm>
        </p:spPr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API NERAKA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7D6CAF-F4E5-1DA1-08BD-9412320DB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353" y="3898231"/>
            <a:ext cx="5781294" cy="699091"/>
          </a:xfrm>
        </p:spPr>
        <p:txBody>
          <a:bodyPr>
            <a:noAutofit/>
          </a:bodyPr>
          <a:lstStyle/>
          <a:p>
            <a:r>
              <a:rPr lang="en-US" sz="2000" b="1" dirty="0"/>
              <a:t>Pelajaran </a:t>
            </a:r>
            <a:r>
              <a:rPr lang="en-US" sz="2000" b="1" dirty="0" err="1"/>
              <a:t>ke</a:t>
            </a:r>
            <a:r>
              <a:rPr lang="en-US" sz="2000" b="1" dirty="0"/>
              <a:t> 10, </a:t>
            </a:r>
            <a:r>
              <a:rPr lang="en-US" sz="2000" b="1" dirty="0" err="1"/>
              <a:t>Triwulan</a:t>
            </a:r>
            <a:r>
              <a:rPr lang="en-US" sz="2000" b="1" dirty="0"/>
              <a:t> IV</a:t>
            </a:r>
          </a:p>
          <a:p>
            <a:r>
              <a:rPr lang="en-US" sz="2000" b="1" dirty="0" err="1"/>
              <a:t>Tahun</a:t>
            </a:r>
            <a:r>
              <a:rPr lang="en-US" sz="2000" b="1" dirty="0"/>
              <a:t> 2022</a:t>
            </a:r>
            <a:endParaRPr lang="en-ID" sz="2000" b="1" dirty="0"/>
          </a:p>
        </p:txBody>
      </p:sp>
    </p:spTree>
    <p:extLst>
      <p:ext uri="{BB962C8B-B14F-4D97-AF65-F5344CB8AC3E}">
        <p14:creationId xmlns:p14="http://schemas.microsoft.com/office/powerpoint/2010/main" val="2040498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2056F4-0A6D-9500-EF56-46C0653BA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9" r="18847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DC514-179E-1A6E-08BE-3AB6533D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466850"/>
            <a:ext cx="4752975" cy="4876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Kata "</a:t>
            </a:r>
            <a:r>
              <a:rPr lang="en-ID" sz="3000" dirty="0" err="1">
                <a:latin typeface="Gill Sans Nova Cond XBd" panose="020B0A06020104020203" pitchFamily="34" charset="0"/>
              </a:rPr>
              <a:t>kekal</a:t>
            </a:r>
            <a:r>
              <a:rPr lang="en-ID" sz="3000" dirty="0">
                <a:latin typeface="Gill Sans Nova Cond XBd" panose="020B0A06020104020203" pitchFamily="34" charset="0"/>
              </a:rPr>
              <a:t>" </a:t>
            </a:r>
            <a:r>
              <a:rPr lang="en-ID" sz="3000" dirty="0" err="1">
                <a:latin typeface="Gill Sans Nova Cond XBd" panose="020B0A06020104020203" pitchFamily="34" charset="0"/>
              </a:rPr>
              <a:t>membawa</a:t>
            </a:r>
            <a:r>
              <a:rPr lang="en-ID" sz="3000" dirty="0">
                <a:latin typeface="Gill Sans Nova Cond XBd" panose="020B0A06020104020203" pitchFamily="34" charset="0"/>
              </a:rPr>
              <a:t> arti yang </a:t>
            </a:r>
            <a:r>
              <a:rPr lang="en-ID" sz="3000" dirty="0" err="1">
                <a:latin typeface="Gill Sans Nova Cond XBd" panose="020B0A06020104020203" pitchFamily="34" charset="0"/>
              </a:rPr>
              <a:t>berbeda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tergantung</a:t>
            </a:r>
            <a:r>
              <a:rPr lang="en-ID" sz="3000" dirty="0"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latin typeface="Gill Sans Nova Cond XBd" panose="020B0A06020104020203" pitchFamily="34" charset="0"/>
              </a:rPr>
              <a:t>konteksnya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  <a:r>
              <a:rPr lang="en-ID" sz="3000" dirty="0" err="1">
                <a:latin typeface="Gill Sans Nova Cond XBd" panose="020B0A06020104020203" pitchFamily="34" charset="0"/>
              </a:rPr>
              <a:t>Misalnya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ketika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dikaitkan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Tuhan</a:t>
            </a:r>
            <a:r>
              <a:rPr lang="en-ID" sz="3000" dirty="0">
                <a:latin typeface="Gill Sans Nova Cond XBd" panose="020B0A06020104020203" pitchFamily="34" charset="0"/>
              </a:rPr>
              <a:t>, kata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mengungkapkan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keabadian</a:t>
            </a:r>
            <a:r>
              <a:rPr lang="en-ID" sz="3000" dirty="0">
                <a:latin typeface="Gill Sans Nova Cond XBd" panose="020B0A06020104020203" pitchFamily="34" charset="0"/>
              </a:rPr>
              <a:t>-Nya [</a:t>
            </a:r>
            <a:r>
              <a:rPr lang="en-ID" sz="3000" dirty="0" err="1">
                <a:latin typeface="Gill Sans Nova Cond XBd" panose="020B0A06020104020203" pitchFamily="34" charset="0"/>
              </a:rPr>
              <a:t>Ulangan</a:t>
            </a:r>
            <a:r>
              <a:rPr lang="en-ID" sz="3000" dirty="0">
                <a:latin typeface="Gill Sans Nova Cond XBd" panose="020B0A06020104020203" pitchFamily="34" charset="0"/>
              </a:rPr>
              <a:t> 33:27]. </a:t>
            </a:r>
          </a:p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Ketika </a:t>
            </a:r>
            <a:r>
              <a:rPr lang="en-ID" sz="3000" dirty="0" err="1">
                <a:latin typeface="Gill Sans Nova Cond XBd" panose="020B0A06020104020203" pitchFamily="34" charset="0"/>
              </a:rPr>
              <a:t>berhubungan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manusia</a:t>
            </a:r>
            <a:r>
              <a:rPr lang="en-ID" sz="3000" dirty="0">
                <a:latin typeface="Gill Sans Nova Cond XBd" panose="020B0A06020104020203" pitchFamily="34" charset="0"/>
              </a:rPr>
              <a:t>, kata </a:t>
            </a:r>
            <a:r>
              <a:rPr lang="en-ID" sz="3000" dirty="0" err="1">
                <a:latin typeface="Gill Sans Nova Cond XBd" panose="020B0A06020104020203" pitchFamily="34" charset="0"/>
              </a:rPr>
              <a:t>tersebut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dibatasi</a:t>
            </a:r>
            <a:r>
              <a:rPr lang="en-ID" sz="3000" dirty="0">
                <a:latin typeface="Gill Sans Nova Cond XBd" panose="020B0A06020104020203" pitchFamily="34" charset="0"/>
              </a:rPr>
              <a:t> oleh masa </a:t>
            </a:r>
            <a:r>
              <a:rPr lang="en-ID" sz="3000" dirty="0" err="1">
                <a:latin typeface="Gill Sans Nova Cond XBd" panose="020B0A06020104020203" pitchFamily="34" charset="0"/>
              </a:rPr>
              <a:t>hidup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latin typeface="Gill Sans Nova Cond XBd" panose="020B0A06020104020203" pitchFamily="34" charset="0"/>
              </a:rPr>
              <a:t> [</a:t>
            </a:r>
            <a:r>
              <a:rPr lang="en-ID" sz="3000" dirty="0" err="1">
                <a:latin typeface="Gill Sans Nova Cond XBd" panose="020B0A06020104020203" pitchFamily="34" charset="0"/>
              </a:rPr>
              <a:t>Keluaran</a:t>
            </a:r>
            <a:r>
              <a:rPr lang="en-ID" sz="3000" dirty="0">
                <a:latin typeface="Gill Sans Nova Cond XBd" panose="020B0A06020104020203" pitchFamily="34" charset="0"/>
              </a:rPr>
              <a:t> 21:6].</a:t>
            </a:r>
          </a:p>
        </p:txBody>
      </p:sp>
    </p:spTree>
    <p:extLst>
      <p:ext uri="{BB962C8B-B14F-4D97-AF65-F5344CB8AC3E}">
        <p14:creationId xmlns:p14="http://schemas.microsoft.com/office/powerpoint/2010/main" val="416035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22337-4841-627A-6DFF-1BCD7A6E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46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65BBC2-EB08-1B6B-01B6-E27BC058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745"/>
            <a:ext cx="8143875" cy="777874"/>
          </a:xfrm>
        </p:spPr>
        <p:txBody>
          <a:bodyPr>
            <a:noAutofit/>
          </a:bodyPr>
          <a:lstStyle/>
          <a:p>
            <a:pPr algn="ctr"/>
            <a:r>
              <a:rPr lang="fi-FI" sz="3200" dirty="0">
                <a:latin typeface="Eras Bold ITC" panose="020B0907030504020204" pitchFamily="34" charset="0"/>
              </a:rPr>
              <a:t>Bagaimana kita memahami </a:t>
            </a:r>
            <a:br>
              <a:rPr lang="fi-FI" sz="3200" dirty="0">
                <a:latin typeface="Eras Bold ITC" panose="020B0907030504020204" pitchFamily="34" charset="0"/>
              </a:rPr>
            </a:br>
            <a:r>
              <a:rPr lang="fi-FI" sz="3200" dirty="0">
                <a:latin typeface="Eras Bold ITC" panose="020B0907030504020204" pitchFamily="34" charset="0"/>
              </a:rPr>
              <a:t>"Api Kekal" dalam teks Alkitab?</a:t>
            </a:r>
            <a:endParaRPr lang="en-ID" sz="3200" dirty="0">
              <a:latin typeface="Eras Bold ITC" panose="020B0907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D2B1F-44C6-37A8-85E1-A9EA4E8DCBD9}"/>
              </a:ext>
            </a:extLst>
          </p:cNvPr>
          <p:cNvSpPr txBox="1"/>
          <p:nvPr/>
        </p:nvSpPr>
        <p:spPr>
          <a:xfrm>
            <a:off x="2171700" y="2074813"/>
            <a:ext cx="61531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Kualifikasi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kekal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Matius</a:t>
            </a:r>
            <a:r>
              <a:rPr lang="en-ID" sz="2600" dirty="0">
                <a:latin typeface="Gill Sans Nova Cond XBd" panose="020B0A06020104020203" pitchFamily="34" charset="0"/>
              </a:rPr>
              <a:t> 18:8, 25:41] </a:t>
            </a:r>
            <a:r>
              <a:rPr lang="en-ID" sz="2600" dirty="0" err="1">
                <a:latin typeface="Gill Sans Nova Cond XBd" panose="020B0A06020104020203" pitchFamily="34" charset="0"/>
              </a:rPr>
              <a:t>menyiratkan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padam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sampai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benar-benar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menghabiskan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sedang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dibakar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berarti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kekal</a:t>
            </a:r>
            <a:r>
              <a:rPr lang="en-ID" sz="2600" dirty="0">
                <a:latin typeface="Gill Sans Nova Cond XBd" panose="020B0A06020104020203" pitchFamily="34" charset="0"/>
              </a:rPr>
              <a:t>"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kekal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arti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menghanguskan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jahat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sepenuhnya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diubah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hingga</a:t>
            </a:r>
            <a:r>
              <a:rPr lang="en-ID" sz="2600" dirty="0"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cabangnya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lagi</a:t>
            </a:r>
            <a:r>
              <a:rPr lang="en-ID" sz="2600" dirty="0">
                <a:latin typeface="Gill Sans Nova Cond XBd" panose="020B0A06020104020203" pitchFamily="34" charset="0"/>
              </a:rPr>
              <a:t>" [</a:t>
            </a:r>
            <a:r>
              <a:rPr lang="en-ID" sz="2600" dirty="0" err="1">
                <a:latin typeface="Gill Sans Nova Cond XBd" panose="020B0A06020104020203" pitchFamily="34" charset="0"/>
              </a:rPr>
              <a:t>Maleakhi</a:t>
            </a:r>
            <a:r>
              <a:rPr lang="en-ID" sz="2600" dirty="0">
                <a:latin typeface="Gill Sans Nova Cond XBd" panose="020B0A06020104020203" pitchFamily="34" charset="0"/>
              </a:rPr>
              <a:t> 4:1].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FDB3C8-52D0-0E6A-3B95-2E4C202513AD}"/>
              </a:ext>
            </a:extLst>
          </p:cNvPr>
          <p:cNvSpPr/>
          <p:nvPr/>
        </p:nvSpPr>
        <p:spPr>
          <a:xfrm>
            <a:off x="819150" y="260785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1174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74197-1A61-4E3B-997A-07BF15FA6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9CD812-A063-5A2D-8408-43EA1AFAEF2A}"/>
              </a:ext>
            </a:extLst>
          </p:cNvPr>
          <p:cNvSpPr txBox="1"/>
          <p:nvPr/>
        </p:nvSpPr>
        <p:spPr>
          <a:xfrm>
            <a:off x="1466215" y="311843"/>
            <a:ext cx="724916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Jika orang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jahat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dihukum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selamanya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maka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kejahatan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pernah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diberantas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terus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hukuman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2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berakhir</a:t>
            </a:r>
            <a:r>
              <a:rPr lang="en-ID" sz="2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Lalu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mengapa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terus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memberikan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kehidupan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jahat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menderita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siksaan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tak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berkesudahan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?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Bukankah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lebih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masuk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akal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jika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mengakhiri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keberadaan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? Jika orang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jahat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dihukum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"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menurut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perbuatan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 [Wahyu 20:12],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mengapa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umur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pendek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dihukum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tanpa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henti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? 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Jika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demikian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adanya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terlihat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bukanlah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Allah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penuh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Tetapi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sesungguhnya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hukuman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[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api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]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berhenti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setelah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unsur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dibakar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habis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sepenuhnya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76FDA-B21D-4198-A587-681292A5043D}"/>
              </a:ext>
            </a:extLst>
          </p:cNvPr>
          <p:cNvSpPr txBox="1"/>
          <p:nvPr/>
        </p:nvSpPr>
        <p:spPr>
          <a:xfrm>
            <a:off x="1466215" y="4638277"/>
            <a:ext cx="70770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referensi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Alkitab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api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dilihat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kiasan</a:t>
            </a:r>
            <a:r>
              <a:rPr lang="en-ID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danau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api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pasca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seribu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tahun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Wahyu 20. 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Jadi,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Alkitabiah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berbicara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tentang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neraka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sudah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ada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terus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menyala</a:t>
            </a:r>
            <a:r>
              <a:rPr lang="en-ID" sz="24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262B3-7C01-B9FF-01E2-4256BC7054AC}"/>
              </a:ext>
            </a:extLst>
          </p:cNvPr>
          <p:cNvSpPr/>
          <p:nvPr/>
        </p:nvSpPr>
        <p:spPr>
          <a:xfrm>
            <a:off x="428625" y="1659954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68691D-A814-E4CD-098F-2362360117A0}"/>
              </a:ext>
            </a:extLst>
          </p:cNvPr>
          <p:cNvSpPr/>
          <p:nvPr/>
        </p:nvSpPr>
        <p:spPr>
          <a:xfrm>
            <a:off x="428625" y="4514452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129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050CC-3B43-33F1-25AE-5C93A92C1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4" r="36102" b="1"/>
          <a:stretch/>
        </p:blipFill>
        <p:spPr>
          <a:xfrm>
            <a:off x="620316" y="1498600"/>
            <a:ext cx="3945731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316" y="4795537"/>
            <a:ext cx="3945731" cy="1410656"/>
            <a:chOff x="827088" y="4795537"/>
            <a:chExt cx="5260975" cy="141065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86D32-C974-4C20-38FC-824952E4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568" y="628649"/>
            <a:ext cx="3945731" cy="5781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TUHAN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ajaib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menyimpan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api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kekal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cara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apapun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menopang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bentuk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kekal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khusus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orang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jahat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malaikat-malaikat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jatuh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dan Iblis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menghukum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terus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menerus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Penipuan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merupakan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pendekatan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sangat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spekulatif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Alkitabiah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pelaksanaan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Ilahi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8180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50D0-8E3A-A6E6-D46A-F410A6391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0876"/>
            <a:ext cx="8001000" cy="1407336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ORANG-ORANG KUDUS DI API PENYUCIAN</a:t>
            </a:r>
            <a:br>
              <a:rPr lang="en-ID" dirty="0"/>
            </a:br>
            <a:r>
              <a:rPr lang="en-ID" sz="3100" dirty="0" err="1">
                <a:solidFill>
                  <a:srgbClr val="002060"/>
                </a:solidFill>
                <a:latin typeface="Berlin Sans FB Demi" panose="020E0802020502020306" pitchFamily="34" charset="0"/>
              </a:rPr>
              <a:t>Selasa</a:t>
            </a:r>
            <a:r>
              <a:rPr lang="en-ID" sz="3100" dirty="0">
                <a:solidFill>
                  <a:srgbClr val="002060"/>
                </a:solidFill>
                <a:latin typeface="Berlin Sans FB Demi" panose="020E0802020502020306" pitchFamily="34" charset="0"/>
              </a:rPr>
              <a:t>, 29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7AED1-609C-35EB-0D73-68CFD8F82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466" y="2223897"/>
            <a:ext cx="8031588" cy="439597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Katekismus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Gereja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Katolik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berbicara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penyucian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berikut</a:t>
            </a:r>
            <a:r>
              <a:rPr lang="en-ID" sz="2600" dirty="0">
                <a:latin typeface="Gill Sans Nova Cond XBd" panose="020B0A06020104020203" pitchFamily="34" charset="0"/>
              </a:rPr>
              <a:t>: 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persahabatan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masih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disucikan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sempurna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diyakinkan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menjalani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pemurnian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mencapai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kekudusan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diperlukan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memasuki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sukacita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surga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"..... </a:t>
            </a:r>
            <a:r>
              <a:rPr lang="en-ID" sz="2600" dirty="0">
                <a:latin typeface="Gill Sans Nova Cond XBd" panose="020B0A06020104020203" pitchFamily="34" charset="0"/>
              </a:rPr>
              <a:t>"</a:t>
            </a:r>
            <a:r>
              <a:rPr lang="en-ID" sz="2600" dirty="0" err="1">
                <a:latin typeface="Gill Sans Nova Cond XBd" panose="020B0A06020104020203" pitchFamily="34" charset="0"/>
              </a:rPr>
              <a:t>Gereja</a:t>
            </a:r>
            <a:r>
              <a:rPr lang="en-ID" sz="2600" dirty="0">
                <a:latin typeface="Gill Sans Nova Cond XBd" panose="020B0A06020104020203" pitchFamily="34" charset="0"/>
              </a:rPr>
              <a:t> juga </a:t>
            </a:r>
            <a:r>
              <a:rPr lang="en-ID" sz="2600" dirty="0" err="1">
                <a:latin typeface="Gill Sans Nova Cond XBd" panose="020B0A06020104020203" pitchFamily="34" charset="0"/>
              </a:rPr>
              <a:t>memuji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sedekah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pengampunan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dosa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penebusan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dosa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dilakukan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atas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nama</a:t>
            </a:r>
            <a:r>
              <a:rPr lang="en-ID" sz="2600" dirty="0">
                <a:latin typeface="Gill Sans Nova Cond XBd" panose="020B0A06020104020203" pitchFamily="34" charset="0"/>
              </a:rPr>
              <a:t> orang yang </a:t>
            </a:r>
            <a:r>
              <a:rPr lang="en-ID" sz="2600" dirty="0" err="1">
                <a:latin typeface="Gill Sans Nova Cond XBd" panose="020B0A06020104020203" pitchFamily="34" charset="0"/>
              </a:rPr>
              <a:t>sudah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"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Catechism of the Catholic Church, (New York: Doubleday, 1995) </a:t>
            </a:r>
            <a:r>
              <a:rPr lang="en-ID" sz="2600" dirty="0" err="1">
                <a:latin typeface="Gill Sans Nova Cond XBd" panose="020B0A06020104020203" pitchFamily="34" charset="0"/>
              </a:rPr>
              <a:t>hlm</a:t>
            </a:r>
            <a:r>
              <a:rPr lang="en-ID" sz="2600" dirty="0">
                <a:latin typeface="Gill Sans Nova Cond XBd" panose="020B0A06020104020203" pitchFamily="34" charset="0"/>
              </a:rPr>
              <a:t>. 291.</a:t>
            </a:r>
          </a:p>
        </p:txBody>
      </p:sp>
    </p:spTree>
    <p:extLst>
      <p:ext uri="{BB962C8B-B14F-4D97-AF65-F5344CB8AC3E}">
        <p14:creationId xmlns:p14="http://schemas.microsoft.com/office/powerpoint/2010/main" val="2624995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C321B-229C-182E-EA55-39F9BDB4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B57B35-C8EA-3B66-ACC2-38EF6342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8725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Dogma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ajaran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penyucian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diterima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ajaran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Alkitab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0D140-9DC5-7E17-A2D9-C48684846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500187"/>
            <a:ext cx="8067675" cy="5086350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latin typeface="Gill Sans Nova Cond XBd" panose="020B0A06020104020203" pitchFamily="34" charset="0"/>
              </a:rPr>
              <a:t>Alkitab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menjelaskan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tinggal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beristirahat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kesadaran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kuburan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Pengkhotbah</a:t>
            </a:r>
            <a:r>
              <a:rPr lang="en-ID" dirty="0">
                <a:latin typeface="Gill Sans Nova Cond XBd" panose="020B0A06020104020203" pitchFamily="34" charset="0"/>
              </a:rPr>
              <a:t> 9:10].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jatuh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dialihkan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jatuh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lainnya</a:t>
            </a:r>
            <a:r>
              <a:rPr lang="en-ID" dirty="0">
                <a:latin typeface="Gill Sans Nova Cond XBd" panose="020B0A06020104020203" pitchFamily="34" charset="0"/>
              </a:rPr>
              <a:t>. Orang </a:t>
            </a:r>
            <a:r>
              <a:rPr lang="en-ID" dirty="0" err="1">
                <a:latin typeface="Gill Sans Nova Cond XBd" panose="020B0A06020104020203" pitchFamily="34" charset="0"/>
              </a:rPr>
              <a:t>berdosa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menanggung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kesalahannya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Yehezkiel</a:t>
            </a:r>
            <a:r>
              <a:rPr lang="en-ID" dirty="0">
                <a:latin typeface="Gill Sans Nova Cond XBd" panose="020B0A06020104020203" pitchFamily="34" charset="0"/>
              </a:rPr>
              <a:t> 18:20-22]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satu-satunya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Perantara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[1 </a:t>
            </a:r>
            <a:r>
              <a:rPr lang="en-ID" dirty="0" err="1">
                <a:latin typeface="Gill Sans Nova Cond XBd" panose="020B0A06020104020203" pitchFamily="34" charset="0"/>
              </a:rPr>
              <a:t>Timotius</a:t>
            </a:r>
            <a:r>
              <a:rPr lang="en-ID" dirty="0">
                <a:latin typeface="Gill Sans Nova Cond XBd" panose="020B0A06020104020203" pitchFamily="34" charset="0"/>
              </a:rPr>
              <a:t> 2:5]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diikuti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tanpa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kesempatan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bertobat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perangkap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Ibrani</a:t>
            </a:r>
            <a:r>
              <a:rPr lang="en-ID" dirty="0">
                <a:latin typeface="Gill Sans Nova Cond XBd" panose="020B0A06020104020203" pitchFamily="34" charset="0"/>
              </a:rPr>
              <a:t> 9:27].</a:t>
            </a:r>
          </a:p>
        </p:txBody>
      </p:sp>
    </p:spTree>
    <p:extLst>
      <p:ext uri="{BB962C8B-B14F-4D97-AF65-F5344CB8AC3E}">
        <p14:creationId xmlns:p14="http://schemas.microsoft.com/office/powerpoint/2010/main" val="415044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4BAB-2F3A-4B95-B9D3-E5B819787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2DC08-54CF-3081-8D81-6B07BA10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84352"/>
            <a:ext cx="5191125" cy="1311664"/>
          </a:xfrm>
        </p:spPr>
        <p:txBody>
          <a:bodyPr anchor="b">
            <a:normAutofit/>
          </a:bodyPr>
          <a:lstStyle/>
          <a:p>
            <a:r>
              <a:rPr lang="en-ID" sz="3200" dirty="0">
                <a:latin typeface="Bernard MT Condensed" panose="02050806060905020404" pitchFamily="18" charset="0"/>
              </a:rPr>
              <a:t>Ellen G. White, Manuscript 51 [10 </a:t>
            </a:r>
            <a:r>
              <a:rPr lang="en-ID" sz="3200" dirty="0" err="1">
                <a:latin typeface="Bernard MT Condensed" panose="02050806060905020404" pitchFamily="18" charset="0"/>
              </a:rPr>
              <a:t>Desember</a:t>
            </a:r>
            <a:r>
              <a:rPr lang="en-ID" sz="3200" dirty="0">
                <a:latin typeface="Bernard MT Condensed" panose="02050806060905020404" pitchFamily="18" charset="0"/>
              </a:rPr>
              <a:t>], 1890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9538-0E9E-FA23-D2D4-F4A324A87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778692"/>
            <a:ext cx="4810125" cy="47966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"</a:t>
            </a:r>
            <a:r>
              <a:rPr lang="en-ID" sz="2600" dirty="0" err="1">
                <a:latin typeface="Gill Sans Nova Cond XBd" panose="020B0A06020104020203" pitchFamily="34" charset="0"/>
              </a:rPr>
              <a:t>Pekerjaan</a:t>
            </a:r>
            <a:r>
              <a:rPr lang="en-ID" sz="2600" dirty="0">
                <a:latin typeface="Gill Sans Nova Cond XBd" panose="020B0A06020104020203" pitchFamily="34" charset="0"/>
              </a:rPr>
              <a:t> Iblis </a:t>
            </a:r>
            <a:r>
              <a:rPr lang="en-ID" sz="2600" dirty="0" err="1">
                <a:latin typeface="Gill Sans Nova Cond XBd" panose="020B0A06020104020203" pitchFamily="34" charset="0"/>
              </a:rPr>
              <a:t>sejak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kejatuhannya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salah </a:t>
            </a:r>
            <a:r>
              <a:rPr lang="en-ID" sz="2600" dirty="0" err="1">
                <a:latin typeface="Gill Sans Nova Cond XBd" panose="020B0A06020104020203" pitchFamily="34" charset="0"/>
              </a:rPr>
              <a:t>menafsirkan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Bapa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surgawi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Dia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menyarankan</a:t>
            </a:r>
            <a:r>
              <a:rPr lang="en-ID" sz="2600" dirty="0">
                <a:latin typeface="Impact" panose="020B0806030902050204" pitchFamily="34" charset="0"/>
              </a:rPr>
              <a:t> dogma </a:t>
            </a:r>
            <a:r>
              <a:rPr lang="en-ID" sz="2600" dirty="0" err="1">
                <a:latin typeface="Impact" panose="020B0806030902050204" pitchFamily="34" charset="0"/>
              </a:rPr>
              <a:t>keabadian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jiwa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Eras Demi ITC" panose="020B0805030504020804" pitchFamily="34" charset="0"/>
              </a:rPr>
              <a:t>Gagasan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tentang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neraka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abadi</a:t>
            </a:r>
            <a:r>
              <a:rPr lang="en-ID" sz="2600" dirty="0">
                <a:latin typeface="Eras Demi ITC" panose="020B0805030504020804" pitchFamily="34" charset="0"/>
              </a:rPr>
              <a:t> yang </a:t>
            </a:r>
            <a:r>
              <a:rPr lang="en-ID" sz="2600" dirty="0" err="1">
                <a:latin typeface="Eras Demi ITC" panose="020B0805030504020804" pitchFamily="34" charset="0"/>
              </a:rPr>
              <a:t>menyala</a:t>
            </a:r>
            <a:r>
              <a:rPr lang="en-ID" sz="2600" dirty="0">
                <a:latin typeface="Eras Demi ITC" panose="020B0805030504020804" pitchFamily="34" charset="0"/>
              </a:rPr>
              <a:t>-nyala </a:t>
            </a:r>
            <a:r>
              <a:rPr lang="en-ID" sz="2600" dirty="0" err="1">
                <a:latin typeface="Eras Demi ITC" panose="020B0805030504020804" pitchFamily="34" charset="0"/>
              </a:rPr>
              <a:t>adalah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hasil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karya</a:t>
            </a:r>
            <a:r>
              <a:rPr lang="en-ID" sz="2600" dirty="0">
                <a:latin typeface="Eras Demi ITC" panose="020B0805030504020804" pitchFamily="34" charset="0"/>
              </a:rPr>
              <a:t> Iblis; </a:t>
            </a:r>
            <a:r>
              <a:rPr lang="en-ID" sz="2600" dirty="0" err="1">
                <a:latin typeface="Eras Demi ITC" panose="020B0805030504020804" pitchFamily="34" charset="0"/>
              </a:rPr>
              <a:t>api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penyucian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adalah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penemuannya</a:t>
            </a:r>
            <a:r>
              <a:rPr lang="en-ID" sz="2600" dirty="0">
                <a:latin typeface="Eras Demi ITC" panose="020B08050305040208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Ajaran-ajaran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memalsukan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karakter</a:t>
            </a:r>
            <a:r>
              <a:rPr lang="en-ID" sz="2600" dirty="0">
                <a:latin typeface="Franklin Gothic Medium Cond" panose="020B0606030402020204" pitchFamily="34" charset="0"/>
              </a:rPr>
              <a:t> Allah,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dianggap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kejam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pendendam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sewenang-wenang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menjalankan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pengampunan</a:t>
            </a:r>
            <a:r>
              <a:rPr lang="en-ID" sz="2600" dirty="0"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550DE-8A2E-4ABC-4602-593FD11CD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6" r="27646" b="-1"/>
          <a:stretch/>
        </p:blipFill>
        <p:spPr>
          <a:xfrm>
            <a:off x="5165102" y="770037"/>
            <a:ext cx="3974012" cy="6087963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6AE2F4-5A2E-4357-A1D8-6142F9BDC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1073" y="695399"/>
            <a:ext cx="4178039" cy="6171739"/>
            <a:chOff x="6626306" y="695399"/>
            <a:chExt cx="5570720" cy="617173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6AC7E8-A56F-4E9D-A394-C9A2F65DD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33035" y="910673"/>
              <a:ext cx="5263991" cy="5956465"/>
            </a:xfrm>
            <a:custGeom>
              <a:avLst/>
              <a:gdLst>
                <a:gd name="connsiteX0" fmla="*/ 2918460 w 2961539"/>
                <a:gd name="connsiteY0" fmla="*/ 1324969 h 3351127"/>
                <a:gd name="connsiteX1" fmla="*/ 2906649 w 2961539"/>
                <a:gd name="connsiteY1" fmla="*/ 1284393 h 3351127"/>
                <a:gd name="connsiteX2" fmla="*/ 2893314 w 2961539"/>
                <a:gd name="connsiteY2" fmla="*/ 1244388 h 3351127"/>
                <a:gd name="connsiteX3" fmla="*/ 2878741 w 2961539"/>
                <a:gd name="connsiteY3" fmla="*/ 1204859 h 3351127"/>
                <a:gd name="connsiteX4" fmla="*/ 2811209 w 2961539"/>
                <a:gd name="connsiteY4" fmla="*/ 1051316 h 3351127"/>
                <a:gd name="connsiteX5" fmla="*/ 2636711 w 2961539"/>
                <a:gd name="connsiteY5" fmla="*/ 768709 h 3351127"/>
                <a:gd name="connsiteX6" fmla="*/ 2418683 w 2961539"/>
                <a:gd name="connsiteY6" fmla="*/ 522202 h 3351127"/>
                <a:gd name="connsiteX7" fmla="*/ 2165699 w 2961539"/>
                <a:gd name="connsiteY7" fmla="*/ 314748 h 3351127"/>
                <a:gd name="connsiteX8" fmla="*/ 2027873 w 2961539"/>
                <a:gd name="connsiteY8" fmla="*/ 227213 h 3351127"/>
                <a:gd name="connsiteX9" fmla="*/ 1883474 w 2961539"/>
                <a:gd name="connsiteY9" fmla="*/ 151203 h 3351127"/>
                <a:gd name="connsiteX10" fmla="*/ 1576483 w 2961539"/>
                <a:gd name="connsiteY10" fmla="*/ 40618 h 3351127"/>
                <a:gd name="connsiteX11" fmla="*/ 1415415 w 2961539"/>
                <a:gd name="connsiteY11" fmla="*/ 10233 h 3351127"/>
                <a:gd name="connsiteX12" fmla="*/ 1251204 w 2961539"/>
                <a:gd name="connsiteY12" fmla="*/ 42 h 3351127"/>
                <a:gd name="connsiteX13" fmla="*/ 927163 w 2961539"/>
                <a:gd name="connsiteY13" fmla="*/ 29855 h 3351127"/>
                <a:gd name="connsiteX14" fmla="*/ 610362 w 2961539"/>
                <a:gd name="connsiteY14" fmla="*/ 116151 h 3351127"/>
                <a:gd name="connsiteX15" fmla="*/ 315468 w 2961539"/>
                <a:gd name="connsiteY15" fmla="*/ 267408 h 3351127"/>
                <a:gd name="connsiteX16" fmla="*/ 182975 w 2961539"/>
                <a:gd name="connsiteY16" fmla="*/ 368183 h 3351127"/>
                <a:gd name="connsiteX17" fmla="*/ 64294 w 2961539"/>
                <a:gd name="connsiteY17" fmla="*/ 484674 h 3351127"/>
                <a:gd name="connsiteX18" fmla="*/ 0 w 2961539"/>
                <a:gd name="connsiteY18" fmla="*/ 556778 h 3351127"/>
                <a:gd name="connsiteX19" fmla="*/ 0 w 2961539"/>
                <a:gd name="connsiteY19" fmla="*/ 956066 h 3351127"/>
                <a:gd name="connsiteX20" fmla="*/ 227552 w 2961539"/>
                <a:gd name="connsiteY20" fmla="*/ 636597 h 3351127"/>
                <a:gd name="connsiteX21" fmla="*/ 331756 w 2961539"/>
                <a:gd name="connsiteY21" fmla="*/ 534966 h 3351127"/>
                <a:gd name="connsiteX22" fmla="*/ 441770 w 2961539"/>
                <a:gd name="connsiteY22" fmla="*/ 439620 h 3351127"/>
                <a:gd name="connsiteX23" fmla="*/ 683419 w 2961539"/>
                <a:gd name="connsiteY23" fmla="*/ 274457 h 3351127"/>
                <a:gd name="connsiteX24" fmla="*/ 956596 w 2961539"/>
                <a:gd name="connsiteY24" fmla="*/ 161300 h 3351127"/>
                <a:gd name="connsiteX25" fmla="*/ 1251490 w 2961539"/>
                <a:gd name="connsiteY25" fmla="*/ 123009 h 3351127"/>
                <a:gd name="connsiteX26" fmla="*/ 1398175 w 2961539"/>
                <a:gd name="connsiteY26" fmla="*/ 135297 h 3351127"/>
                <a:gd name="connsiteX27" fmla="*/ 1542383 w 2961539"/>
                <a:gd name="connsiteY27" fmla="*/ 167967 h 3351127"/>
                <a:gd name="connsiteX28" fmla="*/ 1681925 w 2961539"/>
                <a:gd name="connsiteY28" fmla="*/ 218450 h 3351127"/>
                <a:gd name="connsiteX29" fmla="*/ 1715929 w 2961539"/>
                <a:gd name="connsiteY29" fmla="*/ 233595 h 3351127"/>
                <a:gd name="connsiteX30" fmla="*/ 1749552 w 2961539"/>
                <a:gd name="connsiteY30" fmla="*/ 249597 h 3351127"/>
                <a:gd name="connsiteX31" fmla="*/ 1782604 w 2961539"/>
                <a:gd name="connsiteY31" fmla="*/ 266646 h 3351127"/>
                <a:gd name="connsiteX32" fmla="*/ 1815275 w 2961539"/>
                <a:gd name="connsiteY32" fmla="*/ 284553 h 3351127"/>
                <a:gd name="connsiteX33" fmla="*/ 2059400 w 2961539"/>
                <a:gd name="connsiteY33" fmla="*/ 454765 h 3351127"/>
                <a:gd name="connsiteX34" fmla="*/ 2270284 w 2961539"/>
                <a:gd name="connsiteY34" fmla="*/ 663648 h 3351127"/>
                <a:gd name="connsiteX35" fmla="*/ 2362581 w 2961539"/>
                <a:gd name="connsiteY35" fmla="*/ 779091 h 3351127"/>
                <a:gd name="connsiteX36" fmla="*/ 2445353 w 2961539"/>
                <a:gd name="connsiteY36" fmla="*/ 900726 h 3351127"/>
                <a:gd name="connsiteX37" fmla="*/ 2581180 w 2961539"/>
                <a:gd name="connsiteY37" fmla="*/ 1158663 h 3351127"/>
                <a:gd name="connsiteX38" fmla="*/ 2673382 w 2961539"/>
                <a:gd name="connsiteY38" fmla="*/ 1430601 h 3351127"/>
                <a:gd name="connsiteX39" fmla="*/ 2707291 w 2961539"/>
                <a:gd name="connsiteY39" fmla="*/ 1569095 h 3351127"/>
                <a:gd name="connsiteX40" fmla="*/ 2728913 w 2961539"/>
                <a:gd name="connsiteY40" fmla="*/ 1710065 h 3351127"/>
                <a:gd name="connsiteX41" fmla="*/ 2738342 w 2961539"/>
                <a:gd name="connsiteY41" fmla="*/ 1853321 h 3351127"/>
                <a:gd name="connsiteX42" fmla="*/ 2733294 w 2961539"/>
                <a:gd name="connsiteY42" fmla="*/ 1998482 h 3351127"/>
                <a:gd name="connsiteX43" fmla="*/ 2704433 w 2961539"/>
                <a:gd name="connsiteY43" fmla="*/ 2140785 h 3351127"/>
                <a:gd name="connsiteX44" fmla="*/ 2645759 w 2961539"/>
                <a:gd name="connsiteY44" fmla="*/ 2264515 h 3351127"/>
                <a:gd name="connsiteX45" fmla="*/ 2552986 w 2961539"/>
                <a:gd name="connsiteY45" fmla="*/ 2354717 h 3351127"/>
                <a:gd name="connsiteX46" fmla="*/ 2492026 w 2961539"/>
                <a:gd name="connsiteY46" fmla="*/ 2389769 h 3351127"/>
                <a:gd name="connsiteX47" fmla="*/ 2423541 w 2961539"/>
                <a:gd name="connsiteY47" fmla="*/ 2423583 h 3351127"/>
                <a:gd name="connsiteX48" fmla="*/ 2278475 w 2961539"/>
                <a:gd name="connsiteY48" fmla="*/ 2502640 h 3351127"/>
                <a:gd name="connsiteX49" fmla="*/ 2143697 w 2961539"/>
                <a:gd name="connsiteY49" fmla="*/ 2606463 h 3351127"/>
                <a:gd name="connsiteX50" fmla="*/ 2113312 w 2961539"/>
                <a:gd name="connsiteY50" fmla="*/ 2635514 h 3351127"/>
                <a:gd name="connsiteX51" fmla="*/ 2084927 w 2961539"/>
                <a:gd name="connsiteY51" fmla="*/ 2664184 h 3351127"/>
                <a:gd name="connsiteX52" fmla="*/ 2030349 w 2961539"/>
                <a:gd name="connsiteY52" fmla="*/ 2722573 h 3351127"/>
                <a:gd name="connsiteX53" fmla="*/ 1929098 w 2961539"/>
                <a:gd name="connsiteY53" fmla="*/ 2842683 h 3351127"/>
                <a:gd name="connsiteX54" fmla="*/ 1880045 w 2961539"/>
                <a:gd name="connsiteY54" fmla="*/ 2902309 h 3351127"/>
                <a:gd name="connsiteX55" fmla="*/ 1831086 w 2961539"/>
                <a:gd name="connsiteY55" fmla="*/ 2960888 h 3351127"/>
                <a:gd name="connsiteX56" fmla="*/ 1730121 w 2961539"/>
                <a:gd name="connsiteY56" fmla="*/ 3071854 h 3351127"/>
                <a:gd name="connsiteX57" fmla="*/ 1620488 w 2961539"/>
                <a:gd name="connsiteY57" fmla="*/ 3169200 h 3351127"/>
                <a:gd name="connsiteX58" fmla="*/ 1497616 w 2961539"/>
                <a:gd name="connsiteY58" fmla="*/ 3244447 h 3351127"/>
                <a:gd name="connsiteX59" fmla="*/ 1361313 w 2961539"/>
                <a:gd name="connsiteY59" fmla="*/ 3288739 h 3351127"/>
                <a:gd name="connsiteX60" fmla="*/ 1289590 w 2961539"/>
                <a:gd name="connsiteY60" fmla="*/ 3297978 h 3351127"/>
                <a:gd name="connsiteX61" fmla="*/ 1253204 w 2961539"/>
                <a:gd name="connsiteY61" fmla="*/ 3299407 h 3351127"/>
                <a:gd name="connsiteX62" fmla="*/ 1215676 w 2961539"/>
                <a:gd name="connsiteY62" fmla="*/ 3299216 h 3351127"/>
                <a:gd name="connsiteX63" fmla="*/ 918972 w 2961539"/>
                <a:gd name="connsiteY63" fmla="*/ 3254639 h 3351127"/>
                <a:gd name="connsiteX64" fmla="*/ 642557 w 2961539"/>
                <a:gd name="connsiteY64" fmla="*/ 3139672 h 3351127"/>
                <a:gd name="connsiteX65" fmla="*/ 515112 w 2961539"/>
                <a:gd name="connsiteY65" fmla="*/ 3061853 h 3351127"/>
                <a:gd name="connsiteX66" fmla="*/ 484442 w 2961539"/>
                <a:gd name="connsiteY66" fmla="*/ 3040612 h 3351127"/>
                <a:gd name="connsiteX67" fmla="*/ 454343 w 2961539"/>
                <a:gd name="connsiteY67" fmla="*/ 3018610 h 3351127"/>
                <a:gd name="connsiteX68" fmla="*/ 424625 w 2961539"/>
                <a:gd name="connsiteY68" fmla="*/ 2996131 h 3351127"/>
                <a:gd name="connsiteX69" fmla="*/ 395478 w 2961539"/>
                <a:gd name="connsiteY69" fmla="*/ 2973080 h 3351127"/>
                <a:gd name="connsiteX70" fmla="*/ 181547 w 2961539"/>
                <a:gd name="connsiteY70" fmla="*/ 2767626 h 3351127"/>
                <a:gd name="connsiteX71" fmla="*/ 134112 w 2961539"/>
                <a:gd name="connsiteY71" fmla="*/ 2710761 h 3351127"/>
                <a:gd name="connsiteX72" fmla="*/ 89821 w 2961539"/>
                <a:gd name="connsiteY72" fmla="*/ 2652087 h 3351127"/>
                <a:gd name="connsiteX73" fmla="*/ 10096 w 2961539"/>
                <a:gd name="connsiteY73" fmla="*/ 2529025 h 3351127"/>
                <a:gd name="connsiteX74" fmla="*/ 191 w 2961539"/>
                <a:gd name="connsiteY74" fmla="*/ 2511499 h 3351127"/>
                <a:gd name="connsiteX75" fmla="*/ 191 w 2961539"/>
                <a:gd name="connsiteY75" fmla="*/ 2835063 h 3351127"/>
                <a:gd name="connsiteX76" fmla="*/ 50959 w 2961539"/>
                <a:gd name="connsiteY76" fmla="*/ 2888879 h 3351127"/>
                <a:gd name="connsiteX77" fmla="*/ 300038 w 2961539"/>
                <a:gd name="connsiteY77" fmla="*/ 3100525 h 3351127"/>
                <a:gd name="connsiteX78" fmla="*/ 438150 w 2961539"/>
                <a:gd name="connsiteY78" fmla="*/ 3186916 h 3351127"/>
                <a:gd name="connsiteX79" fmla="*/ 584264 w 2961539"/>
                <a:gd name="connsiteY79" fmla="*/ 3258830 h 3351127"/>
                <a:gd name="connsiteX80" fmla="*/ 862965 w 2961539"/>
                <a:gd name="connsiteY80" fmla="*/ 3351127 h 3351127"/>
                <a:gd name="connsiteX81" fmla="*/ 1534478 w 2961539"/>
                <a:gd name="connsiteY81" fmla="*/ 3351127 h 3351127"/>
                <a:gd name="connsiteX82" fmla="*/ 1540955 w 2961539"/>
                <a:gd name="connsiteY82" fmla="*/ 3348841 h 3351127"/>
                <a:gd name="connsiteX83" fmla="*/ 1691831 w 2961539"/>
                <a:gd name="connsiteY83" fmla="*/ 3275403 h 3351127"/>
                <a:gd name="connsiteX84" fmla="*/ 1827086 w 2961539"/>
                <a:gd name="connsiteY84" fmla="*/ 3179963 h 3351127"/>
                <a:gd name="connsiteX85" fmla="*/ 1948625 w 2961539"/>
                <a:gd name="connsiteY85" fmla="*/ 3072426 h 3351127"/>
                <a:gd name="connsiteX86" fmla="*/ 2005584 w 2961539"/>
                <a:gd name="connsiteY86" fmla="*/ 3016514 h 3351127"/>
                <a:gd name="connsiteX87" fmla="*/ 2060639 w 2961539"/>
                <a:gd name="connsiteY87" fmla="*/ 2959935 h 3351127"/>
                <a:gd name="connsiteX88" fmla="*/ 2167223 w 2961539"/>
                <a:gd name="connsiteY88" fmla="*/ 2847350 h 3351127"/>
                <a:gd name="connsiteX89" fmla="*/ 2218754 w 2961539"/>
                <a:gd name="connsiteY89" fmla="*/ 2791438 h 3351127"/>
                <a:gd name="connsiteX90" fmla="*/ 2244471 w 2961539"/>
                <a:gd name="connsiteY90" fmla="*/ 2763911 h 3351127"/>
                <a:gd name="connsiteX91" fmla="*/ 2269427 w 2961539"/>
                <a:gd name="connsiteY91" fmla="*/ 2738098 h 3351127"/>
                <a:gd name="connsiteX92" fmla="*/ 2321243 w 2961539"/>
                <a:gd name="connsiteY92" fmla="*/ 2689807 h 3351127"/>
                <a:gd name="connsiteX93" fmla="*/ 2376297 w 2961539"/>
                <a:gd name="connsiteY93" fmla="*/ 2645230 h 3351127"/>
                <a:gd name="connsiteX94" fmla="*/ 2499265 w 2961539"/>
                <a:gd name="connsiteY94" fmla="*/ 2564934 h 3351127"/>
                <a:gd name="connsiteX95" fmla="*/ 2639187 w 2961539"/>
                <a:gd name="connsiteY95" fmla="*/ 2476732 h 3351127"/>
                <a:gd name="connsiteX96" fmla="*/ 2674239 w 2961539"/>
                <a:gd name="connsiteY96" fmla="*/ 2448729 h 3351127"/>
                <a:gd name="connsiteX97" fmla="*/ 2707481 w 2961539"/>
                <a:gd name="connsiteY97" fmla="*/ 2417487 h 3351127"/>
                <a:gd name="connsiteX98" fmla="*/ 2765298 w 2961539"/>
                <a:gd name="connsiteY98" fmla="*/ 2347097 h 3351127"/>
                <a:gd name="connsiteX99" fmla="*/ 2810447 w 2961539"/>
                <a:gd name="connsiteY99" fmla="*/ 2270802 h 3351127"/>
                <a:gd name="connsiteX100" fmla="*/ 2845499 w 2961539"/>
                <a:gd name="connsiteY100" fmla="*/ 2192411 h 3351127"/>
                <a:gd name="connsiteX101" fmla="*/ 2901315 w 2961539"/>
                <a:gd name="connsiteY101" fmla="*/ 2034772 h 3351127"/>
                <a:gd name="connsiteX102" fmla="*/ 2943130 w 2961539"/>
                <a:gd name="connsiteY102" fmla="*/ 1871704 h 3351127"/>
                <a:gd name="connsiteX103" fmla="*/ 2961037 w 2961539"/>
                <a:gd name="connsiteY103" fmla="*/ 1703302 h 3351127"/>
                <a:gd name="connsiteX104" fmla="*/ 2928842 w 2961539"/>
                <a:gd name="connsiteY104" fmla="*/ 1366308 h 3351127"/>
                <a:gd name="connsiteX105" fmla="*/ 2918460 w 2961539"/>
                <a:gd name="connsiteY105" fmla="*/ 1324969 h 3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961539" h="3351127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0D558E-7A90-4D66-BE03-397AEF32F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315" y="863680"/>
              <a:ext cx="5283711" cy="6003457"/>
            </a:xfrm>
            <a:custGeom>
              <a:avLst/>
              <a:gdLst>
                <a:gd name="connsiteX0" fmla="*/ 1247966 w 2972634"/>
                <a:gd name="connsiteY0" fmla="*/ 0 h 3377565"/>
                <a:gd name="connsiteX1" fmla="*/ 0 w 2972634"/>
                <a:gd name="connsiteY1" fmla="*/ 557308 h 3377565"/>
                <a:gd name="connsiteX2" fmla="*/ 0 w 2972634"/>
                <a:gd name="connsiteY2" fmla="*/ 1091660 h 3377565"/>
                <a:gd name="connsiteX3" fmla="*/ 264414 w 2972634"/>
                <a:gd name="connsiteY3" fmla="*/ 717423 h 3377565"/>
                <a:gd name="connsiteX4" fmla="*/ 1247966 w 2972634"/>
                <a:gd name="connsiteY4" fmla="*/ 302324 h 3377565"/>
                <a:gd name="connsiteX5" fmla="*/ 1843850 w 2972634"/>
                <a:gd name="connsiteY5" fmla="*/ 472916 h 3377565"/>
                <a:gd name="connsiteX6" fmla="*/ 2372106 w 2972634"/>
                <a:gd name="connsiteY6" fmla="*/ 934688 h 3377565"/>
                <a:gd name="connsiteX7" fmla="*/ 2635377 w 2972634"/>
                <a:gd name="connsiteY7" fmla="*/ 1471041 h 3377565"/>
                <a:gd name="connsiteX8" fmla="*/ 2630996 w 2972634"/>
                <a:gd name="connsiteY8" fmla="*/ 2037112 h 3377565"/>
                <a:gd name="connsiteX9" fmla="*/ 2555558 w 2972634"/>
                <a:gd name="connsiteY9" fmla="*/ 2200085 h 3377565"/>
                <a:gd name="connsiteX10" fmla="*/ 2429828 w 2972634"/>
                <a:gd name="connsiteY10" fmla="*/ 2280285 h 3377565"/>
                <a:gd name="connsiteX11" fmla="*/ 2040255 w 2972634"/>
                <a:gd name="connsiteY11" fmla="*/ 2560892 h 3377565"/>
                <a:gd name="connsiteX12" fmla="*/ 1873377 w 2972634"/>
                <a:gd name="connsiteY12" fmla="*/ 2739295 h 3377565"/>
                <a:gd name="connsiteX13" fmla="*/ 1553147 w 2972634"/>
                <a:gd name="connsiteY13" fmla="*/ 3048476 h 3377565"/>
                <a:gd name="connsiteX14" fmla="*/ 1247966 w 2972634"/>
                <a:gd name="connsiteY14" fmla="*/ 3149822 h 3377565"/>
                <a:gd name="connsiteX15" fmla="*/ 662083 w 2972634"/>
                <a:gd name="connsiteY15" fmla="*/ 3018377 h 3377565"/>
                <a:gd name="connsiteX16" fmla="*/ 197263 w 2972634"/>
                <a:gd name="connsiteY16" fmla="*/ 2661476 h 3377565"/>
                <a:gd name="connsiteX17" fmla="*/ 0 w 2972634"/>
                <a:gd name="connsiteY17" fmla="*/ 2360581 h 3377565"/>
                <a:gd name="connsiteX18" fmla="*/ 0 w 2972634"/>
                <a:gd name="connsiteY18" fmla="*/ 2894933 h 3377565"/>
                <a:gd name="connsiteX19" fmla="*/ 753428 w 2972634"/>
                <a:gd name="connsiteY19" fmla="*/ 3377565 h 3377565"/>
                <a:gd name="connsiteX20" fmla="*/ 1587341 w 2972634"/>
                <a:gd name="connsiteY20" fmla="*/ 3377565 h 3377565"/>
                <a:gd name="connsiteX21" fmla="*/ 2255996 w 2972634"/>
                <a:gd name="connsiteY21" fmla="*/ 2772823 h 3377565"/>
                <a:gd name="connsiteX22" fmla="*/ 2922270 w 2972634"/>
                <a:gd name="connsiteY22" fmla="*/ 2118551 h 3377565"/>
                <a:gd name="connsiteX23" fmla="*/ 1247966 w 2972634"/>
                <a:gd name="connsiteY23" fmla="*/ 0 h 337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72634" h="337756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1BA3E7A-EB58-48E8-B67C-31A746641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913197" y="855729"/>
              <a:ext cx="5283829" cy="6003795"/>
            </a:xfrm>
            <a:custGeom>
              <a:avLst/>
              <a:gdLst>
                <a:gd name="connsiteX0" fmla="*/ 1247966 w 2972700"/>
                <a:gd name="connsiteY0" fmla="*/ 0 h 3377755"/>
                <a:gd name="connsiteX1" fmla="*/ 0 w 2972700"/>
                <a:gd name="connsiteY1" fmla="*/ 557308 h 3377755"/>
                <a:gd name="connsiteX2" fmla="*/ 0 w 2972700"/>
                <a:gd name="connsiteY2" fmla="*/ 1245489 h 3377755"/>
                <a:gd name="connsiteX3" fmla="*/ 20288 w 2972700"/>
                <a:gd name="connsiteY3" fmla="*/ 1193387 h 3377755"/>
                <a:gd name="connsiteX4" fmla="*/ 307467 w 2972700"/>
                <a:gd name="connsiteY4" fmla="*/ 759809 h 3377755"/>
                <a:gd name="connsiteX5" fmla="*/ 1247966 w 2972700"/>
                <a:gd name="connsiteY5" fmla="*/ 362903 h 3377755"/>
                <a:gd name="connsiteX6" fmla="*/ 1814322 w 2972700"/>
                <a:gd name="connsiteY6" fmla="*/ 525780 h 3377755"/>
                <a:gd name="connsiteX7" fmla="*/ 2324005 w 2972700"/>
                <a:gd name="connsiteY7" fmla="*/ 971360 h 3377755"/>
                <a:gd name="connsiteX8" fmla="*/ 2576703 w 2972700"/>
                <a:gd name="connsiteY8" fmla="*/ 1485710 h 3377755"/>
                <a:gd name="connsiteX9" fmla="*/ 2572798 w 2972700"/>
                <a:gd name="connsiteY9" fmla="*/ 2021015 h 3377755"/>
                <a:gd name="connsiteX10" fmla="*/ 2511838 w 2972700"/>
                <a:gd name="connsiteY10" fmla="*/ 2158556 h 3377755"/>
                <a:gd name="connsiteX11" fmla="*/ 2401348 w 2972700"/>
                <a:gd name="connsiteY11" fmla="*/ 2227136 h 3377755"/>
                <a:gd name="connsiteX12" fmla="*/ 1997107 w 2972700"/>
                <a:gd name="connsiteY12" fmla="*/ 2518696 h 3377755"/>
                <a:gd name="connsiteX13" fmla="*/ 1828705 w 2972700"/>
                <a:gd name="connsiteY13" fmla="*/ 2698718 h 3377755"/>
                <a:gd name="connsiteX14" fmla="*/ 1247966 w 2972700"/>
                <a:gd name="connsiteY14" fmla="*/ 3089529 h 3377755"/>
                <a:gd name="connsiteX15" fmla="*/ 687991 w 2972700"/>
                <a:gd name="connsiteY15" fmla="*/ 2963894 h 3377755"/>
                <a:gd name="connsiteX16" fmla="*/ 243269 w 2972700"/>
                <a:gd name="connsiteY16" fmla="*/ 2622328 h 3377755"/>
                <a:gd name="connsiteX17" fmla="*/ 2477 w 2972700"/>
                <a:gd name="connsiteY17" fmla="*/ 2213610 h 3377755"/>
                <a:gd name="connsiteX18" fmla="*/ 95 w 2972700"/>
                <a:gd name="connsiteY18" fmla="*/ 2206943 h 3377755"/>
                <a:gd name="connsiteX19" fmla="*/ 95 w 2972700"/>
                <a:gd name="connsiteY19" fmla="*/ 2895124 h 3377755"/>
                <a:gd name="connsiteX20" fmla="*/ 753523 w 2972700"/>
                <a:gd name="connsiteY20" fmla="*/ 3377756 h 3377755"/>
                <a:gd name="connsiteX21" fmla="*/ 1587437 w 2972700"/>
                <a:gd name="connsiteY21" fmla="*/ 3377756 h 3377755"/>
                <a:gd name="connsiteX22" fmla="*/ 2256092 w 2972700"/>
                <a:gd name="connsiteY22" fmla="*/ 2773013 h 3377755"/>
                <a:gd name="connsiteX23" fmla="*/ 2922365 w 2972700"/>
                <a:gd name="connsiteY23" fmla="*/ 2118741 h 3377755"/>
                <a:gd name="connsiteX24" fmla="*/ 1247966 w 2972700"/>
                <a:gd name="connsiteY24" fmla="*/ 0 h 337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72700" h="337775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A1FD08-DCDA-4E01-BB3D-303ED3136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6626306" y="695399"/>
              <a:ext cx="5570720" cy="6162601"/>
            </a:xfrm>
            <a:custGeom>
              <a:avLst/>
              <a:gdLst>
                <a:gd name="connsiteX0" fmla="*/ 1262253 w 3134106"/>
                <a:gd name="connsiteY0" fmla="*/ 0 h 3467100"/>
                <a:gd name="connsiteX1" fmla="*/ 0 w 3134106"/>
                <a:gd name="connsiteY1" fmla="*/ 482156 h 3467100"/>
                <a:gd name="connsiteX2" fmla="*/ 0 w 3134106"/>
                <a:gd name="connsiteY2" fmla="*/ 777526 h 3467100"/>
                <a:gd name="connsiteX3" fmla="*/ 106966 w 3134106"/>
                <a:gd name="connsiteY3" fmla="*/ 645319 h 3467100"/>
                <a:gd name="connsiteX4" fmla="*/ 621316 w 3134106"/>
                <a:gd name="connsiteY4" fmla="*/ 259556 h 3467100"/>
                <a:gd name="connsiteX5" fmla="*/ 658749 w 3134106"/>
                <a:gd name="connsiteY5" fmla="*/ 242888 h 3467100"/>
                <a:gd name="connsiteX6" fmla="*/ 696468 w 3134106"/>
                <a:gd name="connsiteY6" fmla="*/ 226790 h 3467100"/>
                <a:gd name="connsiteX7" fmla="*/ 734854 w 3134106"/>
                <a:gd name="connsiteY7" fmla="*/ 212217 h 3467100"/>
                <a:gd name="connsiteX8" fmla="*/ 773525 w 3134106"/>
                <a:gd name="connsiteY8" fmla="*/ 198215 h 3467100"/>
                <a:gd name="connsiteX9" fmla="*/ 812768 w 3134106"/>
                <a:gd name="connsiteY9" fmla="*/ 185642 h 3467100"/>
                <a:gd name="connsiteX10" fmla="*/ 852202 w 3134106"/>
                <a:gd name="connsiteY10" fmla="*/ 173736 h 3467100"/>
                <a:gd name="connsiteX11" fmla="*/ 892112 w 3134106"/>
                <a:gd name="connsiteY11" fmla="*/ 163354 h 3467100"/>
                <a:gd name="connsiteX12" fmla="*/ 912114 w 3134106"/>
                <a:gd name="connsiteY12" fmla="*/ 158210 h 3467100"/>
                <a:gd name="connsiteX13" fmla="*/ 922115 w 3134106"/>
                <a:gd name="connsiteY13" fmla="*/ 155639 h 3467100"/>
                <a:gd name="connsiteX14" fmla="*/ 932212 w 3134106"/>
                <a:gd name="connsiteY14" fmla="*/ 153543 h 3467100"/>
                <a:gd name="connsiteX15" fmla="*/ 1260634 w 3134106"/>
                <a:gd name="connsiteY15" fmla="*/ 117062 h 3467100"/>
                <a:gd name="connsiteX16" fmla="*/ 1587341 w 3134106"/>
                <a:gd name="connsiteY16" fmla="*/ 161544 h 3467100"/>
                <a:gd name="connsiteX17" fmla="*/ 1743647 w 3134106"/>
                <a:gd name="connsiteY17" fmla="*/ 213741 h 3467100"/>
                <a:gd name="connsiteX18" fmla="*/ 1892808 w 3134106"/>
                <a:gd name="connsiteY18" fmla="*/ 282702 h 3467100"/>
                <a:gd name="connsiteX19" fmla="*/ 2033683 w 3134106"/>
                <a:gd name="connsiteY19" fmla="*/ 365950 h 3467100"/>
                <a:gd name="connsiteX20" fmla="*/ 2165509 w 3134106"/>
                <a:gd name="connsiteY20" fmla="*/ 461677 h 3467100"/>
                <a:gd name="connsiteX21" fmla="*/ 2288286 w 3134106"/>
                <a:gd name="connsiteY21" fmla="*/ 567500 h 3467100"/>
                <a:gd name="connsiteX22" fmla="*/ 2401348 w 3134106"/>
                <a:gd name="connsiteY22" fmla="*/ 682371 h 3467100"/>
                <a:gd name="connsiteX23" fmla="*/ 2505075 w 3134106"/>
                <a:gd name="connsiteY23" fmla="*/ 804577 h 3467100"/>
                <a:gd name="connsiteX24" fmla="*/ 2598801 w 3134106"/>
                <a:gd name="connsiteY24" fmla="*/ 933355 h 3467100"/>
                <a:gd name="connsiteX25" fmla="*/ 2682240 w 3134106"/>
                <a:gd name="connsiteY25" fmla="*/ 1067943 h 3467100"/>
                <a:gd name="connsiteX26" fmla="*/ 2754725 w 3134106"/>
                <a:gd name="connsiteY26" fmla="*/ 1207770 h 3467100"/>
                <a:gd name="connsiteX27" fmla="*/ 2861596 w 3134106"/>
                <a:gd name="connsiteY27" fmla="*/ 1501140 h 3467100"/>
                <a:gd name="connsiteX28" fmla="*/ 2893314 w 3134106"/>
                <a:gd name="connsiteY28" fmla="*/ 1653254 h 3467100"/>
                <a:gd name="connsiteX29" fmla="*/ 2898743 w 3134106"/>
                <a:gd name="connsiteY29" fmla="*/ 1691640 h 3467100"/>
                <a:gd name="connsiteX30" fmla="*/ 2903220 w 3134106"/>
                <a:gd name="connsiteY30" fmla="*/ 1730216 h 3467100"/>
                <a:gd name="connsiteX31" fmla="*/ 2906840 w 3134106"/>
                <a:gd name="connsiteY31" fmla="*/ 1768888 h 3467100"/>
                <a:gd name="connsiteX32" fmla="*/ 2909221 w 3134106"/>
                <a:gd name="connsiteY32" fmla="*/ 1807655 h 3467100"/>
                <a:gd name="connsiteX33" fmla="*/ 2907506 w 3134106"/>
                <a:gd name="connsiteY33" fmla="*/ 1963007 h 3467100"/>
                <a:gd name="connsiteX34" fmla="*/ 2904458 w 3134106"/>
                <a:gd name="connsiteY34" fmla="*/ 2001869 h 3467100"/>
                <a:gd name="connsiteX35" fmla="*/ 2900267 w 3134106"/>
                <a:gd name="connsiteY35" fmla="*/ 2040636 h 3467100"/>
                <a:gd name="connsiteX36" fmla="*/ 2894648 w 3134106"/>
                <a:gd name="connsiteY36" fmla="*/ 2079308 h 3467100"/>
                <a:gd name="connsiteX37" fmla="*/ 2888075 w 3134106"/>
                <a:gd name="connsiteY37" fmla="*/ 2117884 h 3467100"/>
                <a:gd name="connsiteX38" fmla="*/ 2849785 w 3134106"/>
                <a:gd name="connsiteY38" fmla="*/ 2268855 h 3467100"/>
                <a:gd name="connsiteX39" fmla="*/ 2785491 w 3134106"/>
                <a:gd name="connsiteY39" fmla="*/ 2404777 h 3467100"/>
                <a:gd name="connsiteX40" fmla="*/ 2682049 w 3134106"/>
                <a:gd name="connsiteY40" fmla="*/ 2511647 h 3467100"/>
                <a:gd name="connsiteX41" fmla="*/ 2544318 w 3134106"/>
                <a:gd name="connsiteY41" fmla="*/ 2596229 h 3467100"/>
                <a:gd name="connsiteX42" fmla="*/ 2270474 w 3134106"/>
                <a:gd name="connsiteY42" fmla="*/ 2796349 h 3467100"/>
                <a:gd name="connsiteX43" fmla="*/ 2211896 w 3134106"/>
                <a:gd name="connsiteY43" fmla="*/ 2856357 h 3467100"/>
                <a:gd name="connsiteX44" fmla="*/ 2155127 w 3134106"/>
                <a:gd name="connsiteY44" fmla="*/ 2916936 h 3467100"/>
                <a:gd name="connsiteX45" fmla="*/ 2042636 w 3134106"/>
                <a:gd name="connsiteY45" fmla="*/ 3038094 h 3467100"/>
                <a:gd name="connsiteX46" fmla="*/ 1985963 w 3134106"/>
                <a:gd name="connsiteY46" fmla="*/ 3097721 h 3467100"/>
                <a:gd name="connsiteX47" fmla="*/ 1928051 w 3134106"/>
                <a:gd name="connsiteY47" fmla="*/ 3155728 h 3467100"/>
                <a:gd name="connsiteX48" fmla="*/ 1806702 w 3134106"/>
                <a:gd name="connsiteY48" fmla="*/ 3264313 h 3467100"/>
                <a:gd name="connsiteX49" fmla="*/ 1674400 w 3134106"/>
                <a:gd name="connsiteY49" fmla="*/ 3356134 h 3467100"/>
                <a:gd name="connsiteX50" fmla="*/ 1529906 w 3134106"/>
                <a:gd name="connsiteY50" fmla="*/ 3422333 h 3467100"/>
                <a:gd name="connsiteX51" fmla="*/ 1492187 w 3134106"/>
                <a:gd name="connsiteY51" fmla="*/ 3434048 h 3467100"/>
                <a:gd name="connsiteX52" fmla="*/ 1453896 w 3134106"/>
                <a:gd name="connsiteY52" fmla="*/ 3443669 h 3467100"/>
                <a:gd name="connsiteX53" fmla="*/ 1415129 w 3134106"/>
                <a:gd name="connsiteY53" fmla="*/ 3451003 h 3467100"/>
                <a:gd name="connsiteX54" fmla="*/ 1376077 w 3134106"/>
                <a:gd name="connsiteY54" fmla="*/ 3456241 h 3467100"/>
                <a:gd name="connsiteX55" fmla="*/ 1336834 w 3134106"/>
                <a:gd name="connsiteY55" fmla="*/ 3459480 h 3467100"/>
                <a:gd name="connsiteX56" fmla="*/ 1297496 w 3134106"/>
                <a:gd name="connsiteY56" fmla="*/ 3460718 h 3467100"/>
                <a:gd name="connsiteX57" fmla="*/ 1258062 w 3134106"/>
                <a:gd name="connsiteY57" fmla="*/ 3460052 h 3467100"/>
                <a:gd name="connsiteX58" fmla="*/ 1217676 w 3134106"/>
                <a:gd name="connsiteY58" fmla="*/ 3457480 h 3467100"/>
                <a:gd name="connsiteX59" fmla="*/ 900113 w 3134106"/>
                <a:gd name="connsiteY59" fmla="*/ 3406426 h 3467100"/>
                <a:gd name="connsiteX60" fmla="*/ 823246 w 3134106"/>
                <a:gd name="connsiteY60" fmla="*/ 3383947 h 3467100"/>
                <a:gd name="connsiteX61" fmla="*/ 747808 w 3134106"/>
                <a:gd name="connsiteY61" fmla="*/ 3357753 h 3467100"/>
                <a:gd name="connsiteX62" fmla="*/ 710660 w 3134106"/>
                <a:gd name="connsiteY62" fmla="*/ 3343370 h 3467100"/>
                <a:gd name="connsiteX63" fmla="*/ 673799 w 3134106"/>
                <a:gd name="connsiteY63" fmla="*/ 3328321 h 3467100"/>
                <a:gd name="connsiteX64" fmla="*/ 655415 w 3134106"/>
                <a:gd name="connsiteY64" fmla="*/ 3320796 h 3467100"/>
                <a:gd name="connsiteX65" fmla="*/ 637413 w 3134106"/>
                <a:gd name="connsiteY65" fmla="*/ 3312319 h 3467100"/>
                <a:gd name="connsiteX66" fmla="*/ 601409 w 3134106"/>
                <a:gd name="connsiteY66" fmla="*/ 3295460 h 3467100"/>
                <a:gd name="connsiteX67" fmla="*/ 96012 w 3134106"/>
                <a:gd name="connsiteY67" fmla="*/ 2922746 h 3467100"/>
                <a:gd name="connsiteX68" fmla="*/ 0 w 3134106"/>
                <a:gd name="connsiteY68" fmla="*/ 2808256 h 3467100"/>
                <a:gd name="connsiteX69" fmla="*/ 0 w 3134106"/>
                <a:gd name="connsiteY69" fmla="*/ 3204020 h 3467100"/>
                <a:gd name="connsiteX70" fmla="*/ 376523 w 3134106"/>
                <a:gd name="connsiteY70" fmla="*/ 3467100 h 3467100"/>
                <a:gd name="connsiteX71" fmla="*/ 2147983 w 3134106"/>
                <a:gd name="connsiteY71" fmla="*/ 3467100 h 3467100"/>
                <a:gd name="connsiteX72" fmla="*/ 3134106 w 3134106"/>
                <a:gd name="connsiteY72" fmla="*/ 1843088 h 3467100"/>
                <a:gd name="connsiteX73" fmla="*/ 1262253 w 3134106"/>
                <a:gd name="connsiteY73" fmla="*/ 0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134106" h="3467100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938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746E92-3B8A-F537-F315-F25BE96E3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47852-D777-54FB-78BB-2EACA8B2B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3857625"/>
            <a:ext cx="8648696" cy="24526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3200" dirty="0">
                <a:latin typeface="Eras Bold ITC" panose="020B0907030504020204" pitchFamily="34" charset="0"/>
              </a:rPr>
              <a:t>Karena </a:t>
            </a:r>
            <a:r>
              <a:rPr lang="en-ID" sz="3200" dirty="0" err="1">
                <a:latin typeface="Eras Bold ITC" panose="020B0907030504020204" pitchFamily="34" charset="0"/>
              </a:rPr>
              <a:t>itu</a:t>
            </a:r>
            <a:r>
              <a:rPr lang="en-ID" sz="3200" dirty="0">
                <a:latin typeface="Eras Bold ITC" panose="020B0907030504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sangatlah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penting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mengerti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doktrin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ajaran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Alkitab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,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karena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itu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mempengaruhi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keyakinan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kita</a:t>
            </a:r>
            <a:r>
              <a:rPr lang="en-ID" sz="3200" dirty="0"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latin typeface="Eras Bold ITC" panose="020B0907030504020204" pitchFamily="34" charset="0"/>
              </a:rPr>
              <a:t>apa</a:t>
            </a:r>
            <a:r>
              <a:rPr lang="en-ID" sz="3200" dirty="0"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latin typeface="Eras Bold ITC" panose="020B0907030504020204" pitchFamily="34" charset="0"/>
              </a:rPr>
              <a:t>kita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jalankan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dalam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hidup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ini</a:t>
            </a:r>
            <a:r>
              <a:rPr lang="en-ID" sz="32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31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0E02-55DE-8C10-5CE9-119DF6B6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114300"/>
            <a:ext cx="7981950" cy="1558212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SEBUAH SURGA DENGAN JIWA TANPA TUBUH</a:t>
            </a:r>
            <a:br>
              <a:rPr lang="en-ID" sz="4000" dirty="0"/>
            </a:br>
            <a:r>
              <a:rPr lang="en-ID" sz="3100" dirty="0">
                <a:solidFill>
                  <a:srgbClr val="002060"/>
                </a:solidFill>
                <a:latin typeface="Berlin Sans FB Demi" panose="020E0802020502020306" pitchFamily="34" charset="0"/>
              </a:rPr>
              <a:t>Rabu, 30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0E64-76B5-BE50-B965-AC112BDED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6" y="2176271"/>
            <a:ext cx="7858124" cy="4567429"/>
          </a:xfrm>
        </p:spPr>
        <p:txBody>
          <a:bodyPr anchor="t">
            <a:no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Meskipun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Protestan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menerima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ajaran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penyucian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namun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banyak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antara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percaya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jiwa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benar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meninggal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sudah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menikmati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surga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hadirat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Beberapa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berpendapat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jiwa</a:t>
            </a:r>
            <a:r>
              <a:rPr lang="en-ID" sz="2400" dirty="0">
                <a:latin typeface="Gill Sans Nova Cond XBd" panose="020B0A06020104020203" pitchFamily="34" charset="0"/>
              </a:rPr>
              <a:t>"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tubuh</a:t>
            </a:r>
            <a:r>
              <a:rPr lang="en-ID" sz="2400" dirty="0">
                <a:latin typeface="Gill Sans Nova Cond XBd" panose="020B0A06020104020203" pitchFamily="34" charset="0"/>
              </a:rPr>
              <a:t>; yang lain </a:t>
            </a:r>
            <a:r>
              <a:rPr lang="en-ID" sz="2400" dirty="0" err="1">
                <a:latin typeface="Gill Sans Nova Cond XBd" panose="020B0A06020104020203" pitchFamily="34" charset="0"/>
              </a:rPr>
              <a:t>percaya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tubuh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ditutupi</a:t>
            </a:r>
            <a:r>
              <a:rPr lang="en-ID" sz="2400" dirty="0"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latin typeface="Gill Sans Nova Cond XBd" panose="020B0A06020104020203" pitchFamily="34" charset="0"/>
              </a:rPr>
              <a:t>tubuh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rohani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mulia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  <a:p>
            <a:r>
              <a:rPr lang="en-ID" sz="2400" dirty="0" err="1">
                <a:latin typeface="Franklin Gothic Demi" panose="020B0703020102020204" pitchFamily="34" charset="0"/>
              </a:rPr>
              <a:t>Ajaran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ini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sesungguhnya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melemahkan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doktrin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Alkitabiah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tentang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kebangkitan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penghakiman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terakhir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bagi</a:t>
            </a:r>
            <a:r>
              <a:rPr lang="en-ID" sz="2400" dirty="0">
                <a:latin typeface="Franklin Gothic Demi" panose="020B0703020102020204" pitchFamily="34" charset="0"/>
              </a:rPr>
              <a:t> orang </a:t>
            </a:r>
            <a:r>
              <a:rPr lang="en-ID" sz="2400" dirty="0" err="1">
                <a:latin typeface="Franklin Gothic Demi" panose="020B0703020102020204" pitchFamily="34" charset="0"/>
              </a:rPr>
              <a:t>mati</a:t>
            </a:r>
            <a:r>
              <a:rPr lang="en-ID" sz="2400" dirty="0">
                <a:latin typeface="Franklin Gothic Demi" panose="020B0703020102020204" pitchFamily="34" charset="0"/>
              </a:rPr>
              <a:t>. Karena, </a:t>
            </a:r>
            <a:r>
              <a:rPr lang="en-ID" sz="2400" dirty="0" err="1">
                <a:latin typeface="Franklin Gothic Demi" panose="020B0703020102020204" pitchFamily="34" charset="0"/>
              </a:rPr>
              <a:t>mengapa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ada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kebangkitan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penghakiman</a:t>
            </a:r>
            <a:r>
              <a:rPr lang="en-ID" sz="2400" dirty="0">
                <a:latin typeface="Franklin Gothic Demi" panose="020B0703020102020204" pitchFamily="34" charset="0"/>
              </a:rPr>
              <a:t> [Wahyu 20:12-14] </a:t>
            </a:r>
            <a:r>
              <a:rPr lang="en-ID" sz="2400" dirty="0" err="1">
                <a:latin typeface="Franklin Gothic Demi" panose="020B0703020102020204" pitchFamily="34" charset="0"/>
              </a:rPr>
              <a:t>jika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jiwa</a:t>
            </a:r>
            <a:r>
              <a:rPr lang="en-ID" sz="2400" dirty="0">
                <a:latin typeface="Franklin Gothic Demi" panose="020B0703020102020204" pitchFamily="34" charset="0"/>
              </a:rPr>
              <a:t> orang </a:t>
            </a:r>
            <a:r>
              <a:rPr lang="en-ID" sz="2400" dirty="0" err="1">
                <a:latin typeface="Franklin Gothic Demi" panose="020B0703020102020204" pitchFamily="34" charset="0"/>
              </a:rPr>
              <a:t>benar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itu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sudah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menikmati</a:t>
            </a:r>
            <a:r>
              <a:rPr lang="en-ID" sz="2400" dirty="0">
                <a:latin typeface="Franklin Gothic Demi" panose="020B0703020102020204" pitchFamily="34" charset="0"/>
              </a:rPr>
              <a:t> Firdaus?</a:t>
            </a:r>
          </a:p>
        </p:txBody>
      </p:sp>
    </p:spTree>
    <p:extLst>
      <p:ext uri="{BB962C8B-B14F-4D97-AF65-F5344CB8AC3E}">
        <p14:creationId xmlns:p14="http://schemas.microsoft.com/office/powerpoint/2010/main" val="2758133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424ECF-6AB2-2022-0FDE-4E881007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9234F-84AB-65FF-1A4E-09E7C5A7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Alkitab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mengajarkan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mati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berada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sorga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?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jiwa-jiwa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sorga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?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pengaruh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ajaran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jiwa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mati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berada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sorga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9AD5E-F2CF-EA12-24DE-84E99D16EB12}"/>
              </a:ext>
            </a:extLst>
          </p:cNvPr>
          <p:cNvSpPr txBox="1"/>
          <p:nvPr/>
        </p:nvSpPr>
        <p:spPr>
          <a:xfrm>
            <a:off x="966786" y="2072454"/>
            <a:ext cx="8153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Alkitab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mengajarkan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bahwa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semua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sudah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berada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surga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adalah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diubahkan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hidup-hidup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yaitu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Henokh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[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Kejadian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5:24] dan Elia [2 Raja-raja 2:9-11],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demikan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juga yang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dibangkitkan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kematian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yaitu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Musa [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Yudas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9] dan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dibangkitkan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bersama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(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Matius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27:51-53].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Sementara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yang lain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masih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kubur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537CA-4034-62D9-9910-F9585F807346}"/>
              </a:ext>
            </a:extLst>
          </p:cNvPr>
          <p:cNvSpPr txBox="1"/>
          <p:nvPr/>
        </p:nvSpPr>
        <p:spPr>
          <a:xfrm>
            <a:off x="952499" y="4472032"/>
            <a:ext cx="81819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Gill Sans Nova Cond Ultra Bold" panose="020B0B04020104020203" pitchFamily="34" charset="0"/>
              </a:rPr>
              <a:t>Kuburan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tempat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peristirahatan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bagi</a:t>
            </a:r>
            <a:r>
              <a:rPr lang="en-ID" sz="2200" dirty="0">
                <a:latin typeface="Gill Sans Nova Cond Ultra Bold" panose="020B0B04020104020203" pitchFamily="34" charset="0"/>
              </a:rPr>
              <a:t> orang </a:t>
            </a:r>
            <a:r>
              <a:rPr lang="en-ID" sz="22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200" dirty="0">
                <a:latin typeface="Gill Sans Nova Cond Ultra Bold" panose="020B0B04020104020203" pitchFamily="34" charset="0"/>
              </a:rPr>
              <a:t>, yang </a:t>
            </a:r>
            <a:r>
              <a:rPr lang="en-ID" sz="2200" dirty="0" err="1">
                <a:latin typeface="Gill Sans Nova Cond Ultra Bold" panose="020B0B04020104020203" pitchFamily="34" charset="0"/>
              </a:rPr>
              <a:t>secara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sadar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menunggu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kebangkitan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terakhir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saat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datang</a:t>
            </a:r>
            <a:r>
              <a:rPr lang="en-ID" sz="2200" dirty="0">
                <a:latin typeface="Gill Sans Nova Cond Ultra Bold" panose="020B0B04020104020203" pitchFamily="34" charset="0"/>
              </a:rPr>
              <a:t>, pada </a:t>
            </a:r>
            <a:r>
              <a:rPr lang="en-ID" sz="2200" dirty="0" err="1">
                <a:latin typeface="Gill Sans Nova Cond Ultra Bold" panose="020B0B04020104020203" pitchFamily="34" charset="0"/>
              </a:rPr>
              <a:t>waktu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itu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kesadaran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dipulihkan</a:t>
            </a:r>
            <a:r>
              <a:rPr lang="en-ID" sz="2200" dirty="0">
                <a:latin typeface="Gill Sans Nova Cond Ultra Bold" panose="020B0B04020104020203" pitchFamily="34" charset="0"/>
              </a:rPr>
              <a:t>. </a:t>
            </a:r>
            <a:r>
              <a:rPr lang="en-ID" sz="2200" dirty="0">
                <a:latin typeface="Franklin Gothic Medium Cond" panose="020B0606030402020204" pitchFamily="34" charset="0"/>
              </a:rPr>
              <a:t>Jadi, orang </a:t>
            </a:r>
            <a:r>
              <a:rPr lang="en-ID" sz="2200" dirty="0" err="1">
                <a:latin typeface="Franklin Gothic Medium Cond" panose="020B0606030402020204" pitchFamily="34" charset="0"/>
              </a:rPr>
              <a:t>mati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bahkan</a:t>
            </a:r>
            <a:r>
              <a:rPr lang="en-ID" sz="2200" dirty="0">
                <a:latin typeface="Franklin Gothic Medium Cond" panose="020B0606030402020204" pitchFamily="34" charset="0"/>
              </a:rPr>
              <a:t> orang </a:t>
            </a:r>
            <a:r>
              <a:rPr lang="en-ID" sz="2200" dirty="0" err="1">
                <a:latin typeface="Franklin Gothic Medium Cond" panose="020B0606030402020204" pitchFamily="34" charset="0"/>
              </a:rPr>
              <a:t>benar</a:t>
            </a:r>
            <a:r>
              <a:rPr lang="en-ID" sz="2200" dirty="0">
                <a:latin typeface="Franklin Gothic Medium Cond" panose="020B0606030402020204" pitchFamily="34" charset="0"/>
              </a:rPr>
              <a:t>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mati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bukanlah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jiwa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tanpa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tubuh</a:t>
            </a:r>
            <a:r>
              <a:rPr lang="en-ID" sz="2200" dirty="0">
                <a:latin typeface="Franklin Gothic Medium Cond" panose="020B0606030402020204" pitchFamily="34" charset="0"/>
              </a:rPr>
              <a:t> yang </a:t>
            </a:r>
            <a:r>
              <a:rPr lang="en-ID" sz="2200" dirty="0" err="1">
                <a:latin typeface="Franklin Gothic Medium Cond" panose="020B0606030402020204" pitchFamily="34" charset="0"/>
              </a:rPr>
              <a:t>melayang</a:t>
            </a:r>
            <a:r>
              <a:rPr lang="en-ID" sz="2200" dirty="0">
                <a:latin typeface="Franklin Gothic Medium Cond" panose="020B0606030402020204" pitchFamily="34" charset="0"/>
              </a:rPr>
              <a:t> di </a:t>
            </a:r>
            <a:r>
              <a:rPr lang="en-ID" sz="2200" dirty="0" err="1">
                <a:latin typeface="Franklin Gothic Medium Cond" panose="020B0606030402020204" pitchFamily="34" charset="0"/>
              </a:rPr>
              <a:t>sekitar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surga</a:t>
            </a:r>
            <a:r>
              <a:rPr lang="en-ID" sz="2200" dirty="0">
                <a:latin typeface="Franklin Gothic Medium Cond" panose="020B0606030402020204" pitchFamily="34" charset="0"/>
              </a:rPr>
              <a:t>, </a:t>
            </a:r>
            <a:r>
              <a:rPr lang="en-ID" sz="2200" dirty="0" err="1">
                <a:latin typeface="Franklin Gothic Medium Cond" panose="020B0606030402020204" pitchFamily="34" charset="0"/>
              </a:rPr>
              <a:t>menunggu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sabar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dipersatukan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kembali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tubuh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mereka</a:t>
            </a:r>
            <a:r>
              <a:rPr lang="en-ID" sz="2200" dirty="0">
                <a:latin typeface="Franklin Gothic Medium Cond" panose="020B0606030402020204" pitchFamily="34" charset="0"/>
              </a:rPr>
              <a:t> pada </a:t>
            </a:r>
            <a:r>
              <a:rPr lang="en-ID" sz="2200" dirty="0" err="1">
                <a:latin typeface="Franklin Gothic Medium Cond" panose="020B0606030402020204" pitchFamily="34" charset="0"/>
              </a:rPr>
              <a:t>kebangkitan</a:t>
            </a:r>
            <a:r>
              <a:rPr lang="en-ID" sz="2200" dirty="0">
                <a:latin typeface="Franklin Gothic Medium Cond" panose="020B0606030402020204" pitchFamily="34" charset="0"/>
              </a:rPr>
              <a:t> </a:t>
            </a:r>
            <a:r>
              <a:rPr lang="en-ID" sz="22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2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9B3944-7DDA-E4B0-DE29-1B00C864D861}"/>
              </a:ext>
            </a:extLst>
          </p:cNvPr>
          <p:cNvSpPr/>
          <p:nvPr/>
        </p:nvSpPr>
        <p:spPr>
          <a:xfrm>
            <a:off x="0" y="2449830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DBC4C5-0E97-5E49-87BC-8A0BE2640CA7}"/>
              </a:ext>
            </a:extLst>
          </p:cNvPr>
          <p:cNvSpPr/>
          <p:nvPr/>
        </p:nvSpPr>
        <p:spPr>
          <a:xfrm>
            <a:off x="9526" y="4834020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5603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B4499-DAA4-DEBA-5E2C-BE826F10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408" y="1621695"/>
            <a:ext cx="4886324" cy="1807305"/>
          </a:xfrm>
        </p:spPr>
        <p:txBody>
          <a:bodyPr>
            <a:normAutofit/>
          </a:bodyPr>
          <a:lstStyle/>
          <a:p>
            <a:r>
              <a:rPr lang="en-US" dirty="0">
                <a:latin typeface="Bernard MT Condensed" panose="02050806060905020404" pitchFamily="18" charset="0"/>
              </a:rPr>
              <a:t>1 TESALONIKA 5 : 21</a:t>
            </a:r>
            <a:endParaRPr lang="en-ID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A08FE-B9E8-F335-A8B4-D21E6359D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" r="-2" b="-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C4BD8-58C9-B635-5228-6FD8C5DA4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408" y="3429000"/>
            <a:ext cx="4076700" cy="268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Ujilah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segala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sesuatu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U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peganglah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US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baik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”.</a:t>
            </a:r>
            <a:endParaRPr lang="en-ID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49491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DAB2BC-5FC6-4D4C-70A7-E086F0EF4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BEA62B-5E02-E24E-FCA0-B30C096837C9}"/>
              </a:ext>
            </a:extLst>
          </p:cNvPr>
          <p:cNvSpPr txBox="1"/>
          <p:nvPr/>
        </p:nvSpPr>
        <p:spPr>
          <a:xfrm>
            <a:off x="1076325" y="506790"/>
            <a:ext cx="78390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Apa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mungkin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Paulus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bicarakan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1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Korintus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15:18,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ketika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dia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mengatakan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bahwa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jika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tidak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ada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kebangkitan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bagi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orang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mati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maka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"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telah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meninggal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Kristus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pasti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telah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binasa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." Dan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bagaimanakah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bisa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binasa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jika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sudah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berada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kebahagiaan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surga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telah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lama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berada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di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sana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sejak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meninggal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?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Bukankah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sangat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tidak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mungkin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!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Bahkan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Daud yang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dikasihi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Tuhan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belum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berada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di 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sorga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[</a:t>
            </a:r>
            <a:r>
              <a:rPr lang="en-ID" sz="24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Kisah</a:t>
            </a:r>
            <a:r>
              <a:rPr lang="en-ID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Para Rasul 2:29,34]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8E770-DA25-D057-3363-3E10CDC3069C}"/>
              </a:ext>
            </a:extLst>
          </p:cNvPr>
          <p:cNvSpPr txBox="1"/>
          <p:nvPr/>
        </p:nvSpPr>
        <p:spPr>
          <a:xfrm>
            <a:off x="1076325" y="4038571"/>
            <a:ext cx="78390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Doktrin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utama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kunci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Perjanjian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Baru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kebangkitan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batal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berlaku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palsu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mendapatkan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upah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tepat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sering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mendengar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terutama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 acara </a:t>
            </a:r>
            <a:r>
              <a:rPr lang="en-ID" sz="2400" dirty="0" err="1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pemakaman</a:t>
            </a:r>
            <a:r>
              <a:rPr lang="en-ID" sz="2400" dirty="0">
                <a:solidFill>
                  <a:schemeClr val="accent4">
                    <a:lumMod val="50000"/>
                  </a:schemeClr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647AD4-A0D9-6301-36BD-929395F02B0E}"/>
              </a:ext>
            </a:extLst>
          </p:cNvPr>
          <p:cNvSpPr/>
          <p:nvPr/>
        </p:nvSpPr>
        <p:spPr>
          <a:xfrm>
            <a:off x="38735" y="1454289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B58296-40C9-22D5-C32D-ECEFCF088C59}"/>
              </a:ext>
            </a:extLst>
          </p:cNvPr>
          <p:cNvSpPr/>
          <p:nvPr/>
        </p:nvSpPr>
        <p:spPr>
          <a:xfrm>
            <a:off x="-1" y="4551491"/>
            <a:ext cx="10375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5004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EBF06A5-4173-45DE-87B1-0791E098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11E10F-D956-C372-A3B1-F09C0E9FE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3" r="21516" b="1"/>
          <a:stretch/>
        </p:blipFill>
        <p:spPr>
          <a:xfrm>
            <a:off x="4133691" y="523804"/>
            <a:ext cx="5010309" cy="5696039"/>
          </a:xfrm>
          <a:custGeom>
            <a:avLst/>
            <a:gdLst/>
            <a:ahLst/>
            <a:cxnLst/>
            <a:rect l="l" t="t" r="r" b="b"/>
            <a:pathLst>
              <a:path w="6680411" h="5696039">
                <a:moveTo>
                  <a:pt x="3592766" y="0"/>
                </a:moveTo>
                <a:lnTo>
                  <a:pt x="4718262" y="0"/>
                </a:lnTo>
                <a:lnTo>
                  <a:pt x="4718262" y="2"/>
                </a:lnTo>
                <a:lnTo>
                  <a:pt x="6680411" y="2"/>
                </a:lnTo>
                <a:lnTo>
                  <a:pt x="6680411" y="5696022"/>
                </a:lnTo>
                <a:lnTo>
                  <a:pt x="3888773" y="5696022"/>
                </a:lnTo>
                <a:lnTo>
                  <a:pt x="3888773" y="5696039"/>
                </a:lnTo>
                <a:lnTo>
                  <a:pt x="0" y="5696039"/>
                </a:lnTo>
                <a:lnTo>
                  <a:pt x="2763278" y="19"/>
                </a:lnTo>
                <a:lnTo>
                  <a:pt x="3447183" y="19"/>
                </a:lnTo>
                <a:lnTo>
                  <a:pt x="3447183" y="2"/>
                </a:lnTo>
                <a:lnTo>
                  <a:pt x="3592765" y="2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06E9F47-DC46-4A02-B5DB-26B56C39C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3805"/>
            <a:ext cx="5850331" cy="5696020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7F496-CF4E-D97C-1933-443A8FC04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2" y="1162050"/>
            <a:ext cx="4448174" cy="49625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Ajaran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tertidur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debu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tanah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tanpa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kesadaran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sebuah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Kabar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30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benar-benar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beristirahat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mengenal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rasa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sakit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penderitaan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hingga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membangkitkan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30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akhir</a:t>
            </a:r>
            <a:r>
              <a:rPr lang="en-ID" sz="30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zaman.</a:t>
            </a:r>
          </a:p>
        </p:txBody>
      </p:sp>
    </p:spTree>
    <p:extLst>
      <p:ext uri="{BB962C8B-B14F-4D97-AF65-F5344CB8AC3E}">
        <p14:creationId xmlns:p14="http://schemas.microsoft.com/office/powerpoint/2010/main" val="246710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E4E9-C517-3E53-162F-C48EAD75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76225"/>
            <a:ext cx="7903978" cy="1259967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PANDANGAN ALKITABIAH</a:t>
            </a:r>
            <a:br>
              <a:rPr lang="en-ID" dirty="0"/>
            </a:br>
            <a:r>
              <a:rPr lang="en-ID" sz="3200" dirty="0" err="1">
                <a:solidFill>
                  <a:srgbClr val="002060"/>
                </a:solidFill>
                <a:latin typeface="Berlin Sans FB Demi" panose="020E0802020502020306" pitchFamily="34" charset="0"/>
              </a:rPr>
              <a:t>Kamis</a:t>
            </a:r>
            <a:r>
              <a:rPr lang="en-ID" sz="3200" dirty="0">
                <a:solidFill>
                  <a:srgbClr val="002060"/>
                </a:solidFill>
                <a:latin typeface="Berlin Sans FB Demi" panose="020E0802020502020306" pitchFamily="34" charset="0"/>
              </a:rPr>
              <a:t>, 1 </a:t>
            </a:r>
            <a:r>
              <a:rPr lang="en-ID" sz="3200" dirty="0" err="1">
                <a:solidFill>
                  <a:srgbClr val="002060"/>
                </a:solidFill>
                <a:latin typeface="Berlin Sans FB Demi" panose="020E0802020502020306" pitchFamily="34" charset="0"/>
              </a:rPr>
              <a:t>Desember</a:t>
            </a:r>
            <a:r>
              <a:rPr lang="en-ID" sz="3200" dirty="0">
                <a:solidFill>
                  <a:srgbClr val="002060"/>
                </a:solidFill>
                <a:latin typeface="Berlin Sans FB Demi" panose="020E0802020502020306" pitchFamily="34" charset="0"/>
              </a:rPr>
              <a:t>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C5CEF-C4B1-C974-2695-930BE375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048" y="2300097"/>
            <a:ext cx="5160778" cy="44055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1 </a:t>
            </a:r>
            <a:r>
              <a:rPr lang="en-ID" sz="3600" dirty="0" err="1">
                <a:latin typeface="Impact" panose="020B0806030902050204" pitchFamily="34" charset="0"/>
              </a:rPr>
              <a:t>Yohanes</a:t>
            </a:r>
            <a:r>
              <a:rPr lang="en-ID" sz="3600" dirty="0">
                <a:latin typeface="Impact" panose="020B0806030902050204" pitchFamily="34" charset="0"/>
              </a:rPr>
              <a:t> 5:11-12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latin typeface="Gill Sans Nova Cond XBd" panose="020B0A06020104020203" pitchFamily="34" charset="0"/>
              </a:rPr>
              <a:t>inilah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kesaksian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: Allah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mengaruniakan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Anak-Nya. </a:t>
            </a:r>
            <a:r>
              <a:rPr lang="en-ID" dirty="0" err="1">
                <a:latin typeface="Gill Sans Nova Cond XBd" panose="020B0A06020104020203" pitchFamily="34" charset="0"/>
              </a:rPr>
              <a:t>Barangsiapa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Anak,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barangsiapa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Anak,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6A612-C15F-3C26-49F4-9F3D5174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37" y="2946397"/>
            <a:ext cx="2522352" cy="2522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9234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D67339-4681-3F7F-5EEF-30ADBFE3E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44A8DE-82AA-A4AF-FC6E-B47B0000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4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"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"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dimiliki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yang di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980B2-4418-9BD0-471E-00FDE3E71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2" y="1495425"/>
            <a:ext cx="8634413" cy="536257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Franklin Gothic Medium Cond" panose="020B0606030402020204" pitchFamily="34" charset="0"/>
              </a:rPr>
              <a:t>Ketika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memasuki</a:t>
            </a:r>
            <a:r>
              <a:rPr lang="en-ID" dirty="0">
                <a:latin typeface="Franklin Gothic Medium Cond" panose="020B0606030402020204" pitchFamily="34" charset="0"/>
              </a:rPr>
              <a:t> dunia </a:t>
            </a:r>
            <a:r>
              <a:rPr lang="en-ID" dirty="0" err="1">
                <a:latin typeface="Franklin Gothic Medium Cond" panose="020B0606030402020204" pitchFamily="34" charset="0"/>
              </a:rPr>
              <a:t>melalui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kejatuhan</a:t>
            </a:r>
            <a:r>
              <a:rPr lang="en-ID" dirty="0">
                <a:latin typeface="Franklin Gothic Medium Cond" panose="020B0606030402020204" pitchFamily="34" charset="0"/>
              </a:rPr>
              <a:t> Adam dan </a:t>
            </a:r>
            <a:r>
              <a:rPr lang="en-ID" dirty="0" err="1">
                <a:latin typeface="Franklin Gothic Medium Cond" panose="020B0606030402020204" pitchFamily="34" charset="0"/>
              </a:rPr>
              <a:t>Hawa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Kejadian</a:t>
            </a:r>
            <a:r>
              <a:rPr lang="en-ID" dirty="0">
                <a:latin typeface="Franklin Gothic Medium Cond" panose="020B0606030402020204" pitchFamily="34" charset="0"/>
              </a:rPr>
              <a:t> 3],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keturunan-nya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termasuk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] </a:t>
            </a:r>
            <a:r>
              <a:rPr lang="en-ID" dirty="0" err="1">
                <a:latin typeface="Franklin Gothic Medium Cond" panose="020B0606030402020204" pitchFamily="34" charset="0"/>
              </a:rPr>
              <a:t>berada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bawah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kutukan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kematian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fisik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kehilangan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karunia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kekal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Demi" panose="020B0703020102020204" pitchFamily="34" charset="0"/>
              </a:rPr>
              <a:t>Tetapi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Tuhan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kita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pengasih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menerapkan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rencana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keselamatan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bagi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umat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manusia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untuk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mendapatkan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kembali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kehidupan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kekal</a:t>
            </a:r>
            <a:r>
              <a:rPr lang="en-ID" dirty="0">
                <a:latin typeface="Impact" panose="020B0806030902050204" pitchFamily="34" charset="0"/>
              </a:rPr>
              <a:t>. Dan </a:t>
            </a:r>
            <a:r>
              <a:rPr lang="en-ID" dirty="0" err="1">
                <a:latin typeface="Impact" panose="020B0806030902050204" pitchFamily="34" charset="0"/>
              </a:rPr>
              <a:t>rencana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keselamatan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diwujudkan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melalui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, "</a:t>
            </a:r>
            <a:r>
              <a:rPr lang="en-ID" dirty="0" err="1">
                <a:latin typeface="Franklin Gothic Medium Cond" panose="020B0606030402020204" pitchFamily="34" charset="0"/>
              </a:rPr>
              <a:t>sama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seperti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masuk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dunia </a:t>
            </a:r>
            <a:r>
              <a:rPr lang="en-ID" dirty="0" err="1">
                <a:latin typeface="Franklin Gothic Medium Cond" panose="020B0606030402020204" pitchFamily="34" charset="0"/>
              </a:rPr>
              <a:t>melalui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orang [Adam]" </a:t>
            </a:r>
            <a:r>
              <a:rPr lang="en-ID" dirty="0" err="1">
                <a:latin typeface="Franklin Gothic Medium Cond" panose="020B0606030402020204" pitchFamily="34" charset="0"/>
              </a:rPr>
              <a:t>demikian</a:t>
            </a:r>
            <a:r>
              <a:rPr lang="en-ID" dirty="0">
                <a:latin typeface="Franklin Gothic Medium Cond" panose="020B0606030402020204" pitchFamily="34" charset="0"/>
              </a:rPr>
              <a:t> pula </a:t>
            </a:r>
            <a:r>
              <a:rPr lang="en-ID" dirty="0" err="1">
                <a:latin typeface="Franklin Gothic Medium Cond" panose="020B0606030402020204" pitchFamily="34" charset="0"/>
              </a:rPr>
              <a:t>melalui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satu-satunya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," </a:t>
            </a:r>
            <a:r>
              <a:rPr lang="en-ID" dirty="0" err="1">
                <a:latin typeface="Franklin Gothic Medium Cond" panose="020B0606030402020204" pitchFamily="34" charset="0"/>
              </a:rPr>
              <a:t>anugerah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kekal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tersedia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[Roma 5:12-21].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Impact" panose="020B0806030902050204" pitchFamily="34" charset="0"/>
              </a:rPr>
              <a:t>Hanya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Ketuhanan</a:t>
            </a:r>
            <a:r>
              <a:rPr lang="en-ID" dirty="0">
                <a:latin typeface="Impact" panose="020B0806030902050204" pitchFamily="34" charset="0"/>
              </a:rPr>
              <a:t> yang "</a:t>
            </a:r>
            <a:r>
              <a:rPr lang="en-ID" dirty="0" err="1">
                <a:latin typeface="Impact" panose="020B0806030902050204" pitchFamily="34" charset="0"/>
              </a:rPr>
              <a:t>memiliki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keabadian</a:t>
            </a:r>
            <a:r>
              <a:rPr lang="en-ID" dirty="0">
                <a:latin typeface="Impact" panose="020B0806030902050204" pitchFamily="34" charset="0"/>
              </a:rPr>
              <a:t>" </a:t>
            </a:r>
            <a:r>
              <a:rPr lang="en-ID" dirty="0">
                <a:latin typeface="Franklin Gothic Medium Cond" panose="020B0606030402020204" pitchFamily="34" charset="0"/>
              </a:rPr>
              <a:t>[1 </a:t>
            </a:r>
            <a:r>
              <a:rPr lang="en-ID" dirty="0" err="1">
                <a:latin typeface="Franklin Gothic Medium Cond" panose="020B0606030402020204" pitchFamily="34" charset="0"/>
              </a:rPr>
              <a:t>Timotius</a:t>
            </a:r>
            <a:r>
              <a:rPr lang="en-ID" dirty="0">
                <a:latin typeface="Franklin Gothic Medium Cond" panose="020B0606030402020204" pitchFamily="34" charset="0"/>
              </a:rPr>
              <a:t> 6:15, 16] </a:t>
            </a:r>
            <a:r>
              <a:rPr lang="en-ID" dirty="0">
                <a:latin typeface="Impact" panose="020B0806030902050204" pitchFamily="34" charset="0"/>
              </a:rPr>
              <a:t>dan </a:t>
            </a:r>
            <a:r>
              <a:rPr lang="en-ID" dirty="0" err="1">
                <a:latin typeface="Impact" panose="020B0806030902050204" pitchFamily="34" charset="0"/>
              </a:rPr>
              <a:t>merupakan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satu-satunya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Sumber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Mazmur</a:t>
            </a:r>
            <a:r>
              <a:rPr lang="en-ID" dirty="0">
                <a:latin typeface="Franklin Gothic Medium Cond" panose="020B0606030402020204" pitchFamily="34" charset="0"/>
              </a:rPr>
              <a:t> 36:10, </a:t>
            </a:r>
            <a:r>
              <a:rPr lang="en-ID" dirty="0" err="1">
                <a:latin typeface="Franklin Gothic Medium Cond" panose="020B0606030402020204" pitchFamily="34" charset="0"/>
              </a:rPr>
              <a:t>Kolose</a:t>
            </a:r>
            <a:r>
              <a:rPr lang="en-ID" dirty="0">
                <a:latin typeface="Franklin Gothic Medium Cond" panose="020B0606030402020204" pitchFamily="34" charset="0"/>
              </a:rPr>
              <a:t> 1:15-17, </a:t>
            </a:r>
            <a:r>
              <a:rPr lang="en-ID" dirty="0" err="1">
                <a:latin typeface="Franklin Gothic Medium Cond" panose="020B0606030402020204" pitchFamily="34" charset="0"/>
              </a:rPr>
              <a:t>Ibrani</a:t>
            </a:r>
            <a:r>
              <a:rPr lang="en-ID" dirty="0">
                <a:latin typeface="Franklin Gothic Medium Cond" panose="020B0606030402020204" pitchFamily="34" charset="0"/>
              </a:rPr>
              <a:t> 1:2].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menegaskan</a:t>
            </a:r>
            <a:r>
              <a:rPr lang="en-ID" dirty="0">
                <a:latin typeface="Franklin Gothic Medium Cond" panose="020B0606030402020204" pitchFamily="34" charset="0"/>
              </a:rPr>
              <a:t>: "</a:t>
            </a:r>
            <a:r>
              <a:rPr lang="en-ID" b="1" dirty="0" err="1">
                <a:latin typeface="Franklin Gothic Medium Cond" panose="020B0606030402020204" pitchFamily="34" charset="0"/>
              </a:rPr>
              <a:t>Sebab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inilah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kehendak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Bapa</a:t>
            </a:r>
            <a:r>
              <a:rPr lang="en-ID" b="1" dirty="0">
                <a:latin typeface="Franklin Gothic Medium Cond" panose="020B0606030402020204" pitchFamily="34" charset="0"/>
              </a:rPr>
              <a:t>-Ku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yaitu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setiap</a:t>
            </a:r>
            <a:r>
              <a:rPr lang="en-ID" dirty="0">
                <a:latin typeface="Franklin Gothic Medium Cond" panose="020B0606030402020204" pitchFamily="34" charset="0"/>
              </a:rPr>
              <a:t> orang, yang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Anak dan yang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beroleh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kekal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Aku </a:t>
            </a:r>
            <a:r>
              <a:rPr lang="en-ID" dirty="0" err="1">
                <a:latin typeface="Franklin Gothic Medium Cond" panose="020B0606030402020204" pitchFamily="34" charset="0"/>
              </a:rPr>
              <a:t>membangkitkannya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 zaman." [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6:40], dan "</a:t>
            </a:r>
            <a:r>
              <a:rPr lang="en-ID" dirty="0" err="1">
                <a:latin typeface="Franklin Gothic Medium Cond" panose="020B0606030402020204" pitchFamily="34" charset="0"/>
              </a:rPr>
              <a:t>Akulah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kebangkitan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; </a:t>
            </a:r>
            <a:r>
              <a:rPr lang="en-ID" dirty="0" err="1">
                <a:latin typeface="Franklin Gothic Medium Cond" panose="020B0606030402020204" pitchFamily="34" charset="0"/>
              </a:rPr>
              <a:t>barangsiapa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-Ku,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walaupun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" [</a:t>
            </a:r>
            <a:r>
              <a:rPr lang="en-ID" dirty="0" err="1">
                <a:latin typeface="Franklin Gothic Medium Cond" panose="020B0606030402020204" pitchFamily="34" charset="0"/>
              </a:rPr>
              <a:t>Yohanes</a:t>
            </a:r>
            <a:r>
              <a:rPr lang="en-ID" dirty="0">
                <a:latin typeface="Franklin Gothic Medium Cond" panose="020B0606030402020204" pitchFamily="34" charset="0"/>
              </a:rPr>
              <a:t> 11:25].</a:t>
            </a:r>
          </a:p>
        </p:txBody>
      </p:sp>
    </p:spTree>
    <p:extLst>
      <p:ext uri="{BB962C8B-B14F-4D97-AF65-F5344CB8AC3E}">
        <p14:creationId xmlns:p14="http://schemas.microsoft.com/office/powerpoint/2010/main" val="2051524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1AD5AE-B704-ECC1-658A-2B6F55A1E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49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7B853-B3CB-39F6-8BA1-E31B97DC5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3710613"/>
            <a:ext cx="8877300" cy="296227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melalui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dijamin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saat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dinikmati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sepenuhnya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 orang-orang </a:t>
            </a:r>
            <a:r>
              <a:rPr lang="en-ID" dirty="0" err="1">
                <a:latin typeface="Gill Sans Nova Cond XBd" panose="020B0A06020104020203" pitchFamily="34" charset="0"/>
              </a:rPr>
              <a:t>benar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Kesimpulannya</a:t>
            </a:r>
            <a:r>
              <a:rPr lang="en-ID" dirty="0"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latin typeface="Gill Sans Nova Cond XBd" panose="020B0A06020104020203" pitchFamily="34" charset="0"/>
              </a:rPr>
              <a:t>sederhana</a:t>
            </a:r>
            <a:r>
              <a:rPr lang="en-ID" dirty="0">
                <a:latin typeface="Gill Sans Nova Cond XBd" panose="020B0A06020104020203" pitchFamily="34" charset="0"/>
              </a:rPr>
              <a:t>: </a:t>
            </a:r>
          </a:p>
          <a:p>
            <a:pPr marL="0" indent="0" algn="ctr">
              <a:buNone/>
            </a:pP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Jika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kekal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diberikan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maka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kekal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0034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483B9-156E-2159-9F9A-291AB08A7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44" r="20030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A380A-B0C6-47A0-04F8-9B66284BA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1" y="838200"/>
            <a:ext cx="4038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Teori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keabadian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jiwa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alami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memberikan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kehidupan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abadi</a:t>
            </a:r>
            <a:r>
              <a:rPr lang="en-ID" sz="3000" dirty="0">
                <a:latin typeface="Impact" panose="020B0806030902050204" pitchFamily="34" charset="0"/>
              </a:rPr>
              <a:t> - </a:t>
            </a:r>
            <a:r>
              <a:rPr lang="en-ID" sz="3000" dirty="0" err="1">
                <a:latin typeface="Gill Sans Nova Cond XBd" panose="020B0A06020104020203" pitchFamily="34" charset="0"/>
              </a:rPr>
              <a:t>entah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surga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atau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neraka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>
                <a:latin typeface="Berlin Sans FB" panose="020E0602020502020306" pitchFamily="34" charset="0"/>
              </a:rPr>
              <a:t>- </a:t>
            </a:r>
            <a:r>
              <a:rPr lang="en-ID" sz="3000" dirty="0" err="1"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semua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manusia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Eras Demi ITC" panose="020B0805030504020804" pitchFamily="34" charset="0"/>
              </a:rPr>
              <a:t>bahkan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kepada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mereka</a:t>
            </a:r>
            <a:r>
              <a:rPr lang="en-ID" sz="3000" dirty="0">
                <a:latin typeface="Eras Demi ITC" panose="020B0805030504020804" pitchFamily="34" charset="0"/>
              </a:rPr>
              <a:t> yang </a:t>
            </a:r>
            <a:r>
              <a:rPr lang="en-ID" sz="3000" dirty="0" err="1">
                <a:latin typeface="Eras Demi ITC" panose="020B0805030504020804" pitchFamily="34" charset="0"/>
              </a:rPr>
              <a:t>tidak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ada</a:t>
            </a:r>
            <a:r>
              <a:rPr lang="en-ID" sz="3000" dirty="0">
                <a:latin typeface="Eras Demi ITC" panose="020B0805030504020804" pitchFamily="34" charset="0"/>
              </a:rPr>
              <a:t> di </a:t>
            </a:r>
            <a:r>
              <a:rPr lang="en-ID" sz="3000" dirty="0" err="1">
                <a:latin typeface="Eras Demi ITC" panose="020B0805030504020804" pitchFamily="34" charset="0"/>
              </a:rPr>
              <a:t>dalam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Kristus</a:t>
            </a:r>
            <a:r>
              <a:rPr lang="en-ID" sz="30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Betapa</a:t>
            </a:r>
            <a:r>
              <a:rPr lang="en-ID" sz="3000" dirty="0">
                <a:latin typeface="Impact" panose="020B0806030902050204" pitchFamily="34" charset="0"/>
              </a:rPr>
              <a:t> pun </a:t>
            </a:r>
            <a:r>
              <a:rPr lang="en-ID" sz="3000" dirty="0" err="1">
                <a:latin typeface="Impact" panose="020B0806030902050204" pitchFamily="34" charset="0"/>
              </a:rPr>
              <a:t>populernya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ajaran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ini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tetap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tidaklah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Alkitabiah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  <a:p>
            <a:endParaRPr lang="en-ID" sz="3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3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4B34-7C75-5921-716B-0D2E4E94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74D4E-0C08-9989-BB50-EEC86654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D210EAE-52B1-7387-8E80-B4DCECFA8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0D48EC-EE57-79A5-8742-9A484CFDF59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2B080-F069-A061-C623-4F884CFB32B3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273F51-DDD5-F650-2C1D-2310919DF657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37CA-0795-8761-16BC-DDFDE2AAE015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5F1A5A-4850-60E7-5278-4D309FC1F41E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7CB094-15BC-80A8-8470-7C923AF3ECA1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D99F5-FD2E-2C2D-4056-4DF27115B138}"/>
              </a:ext>
            </a:extLst>
          </p:cNvPr>
          <p:cNvSpPr txBox="1"/>
          <p:nvPr/>
        </p:nvSpPr>
        <p:spPr>
          <a:xfrm>
            <a:off x="1019175" y="1171577"/>
            <a:ext cx="7783089" cy="64633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Kita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kekal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menghadapi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kehancuran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kekal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semua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bergantung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pilihan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buat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B3655-365F-E261-08AD-B9B5D2950708}"/>
              </a:ext>
            </a:extLst>
          </p:cNvPr>
          <p:cNvSpPr txBox="1"/>
          <p:nvPr/>
        </p:nvSpPr>
        <p:spPr>
          <a:xfrm>
            <a:off x="1018010" y="2248929"/>
            <a:ext cx="7783089" cy="646331"/>
          </a:xfrm>
          <a:prstGeom prst="rect">
            <a:avLst/>
          </a:prstGeom>
          <a:solidFill>
            <a:srgbClr val="00FFCC"/>
          </a:solidFill>
        </p:spPr>
        <p:txBody>
          <a:bodyPr wrap="square">
            <a:spAutoFit/>
          </a:bodyPr>
          <a:lstStyle/>
          <a:p>
            <a:r>
              <a:rPr lang="en-ID" sz="1800" dirty="0" err="1">
                <a:latin typeface="Impact" panose="020B0806030902050204" pitchFamily="34" charset="0"/>
              </a:rPr>
              <a:t>Kualifikasi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api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kekal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menyiratkan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bahwa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api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itu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tidak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padam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sampai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benar-benar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menghabiskan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apa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sedang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dibakar</a:t>
            </a:r>
            <a:r>
              <a:rPr lang="en-ID" sz="1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F1244C-C03D-F126-4A41-7073EA8F0FDC}"/>
              </a:ext>
            </a:extLst>
          </p:cNvPr>
          <p:cNvSpPr txBox="1"/>
          <p:nvPr/>
        </p:nvSpPr>
        <p:spPr>
          <a:xfrm>
            <a:off x="1018009" y="3286085"/>
            <a:ext cx="778308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D" sz="1800" dirty="0" err="1">
                <a:latin typeface="Impact" panose="020B0806030902050204" pitchFamily="34" charset="0"/>
              </a:rPr>
              <a:t>Sangatlah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penting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bagi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kita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untuk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mengerti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doktrin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atau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ajaran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Alkitab</a:t>
            </a:r>
            <a:r>
              <a:rPr lang="en-ID" sz="1800" dirty="0">
                <a:latin typeface="Impact" panose="020B0806030902050204" pitchFamily="34" charset="0"/>
              </a:rPr>
              <a:t>, </a:t>
            </a:r>
            <a:r>
              <a:rPr lang="en-ID" sz="1800" dirty="0" err="1">
                <a:latin typeface="Impact" panose="020B0806030902050204" pitchFamily="34" charset="0"/>
              </a:rPr>
              <a:t>karena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itu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mempengaruhi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keyakinan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kita</a:t>
            </a:r>
            <a:r>
              <a:rPr lang="en-ID" sz="1800" dirty="0">
                <a:latin typeface="Impact" panose="020B0806030902050204" pitchFamily="34" charset="0"/>
              </a:rPr>
              <a:t> dan </a:t>
            </a:r>
            <a:r>
              <a:rPr lang="en-ID" sz="1800" dirty="0" err="1">
                <a:latin typeface="Impact" panose="020B0806030902050204" pitchFamily="34" charset="0"/>
              </a:rPr>
              <a:t>apa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kita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jalankan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dalam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hidup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ini</a:t>
            </a:r>
            <a:r>
              <a:rPr lang="en-ID" sz="1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181FD-0F69-2FD0-33A8-50B77FDC8324}"/>
              </a:ext>
            </a:extLst>
          </p:cNvPr>
          <p:cNvSpPr txBox="1"/>
          <p:nvPr/>
        </p:nvSpPr>
        <p:spPr>
          <a:xfrm>
            <a:off x="1018009" y="4425175"/>
            <a:ext cx="7783089" cy="877163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1700" dirty="0" err="1">
                <a:latin typeface="Impact" panose="020B0806030902050204" pitchFamily="34" charset="0"/>
              </a:rPr>
              <a:t>Ajaran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bahwa</a:t>
            </a:r>
            <a:r>
              <a:rPr lang="en-ID" sz="1700" dirty="0">
                <a:latin typeface="Impact" panose="020B0806030902050204" pitchFamily="34" charset="0"/>
              </a:rPr>
              <a:t> orang </a:t>
            </a:r>
            <a:r>
              <a:rPr lang="en-ID" sz="1700" dirty="0" err="1">
                <a:latin typeface="Impact" panose="020B0806030902050204" pitchFamily="34" charset="0"/>
              </a:rPr>
              <a:t>mati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tertidur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dalam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debu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tanah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tanpa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kesadaran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adalah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sebuah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Kabar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Baik</a:t>
            </a:r>
            <a:r>
              <a:rPr lang="en-ID" sz="1700" dirty="0">
                <a:latin typeface="Impact" panose="020B0806030902050204" pitchFamily="34" charset="0"/>
              </a:rPr>
              <a:t>. </a:t>
            </a:r>
            <a:r>
              <a:rPr lang="en-ID" sz="1700" dirty="0" err="1">
                <a:latin typeface="Impact" panose="020B0806030902050204" pitchFamily="34" charset="0"/>
              </a:rPr>
              <a:t>Mereka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benar-benar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beristirahat</a:t>
            </a:r>
            <a:r>
              <a:rPr lang="en-ID" sz="1700" dirty="0">
                <a:latin typeface="Impact" panose="020B0806030902050204" pitchFamily="34" charset="0"/>
              </a:rPr>
              <a:t> dan </a:t>
            </a:r>
            <a:r>
              <a:rPr lang="en-ID" sz="1700" dirty="0" err="1">
                <a:latin typeface="Impact" panose="020B0806030902050204" pitchFamily="34" charset="0"/>
              </a:rPr>
              <a:t>tidak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mengenal</a:t>
            </a:r>
            <a:r>
              <a:rPr lang="en-ID" sz="1700" dirty="0">
                <a:latin typeface="Impact" panose="020B0806030902050204" pitchFamily="34" charset="0"/>
              </a:rPr>
              <a:t> rasa </a:t>
            </a:r>
            <a:r>
              <a:rPr lang="en-ID" sz="1700" dirty="0" err="1">
                <a:latin typeface="Impact" panose="020B0806030902050204" pitchFamily="34" charset="0"/>
              </a:rPr>
              <a:t>sakit</a:t>
            </a:r>
            <a:r>
              <a:rPr lang="en-ID" sz="1700" dirty="0">
                <a:latin typeface="Impact" panose="020B0806030902050204" pitchFamily="34" charset="0"/>
              </a:rPr>
              <a:t> dan </a:t>
            </a:r>
            <a:r>
              <a:rPr lang="en-ID" sz="1700" dirty="0" err="1">
                <a:latin typeface="Impact" panose="020B0806030902050204" pitchFamily="34" charset="0"/>
              </a:rPr>
              <a:t>penderitaan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hingga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saat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Kristus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membangkitkan</a:t>
            </a:r>
            <a:r>
              <a:rPr lang="en-ID" sz="1700" dirty="0">
                <a:latin typeface="Impact" panose="020B0806030902050204" pitchFamily="34" charset="0"/>
              </a:rPr>
              <a:t> </a:t>
            </a:r>
            <a:r>
              <a:rPr lang="en-ID" sz="1700" dirty="0" err="1">
                <a:latin typeface="Impact" panose="020B0806030902050204" pitchFamily="34" charset="0"/>
              </a:rPr>
              <a:t>mereka</a:t>
            </a:r>
            <a:r>
              <a:rPr lang="en-ID" sz="1700" dirty="0">
                <a:latin typeface="Impact" panose="020B0806030902050204" pitchFamily="34" charset="0"/>
              </a:rPr>
              <a:t> pada </a:t>
            </a:r>
            <a:r>
              <a:rPr lang="en-ID" sz="1700" dirty="0" err="1">
                <a:latin typeface="Impact" panose="020B0806030902050204" pitchFamily="34" charset="0"/>
              </a:rPr>
              <a:t>akhir</a:t>
            </a:r>
            <a:r>
              <a:rPr lang="en-ID" sz="1700" dirty="0">
                <a:latin typeface="Impact" panose="020B0806030902050204" pitchFamily="34" charset="0"/>
              </a:rPr>
              <a:t> zaman.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7F2B9A-A9DB-48D5-7554-B0C5F9FC192C}"/>
              </a:ext>
            </a:extLst>
          </p:cNvPr>
          <p:cNvSpPr txBox="1"/>
          <p:nvPr/>
        </p:nvSpPr>
        <p:spPr>
          <a:xfrm>
            <a:off x="1018006" y="5574691"/>
            <a:ext cx="7783091" cy="923330"/>
          </a:xfrm>
          <a:prstGeom prst="rect">
            <a:avLst/>
          </a:prstGeom>
          <a:solidFill>
            <a:srgbClr val="FBD7C1"/>
          </a:solidFill>
        </p:spPr>
        <p:txBody>
          <a:bodyPr wrap="square">
            <a:spAutoFit/>
          </a:bodyPr>
          <a:lstStyle/>
          <a:p>
            <a:r>
              <a:rPr lang="en-ID" sz="1800" dirty="0" err="1">
                <a:latin typeface="Impact" panose="020B0806030902050204" pitchFamily="34" charset="0"/>
              </a:rPr>
              <a:t>Hidup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kekal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adalah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karunia</a:t>
            </a:r>
            <a:r>
              <a:rPr lang="en-ID" sz="1800" dirty="0">
                <a:latin typeface="Impact" panose="020B0806030902050204" pitchFamily="34" charset="0"/>
              </a:rPr>
              <a:t> Allah </a:t>
            </a:r>
            <a:r>
              <a:rPr lang="en-ID" sz="1800" dirty="0" err="1">
                <a:latin typeface="Impact" panose="020B0806030902050204" pitchFamily="34" charset="0"/>
              </a:rPr>
              <a:t>melalui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Kristus</a:t>
            </a:r>
            <a:r>
              <a:rPr lang="en-ID" sz="1800" dirty="0">
                <a:latin typeface="Impact" panose="020B0806030902050204" pitchFamily="34" charset="0"/>
              </a:rPr>
              <a:t>, yang </a:t>
            </a:r>
            <a:r>
              <a:rPr lang="en-ID" sz="1800" dirty="0" err="1">
                <a:latin typeface="Impact" panose="020B0806030902050204" pitchFamily="34" charset="0"/>
              </a:rPr>
              <a:t>dijamin</a:t>
            </a:r>
            <a:r>
              <a:rPr lang="en-ID" sz="1800" dirty="0">
                <a:latin typeface="Impact" panose="020B0806030902050204" pitchFamily="34" charset="0"/>
              </a:rPr>
              <a:t> pada </a:t>
            </a:r>
            <a:r>
              <a:rPr lang="en-ID" sz="1800" dirty="0" err="1">
                <a:latin typeface="Impact" panose="020B0806030902050204" pitchFamily="34" charset="0"/>
              </a:rPr>
              <a:t>saat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ini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tetapi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dinikmati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sepenuhnya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hanya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setelah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kebangkitan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terakhir</a:t>
            </a:r>
            <a:r>
              <a:rPr lang="en-ID" sz="1800" dirty="0">
                <a:latin typeface="Impact" panose="020B0806030902050204" pitchFamily="34" charset="0"/>
              </a:rPr>
              <a:t> orang-orang </a:t>
            </a:r>
            <a:r>
              <a:rPr lang="en-ID" sz="1800" dirty="0" err="1">
                <a:latin typeface="Impact" panose="020B0806030902050204" pitchFamily="34" charset="0"/>
              </a:rPr>
              <a:t>benar</a:t>
            </a:r>
            <a:endParaRPr lang="en-ID" sz="1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5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7" descr="Imagen que contiene exterior, fuego, humo, borroso&#10;&#10;Descripción generada automáticamente">
            <a:extLst>
              <a:ext uri="{FF2B5EF4-FFF2-40B4-BE49-F238E27FC236}">
                <a16:creationId xmlns:a16="http://schemas.microsoft.com/office/drawing/2014/main" id="{2566BED5-83A9-BB9D-452D-E47D52A03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98" r="-3" b="-3"/>
          <a:stretch/>
        </p:blipFill>
        <p:spPr>
          <a:xfrm>
            <a:off x="4524703" y="10"/>
            <a:ext cx="3946934" cy="2442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E4B87-3AAC-1882-CE42-7B90FECDA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8" r="4" b="4"/>
          <a:stretch/>
        </p:blipFill>
        <p:spPr>
          <a:xfrm>
            <a:off x="4524703" y="2688021"/>
            <a:ext cx="3946934" cy="41699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FA3A01-98C5-487F-892D-265B5AF6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0176"/>
            <a:ext cx="4704588" cy="5062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4E5C80-A03C-49D6-9FA2-9A63A1A7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899960"/>
            <a:ext cx="181579" cy="1340860"/>
            <a:chOff x="56167" y="899960"/>
            <a:chExt cx="242107" cy="1340860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76EF311-7ABB-49E6-A9ED-8D869B559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7714B34D-12AB-4A81-BB61-B813C7845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4F1B686B-17C1-4EAD-A524-14393AA99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EFEB09F7-94B0-42A6-A3F0-6372A4B61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96BFE78B-88A5-40B5-B0F1-3B51E6571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5B3532AA-5948-4F07-AF57-418D91924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A2AA09A4-2E2B-4EB0-BB5D-C885B060A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5E23E822-8A36-4493-B39A-D7C436E7D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E0709F70-24E7-420A-80BF-616AA623C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40345B7B-E7FA-40AB-B893-C89D6031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69A54750-FE05-4024-B777-7AB954DEB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1464C8A2-2834-44FB-9131-6813E2BAD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047140D-7780-4D0F-9744-9CEB9F73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9E455373-CECF-41E1-908B-73BD52514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579ED712-CD8D-4575-9AD3-30DD24F11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451E70F3-A7EB-40BC-A14D-8517322C1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4C65532A-E3C2-4E21-8FFF-7644E552F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C0F42F37-4847-49FD-83F6-4C7D1674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D28CE853-1825-4BE2-ACAF-0F154D0CB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05A1E170-9D38-4D1D-ADF5-B41A8243C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4B542-DD03-87FD-D20C-C52D38F53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44" y="899960"/>
            <a:ext cx="4255556" cy="5456030"/>
          </a:xfrm>
        </p:spPr>
        <p:txBody>
          <a:bodyPr anchor="t">
            <a:noAutofit/>
          </a:bodyPr>
          <a:lstStyle/>
          <a:p>
            <a:r>
              <a:rPr lang="en-US" sz="2200" dirty="0" err="1">
                <a:latin typeface="Gill Sans Nova Cond XBd" panose="020B0A06020104020203" pitchFamily="34" charset="0"/>
              </a:rPr>
              <a:t>Takdir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kekal</a:t>
            </a:r>
            <a:r>
              <a:rPr lang="en-US" sz="2200" dirty="0">
                <a:latin typeface="Gill Sans Nova Cond XBd" panose="020B0A06020104020203" pitchFamily="34" charset="0"/>
              </a:rPr>
              <a:t> orang </a:t>
            </a:r>
            <a:r>
              <a:rPr lang="en-US" sz="2200" dirty="0" err="1">
                <a:latin typeface="Gill Sans Nova Cond XBd" panose="020B0A06020104020203" pitchFamily="34" charset="0"/>
              </a:rPr>
              <a:t>benar</a:t>
            </a:r>
            <a:r>
              <a:rPr lang="en-US" sz="2200" dirty="0">
                <a:latin typeface="Gill Sans Nova Cond XBd" panose="020B0A06020104020203" pitchFamily="34" charset="0"/>
              </a:rPr>
              <a:t> dan orang </a:t>
            </a:r>
            <a:r>
              <a:rPr lang="en-US" sz="2200" dirty="0" err="1">
                <a:latin typeface="Gill Sans Nova Cond XBd" panose="020B0A06020104020203" pitchFamily="34" charset="0"/>
              </a:rPr>
              <a:t>jahat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digambarkan</a:t>
            </a:r>
            <a:r>
              <a:rPr lang="en-US" sz="2200" dirty="0">
                <a:latin typeface="Gill Sans Nova Cond XBd" panose="020B0A06020104020203" pitchFamily="34" charset="0"/>
              </a:rPr>
              <a:t> sangat </a:t>
            </a:r>
            <a:r>
              <a:rPr lang="en-US" sz="2200" dirty="0" err="1">
                <a:latin typeface="Gill Sans Nova Cond XBd" panose="020B0A06020104020203" pitchFamily="34" charset="0"/>
              </a:rPr>
              <a:t>kontras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satu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sama</a:t>
            </a:r>
            <a:r>
              <a:rPr lang="en-US" sz="2200" dirty="0">
                <a:latin typeface="Gill Sans Nova Cond XBd" panose="020B0A06020104020203" pitchFamily="34" charset="0"/>
              </a:rPr>
              <a:t> lain. </a:t>
            </a:r>
          </a:p>
          <a:p>
            <a:r>
              <a:rPr lang="en-US" sz="2200" dirty="0" err="1">
                <a:latin typeface="Gill Sans Nova Cond XBd" panose="020B0A06020104020203" pitchFamily="34" charset="0"/>
              </a:rPr>
              <a:t>Kelompok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pertama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menerima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hidup</a:t>
            </a:r>
            <a:r>
              <a:rPr lang="en-US" sz="2200" dirty="0">
                <a:latin typeface="Gill Sans Nova Cond XBd" panose="020B0A06020104020203" pitchFamily="34" charset="0"/>
              </a:rPr>
              <a:t> yang </a:t>
            </a:r>
            <a:r>
              <a:rPr lang="en-US" sz="2200" dirty="0" err="1">
                <a:latin typeface="Gill Sans Nova Cond XBd" panose="020B0A06020104020203" pitchFamily="34" charset="0"/>
              </a:rPr>
              <a:t>kekal</a:t>
            </a:r>
            <a:r>
              <a:rPr lang="en-US" sz="2200" dirty="0">
                <a:latin typeface="Gill Sans Nova Cond XBd" panose="020B0A06020104020203" pitchFamily="34" charset="0"/>
              </a:rPr>
              <a:t>, dan </a:t>
            </a:r>
            <a:r>
              <a:rPr lang="en-US" sz="2200" dirty="0" err="1">
                <a:latin typeface="Gill Sans Nova Cond XBd" panose="020B0A06020104020203" pitchFamily="34" charset="0"/>
              </a:rPr>
              <a:t>kelompok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lainnya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akan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mengalami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penghakiman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penghukuman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Tuhan</a:t>
            </a:r>
            <a:r>
              <a:rPr lang="en-US" sz="2200" dirty="0">
                <a:latin typeface="Gill Sans Nova Cond XBd" panose="020B0A06020104020203" pitchFamily="34" charset="0"/>
              </a:rPr>
              <a:t> yang </a:t>
            </a:r>
            <a:r>
              <a:rPr lang="en-US" sz="2200" dirty="0" err="1">
                <a:latin typeface="Gill Sans Nova Cond XBd" panose="020B0A06020104020203" pitchFamily="34" charset="0"/>
              </a:rPr>
              <a:t>menyakitkan</a:t>
            </a:r>
            <a:r>
              <a:rPr lang="en-US" sz="2200" dirty="0">
                <a:latin typeface="Gill Sans Nova Cond XBd" panose="020B0A06020104020203" pitchFamily="34" charset="0"/>
              </a:rPr>
              <a:t> dan di </a:t>
            </a:r>
            <a:r>
              <a:rPr lang="en-US" sz="2200" dirty="0" err="1">
                <a:latin typeface="Gill Sans Nova Cond XBd" panose="020B0A06020104020203" pitchFamily="34" charset="0"/>
              </a:rPr>
              <a:t>musnahkan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seluruhnya</a:t>
            </a:r>
            <a:r>
              <a:rPr lang="en-US" sz="2200" dirty="0">
                <a:latin typeface="Gill Sans Nova Cond XBd" panose="020B0A06020104020203" pitchFamily="34" charset="0"/>
              </a:rPr>
              <a:t>.</a:t>
            </a:r>
          </a:p>
          <a:p>
            <a:r>
              <a:rPr lang="en-US" sz="2200" dirty="0" err="1">
                <a:latin typeface="Gill Sans Nova Cond XBd" panose="020B0A06020104020203" pitchFamily="34" charset="0"/>
              </a:rPr>
              <a:t>Kebohongan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besar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hukuman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kekal</a:t>
            </a:r>
            <a:r>
              <a:rPr lang="en-US" sz="2200" dirty="0">
                <a:latin typeface="Gill Sans Nova Cond XBd" panose="020B0A06020104020203" pitchFamily="34" charset="0"/>
              </a:rPr>
              <a:t> dan </a:t>
            </a:r>
            <a:r>
              <a:rPr lang="en-US" sz="2200" dirty="0" err="1">
                <a:latin typeface="Gill Sans Nova Cond XBd" panose="020B0A06020104020203" pitchFamily="34" charset="0"/>
              </a:rPr>
              <a:t>penderitaan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kekal</a:t>
            </a:r>
            <a:r>
              <a:rPr lang="en-US" sz="2200" dirty="0">
                <a:latin typeface="Gill Sans Nova Cond XBd" panose="020B0A06020104020203" pitchFamily="34" charset="0"/>
              </a:rPr>
              <a:t> orang </a:t>
            </a:r>
            <a:r>
              <a:rPr lang="en-US" sz="2200" dirty="0" err="1">
                <a:latin typeface="Gill Sans Nova Cond XBd" panose="020B0A06020104020203" pitchFamily="34" charset="0"/>
              </a:rPr>
              <a:t>jahat</a:t>
            </a:r>
            <a:r>
              <a:rPr lang="en-US" sz="2200" dirty="0">
                <a:latin typeface="Gill Sans Nova Cond XBd" panose="020B0A06020104020203" pitchFamily="34" charset="0"/>
              </a:rPr>
              <a:t> di </a:t>
            </a:r>
            <a:r>
              <a:rPr lang="en-US" sz="2200" dirty="0" err="1">
                <a:latin typeface="Gill Sans Nova Cond XBd" panose="020B0A06020104020203" pitchFamily="34" charset="0"/>
              </a:rPr>
              <a:t>neraka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dibangun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diatas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tipu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daya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setan</a:t>
            </a:r>
            <a:r>
              <a:rPr lang="en-US" sz="2200" dirty="0">
                <a:latin typeface="Gill Sans Nova Cond XBd" panose="020B0A06020104020203" pitchFamily="34" charset="0"/>
              </a:rPr>
              <a:t> yang </a:t>
            </a:r>
            <a:r>
              <a:rPr lang="en-US" sz="2200" dirty="0" err="1">
                <a:latin typeface="Gill Sans Nova Cond XBd" panose="020B0A06020104020203" pitchFamily="34" charset="0"/>
              </a:rPr>
              <a:t>diunngkapkan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ditaman</a:t>
            </a:r>
            <a:r>
              <a:rPr lang="en-US" sz="2200" dirty="0">
                <a:latin typeface="Gill Sans Nova Cond XBd" panose="020B0A06020104020203" pitchFamily="34" charset="0"/>
              </a:rPr>
              <a:t> Eden : “</a:t>
            </a:r>
            <a:r>
              <a:rPr lang="en-US" sz="2200" dirty="0" err="1">
                <a:latin typeface="Gill Sans Nova Cond XBd" panose="020B0A06020104020203" pitchFamily="34" charset="0"/>
              </a:rPr>
              <a:t>Sekali</a:t>
            </a:r>
            <a:r>
              <a:rPr lang="en-US" sz="2200" dirty="0">
                <a:latin typeface="Gill Sans Nova Cond XBd" panose="020B0A06020104020203" pitchFamily="34" charset="0"/>
              </a:rPr>
              <a:t>-kali </a:t>
            </a:r>
            <a:r>
              <a:rPr lang="en-US" sz="2200" dirty="0" err="1">
                <a:latin typeface="Gill Sans Nova Cond XBd" panose="020B0A06020104020203" pitchFamily="34" charset="0"/>
              </a:rPr>
              <a:t>kamu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tidak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akan</a:t>
            </a:r>
            <a:r>
              <a:rPr lang="en-US" sz="2200" dirty="0">
                <a:latin typeface="Gill Sans Nova Cond XBd" panose="020B0A06020104020203" pitchFamily="34" charset="0"/>
              </a:rPr>
              <a:t> </a:t>
            </a:r>
            <a:r>
              <a:rPr lang="en-US" sz="2200" dirty="0" err="1">
                <a:latin typeface="Gill Sans Nova Cond XBd" panose="020B0A06020104020203" pitchFamily="34" charset="0"/>
              </a:rPr>
              <a:t>mati</a:t>
            </a:r>
            <a:r>
              <a:rPr lang="en-US" sz="2200" dirty="0">
                <a:latin typeface="Gill Sans Nova Cond XBd" panose="020B0A06020104020203" pitchFamily="34" charset="0"/>
              </a:rPr>
              <a:t>” (</a:t>
            </a:r>
            <a:r>
              <a:rPr lang="en-US" sz="2200" dirty="0" err="1">
                <a:latin typeface="Gill Sans Nova Cond XBd" panose="020B0A06020104020203" pitchFamily="34" charset="0"/>
              </a:rPr>
              <a:t>Kej</a:t>
            </a:r>
            <a:r>
              <a:rPr lang="en-US" sz="2200" dirty="0">
                <a:latin typeface="Gill Sans Nova Cond XBd" panose="020B0A06020104020203" pitchFamily="34" charset="0"/>
              </a:rPr>
              <a:t>. 3:4)</a:t>
            </a:r>
            <a:endParaRPr lang="en-ID" sz="2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1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F7DA-7876-AD0F-424B-7848226A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33350"/>
            <a:ext cx="7903978" cy="142113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ULAT-ULAT YANG ABADI</a:t>
            </a:r>
            <a:br>
              <a:rPr lang="en-ID" sz="3700" dirty="0"/>
            </a:br>
            <a:r>
              <a:rPr lang="en-ID" sz="3200" dirty="0" err="1">
                <a:solidFill>
                  <a:srgbClr val="002060"/>
                </a:solidFill>
                <a:latin typeface="Berlin Sans FB Demi" panose="020E0802020502020306" pitchFamily="34" charset="0"/>
              </a:rPr>
              <a:t>Minggu</a:t>
            </a:r>
            <a:r>
              <a:rPr lang="en-ID" sz="3200" dirty="0">
                <a:solidFill>
                  <a:srgbClr val="002060"/>
                </a:solidFill>
                <a:latin typeface="Berlin Sans FB Demi" panose="020E0802020502020306" pitchFamily="34" charset="0"/>
              </a:rPr>
              <a:t>, 27 November 2022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5725A-051B-BB90-FAAA-57D0512E4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275" y="2107882"/>
            <a:ext cx="5981700" cy="4486275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Yesaya</a:t>
            </a:r>
            <a:r>
              <a:rPr lang="en-ID" sz="3200" dirty="0">
                <a:latin typeface="Impact" panose="020B0806030902050204" pitchFamily="34" charset="0"/>
              </a:rPr>
              <a:t> 66:24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memandangi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bangkai</a:t>
            </a:r>
            <a:r>
              <a:rPr lang="en-ID" dirty="0">
                <a:latin typeface="Gill Sans Nova Cond XBd" panose="020B0A06020104020203" pitchFamily="34" charset="0"/>
              </a:rPr>
              <a:t> orang-orang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memberontak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-Ku. Di situ </a:t>
            </a:r>
            <a:r>
              <a:rPr lang="en-ID" dirty="0" err="1">
                <a:latin typeface="Gill Sans Nova Cond XBd" panose="020B0A06020104020203" pitchFamily="34" charset="0"/>
              </a:rPr>
              <a:t>ulat-ulatnya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mati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apinya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padam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kengerian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segala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Markus 9:48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di mana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ulat-ulat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bangkai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api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padam</a:t>
            </a:r>
            <a:r>
              <a:rPr lang="en-ID" dirty="0">
                <a:solidFill>
                  <a:srgbClr val="C00000"/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DBAA6-DDD0-EEA2-2E04-FAFC220B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3257551"/>
            <a:ext cx="240030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723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1C95B2-C096-24CB-FFDD-B69C82CD8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28" b="485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005F7-8D85-1420-33FD-DCEA81A14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3705225"/>
            <a:ext cx="8848725" cy="318135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Sebagian orang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menafsirkan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kata "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ulat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"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sebagai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kiasan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terhadap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jiwa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seharusnya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atau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roh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jahat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setelah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kematian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terbang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ke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neraka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, di mana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ia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pernah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mati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menderita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siksaan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Aharoni" panose="02010803020104030203" pitchFamily="2" charset="-79"/>
                <a:cs typeface="Aharoni" panose="02010803020104030203" pitchFamily="2" charset="-79"/>
              </a:rPr>
              <a:t>abadi</a:t>
            </a:r>
            <a:r>
              <a:rPr lang="en-ID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pPr marL="0" indent="0" algn="ctr">
              <a:buNone/>
            </a:pP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Namun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, 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secara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umum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 kata "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ulat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" 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digunakan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untuk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 "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ulat-ulat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" yang mana 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acuannya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Bernard MT Condensed" panose="02050806060905020404" pitchFamily="18" charset="0"/>
                <a:cs typeface="Aharoni" panose="02010803020104030203" pitchFamily="2" charset="-79"/>
              </a:rPr>
              <a:t>adalah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pada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ulat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memakan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tubuh</a:t>
            </a:r>
            <a:r>
              <a:rPr lang="en-ID" dirty="0"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dirty="0" err="1">
                <a:latin typeface="Impact" panose="020B0806030902050204" pitchFamily="34" charset="0"/>
                <a:cs typeface="Aharoni" panose="02010803020104030203" pitchFamily="2" charset="-79"/>
              </a:rPr>
              <a:t>membusuk</a:t>
            </a:r>
            <a:r>
              <a:rPr lang="en-ID" dirty="0">
                <a:latin typeface="Bernard MT Condensed" panose="02050806060905020404" pitchFamily="18" charset="0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73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034D9-BAA4-17DA-226D-0C745D846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028B33-3B2F-22E5-C07E-E41C6C1A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3"/>
            <a:ext cx="9144000" cy="1477328"/>
          </a:xfrm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arti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kiasan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gambaran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mengerikan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terdapat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Yesaya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66:24 dan Markus 9:48?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EF7C1-00CF-7300-4AEC-E03483085544}"/>
              </a:ext>
            </a:extLst>
          </p:cNvPr>
          <p:cNvSpPr txBox="1"/>
          <p:nvPr/>
        </p:nvSpPr>
        <p:spPr>
          <a:xfrm>
            <a:off x="1590675" y="1484263"/>
            <a:ext cx="7229475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Ini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menggambarkan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medan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perang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dengan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musuh-musuh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Tuhan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mati</a:t>
            </a:r>
            <a:r>
              <a:rPr lang="en-ID" sz="2300" dirty="0">
                <a:latin typeface="Impact" panose="020B0806030902050204" pitchFamily="34" charset="0"/>
              </a:rPr>
              <a:t> di </a:t>
            </a:r>
            <a:r>
              <a:rPr lang="en-ID" sz="2300" dirty="0" err="1">
                <a:latin typeface="Impact" panose="020B0806030902050204" pitchFamily="34" charset="0"/>
              </a:rPr>
              <a:t>atas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tanah</a:t>
            </a:r>
            <a:r>
              <a:rPr lang="en-ID" sz="2300" dirty="0">
                <a:latin typeface="Impact" panose="020B0806030902050204" pitchFamily="34" charset="0"/>
              </a:rPr>
              <a:t> dan </a:t>
            </a:r>
            <a:r>
              <a:rPr lang="en-ID" sz="2300" dirty="0" err="1">
                <a:latin typeface="Impact" panose="020B0806030902050204" pitchFamily="34" charset="0"/>
              </a:rPr>
              <a:t>dihancurkan</a:t>
            </a:r>
            <a:r>
              <a:rPr lang="en-ID" sz="2300" dirty="0">
                <a:latin typeface="Impact" panose="020B0806030902050204" pitchFamily="34" charset="0"/>
              </a:rPr>
              <a:t>.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400" dirty="0" err="1">
                <a:latin typeface="Franklin Gothic Medium Cond" panose="020B0606030402020204" pitchFamily="34" charset="0"/>
              </a:rPr>
              <a:t>Mayat-mayat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dimakan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diurai</a:t>
            </a:r>
            <a:r>
              <a:rPr lang="en-ID" sz="2400" dirty="0">
                <a:latin typeface="Franklin Gothic Medium Cond" panose="020B0606030402020204" pitchFamily="34" charset="0"/>
              </a:rPr>
              <a:t> oleh </a:t>
            </a:r>
            <a:r>
              <a:rPr lang="en-ID" sz="2400" dirty="0" err="1">
                <a:latin typeface="Franklin Gothic Medium Cond" panose="020B0606030402020204" pitchFamily="34" charset="0"/>
              </a:rPr>
              <a:t>ulat-ulat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mungkin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pertama-tama</a:t>
            </a:r>
            <a:r>
              <a:rPr lang="en-ID" sz="2400" dirty="0">
                <a:latin typeface="Franklin Gothic Medium Cond" panose="020B0606030402020204" pitchFamily="34" charset="0"/>
              </a:rPr>
              <a:t> oleh </a:t>
            </a:r>
            <a:r>
              <a:rPr lang="en-ID" sz="2400" dirty="0" err="1">
                <a:latin typeface="Franklin Gothic Medium Cond" panose="020B0606030402020204" pitchFamily="34" charset="0"/>
              </a:rPr>
              <a:t>ulat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dirty="0">
                <a:latin typeface="Franklin Gothic Medium Cond" panose="020B0606030402020204" pitchFamily="34" charset="0"/>
              </a:rPr>
              <a:t> oleh </a:t>
            </a:r>
            <a:r>
              <a:rPr lang="en-ID" sz="2400" dirty="0" err="1">
                <a:latin typeface="Franklin Gothic Medium Cond" panose="020B0606030402020204" pitchFamily="34" charset="0"/>
              </a:rPr>
              <a:t>api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Demi" panose="020B0703020102020204" pitchFamily="34" charset="0"/>
              </a:rPr>
              <a:t>Bagaimanapun</a:t>
            </a:r>
            <a:r>
              <a:rPr lang="en-ID" sz="2400" dirty="0">
                <a:latin typeface="Franklin Gothic Demi" panose="020B0703020102020204" pitchFamily="34" charset="0"/>
              </a:rPr>
              <a:t> juga, </a:t>
            </a:r>
            <a:r>
              <a:rPr lang="en-ID" sz="2400" dirty="0" err="1">
                <a:latin typeface="Franklin Gothic Demi" panose="020B0703020102020204" pitchFamily="34" charset="0"/>
              </a:rPr>
              <a:t>tidak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ada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referensi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apa</a:t>
            </a:r>
            <a:r>
              <a:rPr lang="en-ID" sz="2400" dirty="0">
                <a:latin typeface="Franklin Gothic Demi" panose="020B0703020102020204" pitchFamily="34" charset="0"/>
              </a:rPr>
              <a:t> pun </a:t>
            </a:r>
            <a:r>
              <a:rPr lang="en-ID" sz="2400" dirty="0" err="1">
                <a:latin typeface="Franklin Gothic Demi" panose="020B0703020102020204" pitchFamily="34" charset="0"/>
              </a:rPr>
              <a:t>soal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jiwa</a:t>
            </a:r>
            <a:r>
              <a:rPr lang="en-ID" sz="2400" dirty="0">
                <a:latin typeface="Franklin Gothic Demi" panose="020B0703020102020204" pitchFamily="34" charset="0"/>
              </a:rPr>
              <a:t> yang </a:t>
            </a:r>
            <a:r>
              <a:rPr lang="en-ID" sz="2400" dirty="0" err="1">
                <a:latin typeface="Franklin Gothic Demi" panose="020B0703020102020204" pitchFamily="34" charset="0"/>
              </a:rPr>
              <a:t>dinyatakan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keluar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dari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kehancuran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tubuh</a:t>
            </a:r>
            <a:r>
              <a:rPr lang="en-ID" sz="2400" dirty="0">
                <a:latin typeface="Franklin Gothic Demi" panose="020B0703020102020204" pitchFamily="34" charset="0"/>
              </a:rPr>
              <a:t> dan terbang </a:t>
            </a:r>
            <a:r>
              <a:rPr lang="en-ID" sz="2400" dirty="0" err="1">
                <a:latin typeface="Franklin Gothic Demi" panose="020B0703020102020204" pitchFamily="34" charset="0"/>
              </a:rPr>
              <a:t>ke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neraka</a:t>
            </a:r>
            <a:r>
              <a:rPr lang="en-ID" sz="2400" dirty="0">
                <a:latin typeface="Franklin Gothic Demi" panose="020B07030201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DB68A0-EF82-359A-8930-15B3776E3A70}"/>
              </a:ext>
            </a:extLst>
          </p:cNvPr>
          <p:cNvSpPr txBox="1"/>
          <p:nvPr/>
        </p:nvSpPr>
        <p:spPr>
          <a:xfrm>
            <a:off x="1590676" y="4331984"/>
            <a:ext cx="7229474" cy="22929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300" dirty="0">
                <a:latin typeface="Impact" panose="020B0806030902050204" pitchFamily="34" charset="0"/>
              </a:rPr>
              <a:t>Bahasa </a:t>
            </a:r>
            <a:r>
              <a:rPr lang="en-ID" sz="2300" dirty="0" err="1">
                <a:latin typeface="Impact" panose="020B0806030902050204" pitchFamily="34" charset="0"/>
              </a:rPr>
              <a:t>kiasan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dari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Yesaya</a:t>
            </a:r>
            <a:r>
              <a:rPr lang="en-ID" sz="2300" dirty="0">
                <a:latin typeface="Impact" panose="020B0806030902050204" pitchFamily="34" charset="0"/>
              </a:rPr>
              <a:t> 66: 24 [ Yang </a:t>
            </a:r>
            <a:r>
              <a:rPr lang="en-ID" sz="2300" dirty="0" err="1">
                <a:latin typeface="Impact" panose="020B0806030902050204" pitchFamily="34" charset="0"/>
              </a:rPr>
              <a:t>dikutip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Markus 9:48] </a:t>
            </a:r>
            <a:r>
              <a:rPr lang="en-ID" sz="2300" dirty="0" err="1">
                <a:latin typeface="Impact" panose="020B0806030902050204" pitchFamily="34" charset="0"/>
              </a:rPr>
              <a:t>tidak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menyiratkan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bahwa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ulat-ulat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itu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abadi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Ulat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karunia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kekal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Penekanannya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ulat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meninggalkan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tugas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merusak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tuntas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kata lain,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melahap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tubuh</a:t>
            </a:r>
            <a:r>
              <a:rPr lang="en-ID" sz="2400" dirty="0">
                <a:latin typeface="Franklin Gothic Medium Cond" panose="020B0606030402020204" pitchFamily="34" charset="0"/>
              </a:rPr>
              <a:t> orang-orang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sampai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tubuh-tubuh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dihancurkan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B38A6D-F2FB-629C-6A4B-868BEA95D13F}"/>
              </a:ext>
            </a:extLst>
          </p:cNvPr>
          <p:cNvSpPr/>
          <p:nvPr/>
        </p:nvSpPr>
        <p:spPr>
          <a:xfrm>
            <a:off x="323850" y="1725126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BAB13-033E-13DC-E465-26412C9422CA}"/>
              </a:ext>
            </a:extLst>
          </p:cNvPr>
          <p:cNvSpPr/>
          <p:nvPr/>
        </p:nvSpPr>
        <p:spPr>
          <a:xfrm>
            <a:off x="323850" y="4419451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13363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68F4D-938C-BE3E-389C-3ACD8B7E0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57379B-2BA3-0524-6F9C-AEA592C82835}"/>
              </a:ext>
            </a:extLst>
          </p:cNvPr>
          <p:cNvSpPr txBox="1"/>
          <p:nvPr/>
        </p:nvSpPr>
        <p:spPr>
          <a:xfrm>
            <a:off x="1543051" y="1518761"/>
            <a:ext cx="725805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Ulat-ulat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memangsa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jiwa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atau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roh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berwujud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orang yang </a:t>
            </a:r>
            <a:r>
              <a:rPr lang="en-ID" sz="2400" dirty="0" err="1">
                <a:latin typeface="Impact" panose="020B0806030902050204" pitchFamily="34" charset="0"/>
              </a:rPr>
              <a:t>meninggal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>
                <a:latin typeface="Franklin Gothic Medium Cond" panose="020B0606030402020204" pitchFamily="34" charset="0"/>
              </a:rPr>
              <a:t>Gambaran </a:t>
            </a:r>
            <a:r>
              <a:rPr lang="en-ID" sz="2400" dirty="0" err="1">
                <a:latin typeface="Franklin Gothic Medium Cond" panose="020B0606030402020204" pitchFamily="34" charset="0"/>
              </a:rPr>
              <a:t>ulat-ulat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memakan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mayat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merupakan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metafora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gambaran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api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padam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98C0D-5A7C-988E-0F03-6297BE1238D9}"/>
              </a:ext>
            </a:extLst>
          </p:cNvPr>
          <p:cNvSpPr txBox="1"/>
          <p:nvPr/>
        </p:nvSpPr>
        <p:spPr>
          <a:xfrm>
            <a:off x="1543051" y="3428999"/>
            <a:ext cx="7258050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Orang </a:t>
            </a:r>
            <a:r>
              <a:rPr lang="en-ID" sz="2400" dirty="0" err="1">
                <a:latin typeface="Impact" panose="020B0806030902050204" pitchFamily="34" charset="0"/>
              </a:rPr>
              <a:t>mati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memiliki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kesempatan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kembali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bersifat</a:t>
            </a:r>
            <a:r>
              <a:rPr lang="en-ID" sz="2400" dirty="0">
                <a:latin typeface="Franklin Gothic Medium Cond" panose="020B0606030402020204" pitchFamily="34" charset="0"/>
              </a:rPr>
              <a:t> final.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jalan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keluar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menyelamatkan</a:t>
            </a:r>
            <a:r>
              <a:rPr lang="en-ID" sz="2400" dirty="0"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akhir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mengerikan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akhir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kehancuran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selesai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terganggu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sampai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tubuh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binasa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Demi" panose="020B0703020102020204" pitchFamily="34" charset="0"/>
              </a:rPr>
              <a:t>nasib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akhir</a:t>
            </a:r>
            <a:r>
              <a:rPr lang="en-ID" sz="2400" dirty="0">
                <a:latin typeface="Franklin Gothic Demi" panose="020B0703020102020204" pitchFamily="34" charset="0"/>
              </a:rPr>
              <a:t> orang </a:t>
            </a:r>
            <a:r>
              <a:rPr lang="en-ID" sz="2400" dirty="0" err="1">
                <a:latin typeface="Franklin Gothic Demi" panose="020B0703020102020204" pitchFamily="34" charset="0"/>
              </a:rPr>
              <a:t>jahat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tidak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dapat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dibatalkan</a:t>
            </a:r>
            <a:r>
              <a:rPr lang="en-ID" sz="2400" dirty="0">
                <a:latin typeface="Franklin Gothic Demi" panose="020B0703020102020204" pitchFamily="34" charset="0"/>
              </a:rPr>
              <a:t> dan </a:t>
            </a:r>
            <a:r>
              <a:rPr lang="en-ID" sz="2400" dirty="0" err="1">
                <a:latin typeface="Franklin Gothic Demi" panose="020B0703020102020204" pitchFamily="34" charset="0"/>
              </a:rPr>
              <a:t>itu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bersifat</a:t>
            </a:r>
            <a:r>
              <a:rPr lang="en-ID" sz="2400" dirty="0">
                <a:latin typeface="Franklin Gothic Demi" panose="020B0703020102020204" pitchFamily="34" charset="0"/>
              </a:rPr>
              <a:t> </a:t>
            </a:r>
            <a:r>
              <a:rPr lang="en-ID" sz="2400" dirty="0" err="1">
                <a:latin typeface="Franklin Gothic Demi" panose="020B0703020102020204" pitchFamily="34" charset="0"/>
              </a:rPr>
              <a:t>permanen</a:t>
            </a:r>
            <a:r>
              <a:rPr lang="en-ID" sz="2400" dirty="0"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B5BD78-97E4-E0AB-8F2D-7732C380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1178182"/>
          </a:xfrm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arti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kiasan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gambaran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mengerikan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terdapat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Yesaya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66:24 dan Markus 9:48?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AB506-2A28-90B6-EB50-9C6AF732E47B}"/>
              </a:ext>
            </a:extLst>
          </p:cNvPr>
          <p:cNvSpPr/>
          <p:nvPr/>
        </p:nvSpPr>
        <p:spPr>
          <a:xfrm>
            <a:off x="252731" y="1404461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53BCA-E2D4-8088-9886-34D91C25CDAF}"/>
              </a:ext>
            </a:extLst>
          </p:cNvPr>
          <p:cNvSpPr/>
          <p:nvPr/>
        </p:nvSpPr>
        <p:spPr>
          <a:xfrm>
            <a:off x="252731" y="3800326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08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23949-EF01-3127-C5E2-1818C7771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671512"/>
            <a:ext cx="3668308" cy="593883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Pada </a:t>
            </a:r>
            <a:r>
              <a:rPr lang="en-ID" dirty="0" err="1">
                <a:latin typeface="Berlin Sans FB" panose="020E0602020502020306" pitchFamily="34" charset="0"/>
              </a:rPr>
              <a:t>akhirnya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benar-benar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diselamatkan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atau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benar-benar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hilang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jalan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tengah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  <a:p>
            <a:pPr marL="0" indent="0">
              <a:buNone/>
            </a:pPr>
            <a:endParaRPr lang="en-ID" dirty="0">
              <a:latin typeface="Bernard MT Condensed" panose="02050806060905020404" pitchFamily="18" charset="0"/>
            </a:endParaRP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Kita </a:t>
            </a:r>
            <a:r>
              <a:rPr lang="en-ID" dirty="0" err="1">
                <a:latin typeface="Berlin Sans FB" panose="020E0602020502020306" pitchFamily="34" charset="0"/>
              </a:rPr>
              <a:t>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memiliki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kekal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atau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menghadapi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kehancuran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kekal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bergantung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pilihan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buat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BC110-B5C7-6986-A39A-DB9A23C8A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11" r="2116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192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E332-E2CC-DE95-5CE0-D794969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14300"/>
            <a:ext cx="7903978" cy="144018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API NERAKA</a:t>
            </a:r>
            <a:br>
              <a:rPr lang="en-ID" sz="3700" dirty="0"/>
            </a:br>
            <a:r>
              <a:rPr lang="en-ID" sz="3200" dirty="0" err="1">
                <a:solidFill>
                  <a:srgbClr val="002060"/>
                </a:solidFill>
                <a:latin typeface="Berlin Sans FB Demi" panose="020E0802020502020306" pitchFamily="34" charset="0"/>
              </a:rPr>
              <a:t>Senin</a:t>
            </a:r>
            <a:r>
              <a:rPr lang="en-ID" sz="3200" dirty="0">
                <a:solidFill>
                  <a:srgbClr val="002060"/>
                </a:solidFill>
                <a:latin typeface="Berlin Sans FB Demi" panose="020E0802020502020306" pitchFamily="34" charset="0"/>
              </a:rPr>
              <a:t>, 28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81A5-0631-E9B1-F10A-B068A6BAD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957703"/>
            <a:ext cx="6438901" cy="24193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200" dirty="0" err="1">
                <a:latin typeface="Eras Bold ITC" panose="020B0907030504020204" pitchFamily="34" charset="0"/>
              </a:rPr>
              <a:t>Maleakhi</a:t>
            </a:r>
            <a:r>
              <a:rPr lang="en-ID" sz="2200" dirty="0">
                <a:latin typeface="Eras Bold ITC" panose="020B0907030504020204" pitchFamily="34" charset="0"/>
              </a:rPr>
              <a:t> 4:1 </a:t>
            </a:r>
          </a:p>
          <a:p>
            <a:pPr marL="0" indent="0">
              <a:buNone/>
            </a:pPr>
            <a:r>
              <a:rPr lang="en-ID" sz="2200" dirty="0">
                <a:latin typeface="Gill Sans Nova Cond XBd" panose="020B0A06020104020203" pitchFamily="34" charset="0"/>
              </a:rPr>
              <a:t>“</a:t>
            </a:r>
            <a:r>
              <a:rPr lang="en-ID" sz="2200" dirty="0" err="1">
                <a:latin typeface="Gill Sans Nova Cond XBd" panose="020B0A06020104020203" pitchFamily="34" charset="0"/>
              </a:rPr>
              <a:t>Bahwa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sesungguhnya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hari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itu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datang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menyala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seperti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perapian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maka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semua</a:t>
            </a:r>
            <a:r>
              <a:rPr lang="en-ID" sz="2200" dirty="0">
                <a:latin typeface="Gill Sans Nova Cond XBd" panose="020B0A06020104020203" pitchFamily="34" charset="0"/>
              </a:rPr>
              <a:t> orang </a:t>
            </a:r>
            <a:r>
              <a:rPr lang="en-ID" sz="2200" dirty="0" err="1">
                <a:latin typeface="Gill Sans Nova Cond XBd" panose="020B0A06020104020203" pitchFamily="34" charset="0"/>
              </a:rPr>
              <a:t>gegabah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setiap</a:t>
            </a:r>
            <a:r>
              <a:rPr lang="en-ID" sz="2200" dirty="0">
                <a:latin typeface="Gill Sans Nova Cond XBd" panose="020B0A06020104020203" pitchFamily="34" charset="0"/>
              </a:rPr>
              <a:t> orang yang </a:t>
            </a:r>
            <a:r>
              <a:rPr lang="en-ID" sz="2200" dirty="0" err="1">
                <a:latin typeface="Gill Sans Nova Cond XBd" panose="020B0A06020104020203" pitchFamily="34" charset="0"/>
              </a:rPr>
              <a:t>berbuat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fasik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menjadi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seperti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jerami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terbakar</a:t>
            </a:r>
            <a:r>
              <a:rPr lang="en-ID" sz="2200" dirty="0">
                <a:latin typeface="Gill Sans Nova Cond XBd" panose="020B0A06020104020203" pitchFamily="34" charset="0"/>
              </a:rPr>
              <a:t> oleh </a:t>
            </a:r>
            <a:r>
              <a:rPr lang="en-ID" sz="2200" dirty="0" err="1">
                <a:latin typeface="Gill Sans Nova Cond XBd" panose="020B0A06020104020203" pitchFamily="34" charset="0"/>
              </a:rPr>
              <a:t>hari</a:t>
            </a:r>
            <a:r>
              <a:rPr lang="en-ID" sz="2200" dirty="0"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latin typeface="Gill Sans Nova Cond XBd" panose="020B0A06020104020203" pitchFamily="34" charset="0"/>
              </a:rPr>
              <a:t>datang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itu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firman</a:t>
            </a:r>
            <a:r>
              <a:rPr lang="en-ID" sz="2200" dirty="0">
                <a:latin typeface="Gill Sans Nova Cond XBd" panose="020B0A06020104020203" pitchFamily="34" charset="0"/>
              </a:rPr>
              <a:t> TUHAN </a:t>
            </a:r>
            <a:r>
              <a:rPr lang="en-ID" sz="2200" dirty="0" err="1">
                <a:latin typeface="Gill Sans Nova Cond XBd" panose="020B0A06020104020203" pitchFamily="34" charset="0"/>
              </a:rPr>
              <a:t>semesta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alam</a:t>
            </a:r>
            <a:r>
              <a:rPr lang="en-ID" sz="2200" dirty="0"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latin typeface="Gill Sans Nova Cond XBd" panose="020B0A06020104020203" pitchFamily="34" charset="0"/>
              </a:rPr>
              <a:t>sampai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tidak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ditinggalkannya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akar</a:t>
            </a:r>
            <a:r>
              <a:rPr lang="en-ID" sz="2200" dirty="0"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latin typeface="Gill Sans Nova Cond XBd" panose="020B0A06020104020203" pitchFamily="34" charset="0"/>
              </a:rPr>
              <a:t>cabang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mereka</a:t>
            </a:r>
            <a:r>
              <a:rPr lang="en-ID" sz="2200" dirty="0">
                <a:latin typeface="Gill Sans Nova Cond XBd" panose="020B0A06020104020203" pitchFamily="34" charset="0"/>
              </a:rPr>
              <a:t>.”</a:t>
            </a:r>
          </a:p>
          <a:p>
            <a:pPr marL="0" indent="0">
              <a:buNone/>
            </a:pPr>
            <a:endParaRPr lang="en-ID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30608-86BB-2E1E-61B6-5F539EE6D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3" r="26459"/>
          <a:stretch/>
        </p:blipFill>
        <p:spPr>
          <a:xfrm>
            <a:off x="276223" y="4351220"/>
            <a:ext cx="2686051" cy="2421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035EF-6465-4699-EFA5-686D9C3809DF}"/>
              </a:ext>
            </a:extLst>
          </p:cNvPr>
          <p:cNvSpPr txBox="1"/>
          <p:nvPr/>
        </p:nvSpPr>
        <p:spPr>
          <a:xfrm>
            <a:off x="3009901" y="4300695"/>
            <a:ext cx="601027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Yudas</a:t>
            </a:r>
            <a:r>
              <a:rPr lang="en-ID" sz="2200" dirty="0">
                <a:solidFill>
                  <a:srgbClr val="C00000"/>
                </a:solidFill>
                <a:latin typeface="Eras Bold ITC" panose="020B0907030504020204" pitchFamily="34" charset="0"/>
              </a:rPr>
              <a:t> 1:7  </a:t>
            </a:r>
          </a:p>
          <a:p>
            <a:pPr marL="0" indent="0">
              <a:buNone/>
            </a:pP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“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sama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seperti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Sodom dan Gomora dan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kota-kota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sekitarnya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, yang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dengan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cara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sama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melakukan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percabulan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dan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mengejar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kepuasan-kepuasan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tak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wajar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telah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menanggung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siksaan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api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kekal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sebagai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peringatan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kepada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semua</a:t>
            </a:r>
            <a:r>
              <a:rPr lang="en-ID" sz="2200" dirty="0">
                <a:solidFill>
                  <a:srgbClr val="C00000"/>
                </a:solidFill>
                <a:latin typeface="Berlin Sans FB" panose="020E0602020502020306" pitchFamily="34" charset="0"/>
              </a:rPr>
              <a:t> orang”.</a:t>
            </a:r>
          </a:p>
        </p:txBody>
      </p:sp>
    </p:spTree>
    <p:extLst>
      <p:ext uri="{BB962C8B-B14F-4D97-AF65-F5344CB8AC3E}">
        <p14:creationId xmlns:p14="http://schemas.microsoft.com/office/powerpoint/2010/main" val="3919941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2113</Words>
  <Application>Microsoft Office PowerPoint</Application>
  <PresentationFormat>On-screen Show (4:3)</PresentationFormat>
  <Paragraphs>92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Aharoni</vt:lpstr>
      <vt:lpstr>Amasis MT Pro Black</vt:lpstr>
      <vt:lpstr>Arial</vt:lpstr>
      <vt:lpstr>Berlin Sans FB</vt:lpstr>
      <vt:lpstr>Berlin Sans FB Demi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Demi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API NERAKA</vt:lpstr>
      <vt:lpstr>1 TESALONIKA 5 : 21</vt:lpstr>
      <vt:lpstr>PowerPoint Presentation</vt:lpstr>
      <vt:lpstr>ULAT-ULAT YANG ABADI Minggu, 27 November 2022</vt:lpstr>
      <vt:lpstr>PowerPoint Presentation</vt:lpstr>
      <vt:lpstr>Apakah arti kiasan dari gambaran yang mengerikan yang terdapat dalam Yesaya 66:24 dan Markus 9:48?</vt:lpstr>
      <vt:lpstr>Apakah arti kiasan dari gambaran yang mengerikan yang terdapat dalam Yesaya 66:24 dan Markus 9:48?</vt:lpstr>
      <vt:lpstr>PowerPoint Presentation</vt:lpstr>
      <vt:lpstr>API NERAKA Senin, 28 November 2022</vt:lpstr>
      <vt:lpstr>PowerPoint Presentation</vt:lpstr>
      <vt:lpstr>Bagaimana kita memahami  "Api Kekal" dalam teks Alkitab?</vt:lpstr>
      <vt:lpstr>PowerPoint Presentation</vt:lpstr>
      <vt:lpstr>PowerPoint Presentation</vt:lpstr>
      <vt:lpstr>ORANG-ORANG KUDUS DI API PENYUCIAN Selasa, 29 November 2022</vt:lpstr>
      <vt:lpstr>Mengapa Dogma atau ajaran tentang api penyucian ini tidak dapat diterima oleh mereka yang percaya pada ajaran Alkitab?</vt:lpstr>
      <vt:lpstr>Ellen G. White, Manuscript 51 [10 Desember], 1890</vt:lpstr>
      <vt:lpstr>PowerPoint Presentation</vt:lpstr>
      <vt:lpstr>SEBUAH SURGA DENGAN JIWA TANPA TUBUH Rabu, 30 November 2022</vt:lpstr>
      <vt:lpstr>Apakah Alkitab mengajarkan bahwa semua orang benar yang mati telah berada di sorga? Atau apakah jiwa-jiwa mereka telah di sorga? Apakah pengaruh dari ajaran bahwa jiwa orang benar yang mati telah berada di sorga?</vt:lpstr>
      <vt:lpstr>PowerPoint Presentation</vt:lpstr>
      <vt:lpstr>PowerPoint Presentation</vt:lpstr>
      <vt:lpstr>PANDANGAN ALKITABIAH Kamis, 1 Desember 2022</vt:lpstr>
      <vt:lpstr>Mengapa "Kehidupan Kekal" hanya dimiliki oleh mereka  yang di dalam Kristus?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API NERAKA</dc:title>
  <dc:creator>daniel siswanto</dc:creator>
  <cp:lastModifiedBy>daniel siswanto</cp:lastModifiedBy>
  <cp:revision>12</cp:revision>
  <dcterms:created xsi:type="dcterms:W3CDTF">2022-11-28T23:30:57Z</dcterms:created>
  <dcterms:modified xsi:type="dcterms:W3CDTF">2022-12-01T04:14:24Z</dcterms:modified>
</cp:coreProperties>
</file>