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4" r:id="rId30"/>
    <p:sldId id="295" r:id="rId31"/>
    <p:sldId id="296" r:id="rId32"/>
    <p:sldId id="283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9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B776-DBD7-46DA-80E0-9308D4D0A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2FA87-5A74-4345-921F-537EB63A7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7F59E-21AE-44C5-BEDE-499254341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2C97-6023-4409-A432-E55A457B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BB5EE-6D80-43DC-A58F-B1FB6B0D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363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9D0C0-B38C-4040-B5E6-2D9CA3671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2544B-A7E8-4B47-AC54-520B09775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5EB42-C4CE-4326-A0E3-56A9F680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E6F63-5320-4B20-85E2-EFF3CD986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8E8B2-D2D7-4699-8A53-AE4F01EE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324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045AC-C1AC-4A82-85A6-FAEFD1B69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5D93D1-9BD4-4041-B3C1-BB7030FE6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7ACB7-4B6F-4218-9892-C0EE7C24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61396-A331-4353-AF94-617B4558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F74CF-EA3D-458A-8A8C-589584B4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016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A77AA-1BFF-4790-AF55-E0CB42819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924D3-70BB-446F-B513-418C2137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CF167-4AE5-4A88-AE03-CD121B40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C2590-0D51-4876-9115-FD2CDF4A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4B0B7-A752-4CC0-8FC1-4B21A706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971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BAC5-6728-4930-B8AE-C558B8A4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FD6ED-A44B-469F-9BE2-0C5EDA55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AB875-7561-4C9D-AD56-60593406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0F990-A89A-4A54-B708-7E4E3DB5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1DA0D-A567-4F71-80D4-A680C26D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394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FB9E-ABB8-41CC-8321-97FD49E7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21762-AFB9-4B1E-A929-783F9C60B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C86E6-F909-48D8-A9F0-DFC94C20A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A834A-641E-4359-B09C-9EAF97E6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F44C7-68B3-4253-9FDA-EFA71692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F55FA-5D8B-44C8-9EA8-AF69D5D9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830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B0999-C6EF-4787-9424-E4B8AA90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279C6-6EC9-4F23-808A-7CC9F967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681B8-FC47-46B6-82AC-D618201F7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0EACF-10DE-4465-B50C-51B72D36A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0DD18-8159-49B5-82AF-740BDD065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1506DB-3EB3-4270-B414-930B86030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B1B6D-2497-4D30-A55A-0D778DEC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84A55-E6A4-4AA6-B86D-1E0C0F41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16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8ABF-45D5-4D26-8EEA-530E552C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1FDCB-3C0F-4748-9319-8E78AEE8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59BDC-DB21-435C-A120-5D095F2C5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FC31A-AB5C-4F1E-9AD4-31194C59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757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B3DC6-66CB-49C4-B60F-5324462C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2DB1D-C84B-4225-966D-401D8A9F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F25D6-1512-4B0D-BB56-66A1308B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852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02CC-3727-41AC-A3F9-243923ED9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3C00D-9961-4F92-B35E-25864A097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12C12-20A6-4877-AC67-CB9E1DF31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26F06-D561-4E84-A74B-7BE48F59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E6D0A-C370-4AC9-B2E4-91D4D3DB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0A4D1-6D0B-420E-801E-EF10EF0A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585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C2BB-87E8-40B5-A313-9B57B4FA1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33F52-3E24-4E7A-B7F4-AAF5BA92B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7DA16-BAEA-40BC-8ADC-77185520B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A94CF-9BDE-4984-8406-B863B7C53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88639-9086-4593-9298-331E0862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F3DCD-7AFC-4173-A573-329830EF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626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F6E8D-9B21-4629-ACAD-DB8686D1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A698D-4E96-4844-812A-815EA4546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60727-9158-41A4-B3E7-0B0930258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B1627-4CB0-4CC9-9AC4-B57A94AD4294}" type="datetimeFigureOut">
              <a:rPr lang="en-ID" smtClean="0"/>
              <a:t>30/11/2022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D10C4-869B-4CBC-A92B-50612C7CF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37B48-BA5C-4D29-9320-2E83B89A0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937DF-616E-47CD-AAD1-92E47D54785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783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E46D7-E27A-40E3-ACCE-64E104D0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84EDC-E2F6-4E9F-A69E-571432DB5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4375" y="2457449"/>
            <a:ext cx="6791325" cy="1014413"/>
          </a:xfrm>
        </p:spPr>
        <p:txBody>
          <a:bodyPr>
            <a:noAutofit/>
          </a:bodyPr>
          <a:lstStyle/>
          <a:p>
            <a:pPr algn="l"/>
            <a:r>
              <a:rPr lang="en-US" sz="96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55000" endA="300" endPos="45500" dir="5400000" sy="-100000" algn="bl" rotWithShape="0"/>
                </a:effectLst>
                <a:latin typeface="Script MT Bold" panose="03040602040607080904" pitchFamily="66" charset="0"/>
              </a:rPr>
              <a:t>Mengampuni</a:t>
            </a:r>
            <a:endParaRPr lang="en-ID" sz="96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  <a:reflection blurRad="6350" stA="55000" endA="300" endPos="45500" dir="5400000" sy="-100000" algn="bl" rotWithShape="0"/>
              </a:effectLst>
              <a:latin typeface="Script MT Bold" panose="030406020406070809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39E6B-7241-4426-A936-6652FA6E0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5526" y="3510757"/>
            <a:ext cx="6343650" cy="741362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rgbClr val="FFFF66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Yang </a:t>
            </a:r>
            <a:r>
              <a:rPr lang="en-US" sz="4800" dirty="0" err="1">
                <a:solidFill>
                  <a:srgbClr val="FFFF66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Tidak</a:t>
            </a:r>
            <a:r>
              <a:rPr lang="en-US" sz="4800" dirty="0">
                <a:solidFill>
                  <a:srgbClr val="FFFF66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 Setia</a:t>
            </a:r>
            <a:endParaRPr lang="en-ID" sz="4800" dirty="0">
              <a:solidFill>
                <a:srgbClr val="FFFF66"/>
              </a:solidFill>
              <a:effectLst>
                <a:outerShdw blurRad="50800" dist="50800" dir="5400000" algn="ctr" rotWithShape="0">
                  <a:schemeClr val="tx1"/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785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81DE5-03A3-4AA7-804E-5E6C1EA7A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Pernikahan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adalah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komitmen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seumur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hidup</a:t>
            </a:r>
            <a:endParaRPr lang="en-ID" sz="32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B69C4-B28F-416E-9165-B48B1C3D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075" y="2587625"/>
            <a:ext cx="4152900" cy="2736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US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enelitian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menunjukkan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data </a:t>
            </a:r>
            <a:r>
              <a:rPr lang="en-US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4.5% </a:t>
            </a:r>
            <a:r>
              <a:rPr lang="en-US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menyatakan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pernikahan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adalah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bukan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komitmen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seumur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hidup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2F83D-D3B0-4847-86EA-8D6B62FD3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22"/>
          <a:stretch/>
        </p:blipFill>
        <p:spPr>
          <a:xfrm>
            <a:off x="315981" y="2106411"/>
            <a:ext cx="7199244" cy="32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13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DCF4-B6A9-496A-BE92-A2FA539F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Sesungguhnya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Tuhan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tidak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pernah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mengizinkan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perceraian</a:t>
            </a:r>
            <a:endParaRPr lang="en-ID" sz="32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DE10D-8124-4A31-B04F-A527FD0AE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950" y="2019300"/>
            <a:ext cx="4322568" cy="4095750"/>
          </a:xfrm>
        </p:spPr>
        <p:txBody>
          <a:bodyPr>
            <a:noAutofit/>
          </a:bodyPr>
          <a:lstStyle/>
          <a:p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Hasilnya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didapati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95.5 % sangat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setuju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4,5%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didapati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campuran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antara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netral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tidak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setuju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4.5%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adalah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angka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menarik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untuk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dimengerti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artinya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4.5% </a:t>
            </a:r>
            <a:r>
              <a:rPr lang="en-US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menyetujui</a:t>
            </a:r>
            <a:r>
              <a:rPr lang="en-US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adanya</a:t>
            </a:r>
            <a:r>
              <a:rPr lang="en-US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perceraian</a:t>
            </a:r>
            <a:r>
              <a:rPr lang="en-US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di </a:t>
            </a:r>
            <a:r>
              <a:rPr lang="en-US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antara</a:t>
            </a:r>
            <a:r>
              <a:rPr lang="en-US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umat</a:t>
            </a:r>
            <a:r>
              <a:rPr lang="en-US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percaya</a:t>
            </a:r>
            <a:r>
              <a:rPr lang="en-US" sz="2400" dirty="0">
                <a:effectLst/>
                <a:latin typeface="Eras Demi ITC" panose="020B0805030504020804" pitchFamily="34" charset="0"/>
                <a:ea typeface="Arial" panose="020B0604020202020204" pitchFamily="34" charset="0"/>
              </a:rPr>
              <a:t>.</a:t>
            </a:r>
            <a:endParaRPr lang="en-ID" sz="2400" dirty="0">
              <a:latin typeface="Eras Demi ITC" panose="020B08050305040208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58D08-70B0-4BDD-B693-709B6F65B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88"/>
          <a:stretch/>
        </p:blipFill>
        <p:spPr>
          <a:xfrm>
            <a:off x="354207" y="2495826"/>
            <a:ext cx="7161018" cy="321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7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8994-03F1-43F2-95B5-69484BC3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Perceraian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karena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perzinaan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diizinkan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karena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ketegaran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hati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manusia</a:t>
            </a:r>
            <a:endParaRPr lang="en-ID" sz="28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FA689-3659-493C-B694-5A1957A0F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824" y="1825625"/>
            <a:ext cx="4581526" cy="4667250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Data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menunjukkan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hasil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47.2% sangat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setuju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34.8%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netral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18 %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tidak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setuju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demikian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masih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banyak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anggapan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muncul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Tuhan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mengizinkan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perceraian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alasan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tertentu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sehingga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bisa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memicu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timbulnya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banyak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perceraian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gereja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CE20B-7F67-471D-B95B-93C5602B5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040"/>
          <a:stretch/>
        </p:blipFill>
        <p:spPr>
          <a:xfrm>
            <a:off x="0" y="2345516"/>
            <a:ext cx="7231887" cy="32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3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6CBE-EE76-4A30-BE47-15C27FD8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Pernikahan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adalah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institusi</a:t>
            </a:r>
            <a:r>
              <a:rPr lang="en-US" sz="32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suci</a:t>
            </a:r>
            <a:endParaRPr lang="en-ID" sz="32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584C5-E58D-45E3-B249-7DDE11901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720" y="1939925"/>
            <a:ext cx="4819650" cy="4351338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Hasil survey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didapai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97.8 %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menyatakan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setuju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akan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tetapi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masih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2.2%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netral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artinya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masih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meragukan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pernikahan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adalah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institusi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suci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Sehingga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ketika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meragukannya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masih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indikasi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untuk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bisa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adanya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perceraian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 </a:t>
            </a:r>
            <a:endParaRPr lang="en-ID" sz="24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163D6-0BC8-4FB5-9425-FB9D559FE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77"/>
          <a:stretch/>
        </p:blipFill>
        <p:spPr>
          <a:xfrm>
            <a:off x="173105" y="2465361"/>
            <a:ext cx="6340455" cy="292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476D4-4537-4CC5-8104-E02DAFF4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346075"/>
            <a:ext cx="10772775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Seandainya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masalah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rumah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tangga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saya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tidak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akan</a:t>
            </a:r>
            <a:r>
              <a:rPr lang="en-US" sz="28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bercerai</a:t>
            </a:r>
            <a:endParaRPr lang="en-ID" sz="28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50F1B-2029-41EF-BD7D-39816F392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325" y="1825625"/>
            <a:ext cx="43434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Hasil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didapat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dari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pernyataan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adalah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79.8% sangat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setuju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namun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juga 20,2%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netral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0%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untuk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tidak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setuju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demikian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diindikasikan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bahwa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masih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ada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celah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terjadinya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perceraian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dalam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gereja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karena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kurangnya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pemahaman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tentang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pernikahan</a:t>
            </a:r>
            <a:r>
              <a:rPr lang="en-US" sz="2400" dirty="0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Gill Sans Ultra Bold Condensed" panose="020B0A06020104020203" pitchFamily="34" charset="0"/>
                <a:ea typeface="Arial" panose="020B0604020202020204" pitchFamily="34" charset="0"/>
              </a:rPr>
              <a:t>kristen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BB4E1-900A-4EE2-B50A-10B4151CE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77"/>
          <a:stretch/>
        </p:blipFill>
        <p:spPr>
          <a:xfrm>
            <a:off x="72816" y="2065022"/>
            <a:ext cx="7247706" cy="336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0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20D5C-1CB7-4A5F-BBEB-5AA3B6E59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590550"/>
            <a:ext cx="5476875" cy="58483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Seandainya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ada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permasalahan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seharusnyalah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dibicarakan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baik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untuk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mendapatkan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solusi</a:t>
            </a:r>
            <a:r>
              <a:rPr lang="en-US" sz="2400" dirty="0">
                <a:effectLst/>
                <a:latin typeface="Cooper Black" panose="0208090404030B020404" pitchFamily="18" charset="0"/>
                <a:ea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itu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semua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perkara</a:t>
            </a:r>
            <a:r>
              <a:rPr lang="en-US" sz="2400" dirty="0">
                <a:effectLst/>
                <a:ea typeface="Arial" panose="020B0604020202020204" pitchFamily="34" charset="0"/>
              </a:rPr>
              <a:t>   yang  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berkaitan</a:t>
            </a:r>
            <a:r>
              <a:rPr lang="en-US" sz="2400" dirty="0">
                <a:effectLst/>
                <a:ea typeface="Arial" panose="020B0604020202020204" pitchFamily="34" charset="0"/>
              </a:rPr>
              <a:t>  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ea typeface="Arial" panose="020B0604020202020204" pitchFamily="34" charset="0"/>
              </a:rPr>
              <a:t> 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pernikahan</a:t>
            </a:r>
            <a:r>
              <a:rPr lang="en-US" sz="2400" dirty="0">
                <a:effectLst/>
                <a:ea typeface="Arial" panose="020B0604020202020204" pitchFamily="34" charset="0"/>
              </a:rPr>
              <a:t>   yang  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menuju</a:t>
            </a:r>
            <a:r>
              <a:rPr lang="en-US" sz="2400" dirty="0">
                <a:effectLst/>
                <a:ea typeface="Arial" panose="020B0604020202020204" pitchFamily="34" charset="0"/>
              </a:rPr>
              <a:t>  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perceraian</a:t>
            </a:r>
            <a:r>
              <a:rPr lang="en-US" sz="2400" dirty="0">
                <a:effectLst/>
                <a:ea typeface="Arial" panose="020B0604020202020204" pitchFamily="34" charset="0"/>
              </a:rPr>
              <a:t>,  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haruslah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diupayakan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bersama</a:t>
            </a:r>
            <a:r>
              <a:rPr lang="en-US" sz="2400" dirty="0">
                <a:effectLst/>
                <a:ea typeface="Arial" panose="020B0604020202020204" pitchFamily="34" charset="0"/>
              </a:rPr>
              <a:t> oleh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pihak-pihak</a:t>
            </a:r>
            <a:r>
              <a:rPr lang="en-US" sz="2400" dirty="0">
                <a:effectLst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terkait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untuk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diselesaikan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bijak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dengan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ajuan</a:t>
            </a:r>
            <a:r>
              <a:rPr lang="en-US" sz="2400" dirty="0">
                <a:effectLst/>
                <a:ea typeface="Arial" panose="020B0604020202020204" pitchFamily="34" charset="0"/>
              </a:rPr>
              <a:t> agar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dapat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terus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mempertahankan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pernikahan</a:t>
            </a:r>
            <a:r>
              <a:rPr lang="en-US" sz="2400" dirty="0">
                <a:effectLst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sudah</a:t>
            </a:r>
            <a:r>
              <a:rPr lang="en-US" sz="2400" dirty="0">
                <a:effectLst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diteguhkan</a:t>
            </a:r>
            <a:r>
              <a:rPr lang="en-US" sz="2400" dirty="0">
                <a:effectLst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Allah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tidak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pernah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merancangkan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perceraian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menjadi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solusi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namun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menyatukan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relasi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perjanjian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kudus;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kesetiaan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kesatuan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menjadi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unsur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penting</a:t>
            </a:r>
            <a:r>
              <a:rPr lang="en-US" sz="2400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. </a:t>
            </a:r>
            <a:endParaRPr lang="en-ID" sz="24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1DD4C-03D2-4228-AEAF-060FCE943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064" y="1531144"/>
            <a:ext cx="5476875" cy="34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78A9-9427-4B3C-8708-F4BD503A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D" sz="2800" dirty="0">
                <a:latin typeface="Impact" panose="020B0806030902050204" pitchFamily="34" charset="0"/>
              </a:rPr>
              <a:t>Allah </a:t>
            </a:r>
            <a:r>
              <a:rPr lang="en-ID" sz="2800" dirty="0" err="1">
                <a:latin typeface="Impact" panose="020B0806030902050204" pitchFamily="34" charset="0"/>
              </a:rPr>
              <a:t>Menghendaki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Pernikahan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Sebagai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Komitmen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Seumur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Hidup</a:t>
            </a:r>
            <a:endParaRPr lang="en-ID" sz="28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7A33A-2423-4988-B7ED-BA697C8FF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849" y="2263775"/>
            <a:ext cx="6315075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>
                <a:latin typeface="Impact" panose="020B0806030902050204" pitchFamily="34" charset="0"/>
              </a:rPr>
              <a:t>Matius</a:t>
            </a:r>
            <a:r>
              <a:rPr lang="en-ID" dirty="0">
                <a:latin typeface="Impact" panose="020B0806030902050204" pitchFamily="34" charset="0"/>
              </a:rPr>
              <a:t> 19:6 </a:t>
            </a:r>
            <a:r>
              <a:rPr lang="en-ID" dirty="0" err="1"/>
              <a:t>dikatakan</a:t>
            </a:r>
            <a:r>
              <a:rPr lang="en-ID" dirty="0"/>
              <a:t>, “</a:t>
            </a:r>
            <a:r>
              <a:rPr lang="en-ID" i="1" dirty="0" err="1"/>
              <a:t>Demikianlah</a:t>
            </a:r>
            <a:r>
              <a:rPr lang="en-ID" i="1" dirty="0"/>
              <a:t> </a:t>
            </a:r>
            <a:r>
              <a:rPr lang="en-ID" i="1" dirty="0" err="1"/>
              <a:t>mereka</a:t>
            </a:r>
            <a:r>
              <a:rPr lang="en-ID" i="1" dirty="0"/>
              <a:t> </a:t>
            </a:r>
            <a:r>
              <a:rPr lang="en-ID" i="1" dirty="0" err="1"/>
              <a:t>bukan</a:t>
            </a:r>
            <a:r>
              <a:rPr lang="en-ID" i="1" dirty="0"/>
              <a:t> </a:t>
            </a:r>
            <a:r>
              <a:rPr lang="en-ID" i="1" dirty="0" err="1"/>
              <a:t>lagi</a:t>
            </a:r>
            <a:r>
              <a:rPr lang="en-ID" i="1" dirty="0"/>
              <a:t> </a:t>
            </a:r>
            <a:r>
              <a:rPr lang="en-ID" i="1" dirty="0" err="1"/>
              <a:t>dua</a:t>
            </a:r>
            <a:r>
              <a:rPr lang="en-ID" i="1" dirty="0"/>
              <a:t>, </a:t>
            </a:r>
            <a:r>
              <a:rPr lang="en-ID" i="1" dirty="0" err="1"/>
              <a:t>melainkan</a:t>
            </a:r>
            <a:r>
              <a:rPr lang="en-ID" i="1" dirty="0"/>
              <a:t> </a:t>
            </a:r>
            <a:r>
              <a:rPr lang="en-ID" i="1" dirty="0" err="1"/>
              <a:t>satu.Karena</a:t>
            </a:r>
            <a:r>
              <a:rPr lang="en-ID" i="1" dirty="0"/>
              <a:t> </a:t>
            </a:r>
            <a:r>
              <a:rPr lang="en-ID" i="1" dirty="0" err="1"/>
              <a:t>itu</a:t>
            </a:r>
            <a:r>
              <a:rPr lang="en-ID" i="1" dirty="0"/>
              <a:t>, </a:t>
            </a:r>
            <a:r>
              <a:rPr lang="en-ID" i="1" dirty="0" err="1"/>
              <a:t>apa</a:t>
            </a:r>
            <a:r>
              <a:rPr lang="en-ID" i="1" dirty="0"/>
              <a:t> yang </a:t>
            </a:r>
            <a:r>
              <a:rPr lang="en-ID" i="1" dirty="0" err="1"/>
              <a:t>telah</a:t>
            </a:r>
            <a:r>
              <a:rPr lang="en-ID" i="1" dirty="0"/>
              <a:t> </a:t>
            </a:r>
            <a:r>
              <a:rPr lang="en-ID" i="1" dirty="0" err="1"/>
              <a:t>dipersatukan</a:t>
            </a:r>
            <a:r>
              <a:rPr lang="en-ID" i="1" dirty="0"/>
              <a:t> Allah, </a:t>
            </a:r>
            <a:r>
              <a:rPr lang="en-ID" i="1" dirty="0" err="1"/>
              <a:t>tidak</a:t>
            </a:r>
            <a:r>
              <a:rPr lang="en-ID" i="1" dirty="0"/>
              <a:t> </a:t>
            </a:r>
            <a:r>
              <a:rPr lang="en-ID" i="1" dirty="0" err="1"/>
              <a:t>boleh</a:t>
            </a:r>
            <a:r>
              <a:rPr lang="en-ID" i="1" dirty="0"/>
              <a:t> </a:t>
            </a:r>
            <a:r>
              <a:rPr lang="en-ID" i="1" dirty="0" err="1"/>
              <a:t>diceraikan</a:t>
            </a:r>
            <a:r>
              <a:rPr lang="en-ID" i="1" dirty="0"/>
              <a:t> </a:t>
            </a:r>
            <a:r>
              <a:rPr lang="en-ID" i="1" dirty="0" err="1"/>
              <a:t>manusia</a:t>
            </a:r>
            <a:r>
              <a:rPr lang="en-ID" dirty="0"/>
              <a:t>“. </a:t>
            </a:r>
          </a:p>
          <a:p>
            <a:endParaRPr lang="en-ID" dirty="0">
              <a:latin typeface="Gill Sans Ultra Bold Condensed" panose="020B0A06020104020203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berarti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sesungguhnya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ada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alasan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dapat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dibenarkan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dilakukannya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pemutusan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pernikahan</a:t>
            </a:r>
            <a:r>
              <a:rPr lang="en-ID" dirty="0">
                <a:latin typeface="Gill Sans Ultra Bold Condensed" panose="020B0A06020104020203" pitchFamily="34" charset="0"/>
              </a:rPr>
              <a:t>. </a:t>
            </a:r>
          </a:p>
          <a:p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Lama, Allah </a:t>
            </a:r>
            <a:r>
              <a:rPr lang="en-ID" dirty="0" err="1"/>
              <a:t>menetapkan</a:t>
            </a:r>
            <a:r>
              <a:rPr lang="en-ID" dirty="0"/>
              <a:t>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hak-hak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orang yang </a:t>
            </a:r>
            <a:r>
              <a:rPr lang="en-ID" dirty="0" err="1"/>
              <a:t>bercerai</a:t>
            </a:r>
            <a:r>
              <a:rPr lang="en-ID" dirty="0"/>
              <a:t>, </a:t>
            </a:r>
            <a:r>
              <a:rPr lang="en-ID" dirty="0" err="1"/>
              <a:t>khususnya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tertuang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Ulangan</a:t>
            </a:r>
            <a:r>
              <a:rPr lang="en-ID" dirty="0"/>
              <a:t> 24:1-4. </a:t>
            </a:r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menekankan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hukum-hukum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diberikan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ketegaran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,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rencana</a:t>
            </a:r>
            <a:r>
              <a:rPr lang="en-ID" dirty="0"/>
              <a:t> Allah (</a:t>
            </a:r>
            <a:r>
              <a:rPr lang="en-ID" dirty="0" err="1"/>
              <a:t>Matius</a:t>
            </a:r>
            <a:r>
              <a:rPr lang="en-ID" dirty="0"/>
              <a:t> 19:8).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1FF8E-D61D-40CC-A283-C75B8E74A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80" y="2581275"/>
            <a:ext cx="4513331" cy="3009900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4095884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A662-A4BF-4B3E-82C0-38D30076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4233D-9A15-4B62-A51B-DC0477667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4000"/>
            <a:ext cx="5619750" cy="4719638"/>
          </a:xfrm>
        </p:spPr>
        <p:txBody>
          <a:bodyPr/>
          <a:lstStyle/>
          <a:p>
            <a:pPr marL="0" indent="0">
              <a:buNone/>
            </a:pP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Lama, Allah </a:t>
            </a:r>
            <a:r>
              <a:rPr lang="en-ID" dirty="0" err="1"/>
              <a:t>menetapkan</a:t>
            </a:r>
            <a:r>
              <a:rPr lang="en-ID" dirty="0"/>
              <a:t>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hak-hak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orang yang </a:t>
            </a:r>
            <a:r>
              <a:rPr lang="en-ID" dirty="0" err="1"/>
              <a:t>bercerai</a:t>
            </a:r>
            <a:r>
              <a:rPr lang="en-ID" dirty="0"/>
              <a:t>, </a:t>
            </a:r>
            <a:r>
              <a:rPr lang="en-ID" dirty="0" err="1"/>
              <a:t>khususnya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tertuang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>
                <a:latin typeface="Arial Rounded MT Bold" panose="020F0704030504030204" pitchFamily="34" charset="0"/>
              </a:rPr>
              <a:t>Ulangan</a:t>
            </a:r>
            <a:r>
              <a:rPr lang="en-ID" dirty="0">
                <a:latin typeface="Arial Rounded MT Bold" panose="020F0704030504030204" pitchFamily="34" charset="0"/>
              </a:rPr>
              <a:t> 24:1-4. </a:t>
            </a:r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menekankan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hukum-hukum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diberikan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karena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ketegaran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hati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bukan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karena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rencana</a:t>
            </a:r>
            <a:r>
              <a:rPr lang="en-ID" dirty="0">
                <a:latin typeface="Gill Sans Ultra Bold Condensed" panose="020B0A06020104020203" pitchFamily="34" charset="0"/>
              </a:rPr>
              <a:t> Allah</a:t>
            </a:r>
            <a:r>
              <a:rPr lang="en-ID" dirty="0"/>
              <a:t> (</a:t>
            </a:r>
            <a:r>
              <a:rPr lang="en-ID" dirty="0" err="1"/>
              <a:t>Matius</a:t>
            </a:r>
            <a:r>
              <a:rPr lang="en-ID" dirty="0"/>
              <a:t> 19:8).</a:t>
            </a: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FA780-ED2E-4DF3-8CF2-C720777D5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052636"/>
            <a:ext cx="4914900" cy="3071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1635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166BE-38EC-4B3F-8A51-9FFAAEFC7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4400"/>
            <a:ext cx="6496050" cy="5262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/>
              <a:t>Yesus</a:t>
            </a:r>
            <a:r>
              <a:rPr lang="en-ID" dirty="0"/>
              <a:t> sangat </a:t>
            </a:r>
            <a:r>
              <a:rPr lang="en-ID" dirty="0" err="1"/>
              <a:t>menaruh</a:t>
            </a:r>
            <a:r>
              <a:rPr lang="en-ID" dirty="0"/>
              <a:t> </a:t>
            </a:r>
            <a:r>
              <a:rPr lang="en-ID" dirty="0" err="1"/>
              <a:t>perhatian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. </a:t>
            </a:r>
            <a:r>
              <a:rPr lang="en-ID" dirty="0" err="1"/>
              <a:t>PernyataanNya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ditemukan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Matius</a:t>
            </a:r>
            <a:r>
              <a:rPr lang="en-ID" dirty="0"/>
              <a:t> 5 dan 19, Markus 10, dan Lukas 16.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Matius</a:t>
            </a:r>
            <a:r>
              <a:rPr lang="en-ID" dirty="0"/>
              <a:t> 19:3-9, </a:t>
            </a:r>
            <a:r>
              <a:rPr lang="en-ID" dirty="0" err="1">
                <a:latin typeface="Bahnschrift SemiBold Condensed" panose="020B0502040204020203" pitchFamily="34" charset="0"/>
              </a:rPr>
              <a:t>Kristus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mengajarkan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dengan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jelas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bahwa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perceraian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adalah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sebuah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kompromi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atas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dosa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manusia</a:t>
            </a:r>
            <a:r>
              <a:rPr lang="en-ID" dirty="0">
                <a:latin typeface="Bahnschrift SemiBold Condensed" panose="020B0502040204020203" pitchFamily="34" charset="0"/>
              </a:rPr>
              <a:t> yang </a:t>
            </a:r>
            <a:r>
              <a:rPr lang="en-ID" dirty="0" err="1">
                <a:latin typeface="Bahnschrift SemiBold Condensed" panose="020B0502040204020203" pitchFamily="34" charset="0"/>
              </a:rPr>
              <a:t>melanggar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tujuan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semula</a:t>
            </a:r>
            <a:r>
              <a:rPr lang="en-ID" dirty="0">
                <a:latin typeface="Bahnschrift SemiBold Condensed" panose="020B0502040204020203" pitchFamily="34" charset="0"/>
              </a:rPr>
              <a:t> Allah </a:t>
            </a:r>
            <a:r>
              <a:rPr lang="en-ID" dirty="0" err="1">
                <a:latin typeface="Bahnschrift SemiBold Condensed" panose="020B0502040204020203" pitchFamily="34" charset="0"/>
              </a:rPr>
              <a:t>bagi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kesatuan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intim</a:t>
            </a:r>
            <a:r>
              <a:rPr lang="en-ID" dirty="0">
                <a:latin typeface="Bahnschrift SemiBold Condensed" panose="020B0502040204020203" pitchFamily="34" charset="0"/>
              </a:rPr>
              <a:t> dan </a:t>
            </a:r>
            <a:r>
              <a:rPr lang="en-ID" dirty="0" err="1">
                <a:latin typeface="Bahnschrift SemiBold Condensed" panose="020B0502040204020203" pitchFamily="34" charset="0"/>
              </a:rPr>
              <a:t>permanen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dari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suatu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ikatan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pernikahan</a:t>
            </a:r>
            <a:r>
              <a:rPr lang="en-ID" dirty="0">
                <a:latin typeface="Bahnschrift SemiBold Condensed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en-ID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en-ID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en-ID" sz="1900" i="1" dirty="0" err="1"/>
              <a:t>Hutagalung</a:t>
            </a:r>
            <a:r>
              <a:rPr lang="en-ID" sz="1900" i="1" dirty="0"/>
              <a:t>, S., Bartholomeus, D. N., </a:t>
            </a:r>
            <a:r>
              <a:rPr lang="en-ID" sz="1900" i="1" dirty="0" err="1"/>
              <a:t>Hendrikks</a:t>
            </a:r>
            <a:r>
              <a:rPr lang="en-ID" sz="1900" i="1" dirty="0"/>
              <a:t>, A. C., </a:t>
            </a:r>
            <a:r>
              <a:rPr lang="en-ID" sz="1900" i="1" dirty="0" err="1"/>
              <a:t>Walukouw</a:t>
            </a:r>
            <a:r>
              <a:rPr lang="en-ID" sz="1900" i="1" dirty="0"/>
              <a:t>, Y. R., </a:t>
            </a:r>
            <a:r>
              <a:rPr lang="en-ID" sz="1900" i="1" dirty="0" err="1"/>
              <a:t>Hutabarat</a:t>
            </a:r>
            <a:r>
              <a:rPr lang="en-ID" sz="1900" i="1" dirty="0"/>
              <a:t>, R., </a:t>
            </a:r>
            <a:r>
              <a:rPr lang="en-ID" sz="1900" i="1" dirty="0" err="1"/>
              <a:t>Karosekali</a:t>
            </a:r>
            <a:r>
              <a:rPr lang="en-ID" sz="1900" i="1" dirty="0"/>
              <a:t>, E., </a:t>
            </a:r>
            <a:r>
              <a:rPr lang="en-ID" sz="1900" i="1" dirty="0" err="1"/>
              <a:t>Manurung</a:t>
            </a:r>
            <a:r>
              <a:rPr lang="en-ID" sz="1900" i="1" dirty="0"/>
              <a:t>, F., </a:t>
            </a:r>
            <a:r>
              <a:rPr lang="en-ID" sz="1900" i="1" dirty="0" err="1"/>
              <a:t>Sianipar</a:t>
            </a:r>
            <a:r>
              <a:rPr lang="en-ID" sz="1900" i="1" dirty="0"/>
              <a:t>, J. H., </a:t>
            </a:r>
            <a:r>
              <a:rPr lang="en-ID" sz="1900" i="1" dirty="0" err="1"/>
              <a:t>SImbolon</a:t>
            </a:r>
            <a:r>
              <a:rPr lang="en-ID" sz="1900" i="1" dirty="0"/>
              <a:t>, M., </a:t>
            </a:r>
            <a:r>
              <a:rPr lang="en-ID" sz="1900" i="1" dirty="0" err="1"/>
              <a:t>Hutabarat</a:t>
            </a:r>
            <a:r>
              <a:rPr lang="en-ID" sz="1900" i="1" dirty="0"/>
              <a:t>, M. S., &amp; </a:t>
            </a:r>
            <a:r>
              <a:rPr lang="en-ID" sz="1900" i="1" dirty="0" err="1"/>
              <a:t>Sagala</a:t>
            </a:r>
            <a:r>
              <a:rPr lang="en-ID" sz="1900" i="1" dirty="0"/>
              <a:t>, R. W. (2021). </a:t>
            </a:r>
            <a:r>
              <a:rPr lang="en-ID" sz="1900" i="1" dirty="0" err="1"/>
              <a:t>Konseling</a:t>
            </a:r>
            <a:r>
              <a:rPr lang="en-ID" sz="1900" i="1" dirty="0"/>
              <a:t> Pastoral. Yayasan Kita </a:t>
            </a:r>
            <a:r>
              <a:rPr lang="en-ID" sz="1900" i="1" dirty="0" err="1"/>
              <a:t>Menulis</a:t>
            </a:r>
            <a:r>
              <a:rPr lang="en-ID" sz="1900" i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5CF47-F6F4-4975-89CD-60A43C3A9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55" r="9804"/>
          <a:stretch/>
        </p:blipFill>
        <p:spPr>
          <a:xfrm>
            <a:off x="7448550" y="1602581"/>
            <a:ext cx="454342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3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3F6E2-9B79-42D8-9B63-4A28F8DFB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404281"/>
            <a:ext cx="6038849" cy="47012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/>
              <a:t>Pada </a:t>
            </a:r>
            <a:r>
              <a:rPr lang="en-ID" dirty="0" err="1"/>
              <a:t>Khotbah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di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bukit</a:t>
            </a:r>
            <a:r>
              <a:rPr lang="en-ID" dirty="0"/>
              <a:t> yang </a:t>
            </a:r>
            <a:r>
              <a:rPr lang="en-ID" dirty="0" err="1"/>
              <a:t>tercatat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kitab </a:t>
            </a:r>
            <a:r>
              <a:rPr lang="en-ID" dirty="0" err="1"/>
              <a:t>Matius</a:t>
            </a:r>
            <a:r>
              <a:rPr lang="en-ID" dirty="0"/>
              <a:t> 5:31,32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dulu</a:t>
            </a:r>
            <a:r>
              <a:rPr lang="en-ID" dirty="0"/>
              <a:t> </a:t>
            </a:r>
            <a:r>
              <a:rPr lang="en-ID" dirty="0" err="1"/>
              <a:t>membahas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. </a:t>
            </a:r>
          </a:p>
          <a:p>
            <a:pPr marL="0" indent="0">
              <a:buNone/>
            </a:pPr>
            <a:r>
              <a:rPr lang="en-ID" dirty="0" err="1"/>
              <a:t>Menurut</a:t>
            </a:r>
            <a:r>
              <a:rPr lang="en-ID" dirty="0"/>
              <a:t> </a:t>
            </a:r>
            <a:r>
              <a:rPr lang="en-ID" dirty="0" err="1"/>
              <a:t>Matius</a:t>
            </a:r>
            <a:r>
              <a:rPr lang="en-ID" dirty="0"/>
              <a:t> 19 dan Markus 10 orang </a:t>
            </a:r>
            <a:r>
              <a:rPr lang="en-ID" dirty="0" err="1"/>
              <a:t>Farisi</a:t>
            </a:r>
            <a:r>
              <a:rPr lang="en-ID" dirty="0"/>
              <a:t> </a:t>
            </a:r>
            <a:r>
              <a:rPr lang="en-ID" dirty="0" err="1"/>
              <a:t>memaksa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membahas</a:t>
            </a:r>
            <a:r>
              <a:rPr lang="en-ID" dirty="0"/>
              <a:t> </a:t>
            </a:r>
            <a:r>
              <a:rPr lang="en-ID" dirty="0" err="1"/>
              <a:t>topik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dan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menjawab</a:t>
            </a:r>
            <a:r>
              <a:rPr lang="en-ID" dirty="0"/>
              <a:t> </a:t>
            </a:r>
            <a:r>
              <a:rPr lang="en-ID" dirty="0" err="1"/>
              <a:t>persoalan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sangat </a:t>
            </a:r>
            <a:r>
              <a:rPr lang="en-ID" dirty="0" err="1"/>
              <a:t>jelas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, </a:t>
            </a:r>
            <a:r>
              <a:rPr lang="en-ID" dirty="0" err="1"/>
              <a:t>jawaban</a:t>
            </a:r>
            <a:r>
              <a:rPr lang="en-ID" dirty="0"/>
              <a:t> yang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berikan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Matius</a:t>
            </a:r>
            <a:r>
              <a:rPr lang="en-ID" dirty="0"/>
              <a:t> 19:9 </a:t>
            </a:r>
            <a:r>
              <a:rPr lang="en-ID" dirty="0" err="1"/>
              <a:t>seolah-olah</a:t>
            </a:r>
            <a:r>
              <a:rPr lang="en-ID" dirty="0"/>
              <a:t> </a:t>
            </a:r>
            <a:r>
              <a:rPr lang="en-ID" dirty="0" err="1"/>
              <a:t>membolehkan</a:t>
            </a:r>
            <a:r>
              <a:rPr lang="en-ID" dirty="0"/>
              <a:t> dan </a:t>
            </a:r>
            <a:r>
              <a:rPr lang="en-ID" dirty="0" err="1"/>
              <a:t>membenarkan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persyaratan</a:t>
            </a:r>
            <a:r>
              <a:rPr lang="en-ID" dirty="0"/>
              <a:t> </a:t>
            </a:r>
            <a:r>
              <a:rPr lang="en-ID" dirty="0" err="1"/>
              <a:t>khusus</a:t>
            </a:r>
            <a:r>
              <a:rPr lang="en-ID" dirty="0"/>
              <a:t>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perzinaan</a:t>
            </a:r>
            <a:r>
              <a:rPr lang="en-ID" dirty="0"/>
              <a:t>. </a:t>
            </a:r>
            <a:r>
              <a:rPr lang="en-ID" dirty="0" err="1">
                <a:latin typeface="Gill Sans Ultra Bold Condensed" panose="020B0A06020104020203" pitchFamily="34" charset="0"/>
              </a:rPr>
              <a:t>Namun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Yesus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secara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implisit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membenarkan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seorang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suami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menceraikan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istrinya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berzinah</a:t>
            </a:r>
            <a:r>
              <a:rPr lang="en-ID" dirty="0"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9D8DE-1D3C-4956-B0DD-63145237D71C}"/>
              </a:ext>
            </a:extLst>
          </p:cNvPr>
          <p:cNvSpPr txBox="1"/>
          <p:nvPr/>
        </p:nvSpPr>
        <p:spPr>
          <a:xfrm>
            <a:off x="7391400" y="4258469"/>
            <a:ext cx="37623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Impact" panose="020B0806030902050204" pitchFamily="34" charset="0"/>
              </a:rPr>
              <a:t>Matius</a:t>
            </a:r>
            <a:r>
              <a:rPr lang="en-US" sz="1800" dirty="0">
                <a:latin typeface="Impact" panose="020B0806030902050204" pitchFamily="34" charset="0"/>
              </a:rPr>
              <a:t> 19:9 </a:t>
            </a:r>
          </a:p>
          <a:p>
            <a:r>
              <a:rPr lang="en-US" sz="1800" dirty="0" err="1">
                <a:latin typeface="Times New Roman" panose="02020603050405020304" pitchFamily="18" charset="0"/>
              </a:rPr>
              <a:t>Tetapi</a:t>
            </a:r>
            <a:r>
              <a:rPr lang="en-US" sz="1800" dirty="0">
                <a:latin typeface="Times New Roman" panose="02020603050405020304" pitchFamily="18" charset="0"/>
              </a:rPr>
              <a:t> Aku </a:t>
            </a:r>
            <a:r>
              <a:rPr lang="en-US" sz="1800" dirty="0" err="1">
                <a:latin typeface="Times New Roman" panose="02020603050405020304" pitchFamily="18" charset="0"/>
              </a:rPr>
              <a:t>berkata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kepadamu</a:t>
            </a:r>
            <a:r>
              <a:rPr lang="en-US" sz="1800" dirty="0">
                <a:latin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</a:rPr>
              <a:t>Barangsiapa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menceraikan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isterinya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</a:rPr>
              <a:t>kecuali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karena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zinah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</a:rPr>
              <a:t>lalu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kawin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dengan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perempuan</a:t>
            </a:r>
            <a:r>
              <a:rPr lang="en-US" sz="1800" dirty="0">
                <a:latin typeface="Times New Roman" panose="02020603050405020304" pitchFamily="18" charset="0"/>
              </a:rPr>
              <a:t> lain, </a:t>
            </a:r>
            <a:r>
              <a:rPr lang="en-US" sz="1800" dirty="0" err="1">
                <a:latin typeface="Times New Roman" panose="02020603050405020304" pitchFamily="18" charset="0"/>
              </a:rPr>
              <a:t>ia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berbuat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zinah</a:t>
            </a:r>
            <a:r>
              <a:rPr lang="en-US" sz="1800" dirty="0">
                <a:latin typeface="Times New Roman" panose="02020603050405020304" pitchFamily="18" charset="0"/>
              </a:rPr>
              <a:t>."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2B8C4-6AE1-476C-9AF3-4F6364DE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744811"/>
            <a:ext cx="3505200" cy="301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1D30A-FBEF-4677-8AB6-D4A99FAD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E9986-91D1-4426-8D9B-E9AED94A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825625"/>
            <a:ext cx="5876925" cy="4351338"/>
          </a:xfrm>
        </p:spPr>
        <p:txBody>
          <a:bodyPr/>
          <a:lstStyle/>
          <a:p>
            <a:pPr marL="0" indent="0">
              <a:buNone/>
            </a:pPr>
            <a:r>
              <a:rPr lang="en-ID" dirty="0" err="1"/>
              <a:t>Pernikahan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ikatan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janji</a:t>
            </a:r>
            <a:r>
              <a:rPr lang="en-ID" dirty="0"/>
              <a:t> </a:t>
            </a:r>
            <a:r>
              <a:rPr lang="en-ID" dirty="0" err="1"/>
              <a:t>suci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laki-laki</a:t>
            </a:r>
            <a:r>
              <a:rPr lang="en-ID" dirty="0"/>
              <a:t> dan </a:t>
            </a:r>
            <a:r>
              <a:rPr lang="en-ID" dirty="0" err="1"/>
              <a:t>perempuan</a:t>
            </a:r>
            <a:r>
              <a:rPr lang="en-ID" dirty="0"/>
              <a:t> yang </a:t>
            </a:r>
            <a:r>
              <a:rPr lang="en-ID" dirty="0" err="1"/>
              <a:t>dilandasi</a:t>
            </a:r>
            <a:r>
              <a:rPr lang="en-ID" dirty="0"/>
              <a:t> rasa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mencintai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sama</a:t>
            </a:r>
            <a:r>
              <a:rPr lang="en-ID" dirty="0"/>
              <a:t> lain,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paksaan</a:t>
            </a:r>
            <a:r>
              <a:rPr lang="en-ID" dirty="0"/>
              <a:t> di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kedua</a:t>
            </a:r>
            <a:r>
              <a:rPr lang="en-ID" dirty="0"/>
              <a:t> </a:t>
            </a:r>
            <a:r>
              <a:rPr lang="en-ID" dirty="0" err="1"/>
              <a:t>belah</a:t>
            </a:r>
            <a:r>
              <a:rPr lang="en-ID" dirty="0"/>
              <a:t> </a:t>
            </a:r>
            <a:r>
              <a:rPr lang="en-ID" dirty="0" err="1"/>
              <a:t>pihak</a:t>
            </a:r>
            <a:r>
              <a:rPr lang="en-ID" dirty="0"/>
              <a:t>.</a:t>
            </a:r>
          </a:p>
          <a:p>
            <a:pPr marL="0" indent="0">
              <a:buNone/>
            </a:pPr>
            <a:endParaRPr lang="sv-SE" sz="1600" i="1" dirty="0"/>
          </a:p>
          <a:p>
            <a:pPr marL="0" indent="0">
              <a:buNone/>
            </a:pPr>
            <a:endParaRPr lang="sv-SE" sz="1600" i="1" dirty="0"/>
          </a:p>
          <a:p>
            <a:pPr marL="0" indent="0">
              <a:buNone/>
            </a:pPr>
            <a:r>
              <a:rPr lang="sv-SE" sz="1600" i="1" dirty="0"/>
              <a:t>Musyafah, A. A. (2020). Perkawinan Dalam Perspektif Filosofis Hukum Islam. Crepido, 2(2), 111–122. https://doi.org/10.14710/crepido.2.2.111-122</a:t>
            </a:r>
            <a:endParaRPr lang="en-ID" sz="1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BD4FC-CE05-4544-A130-7EFE372E2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2" r="7851"/>
          <a:stretch/>
        </p:blipFill>
        <p:spPr>
          <a:xfrm>
            <a:off x="6686550" y="1171575"/>
            <a:ext cx="4905376" cy="4252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60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401FE-3BE1-4931-9F6E-0BF4906C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CDCB8-7C15-4D32-9966-1171F67E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824" y="850900"/>
            <a:ext cx="7286625" cy="5811838"/>
          </a:xfrm>
        </p:spPr>
        <p:txBody>
          <a:bodyPr>
            <a:normAutofit fontScale="77500" lnSpcReduction="20000"/>
          </a:bodyPr>
          <a:lstStyle/>
          <a:p>
            <a:r>
              <a:rPr lang="en-ID" dirty="0" err="1"/>
              <a:t>Perceraian</a:t>
            </a:r>
            <a:r>
              <a:rPr lang="en-ID" dirty="0"/>
              <a:t> di zaman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dianggap</a:t>
            </a:r>
            <a:r>
              <a:rPr lang="en-ID" dirty="0"/>
              <a:t> </a:t>
            </a:r>
            <a:r>
              <a:rPr lang="en-ID" dirty="0" err="1"/>
              <a:t>biasa</a:t>
            </a:r>
            <a:r>
              <a:rPr lang="en-ID" dirty="0"/>
              <a:t>,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bertentangan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ajaran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Alkitab</a:t>
            </a:r>
            <a:r>
              <a:rPr lang="en-ID" dirty="0"/>
              <a:t> yang sangat </a:t>
            </a:r>
            <a:r>
              <a:rPr lang="en-ID" dirty="0" err="1"/>
              <a:t>jelas</a:t>
            </a:r>
            <a:r>
              <a:rPr lang="en-ID" dirty="0"/>
              <a:t> </a:t>
            </a:r>
            <a:r>
              <a:rPr lang="en-ID" dirty="0" err="1"/>
              <a:t>mengenai</a:t>
            </a:r>
            <a:r>
              <a:rPr lang="en-ID" dirty="0"/>
              <a:t> </a:t>
            </a:r>
            <a:r>
              <a:rPr lang="en-ID" dirty="0" err="1"/>
              <a:t>lamanya</a:t>
            </a:r>
            <a:r>
              <a:rPr lang="en-ID" dirty="0"/>
              <a:t> </a:t>
            </a:r>
            <a:r>
              <a:rPr lang="en-ID" dirty="0" err="1"/>
              <a:t>pernikahan</a:t>
            </a:r>
            <a:r>
              <a:rPr lang="en-ID" dirty="0"/>
              <a:t>,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>
                <a:latin typeface="Impact" panose="020B0806030902050204" pitchFamily="34" charset="0"/>
              </a:rPr>
              <a:t>komitmen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seumur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sampai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kematian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memisahkan</a:t>
            </a:r>
            <a:r>
              <a:rPr lang="en-ID" dirty="0"/>
              <a:t>.</a:t>
            </a:r>
          </a:p>
          <a:p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pandangan</a:t>
            </a:r>
            <a:r>
              <a:rPr lang="en-ID" dirty="0"/>
              <a:t> yang </a:t>
            </a:r>
            <a:r>
              <a:rPr lang="en-ID" dirty="0" err="1"/>
              <a:t>umum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pada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dipengaruhi</a:t>
            </a:r>
            <a:r>
              <a:rPr lang="en-ID" dirty="0"/>
              <a:t> oleh </a:t>
            </a:r>
            <a:r>
              <a:rPr lang="en-ID" dirty="0" err="1"/>
              <a:t>dua</a:t>
            </a:r>
            <a:r>
              <a:rPr lang="en-ID" dirty="0"/>
              <a:t> </a:t>
            </a:r>
            <a:r>
              <a:rPr lang="en-ID" dirty="0" err="1"/>
              <a:t>kelompok</a:t>
            </a:r>
            <a:r>
              <a:rPr lang="en-ID" dirty="0"/>
              <a:t> </a:t>
            </a:r>
            <a:r>
              <a:rPr lang="en-ID" dirty="0" err="1"/>
              <a:t>sekolah</a:t>
            </a:r>
            <a:r>
              <a:rPr lang="en-ID" dirty="0"/>
              <a:t> rabi-rabi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Shammai</a:t>
            </a:r>
            <a:r>
              <a:rPr lang="en-ID" dirty="0"/>
              <a:t> dan Hillel. </a:t>
            </a:r>
          </a:p>
          <a:p>
            <a:r>
              <a:rPr lang="en-ID" dirty="0" err="1"/>
              <a:t>Kelompok</a:t>
            </a:r>
            <a:r>
              <a:rPr lang="en-ID" dirty="0"/>
              <a:t> </a:t>
            </a:r>
            <a:r>
              <a:rPr lang="en-ID" dirty="0" err="1"/>
              <a:t>Shammai</a:t>
            </a:r>
            <a:r>
              <a:rPr lang="en-ID" dirty="0"/>
              <a:t> </a:t>
            </a:r>
            <a:r>
              <a:rPr lang="en-ID" dirty="0" err="1"/>
              <a:t>menekankan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terbatas</a:t>
            </a:r>
            <a:r>
              <a:rPr lang="en-ID" dirty="0"/>
              <a:t> pada </a:t>
            </a:r>
            <a:r>
              <a:rPr lang="en-ID" dirty="0" err="1"/>
              <a:t>kasus-kasus</a:t>
            </a:r>
            <a:r>
              <a:rPr lang="en-ID" dirty="0"/>
              <a:t> </a:t>
            </a:r>
            <a:r>
              <a:rPr lang="en-ID" dirty="0" err="1"/>
              <a:t>amoralitas</a:t>
            </a:r>
            <a:r>
              <a:rPr lang="en-ID" dirty="0"/>
              <a:t> </a:t>
            </a:r>
            <a:r>
              <a:rPr lang="en-ID" dirty="0" err="1"/>
              <a:t>seksual</a:t>
            </a:r>
            <a:r>
              <a:rPr lang="en-ID" dirty="0"/>
              <a:t>, </a:t>
            </a:r>
            <a:r>
              <a:rPr lang="en-ID" dirty="0" err="1"/>
              <a:t>sementara</a:t>
            </a:r>
            <a:r>
              <a:rPr lang="en-ID" dirty="0"/>
              <a:t> </a:t>
            </a:r>
            <a:r>
              <a:rPr lang="en-ID" dirty="0" err="1"/>
              <a:t>kelompok</a:t>
            </a:r>
            <a:r>
              <a:rPr lang="en-ID" dirty="0"/>
              <a:t> Hillel </a:t>
            </a:r>
            <a:r>
              <a:rPr lang="en-ID" dirty="0" err="1"/>
              <a:t>mengizinkan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"</a:t>
            </a:r>
            <a:r>
              <a:rPr lang="en-ID" dirty="0" err="1"/>
              <a:t>alasan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pun". </a:t>
            </a:r>
          </a:p>
          <a:p>
            <a:r>
              <a:rPr lang="en-ID" dirty="0" err="1"/>
              <a:t>Kelompok</a:t>
            </a:r>
            <a:r>
              <a:rPr lang="en-ID" dirty="0"/>
              <a:t> </a:t>
            </a:r>
            <a:r>
              <a:rPr lang="en-ID" dirty="0" err="1"/>
              <a:t>Shammai</a:t>
            </a:r>
            <a:r>
              <a:rPr lang="en-ID" dirty="0"/>
              <a:t> </a:t>
            </a:r>
            <a:r>
              <a:rPr lang="en-ID" dirty="0" err="1"/>
              <a:t>membalik</a:t>
            </a:r>
            <a:r>
              <a:rPr lang="en-ID" dirty="0"/>
              <a:t> </a:t>
            </a:r>
            <a:r>
              <a:rPr lang="en-ID" dirty="0" err="1"/>
              <a:t>urutan</a:t>
            </a:r>
            <a:r>
              <a:rPr lang="en-ID" dirty="0"/>
              <a:t> kata-</a:t>
            </a:r>
            <a:r>
              <a:rPr lang="en-ID" dirty="0" err="1"/>
              <a:t>katanya</a:t>
            </a:r>
            <a:r>
              <a:rPr lang="en-ID" dirty="0"/>
              <a:t> dan </a:t>
            </a:r>
            <a:r>
              <a:rPr lang="en-ID" dirty="0" err="1"/>
              <a:t>memahaminya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"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ketidaksenonohan</a:t>
            </a:r>
            <a:r>
              <a:rPr lang="en-ID" dirty="0"/>
              <a:t>", yang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pahami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perzinaan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khususnya</a:t>
            </a:r>
            <a:r>
              <a:rPr lang="en-ID" dirty="0"/>
              <a:t> </a:t>
            </a:r>
            <a:r>
              <a:rPr lang="en-ID" dirty="0" err="1"/>
              <a:t>dosa</a:t>
            </a:r>
            <a:r>
              <a:rPr lang="en-ID" dirty="0"/>
              <a:t> </a:t>
            </a:r>
            <a:r>
              <a:rPr lang="en-ID" dirty="0" err="1"/>
              <a:t>seksual</a:t>
            </a:r>
            <a:r>
              <a:rPr lang="en-ID" dirty="0"/>
              <a:t>. </a:t>
            </a:r>
          </a:p>
          <a:p>
            <a:r>
              <a:rPr lang="en-ID" dirty="0" err="1"/>
              <a:t>Kelompok</a:t>
            </a:r>
            <a:r>
              <a:rPr lang="en-ID" dirty="0"/>
              <a:t> Hillel </a:t>
            </a: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dua</a:t>
            </a:r>
            <a:r>
              <a:rPr lang="en-ID" dirty="0"/>
              <a:t> kata yang </a:t>
            </a:r>
            <a:r>
              <a:rPr lang="en-ID" dirty="0" err="1"/>
              <a:t>mencerminkan</a:t>
            </a:r>
            <a:r>
              <a:rPr lang="en-ID" dirty="0"/>
              <a:t> </a:t>
            </a:r>
            <a:r>
              <a:rPr lang="en-ID" dirty="0" err="1"/>
              <a:t>dua</a:t>
            </a:r>
            <a:r>
              <a:rPr lang="en-ID" dirty="0"/>
              <a:t> </a:t>
            </a:r>
            <a:r>
              <a:rPr lang="en-ID" dirty="0" err="1"/>
              <a:t>alasan</a:t>
            </a:r>
            <a:r>
              <a:rPr lang="en-ID" dirty="0"/>
              <a:t> </a:t>
            </a:r>
            <a:r>
              <a:rPr lang="en-ID" dirty="0" err="1"/>
              <a:t>terpisah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, "</a:t>
            </a:r>
            <a:r>
              <a:rPr lang="en-ID" dirty="0" err="1"/>
              <a:t>ketidaksenonohan</a:t>
            </a:r>
            <a:r>
              <a:rPr lang="en-ID" dirty="0"/>
              <a:t>" dan "</a:t>
            </a:r>
            <a:r>
              <a:rPr lang="en-ID" dirty="0" err="1"/>
              <a:t>masalah</a:t>
            </a:r>
            <a:r>
              <a:rPr lang="en-ID" dirty="0"/>
              <a:t>", dan </a:t>
            </a:r>
            <a:r>
              <a:rPr lang="en-ID" dirty="0" err="1"/>
              <a:t>karena</a:t>
            </a:r>
            <a:r>
              <a:rPr lang="en-ID" dirty="0"/>
              <a:t> "</a:t>
            </a:r>
            <a:r>
              <a:rPr lang="en-ID" dirty="0" err="1"/>
              <a:t>masalah</a:t>
            </a:r>
            <a:r>
              <a:rPr lang="en-ID" dirty="0"/>
              <a:t>"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merujuk</a:t>
            </a:r>
            <a:r>
              <a:rPr lang="en-ID" dirty="0"/>
              <a:t> pada </a:t>
            </a:r>
            <a:r>
              <a:rPr lang="en-ID" dirty="0" err="1"/>
              <a:t>apa</a:t>
            </a:r>
            <a:r>
              <a:rPr lang="en-ID" dirty="0"/>
              <a:t> </a:t>
            </a:r>
            <a:r>
              <a:rPr lang="en-ID" dirty="0" err="1"/>
              <a:t>saja</a:t>
            </a:r>
            <a:r>
              <a:rPr lang="en-ID" dirty="0"/>
              <a:t>,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dasar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"</a:t>
            </a:r>
            <a:r>
              <a:rPr lang="en-ID" dirty="0" err="1"/>
              <a:t>sebab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pun“.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6ED89-E7A3-484A-A508-A152B04EA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561306"/>
            <a:ext cx="35718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4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4C1EE-8A1D-4E2A-A9E7-6F64F92D1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47750"/>
            <a:ext cx="6705600" cy="51482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Matius</a:t>
            </a:r>
            <a:r>
              <a:rPr lang="en-ID" dirty="0"/>
              <a:t> 19:6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tegas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“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dipersatukan</a:t>
            </a:r>
            <a:r>
              <a:rPr lang="en-ID" dirty="0"/>
              <a:t> oleh Allah,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boleh</a:t>
            </a:r>
            <a:r>
              <a:rPr lang="en-ID" dirty="0"/>
              <a:t> </a:t>
            </a:r>
            <a:r>
              <a:rPr lang="en-ID" dirty="0" err="1"/>
              <a:t>diceraikan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”. Dari </a:t>
            </a:r>
            <a:r>
              <a:rPr lang="en-ID" dirty="0" err="1"/>
              <a:t>pernyataan</a:t>
            </a:r>
            <a:r>
              <a:rPr lang="en-ID" dirty="0"/>
              <a:t>-Nya,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tegas</a:t>
            </a:r>
            <a:r>
              <a:rPr lang="en-ID" dirty="0"/>
              <a:t> </a:t>
            </a:r>
            <a:r>
              <a:rPr lang="en-ID" dirty="0" err="1"/>
              <a:t>menolak</a:t>
            </a:r>
            <a:r>
              <a:rPr lang="en-ID" dirty="0"/>
              <a:t> </a:t>
            </a:r>
            <a:r>
              <a:rPr lang="en-ID" dirty="0" err="1"/>
              <a:t>pandangan</a:t>
            </a:r>
            <a:r>
              <a:rPr lang="en-ID" dirty="0"/>
              <a:t> Hillel </a:t>
            </a:r>
            <a:r>
              <a:rPr lang="en-ID" dirty="0" err="1"/>
              <a:t>maupun</a:t>
            </a:r>
            <a:r>
              <a:rPr lang="en-ID" dirty="0"/>
              <a:t> </a:t>
            </a:r>
            <a:r>
              <a:rPr lang="en-ID" dirty="0" err="1"/>
              <a:t>Shammai</a:t>
            </a:r>
            <a:r>
              <a:rPr lang="en-ID" dirty="0"/>
              <a:t>.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mendukung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bentuk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pun.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merusak</a:t>
            </a:r>
            <a:r>
              <a:rPr lang="en-ID" dirty="0"/>
              <a:t> </a:t>
            </a:r>
            <a:r>
              <a:rPr lang="en-ID" dirty="0" err="1"/>
              <a:t>hubungan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suami</a:t>
            </a:r>
            <a:r>
              <a:rPr lang="en-ID" dirty="0"/>
              <a:t> dan </a:t>
            </a:r>
            <a:r>
              <a:rPr lang="en-ID" dirty="0" err="1"/>
              <a:t>istri</a:t>
            </a:r>
            <a:r>
              <a:rPr lang="en-ID" dirty="0"/>
              <a:t>, </a:t>
            </a:r>
            <a:r>
              <a:rPr lang="en-ID" dirty="0" err="1"/>
              <a:t>antara</a:t>
            </a:r>
            <a:r>
              <a:rPr lang="en-ID" dirty="0"/>
              <a:t> orang </a:t>
            </a:r>
            <a:r>
              <a:rPr lang="en-ID" dirty="0" err="1"/>
              <a:t>tua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anak-anak</a:t>
            </a:r>
            <a:r>
              <a:rPr lang="en-ID" dirty="0"/>
              <a:t> dan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kondisi</a:t>
            </a:r>
            <a:r>
              <a:rPr lang="en-ID" dirty="0"/>
              <a:t> yang </a:t>
            </a:r>
            <a:r>
              <a:rPr lang="en-ID" dirty="0" err="1"/>
              <a:t>demikian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menegaskan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.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US" sz="2100" i="1" dirty="0"/>
              <a:t>Burton, E. D. (1907). The Biblical Teaching concerning Divorce: II. New Testament Teaching. The Biblical World, 29(3), 191–200. https://doi.org/10.1086/473873</a:t>
            </a:r>
            <a:endParaRPr lang="en-ID" sz="21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E039E0-7446-4606-BBB7-C022F9685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5" y="1976437"/>
            <a:ext cx="46482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6E5E-0656-4351-A5BE-0DB9191F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D" sz="3200" dirty="0" err="1">
                <a:latin typeface="Impact" panose="020B0806030902050204" pitchFamily="34" charset="0"/>
              </a:rPr>
              <a:t>Perceraian</a:t>
            </a:r>
            <a:r>
              <a:rPr lang="en-ID" sz="3200" dirty="0">
                <a:latin typeface="Impact" panose="020B0806030902050204" pitchFamily="34" charset="0"/>
              </a:rPr>
              <a:t> “</a:t>
            </a:r>
            <a:r>
              <a:rPr lang="en-ID" sz="3200" dirty="0" err="1">
                <a:latin typeface="Impact" panose="020B0806030902050204" pitchFamily="34" charset="0"/>
              </a:rPr>
              <a:t>Diizinkan</a:t>
            </a:r>
            <a:r>
              <a:rPr lang="en-ID" sz="3200" dirty="0">
                <a:latin typeface="Impact" panose="020B0806030902050204" pitchFamily="34" charset="0"/>
              </a:rPr>
              <a:t>” Karena </a:t>
            </a:r>
            <a:r>
              <a:rPr lang="en-ID" sz="3200" dirty="0" err="1">
                <a:latin typeface="Impact" panose="020B0806030902050204" pitchFamily="34" charset="0"/>
              </a:rPr>
              <a:t>Ketegaran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Manusia</a:t>
            </a:r>
            <a:endParaRPr lang="en-ID" sz="32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8B9BC-2BE0-4E65-99EF-9BBC6C53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399" y="1920875"/>
            <a:ext cx="7534275" cy="4351338"/>
          </a:xfrm>
        </p:spPr>
        <p:txBody>
          <a:bodyPr>
            <a:normAutofit fontScale="70000" lnSpcReduction="20000"/>
          </a:bodyPr>
          <a:lstStyle/>
          <a:p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kebiasaan</a:t>
            </a:r>
            <a:r>
              <a:rPr lang="en-ID" dirty="0"/>
              <a:t> </a:t>
            </a:r>
            <a:r>
              <a:rPr lang="en-ID" dirty="0" err="1"/>
              <a:t>bahkan</a:t>
            </a:r>
            <a:r>
              <a:rPr lang="en-ID" dirty="0"/>
              <a:t> di </a:t>
            </a:r>
            <a:r>
              <a:rPr lang="en-ID" dirty="0" err="1"/>
              <a:t>antara</a:t>
            </a:r>
            <a:r>
              <a:rPr lang="en-ID" dirty="0"/>
              <a:t> orang Israel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tergambar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>
                <a:latin typeface="Impact" panose="020B0806030902050204" pitchFamily="34" charset="0"/>
              </a:rPr>
              <a:t>Ulangan</a:t>
            </a:r>
            <a:r>
              <a:rPr lang="en-ID" dirty="0">
                <a:latin typeface="Impact" panose="020B0806030902050204" pitchFamily="34" charset="0"/>
              </a:rPr>
              <a:t> 24: 1-4. </a:t>
            </a:r>
          </a:p>
          <a:p>
            <a:r>
              <a:rPr lang="en-ID" dirty="0" err="1">
                <a:latin typeface="Gill Sans Ultra Bold Condensed" panose="020B0A06020104020203" pitchFamily="34" charset="0"/>
              </a:rPr>
              <a:t>Perhatian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utama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hukum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mencegah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perceraian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terburu-buru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mencegah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pernikahan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kembali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setelah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perceraian</a:t>
            </a:r>
            <a:r>
              <a:rPr lang="en-ID" dirty="0"/>
              <a:t>. </a:t>
            </a:r>
          </a:p>
          <a:p>
            <a:r>
              <a:rPr lang="en-ID" dirty="0" err="1">
                <a:latin typeface="Impact" panose="020B0806030902050204" pitchFamily="34" charset="0"/>
              </a:rPr>
              <a:t>Ulangan</a:t>
            </a:r>
            <a:r>
              <a:rPr lang="en-ID" dirty="0">
                <a:latin typeface="Impact" panose="020B0806030902050204" pitchFamily="34" charset="0"/>
              </a:rPr>
              <a:t> 24:1 </a:t>
            </a:r>
            <a:r>
              <a:rPr lang="en-ID" dirty="0" err="1"/>
              <a:t>mengacu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kelakuan</a:t>
            </a:r>
            <a:r>
              <a:rPr lang="en-ID" dirty="0"/>
              <a:t> yang </a:t>
            </a:r>
            <a:r>
              <a:rPr lang="en-ID" dirty="0" err="1"/>
              <a:t>memalukan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amoral yang </a:t>
            </a:r>
            <a:r>
              <a:rPr lang="en-ID" dirty="0" err="1"/>
              <a:t>belum</a:t>
            </a:r>
            <a:r>
              <a:rPr lang="en-ID" dirty="0"/>
              <a:t> </a:t>
            </a:r>
            <a:r>
              <a:rPr lang="en-ID" dirty="0" err="1"/>
              <a:t>separah</a:t>
            </a:r>
            <a:r>
              <a:rPr lang="en-ID" dirty="0"/>
              <a:t> </a:t>
            </a:r>
            <a:r>
              <a:rPr lang="en-ID" dirty="0" err="1"/>
              <a:t>perzinaan</a:t>
            </a:r>
            <a:r>
              <a:rPr lang="en-ID" dirty="0"/>
              <a:t>;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menunjuk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perzinaan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perzinaan</a:t>
            </a:r>
            <a:r>
              <a:rPr lang="en-ID" dirty="0"/>
              <a:t> </a:t>
            </a:r>
            <a:r>
              <a:rPr lang="en-ID" dirty="0" err="1"/>
              <a:t>dihukum</a:t>
            </a:r>
            <a:r>
              <a:rPr lang="en-ID" dirty="0"/>
              <a:t> </a:t>
            </a:r>
            <a:r>
              <a:rPr lang="en-ID" dirty="0" err="1"/>
              <a:t>mati</a:t>
            </a:r>
            <a:r>
              <a:rPr lang="en-ID" dirty="0"/>
              <a:t>,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(bd. </a:t>
            </a:r>
            <a:r>
              <a:rPr lang="en-ID" dirty="0" err="1"/>
              <a:t>Ul</a:t>
            </a:r>
            <a:r>
              <a:rPr lang="en-ID" dirty="0"/>
              <a:t> 22:13-22). </a:t>
            </a:r>
          </a:p>
          <a:p>
            <a:r>
              <a:rPr lang="en-ID" dirty="0"/>
              <a:t>Bagian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praktek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di Israel dan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menyarankan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laki-laki</a:t>
            </a:r>
            <a:r>
              <a:rPr lang="en-ID" dirty="0"/>
              <a:t> </a:t>
            </a:r>
            <a:r>
              <a:rPr lang="en-ID" dirty="0" err="1"/>
              <a:t>menceraikan</a:t>
            </a:r>
            <a:r>
              <a:rPr lang="en-ID" dirty="0"/>
              <a:t> </a:t>
            </a:r>
            <a:r>
              <a:rPr lang="en-ID" dirty="0" err="1"/>
              <a:t>istrinya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alasan</a:t>
            </a:r>
            <a:r>
              <a:rPr lang="en-ID" dirty="0"/>
              <a:t> yang </a:t>
            </a:r>
            <a:r>
              <a:rPr lang="en-ID" dirty="0" err="1"/>
              <a:t>kuat</a:t>
            </a:r>
            <a:r>
              <a:rPr lang="en-ID" dirty="0"/>
              <a:t>. Musa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memerintahkan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tapi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mengatur</a:t>
            </a:r>
            <a:r>
              <a:rPr lang="en-ID" dirty="0"/>
              <a:t> </a:t>
            </a:r>
            <a:r>
              <a:rPr lang="en-ID" dirty="0" err="1"/>
              <a:t>praktik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yang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bentuk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.</a:t>
            </a:r>
          </a:p>
          <a:p>
            <a:endParaRPr lang="en-ID" dirty="0"/>
          </a:p>
          <a:p>
            <a:pPr marL="0" indent="0">
              <a:buNone/>
            </a:pPr>
            <a:r>
              <a:rPr lang="en-ID" sz="2300" i="1" dirty="0"/>
              <a:t>Douglas, J. D. (1996). </a:t>
            </a:r>
            <a:r>
              <a:rPr lang="en-ID" sz="2300" i="1" dirty="0" err="1"/>
              <a:t>Ensiklopedia</a:t>
            </a:r>
            <a:r>
              <a:rPr lang="en-ID" sz="2300" i="1" dirty="0"/>
              <a:t> </a:t>
            </a:r>
            <a:r>
              <a:rPr lang="en-ID" sz="2300" i="1" dirty="0" err="1"/>
              <a:t>Alkitab</a:t>
            </a:r>
            <a:r>
              <a:rPr lang="en-ID" sz="2300" i="1" dirty="0"/>
              <a:t> Masa </a:t>
            </a:r>
            <a:r>
              <a:rPr lang="en-ID" sz="2300" i="1" dirty="0" err="1"/>
              <a:t>Kini</a:t>
            </a:r>
            <a:r>
              <a:rPr lang="en-ID" sz="2300" i="1" dirty="0"/>
              <a:t> </a:t>
            </a:r>
            <a:r>
              <a:rPr lang="en-ID" sz="2300" i="1" dirty="0" err="1"/>
              <a:t>Jilid</a:t>
            </a:r>
            <a:r>
              <a:rPr lang="en-ID" sz="2300" i="1" dirty="0"/>
              <a:t> II M-Z. Yayasan </a:t>
            </a:r>
            <a:r>
              <a:rPr lang="en-ID" sz="2300" i="1" dirty="0" err="1"/>
              <a:t>Komunikasi</a:t>
            </a:r>
            <a:r>
              <a:rPr lang="en-ID" sz="2300" i="1" dirty="0"/>
              <a:t> Bina Kasih/OMF.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C6C6D-8624-44E7-8E30-111AC95E3624}"/>
              </a:ext>
            </a:extLst>
          </p:cNvPr>
          <p:cNvSpPr txBox="1"/>
          <p:nvPr/>
        </p:nvSpPr>
        <p:spPr>
          <a:xfrm>
            <a:off x="266700" y="2636808"/>
            <a:ext cx="3733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Ulangan</a:t>
            </a:r>
            <a:r>
              <a:rPr lang="en-ID" dirty="0">
                <a:latin typeface="Impact" panose="020B0806030902050204" pitchFamily="34" charset="0"/>
              </a:rPr>
              <a:t> 24:1 </a:t>
            </a:r>
          </a:p>
          <a:p>
            <a:r>
              <a:rPr lang="en-ID" dirty="0"/>
              <a:t>"</a:t>
            </a:r>
            <a:r>
              <a:rPr lang="en-ID" dirty="0" err="1"/>
              <a:t>Apabila</a:t>
            </a:r>
            <a:r>
              <a:rPr lang="en-ID" dirty="0"/>
              <a:t> </a:t>
            </a:r>
            <a:r>
              <a:rPr lang="en-ID" dirty="0" err="1"/>
              <a:t>seseorang</a:t>
            </a:r>
            <a:r>
              <a:rPr lang="en-ID" dirty="0"/>
              <a:t> </a:t>
            </a:r>
            <a:r>
              <a:rPr lang="en-ID" dirty="0" err="1"/>
              <a:t>mengambil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dan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suaminya</a:t>
            </a:r>
            <a:r>
              <a:rPr lang="en-ID" dirty="0"/>
              <a:t>, dan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menyukai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sebab</a:t>
            </a:r>
            <a:r>
              <a:rPr lang="en-ID" dirty="0"/>
              <a:t> </a:t>
            </a:r>
            <a:r>
              <a:rPr lang="en-ID" dirty="0" err="1"/>
              <a:t>didapatinya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senonoh</a:t>
            </a:r>
            <a:r>
              <a:rPr lang="en-ID" dirty="0"/>
              <a:t> </a:t>
            </a:r>
            <a:r>
              <a:rPr lang="en-ID" dirty="0" err="1"/>
              <a:t>padanya</a:t>
            </a:r>
            <a:r>
              <a:rPr lang="en-ID" dirty="0"/>
              <a:t>, </a:t>
            </a:r>
            <a:r>
              <a:rPr lang="en-ID" dirty="0" err="1"/>
              <a:t>lalu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menulis</a:t>
            </a:r>
            <a:r>
              <a:rPr lang="en-ID" dirty="0"/>
              <a:t> </a:t>
            </a:r>
            <a:r>
              <a:rPr lang="en-ID" dirty="0" err="1"/>
              <a:t>surat</a:t>
            </a:r>
            <a:r>
              <a:rPr lang="en-ID" dirty="0"/>
              <a:t> </a:t>
            </a:r>
            <a:r>
              <a:rPr lang="en-ID" dirty="0" err="1"/>
              <a:t>cerai</a:t>
            </a:r>
            <a:r>
              <a:rPr lang="en-ID" dirty="0"/>
              <a:t> dan </a:t>
            </a:r>
            <a:r>
              <a:rPr lang="en-ID" dirty="0" err="1"/>
              <a:t>menyerahkannya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tangan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sesudah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menyuruh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pergi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rumahnya</a:t>
            </a:r>
            <a:r>
              <a:rPr lang="en-ID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0049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775C-A593-4C68-9B25-5EE3B55E7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F2D0B-F2C8-4CDF-9C6D-53250AA4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047750"/>
            <a:ext cx="6800849" cy="51292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/>
              <a:t>Pada zaman Musa dan </a:t>
            </a:r>
            <a:r>
              <a:rPr lang="en-ID" dirty="0" err="1"/>
              <a:t>sepanjang</a:t>
            </a:r>
            <a:r>
              <a:rPr lang="en-ID" dirty="0"/>
              <a:t> era </a:t>
            </a:r>
            <a:r>
              <a:rPr lang="en-ID" dirty="0" err="1"/>
              <a:t>Perjanjian</a:t>
            </a:r>
            <a:r>
              <a:rPr lang="en-ID" dirty="0"/>
              <a:t> Lama,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pria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tuan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wanita</a:t>
            </a:r>
            <a:r>
              <a:rPr lang="en-ID" dirty="0"/>
              <a:t> yang </a:t>
            </a:r>
            <a:r>
              <a:rPr lang="en-ID" dirty="0" err="1"/>
              <a:t>dinikahinya</a:t>
            </a:r>
            <a:r>
              <a:rPr lang="en-ID" dirty="0"/>
              <a:t>. </a:t>
            </a:r>
            <a:r>
              <a:rPr lang="en-ID" dirty="0" err="1"/>
              <a:t>Pandangan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budaya</a:t>
            </a:r>
            <a:r>
              <a:rPr lang="en-ID" dirty="0"/>
              <a:t> pada masa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bahkan</a:t>
            </a:r>
            <a:r>
              <a:rPr lang="en-ID" dirty="0"/>
              <a:t> di </a:t>
            </a:r>
            <a:r>
              <a:rPr lang="en-ID" dirty="0" err="1"/>
              <a:t>antara</a:t>
            </a:r>
            <a:r>
              <a:rPr lang="en-ID" dirty="0"/>
              <a:t> orang Israel. </a:t>
            </a:r>
            <a:r>
              <a:rPr lang="en-ID" dirty="0" err="1"/>
              <a:t>Istri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milik</a:t>
            </a:r>
            <a:r>
              <a:rPr lang="en-ID" dirty="0"/>
              <a:t> </a:t>
            </a:r>
            <a:r>
              <a:rPr lang="en-ID" dirty="0" err="1"/>
              <a:t>suami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yang </a:t>
            </a:r>
            <a:r>
              <a:rPr lang="en-ID" dirty="0" err="1"/>
              <a:t>mirip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hartanya</a:t>
            </a:r>
            <a:r>
              <a:rPr lang="en-ID" dirty="0"/>
              <a:t>, </a:t>
            </a:r>
            <a:r>
              <a:rPr lang="en-ID" dirty="0" err="1"/>
              <a:t>hewan</a:t>
            </a:r>
            <a:r>
              <a:rPr lang="en-ID" dirty="0"/>
              <a:t>, dan </a:t>
            </a:r>
            <a:r>
              <a:rPr lang="en-ID" dirty="0" err="1"/>
              <a:t>budaknya</a:t>
            </a:r>
            <a:r>
              <a:rPr lang="en-ID" dirty="0"/>
              <a:t> (</a:t>
            </a:r>
            <a:r>
              <a:rPr lang="en-ID" dirty="0" err="1"/>
              <a:t>Keluaran</a:t>
            </a:r>
            <a:r>
              <a:rPr lang="en-ID" dirty="0"/>
              <a:t> 20:17).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/>
              <a:t>Hukum </a:t>
            </a:r>
            <a:r>
              <a:rPr lang="en-ID" dirty="0" err="1"/>
              <a:t>Yahudi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mengizinkan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wanita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memulai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.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menikah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diberi</a:t>
            </a:r>
            <a:r>
              <a:rPr lang="en-ID" dirty="0"/>
              <a:t> </a:t>
            </a:r>
            <a:r>
              <a:rPr lang="en-ID" dirty="0" err="1"/>
              <a:t>akta</a:t>
            </a:r>
            <a:r>
              <a:rPr lang="en-ID" dirty="0"/>
              <a:t> </a:t>
            </a:r>
            <a:r>
              <a:rPr lang="en-ID" dirty="0" err="1"/>
              <a:t>cerai</a:t>
            </a:r>
            <a:r>
              <a:rPr lang="en-ID" dirty="0"/>
              <a:t>.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janji</a:t>
            </a:r>
            <a:r>
              <a:rPr lang="en-ID" dirty="0"/>
              <a:t> yang </a:t>
            </a:r>
            <a:r>
              <a:rPr lang="en-ID" dirty="0" err="1"/>
              <a:t>dia</a:t>
            </a:r>
            <a:r>
              <a:rPr lang="en-ID" dirty="0"/>
              <a:t> buat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ditolak</a:t>
            </a:r>
            <a:r>
              <a:rPr lang="en-ID" dirty="0"/>
              <a:t> oleh </a:t>
            </a:r>
            <a:r>
              <a:rPr lang="en-ID" dirty="0" err="1"/>
              <a:t>suaminya</a:t>
            </a:r>
            <a:r>
              <a:rPr lang="en-ID" dirty="0"/>
              <a:t> (</a:t>
            </a:r>
            <a:r>
              <a:rPr lang="en-ID" dirty="0" err="1"/>
              <a:t>Bil</a:t>
            </a:r>
            <a:r>
              <a:rPr lang="en-ID" dirty="0"/>
              <a:t>. 30: 4-16). </a:t>
            </a:r>
            <a:r>
              <a:rPr lang="en-ID" dirty="0" err="1"/>
              <a:t>Suami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saja</a:t>
            </a:r>
            <a:r>
              <a:rPr lang="en-ID" dirty="0"/>
              <a:t> </a:t>
            </a:r>
            <a:r>
              <a:rPr lang="en-ID" dirty="0" err="1"/>
              <a:t>merajam</a:t>
            </a:r>
            <a:r>
              <a:rPr lang="en-ID" dirty="0"/>
              <a:t> </a:t>
            </a:r>
            <a:r>
              <a:rPr lang="en-ID" dirty="0" err="1"/>
              <a:t>pengantin</a:t>
            </a:r>
            <a:r>
              <a:rPr lang="en-ID" dirty="0"/>
              <a:t> </a:t>
            </a:r>
            <a:r>
              <a:rPr lang="en-ID" dirty="0" err="1"/>
              <a:t>wanita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pada </a:t>
            </a:r>
            <a:r>
              <a:rPr lang="en-ID" dirty="0" err="1"/>
              <a:t>malam</a:t>
            </a:r>
            <a:r>
              <a:rPr lang="en-ID" dirty="0"/>
              <a:t> </a:t>
            </a:r>
            <a:r>
              <a:rPr lang="en-ID" dirty="0" err="1"/>
              <a:t>pernikahan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mengetahui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istrinya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perawan</a:t>
            </a:r>
            <a:r>
              <a:rPr lang="en-ID" dirty="0"/>
              <a:t> (</a:t>
            </a:r>
            <a:r>
              <a:rPr lang="en-ID" dirty="0" err="1"/>
              <a:t>Ul</a:t>
            </a:r>
            <a:r>
              <a:rPr lang="en-ID" dirty="0"/>
              <a:t>. 22: 13-21).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9206C-09A4-44AC-8F2A-96FEC76AE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00" t="16200" r="29799" b="6800"/>
          <a:stretch/>
        </p:blipFill>
        <p:spPr>
          <a:xfrm>
            <a:off x="8210550" y="1381124"/>
            <a:ext cx="3048000" cy="423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80CD5-54EE-4980-BC1D-471F06988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71675"/>
            <a:ext cx="6286500" cy="34004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Perceraian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adalah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sesuatu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terlarang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pernikahan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Kristen,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bahkan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kata “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cerai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”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adalah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sesuatu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sangat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pantang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diucapkan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dalam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sebuah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rumah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tangga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Kristen. </a:t>
            </a:r>
          </a:p>
          <a:p>
            <a:pPr marL="0" indent="0">
              <a:buNone/>
            </a:pP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Mengapa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demikian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? </a:t>
            </a:r>
          </a:p>
          <a:p>
            <a:pPr marL="0" indent="0">
              <a:buNone/>
            </a:pP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Sebab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apa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yang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telah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dipersatukan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oleh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Tuhan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tidak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boleh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diceraikan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oleh 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manusia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(</a:t>
            </a:r>
            <a:r>
              <a:rPr lang="en-US" dirty="0" err="1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Matius</a:t>
            </a:r>
            <a:r>
              <a:rPr lang="en-US" dirty="0">
                <a:effectLst/>
                <a:latin typeface="Impact" panose="020B0806030902050204" pitchFamily="34" charset="0"/>
                <a:ea typeface="Arial" panose="020B0604020202020204" pitchFamily="34" charset="0"/>
              </a:rPr>
              <a:t> 19:6). </a:t>
            </a:r>
            <a:endParaRPr lang="en-ID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22AB8-841E-4889-B64B-8E73DC7C2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825625"/>
            <a:ext cx="45720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48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B080-3DE7-4D6F-AB6F-BFC5359BA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E0D5C-5330-4C39-9C98-982EACDF4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774" y="1076325"/>
            <a:ext cx="6677025" cy="5100638"/>
          </a:xfrm>
        </p:spPr>
        <p:txBody>
          <a:bodyPr>
            <a:normAutofit fontScale="92500" lnSpcReduction="20000"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Ulangan</a:t>
            </a:r>
            <a:r>
              <a:rPr lang="en-ID" dirty="0">
                <a:latin typeface="Impact" panose="020B0806030902050204" pitchFamily="34" charset="0"/>
              </a:rPr>
              <a:t> 24:1-4, </a:t>
            </a:r>
            <a:r>
              <a:rPr lang="en-ID" dirty="0" err="1"/>
              <a:t>berfungsi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hak-hak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</a:t>
            </a:r>
            <a:r>
              <a:rPr lang="en-ID" dirty="0" err="1"/>
              <a:t>perihal</a:t>
            </a:r>
            <a:r>
              <a:rPr lang="en-ID" dirty="0"/>
              <a:t> </a:t>
            </a:r>
            <a:r>
              <a:rPr lang="en-ID" dirty="0" err="1"/>
              <a:t>martabat</a:t>
            </a:r>
            <a:r>
              <a:rPr lang="en-ID" dirty="0"/>
              <a:t> dan </a:t>
            </a:r>
            <a:r>
              <a:rPr lang="en-ID" dirty="0" err="1"/>
              <a:t>harga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</a:t>
            </a:r>
            <a:r>
              <a:rPr lang="en-ID" dirty="0" err="1"/>
              <a:t>terutama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keadaan</a:t>
            </a:r>
            <a:r>
              <a:rPr lang="en-ID" dirty="0"/>
              <a:t> di mana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tampak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berdaya</a:t>
            </a:r>
            <a:r>
              <a:rPr lang="en-ID" dirty="0"/>
              <a:t> oleh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kekerasan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 </a:t>
            </a:r>
            <a:r>
              <a:rPr lang="en-ID" dirty="0" err="1"/>
              <a:t>pria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, </a:t>
            </a:r>
            <a:r>
              <a:rPr lang="en-ID" dirty="0" err="1"/>
              <a:t>ajaran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di </a:t>
            </a:r>
            <a:r>
              <a:rPr lang="en-ID" dirty="0" err="1"/>
              <a:t>sini</a:t>
            </a:r>
            <a:r>
              <a:rPr lang="en-ID" dirty="0"/>
              <a:t> </a:t>
            </a:r>
            <a:r>
              <a:rPr lang="en-ID" dirty="0" err="1"/>
              <a:t>memperjelas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ketentuan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Musa </a:t>
            </a:r>
            <a:r>
              <a:rPr lang="en-ID" dirty="0" err="1"/>
              <a:t>sehubungan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sangat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berlaku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orang Kristen, Hukum </a:t>
            </a:r>
            <a:r>
              <a:rPr lang="en-ID" dirty="0" err="1"/>
              <a:t>Kejadian</a:t>
            </a:r>
            <a:r>
              <a:rPr lang="en-ID" dirty="0"/>
              <a:t> 1:27; 2:24 </a:t>
            </a:r>
            <a:r>
              <a:rPr lang="en-ID" dirty="0" err="1"/>
              <a:t>mendahului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Ulangan</a:t>
            </a:r>
            <a:r>
              <a:rPr lang="en-ID" dirty="0"/>
              <a:t> 24:1-4. </a:t>
            </a:r>
          </a:p>
          <a:p>
            <a:endParaRPr lang="en-ID" dirty="0"/>
          </a:p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Tuhan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pernah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mencabut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hukum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pernikahan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Dia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nyatakan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sejak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semula</a:t>
            </a:r>
            <a:endParaRPr lang="en-ID" dirty="0">
              <a:latin typeface="Gill Sans Ultra Bold Condensed" panose="020B0A06020104020203" pitchFamily="34" charset="0"/>
            </a:endParaRPr>
          </a:p>
          <a:p>
            <a:endParaRPr lang="en-ID" dirty="0"/>
          </a:p>
          <a:p>
            <a:pPr marL="0" indent="0">
              <a:buNone/>
            </a:pPr>
            <a:r>
              <a:rPr lang="en-US" sz="1600" i="1" dirty="0"/>
              <a:t>Muller, E. (n.d.). Jesus and Divorce and Remarriage in Matthew 19. Biblical Research Institute General Conference of Seventh-Day Adventists®, 6</a:t>
            </a:r>
            <a:endParaRPr lang="en-ID" sz="1600" i="1" dirty="0"/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66246-277B-4E82-9728-2E287B14C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544794"/>
            <a:ext cx="4362450" cy="277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8ABCB-B7B0-4F4F-968A-16F2B3D5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31D9F-21F7-4E06-B8A6-6788A5307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526" y="702468"/>
            <a:ext cx="6581774" cy="5453063"/>
          </a:xfrm>
        </p:spPr>
        <p:txBody>
          <a:bodyPr>
            <a:normAutofit fontScale="92500" lnSpcReduction="10000"/>
          </a:bodyPr>
          <a:lstStyle/>
          <a:p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rencana</a:t>
            </a:r>
            <a:r>
              <a:rPr lang="en-ID" dirty="0"/>
              <a:t> Allah yang </a:t>
            </a:r>
            <a:r>
              <a:rPr lang="en-ID" dirty="0" err="1"/>
              <a:t>sempurna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dibenarkan</a:t>
            </a:r>
            <a:r>
              <a:rPr lang="en-ID" dirty="0"/>
              <a:t>.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berkata</a:t>
            </a:r>
            <a:r>
              <a:rPr lang="en-ID" dirty="0"/>
              <a:t> “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ketegaran</a:t>
            </a:r>
            <a:r>
              <a:rPr lang="en-ID" dirty="0"/>
              <a:t> </a:t>
            </a:r>
            <a:r>
              <a:rPr lang="en-ID" dirty="0" err="1"/>
              <a:t>hatimu</a:t>
            </a:r>
            <a:r>
              <a:rPr lang="en-ID" dirty="0"/>
              <a:t> Musa </a:t>
            </a:r>
            <a:r>
              <a:rPr lang="en-ID" dirty="0" err="1"/>
              <a:t>mengizinkan</a:t>
            </a:r>
            <a:r>
              <a:rPr lang="en-ID" dirty="0"/>
              <a:t> </a:t>
            </a:r>
            <a:r>
              <a:rPr lang="en-ID" dirty="0" err="1"/>
              <a:t>kamu</a:t>
            </a:r>
            <a:r>
              <a:rPr lang="en-ID" dirty="0"/>
              <a:t> </a:t>
            </a:r>
            <a:r>
              <a:rPr lang="en-ID" dirty="0" err="1"/>
              <a:t>menceraikan</a:t>
            </a:r>
            <a:r>
              <a:rPr lang="en-ID" dirty="0"/>
              <a:t> </a:t>
            </a:r>
            <a:r>
              <a:rPr lang="en-ID" dirty="0" err="1"/>
              <a:t>istrimu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sejak</a:t>
            </a:r>
            <a:r>
              <a:rPr lang="en-ID" dirty="0"/>
              <a:t> </a:t>
            </a:r>
            <a:r>
              <a:rPr lang="en-ID" dirty="0" err="1"/>
              <a:t>semula</a:t>
            </a:r>
            <a:r>
              <a:rPr lang="en-ID" dirty="0"/>
              <a:t> </a:t>
            </a:r>
            <a:r>
              <a:rPr lang="en-ID" dirty="0" err="1"/>
              <a:t>tidaklah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”. (</a:t>
            </a:r>
            <a:r>
              <a:rPr lang="en-ID" dirty="0" err="1"/>
              <a:t>Matius</a:t>
            </a:r>
            <a:r>
              <a:rPr lang="en-ID" dirty="0"/>
              <a:t> 19:8).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mempersalahkan</a:t>
            </a:r>
            <a:r>
              <a:rPr lang="en-ID" dirty="0"/>
              <a:t> Musa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menyalahkan</a:t>
            </a:r>
            <a:r>
              <a:rPr lang="en-ID" dirty="0"/>
              <a:t> orang-orang Israel yang </a:t>
            </a:r>
            <a:r>
              <a:rPr lang="en-ID" dirty="0" err="1"/>
              <a:t>tegar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.</a:t>
            </a:r>
          </a:p>
          <a:p>
            <a:r>
              <a:rPr lang="en-ID" dirty="0" err="1"/>
              <a:t>Keluaran</a:t>
            </a:r>
            <a:r>
              <a:rPr lang="en-ID" dirty="0"/>
              <a:t> 32:7-10 </a:t>
            </a:r>
            <a:r>
              <a:rPr lang="en-ID" dirty="0" err="1"/>
              <a:t>ketegaran</a:t>
            </a:r>
            <a:r>
              <a:rPr lang="en-ID" dirty="0"/>
              <a:t> </a:t>
            </a:r>
            <a:r>
              <a:rPr lang="en-ID" dirty="0" err="1"/>
              <a:t>menunjuk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sikap</a:t>
            </a:r>
            <a:r>
              <a:rPr lang="en-ID" dirty="0"/>
              <a:t> </a:t>
            </a:r>
            <a:r>
              <a:rPr lang="en-ID" dirty="0" err="1"/>
              <a:t>menduakan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dan </a:t>
            </a:r>
            <a:r>
              <a:rPr lang="en-ID" dirty="0" err="1"/>
              <a:t>upahnya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kebinasaan</a:t>
            </a:r>
            <a:r>
              <a:rPr lang="en-ID" dirty="0"/>
              <a:t> (</a:t>
            </a:r>
            <a:r>
              <a:rPr lang="en-ID" dirty="0" err="1"/>
              <a:t>Bdg</a:t>
            </a:r>
            <a:r>
              <a:rPr lang="en-ID" dirty="0"/>
              <a:t>. </a:t>
            </a:r>
            <a:r>
              <a:rPr lang="en-ID" dirty="0" err="1"/>
              <a:t>Ul</a:t>
            </a:r>
            <a:r>
              <a:rPr lang="en-ID" dirty="0"/>
              <a:t>. 9:13-14), </a:t>
            </a:r>
            <a:r>
              <a:rPr lang="en-ID" dirty="0" err="1"/>
              <a:t>sedangkan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Keluaran</a:t>
            </a:r>
            <a:r>
              <a:rPr lang="en-ID" dirty="0"/>
              <a:t> 33:3 </a:t>
            </a:r>
            <a:r>
              <a:rPr lang="en-ID" dirty="0" err="1"/>
              <a:t>ketegaran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Allah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menyertai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 Israel. </a:t>
            </a:r>
            <a:r>
              <a:rPr lang="en-ID" dirty="0" err="1"/>
              <a:t>Sementara</a:t>
            </a:r>
            <a:r>
              <a:rPr lang="en-ID" dirty="0"/>
              <a:t> Roma 9:18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ketegaran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 </a:t>
            </a:r>
            <a:r>
              <a:rPr lang="en-ID" dirty="0" err="1"/>
              <a:t>menunjuk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sikap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yang </a:t>
            </a:r>
            <a:r>
              <a:rPr lang="en-ID" dirty="0" err="1"/>
              <a:t>mengeraskan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06F75-F595-48B3-BBC1-204C8648B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276475"/>
            <a:ext cx="48672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EBA95-3838-46D9-965B-5AE044FB9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4210050"/>
            <a:ext cx="11153775" cy="2508250"/>
          </a:xfrm>
        </p:spPr>
        <p:txBody>
          <a:bodyPr>
            <a:normAutofit fontScale="77500" lnSpcReduction="20000"/>
          </a:bodyPr>
          <a:lstStyle/>
          <a:p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langsung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kekerasan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sejak</a:t>
            </a:r>
            <a:r>
              <a:rPr lang="en-ID" dirty="0"/>
              <a:t> </a:t>
            </a:r>
            <a:r>
              <a:rPr lang="en-ID" dirty="0" err="1"/>
              <a:t>semula</a:t>
            </a:r>
            <a:r>
              <a:rPr lang="en-ID" dirty="0"/>
              <a:t>,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rencana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. Allah </a:t>
            </a:r>
            <a:r>
              <a:rPr lang="en-ID" dirty="0" err="1"/>
              <a:t>menyamakan</a:t>
            </a:r>
            <a:r>
              <a:rPr lang="en-ID" dirty="0"/>
              <a:t> </a:t>
            </a:r>
            <a:r>
              <a:rPr lang="en-ID" dirty="0" err="1"/>
              <a:t>pernikahan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hubungan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dan </a:t>
            </a:r>
            <a:r>
              <a:rPr lang="en-ID" dirty="0" err="1"/>
              <a:t>gereja</a:t>
            </a:r>
            <a:r>
              <a:rPr lang="en-ID" dirty="0"/>
              <a:t> (</a:t>
            </a:r>
            <a:r>
              <a:rPr lang="en-ID" dirty="0" err="1"/>
              <a:t>Efesus</a:t>
            </a:r>
            <a:r>
              <a:rPr lang="en-ID" dirty="0"/>
              <a:t> 5:32).</a:t>
            </a:r>
          </a:p>
          <a:p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Matius</a:t>
            </a:r>
            <a:r>
              <a:rPr lang="en-ID" dirty="0"/>
              <a:t> 19: 8,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mengoreksi</a:t>
            </a:r>
            <a:r>
              <a:rPr lang="en-ID" dirty="0"/>
              <a:t> orang </a:t>
            </a:r>
            <a:r>
              <a:rPr lang="en-ID" dirty="0" err="1"/>
              <a:t>Farisi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Musa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memerintahkan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izin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alasan</a:t>
            </a:r>
            <a:r>
              <a:rPr lang="en-ID" dirty="0"/>
              <a:t>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 yang </a:t>
            </a:r>
            <a:r>
              <a:rPr lang="en-ID" dirty="0" err="1"/>
              <a:t>keras</a:t>
            </a:r>
            <a:r>
              <a:rPr lang="en-ID" dirty="0"/>
              <a:t> (</a:t>
            </a:r>
            <a:r>
              <a:rPr lang="el-GR" dirty="0"/>
              <a:t>σκληροκαρδία), </a:t>
            </a:r>
            <a:r>
              <a:rPr lang="en-ID" dirty="0" err="1"/>
              <a:t>atau</a:t>
            </a:r>
            <a:r>
              <a:rPr lang="en-ID" dirty="0"/>
              <a:t> "</a:t>
            </a:r>
            <a:r>
              <a:rPr lang="en-ID" dirty="0" err="1"/>
              <a:t>keras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“.</a:t>
            </a:r>
          </a:p>
          <a:p>
            <a:endParaRPr lang="en-ID" dirty="0"/>
          </a:p>
          <a:p>
            <a:r>
              <a:rPr lang="sv-SE" sz="2100" i="1" dirty="0"/>
              <a:t>Lodewyck, J. (2019). Sikap Etis Kristen Terhadap Perceraian Menurut Markus 10:9. Missio Ecclesiae, 8(2), 155–171. https://doi.org/10.52157/me.v8i2.102 </a:t>
            </a:r>
            <a:endParaRPr lang="en-ID" sz="21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92A76-5FFC-4614-89EB-80C101F0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258842"/>
            <a:ext cx="7124700" cy="37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C9B5-5163-47F5-B068-8FECE6A6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C2410-3A78-40D2-A55E-03A0EBBBF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1" y="2025650"/>
            <a:ext cx="6029324" cy="2603500"/>
          </a:xfrm>
        </p:spPr>
        <p:txBody>
          <a:bodyPr/>
          <a:lstStyle/>
          <a:p>
            <a:pPr marL="0" indent="0">
              <a:buNone/>
            </a:pP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menciptakan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kelembutan</a:t>
            </a:r>
            <a:r>
              <a:rPr lang="en-ID" dirty="0"/>
              <a:t> dan </a:t>
            </a:r>
            <a:r>
              <a:rPr lang="en-ID" dirty="0" err="1"/>
              <a:t>cinta</a:t>
            </a:r>
            <a:r>
              <a:rPr lang="en-ID" dirty="0"/>
              <a:t> </a:t>
            </a:r>
            <a:r>
              <a:rPr lang="en-ID" dirty="0" err="1"/>
              <a:t>kasih</a:t>
            </a:r>
            <a:r>
              <a:rPr lang="en-ID" dirty="0"/>
              <a:t>, </a:t>
            </a:r>
            <a:r>
              <a:rPr lang="en-ID" dirty="0" err="1"/>
              <a:t>perintah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mengasihi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sesama</a:t>
            </a:r>
            <a:r>
              <a:rPr lang="en-ID" dirty="0"/>
              <a:t>, dan </a:t>
            </a:r>
            <a:r>
              <a:rPr lang="en-ID" dirty="0" err="1"/>
              <a:t>terutama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pasangan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(</a:t>
            </a:r>
            <a:r>
              <a:rPr lang="en-ID" dirty="0" err="1"/>
              <a:t>Matius</a:t>
            </a:r>
            <a:r>
              <a:rPr lang="en-ID" dirty="0"/>
              <a:t> 5:43; </a:t>
            </a:r>
            <a:r>
              <a:rPr lang="en-ID" dirty="0" err="1"/>
              <a:t>Efesus</a:t>
            </a:r>
            <a:r>
              <a:rPr lang="en-ID" dirty="0"/>
              <a:t> 5:25).</a:t>
            </a: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6B19F-6C5C-4AF0-AFF5-295A46CE2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934593"/>
            <a:ext cx="4486275" cy="29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7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3695-A96F-4933-8888-A6A84B56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E2992-62C5-45A4-A2A3-3D0F4B7C5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9" y="1149638"/>
            <a:ext cx="6619875" cy="4967288"/>
          </a:xfrm>
        </p:spPr>
        <p:txBody>
          <a:bodyPr>
            <a:normAutofit fontScale="92500" lnSpcReduction="10000"/>
          </a:bodyPr>
          <a:lstStyle/>
          <a:p>
            <a:r>
              <a:rPr lang="en-ID" dirty="0" err="1"/>
              <a:t>Keluarga</a:t>
            </a:r>
            <a:r>
              <a:rPr lang="en-ID" dirty="0"/>
              <a:t> yang </a:t>
            </a:r>
            <a:r>
              <a:rPr lang="en-ID" dirty="0" err="1"/>
              <a:t>dibentuk</a:t>
            </a:r>
            <a:r>
              <a:rPr lang="en-ID" dirty="0"/>
              <a:t> oleh </a:t>
            </a:r>
            <a:r>
              <a:rPr lang="en-ID" dirty="0" err="1"/>
              <a:t>dua</a:t>
            </a:r>
            <a:r>
              <a:rPr lang="en-ID" dirty="0"/>
              <a:t> </a:t>
            </a:r>
            <a:r>
              <a:rPr lang="en-ID" dirty="0" err="1"/>
              <a:t>pribadi</a:t>
            </a:r>
            <a:r>
              <a:rPr lang="en-ID" dirty="0"/>
              <a:t> yang </a:t>
            </a:r>
            <a:r>
              <a:rPr lang="en-ID" dirty="0" err="1"/>
              <a:t>berbeda</a:t>
            </a:r>
            <a:r>
              <a:rPr lang="en-ID" dirty="0"/>
              <a:t> dan </a:t>
            </a:r>
            <a:r>
              <a:rPr lang="en-ID" dirty="0" err="1"/>
              <a:t>unik</a:t>
            </a:r>
            <a:r>
              <a:rPr lang="en-ID" dirty="0"/>
              <a:t> </a:t>
            </a:r>
            <a:r>
              <a:rPr lang="en-ID" dirty="0" err="1"/>
              <a:t>tentu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perbedaan</a:t>
            </a:r>
            <a:r>
              <a:rPr lang="en-ID" dirty="0"/>
              <a:t>.</a:t>
            </a:r>
          </a:p>
          <a:p>
            <a:r>
              <a:rPr lang="en-ID" dirty="0" err="1"/>
              <a:t>Semakin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perbedaan</a:t>
            </a:r>
            <a:r>
              <a:rPr lang="en-ID" dirty="0"/>
              <a:t>, </a:t>
            </a:r>
            <a:r>
              <a:rPr lang="en-ID" dirty="0" err="1"/>
              <a:t>tentu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menimbulkan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kompleks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yang </a:t>
            </a:r>
            <a:r>
              <a:rPr lang="en-ID" dirty="0" err="1"/>
              <a:t>dihadapi</a:t>
            </a:r>
            <a:r>
              <a:rPr lang="en-ID" dirty="0"/>
              <a:t>.</a:t>
            </a:r>
          </a:p>
          <a:p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bertemu</a:t>
            </a:r>
            <a:r>
              <a:rPr lang="en-ID" dirty="0"/>
              <a:t> dan </a:t>
            </a:r>
            <a:r>
              <a:rPr lang="en-ID" dirty="0" err="1"/>
              <a:t>bersatu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pernikahan</a:t>
            </a:r>
            <a:r>
              <a:rPr lang="en-ID" dirty="0"/>
              <a:t>, masing-masing </a:t>
            </a:r>
            <a:r>
              <a:rPr lang="en-ID" dirty="0" err="1"/>
              <a:t>pribadi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mengembangkan</a:t>
            </a:r>
            <a:r>
              <a:rPr lang="en-ID" dirty="0"/>
              <a:t> </a:t>
            </a:r>
            <a:r>
              <a:rPr lang="en-ID" dirty="0" err="1"/>
              <a:t>selera</a:t>
            </a:r>
            <a:r>
              <a:rPr lang="en-ID" dirty="0"/>
              <a:t>, </a:t>
            </a:r>
            <a:r>
              <a:rPr lang="en-ID" dirty="0" err="1"/>
              <a:t>kesukaan</a:t>
            </a:r>
            <a:r>
              <a:rPr lang="en-ID" dirty="0"/>
              <a:t>, </a:t>
            </a:r>
            <a:r>
              <a:rPr lang="en-ID" dirty="0" err="1"/>
              <a:t>kebiasaan</a:t>
            </a:r>
            <a:r>
              <a:rPr lang="en-ID" dirty="0"/>
              <a:t>, </a:t>
            </a:r>
            <a:r>
              <a:rPr lang="en-ID" dirty="0" err="1"/>
              <a:t>kesenangan</a:t>
            </a:r>
            <a:r>
              <a:rPr lang="en-ID" dirty="0"/>
              <a:t>, dan </a:t>
            </a:r>
            <a:r>
              <a:rPr lang="en-ID" dirty="0" err="1"/>
              <a:t>ketidaksenangan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nilai-nilai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yang </a:t>
            </a:r>
            <a:r>
              <a:rPr lang="en-ID" dirty="0" err="1"/>
              <a:t>dipegang</a:t>
            </a:r>
            <a:r>
              <a:rPr lang="en-ID" dirty="0"/>
              <a:t>.</a:t>
            </a:r>
          </a:p>
          <a:p>
            <a:r>
              <a:rPr lang="en-ID" dirty="0"/>
              <a:t>Jadi, </a:t>
            </a:r>
            <a:r>
              <a:rPr lang="en-ID" dirty="0" err="1"/>
              <a:t>sungguh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akal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berpikir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yang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dibentuk</a:t>
            </a:r>
            <a:r>
              <a:rPr lang="en-ID" dirty="0"/>
              <a:t> </a:t>
            </a:r>
            <a:r>
              <a:rPr lang="en-ID" dirty="0" err="1"/>
              <a:t>segala</a:t>
            </a:r>
            <a:r>
              <a:rPr lang="en-ID" dirty="0"/>
              <a:t> </a:t>
            </a:r>
            <a:r>
              <a:rPr lang="en-ID" dirty="0" err="1"/>
              <a:t>sesuatunya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sama</a:t>
            </a:r>
            <a:r>
              <a:rPr lang="en-ID" dirty="0"/>
              <a:t>, </a:t>
            </a:r>
            <a:r>
              <a:rPr lang="en-ID" dirty="0" err="1"/>
              <a:t>dilakukan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dan </a:t>
            </a:r>
            <a:r>
              <a:rPr lang="en-ID" dirty="0" err="1"/>
              <a:t>waktu</a:t>
            </a:r>
            <a:r>
              <a:rPr lang="en-ID" dirty="0"/>
              <a:t> yang </a:t>
            </a:r>
            <a:r>
              <a:rPr lang="en-ID" dirty="0" err="1"/>
              <a:t>sama</a:t>
            </a:r>
            <a:r>
              <a:rPr lang="en-ID" dirty="0"/>
              <a:t>.</a:t>
            </a: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BBB67-EB57-4D8E-A0A9-FBB34A5AC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2044989"/>
            <a:ext cx="5048250" cy="354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7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6789-6433-4E89-B4B5-B1C8912A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690BA-6283-499A-BD80-9FE46DCF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1381125"/>
            <a:ext cx="5105400" cy="4729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</a:t>
            </a:r>
            <a:r>
              <a:rPr lang="en-ID" dirty="0" err="1"/>
              <a:t>Yahudi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tempat</a:t>
            </a:r>
            <a:r>
              <a:rPr lang="en-ID" dirty="0"/>
              <a:t> di mana </a:t>
            </a:r>
            <a:r>
              <a:rPr lang="en-ID" dirty="0" err="1"/>
              <a:t>identitas</a:t>
            </a:r>
            <a:r>
              <a:rPr lang="en-ID" dirty="0"/>
              <a:t> </a:t>
            </a:r>
            <a:r>
              <a:rPr lang="en-ID" dirty="0" err="1"/>
              <a:t>keagamaan</a:t>
            </a:r>
            <a:r>
              <a:rPr lang="en-ID" dirty="0"/>
              <a:t> dan </a:t>
            </a:r>
            <a:r>
              <a:rPr lang="en-ID" dirty="0" err="1"/>
              <a:t>kebangsaan</a:t>
            </a:r>
            <a:r>
              <a:rPr lang="en-ID" dirty="0"/>
              <a:t> </a:t>
            </a:r>
            <a:r>
              <a:rPr lang="en-ID" dirty="0" err="1"/>
              <a:t>dipelihara</a:t>
            </a:r>
            <a:r>
              <a:rPr lang="en-ID" dirty="0"/>
              <a:t>. </a:t>
            </a:r>
            <a:r>
              <a:rPr lang="en-ID" dirty="0" err="1"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mengakui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bahwa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perkawinan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seseorang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memperoleh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jaminan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perlindungan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kehidupan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kesejahteraan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keselamatan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sz="1800" i="1" dirty="0" err="1"/>
              <a:t>Jata</a:t>
            </a:r>
            <a:r>
              <a:rPr lang="en-ID" sz="1800" i="1" dirty="0"/>
              <a:t>, Y. F. S. (2019). </a:t>
            </a:r>
            <a:r>
              <a:rPr lang="en-ID" sz="1800" i="1" dirty="0" err="1"/>
              <a:t>Perkawinan</a:t>
            </a:r>
            <a:r>
              <a:rPr lang="en-ID" sz="1800" i="1" dirty="0"/>
              <a:t> </a:t>
            </a:r>
            <a:r>
              <a:rPr lang="en-ID" sz="1800" i="1" dirty="0" err="1"/>
              <a:t>Dalam</a:t>
            </a:r>
            <a:r>
              <a:rPr lang="en-ID" sz="1800" i="1" dirty="0"/>
              <a:t> </a:t>
            </a:r>
            <a:r>
              <a:rPr lang="en-ID" sz="1800" i="1" dirty="0" err="1"/>
              <a:t>Terang</a:t>
            </a:r>
            <a:r>
              <a:rPr lang="en-ID" sz="1800" i="1" dirty="0"/>
              <a:t> Kitab </a:t>
            </a:r>
            <a:r>
              <a:rPr lang="en-ID" sz="1800" i="1" dirty="0" err="1"/>
              <a:t>Suci</a:t>
            </a:r>
            <a:r>
              <a:rPr lang="en-ID" sz="1800" i="1" dirty="0"/>
              <a:t>. </a:t>
            </a:r>
            <a:r>
              <a:rPr lang="en-ID" sz="1800" i="1" dirty="0" err="1"/>
              <a:t>Atma</a:t>
            </a:r>
            <a:r>
              <a:rPr lang="en-ID" sz="1800" i="1" dirty="0"/>
              <a:t> </a:t>
            </a:r>
            <a:r>
              <a:rPr lang="en-ID" sz="1800" i="1" dirty="0" err="1"/>
              <a:t>Reksa</a:t>
            </a:r>
            <a:r>
              <a:rPr lang="en-ID" sz="1800" i="1" dirty="0"/>
              <a:t> : </a:t>
            </a:r>
            <a:r>
              <a:rPr lang="en-ID" sz="1800" i="1" dirty="0" err="1"/>
              <a:t>Jurnal</a:t>
            </a:r>
            <a:r>
              <a:rPr lang="en-ID" sz="1800" i="1" dirty="0"/>
              <a:t> Pastoral Dan </a:t>
            </a:r>
            <a:r>
              <a:rPr lang="en-ID" sz="1800" i="1" dirty="0" err="1"/>
              <a:t>Kateketik</a:t>
            </a:r>
            <a:r>
              <a:rPr lang="en-ID" sz="1800" i="1" dirty="0"/>
              <a:t>, 4(1), 1–10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54D72-8107-4097-89D0-E621CCC8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312068"/>
            <a:ext cx="57150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98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2BECB-D357-4A21-8367-E8AB34133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 err="1">
                <a:effectLst/>
              </a:rPr>
              <a:t>Masalah</a:t>
            </a:r>
            <a:r>
              <a:rPr lang="en-ID" b="1" dirty="0">
                <a:effectLst/>
              </a:rPr>
              <a:t> </a:t>
            </a:r>
            <a:r>
              <a:rPr lang="en-ID" b="1" dirty="0" err="1">
                <a:effectLst/>
              </a:rPr>
              <a:t>dalam</a:t>
            </a:r>
            <a:r>
              <a:rPr lang="en-ID" b="1" dirty="0">
                <a:effectLst/>
              </a:rPr>
              <a:t> </a:t>
            </a:r>
            <a:r>
              <a:rPr lang="en-ID" b="1" dirty="0" err="1">
                <a:effectLst/>
              </a:rPr>
              <a:t>Keluarga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AD788-E0B0-4191-9F41-42F679FD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</a:t>
            </a:r>
            <a:r>
              <a:rPr lang="en-ID" dirty="0" err="1"/>
              <a:t>tangga</a:t>
            </a:r>
            <a:r>
              <a:rPr lang="en-ID" dirty="0"/>
              <a:t> sangat </a:t>
            </a:r>
            <a:r>
              <a:rPr lang="en-ID" dirty="0" err="1"/>
              <a:t>beragam</a:t>
            </a:r>
            <a:r>
              <a:rPr lang="en-ID" dirty="0"/>
              <a:t>, </a:t>
            </a:r>
            <a:r>
              <a:rPr lang="en-ID" dirty="0" err="1"/>
              <a:t>mulai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yang </a:t>
            </a:r>
            <a:r>
              <a:rPr lang="en-ID" dirty="0" err="1"/>
              <a:t>dianggap</a:t>
            </a:r>
            <a:r>
              <a:rPr lang="en-ID" dirty="0"/>
              <a:t> </a:t>
            </a:r>
            <a:r>
              <a:rPr lang="en-ID" dirty="0" err="1"/>
              <a:t>sepele</a:t>
            </a:r>
            <a:r>
              <a:rPr lang="en-ID" dirty="0"/>
              <a:t> </a:t>
            </a:r>
            <a:r>
              <a:rPr lang="en-ID" dirty="0" err="1"/>
              <a:t>sampai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yang </a:t>
            </a:r>
            <a:r>
              <a:rPr lang="en-ID" dirty="0" err="1"/>
              <a:t>berat</a:t>
            </a:r>
            <a:r>
              <a:rPr lang="en-ID" dirty="0"/>
              <a:t> dan </a:t>
            </a:r>
            <a:r>
              <a:rPr lang="en-ID" dirty="0" err="1"/>
              <a:t>besar</a:t>
            </a:r>
            <a:r>
              <a:rPr lang="en-ID" dirty="0"/>
              <a:t>.</a:t>
            </a:r>
          </a:p>
          <a:p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contoh</a:t>
            </a:r>
            <a:r>
              <a:rPr lang="en-ID" dirty="0"/>
              <a:t> yang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memicu</a:t>
            </a:r>
            <a:r>
              <a:rPr lang="en-ID" dirty="0"/>
              <a:t> </a:t>
            </a:r>
            <a:r>
              <a:rPr lang="en-ID" dirty="0" err="1"/>
              <a:t>munculnya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lain :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Kehadiran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yang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suami</a:t>
            </a:r>
            <a:r>
              <a:rPr lang="en-ID" dirty="0"/>
              <a:t> </a:t>
            </a:r>
            <a:r>
              <a:rPr lang="en-ID" dirty="0" err="1"/>
              <a:t>istri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menata</a:t>
            </a:r>
            <a:r>
              <a:rPr lang="en-ID" dirty="0"/>
              <a:t> </a:t>
            </a:r>
            <a:r>
              <a:rPr lang="en-ID" dirty="0" err="1"/>
              <a:t>ulang</a:t>
            </a:r>
            <a:r>
              <a:rPr lang="en-ID" dirty="0"/>
              <a:t> </a:t>
            </a:r>
            <a:r>
              <a:rPr lang="en-ID" dirty="0" err="1"/>
              <a:t>ritme</a:t>
            </a:r>
            <a:r>
              <a:rPr lang="en-ID" dirty="0"/>
              <a:t> </a:t>
            </a:r>
            <a:r>
              <a:rPr lang="en-ID" dirty="0" err="1"/>
              <a:t>kehidupannya</a:t>
            </a:r>
            <a:r>
              <a:rPr lang="en-ID" dirty="0"/>
              <a:t>. Jika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siap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memicu</a:t>
            </a:r>
            <a:r>
              <a:rPr lang="en-ID" dirty="0"/>
              <a:t> </a:t>
            </a:r>
            <a:r>
              <a:rPr lang="en-ID" dirty="0" err="1"/>
              <a:t>konflik</a:t>
            </a:r>
            <a:r>
              <a:rPr lang="en-ID" dirty="0"/>
              <a:t> dan </a:t>
            </a:r>
            <a:r>
              <a:rPr lang="en-ID" dirty="0" err="1"/>
              <a:t>ketegangan</a:t>
            </a:r>
            <a:r>
              <a:rPr lang="en-ID" dirty="0"/>
              <a:t> </a:t>
            </a:r>
            <a:r>
              <a:rPr lang="en-ID" dirty="0" err="1"/>
              <a:t>hubungan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keduanya</a:t>
            </a:r>
            <a:r>
              <a:rPr lang="en-ID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/>
              <a:t>Sang </a:t>
            </a:r>
            <a:r>
              <a:rPr lang="en-ID" dirty="0" err="1"/>
              <a:t>suami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bekerja</a:t>
            </a:r>
            <a:r>
              <a:rPr lang="en-ID" dirty="0"/>
              <a:t> minimal 8 jam </a:t>
            </a:r>
            <a:r>
              <a:rPr lang="en-ID" dirty="0" err="1"/>
              <a:t>sehari</a:t>
            </a:r>
            <a:r>
              <a:rPr lang="en-ID" dirty="0"/>
              <a:t>, </a:t>
            </a:r>
            <a:r>
              <a:rPr lang="en-ID" dirty="0" err="1"/>
              <a:t>sedangkan</a:t>
            </a:r>
            <a:r>
              <a:rPr lang="en-ID" dirty="0"/>
              <a:t> sang </a:t>
            </a:r>
            <a:r>
              <a:rPr lang="en-ID" dirty="0" err="1"/>
              <a:t>istri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tinggal</a:t>
            </a:r>
            <a:r>
              <a:rPr lang="en-ID" dirty="0"/>
              <a:t> di </a:t>
            </a:r>
            <a:r>
              <a:rPr lang="en-ID" dirty="0" err="1"/>
              <a:t>rumah</a:t>
            </a:r>
            <a:r>
              <a:rPr lang="en-ID" dirty="0"/>
              <a:t> </a:t>
            </a:r>
            <a:r>
              <a:rPr lang="en-ID" dirty="0" err="1"/>
              <a:t>mengurus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dan </a:t>
            </a:r>
            <a:r>
              <a:rPr lang="en-ID" dirty="0" err="1"/>
              <a:t>rumah</a:t>
            </a:r>
            <a:r>
              <a:rPr lang="en-ID" dirty="0"/>
              <a:t> </a:t>
            </a:r>
            <a:r>
              <a:rPr lang="en-ID" dirty="0" err="1"/>
              <a:t>seharian</a:t>
            </a:r>
            <a:r>
              <a:rPr lang="en-ID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Sikap</a:t>
            </a:r>
            <a:r>
              <a:rPr lang="en-ID" dirty="0"/>
              <a:t> dan </a:t>
            </a:r>
            <a:r>
              <a:rPr lang="en-ID" dirty="0" err="1"/>
              <a:t>tindakan</a:t>
            </a:r>
            <a:r>
              <a:rPr lang="en-ID" dirty="0"/>
              <a:t> yang </a:t>
            </a:r>
            <a:r>
              <a:rPr lang="en-ID" dirty="0" err="1"/>
              <a:t>kurang</a:t>
            </a:r>
            <a:r>
              <a:rPr lang="en-ID" dirty="0"/>
              <a:t> </a:t>
            </a:r>
            <a:r>
              <a:rPr lang="en-ID" dirty="0" err="1"/>
              <a:t>berkenan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pihak</a:t>
            </a:r>
            <a:r>
              <a:rPr lang="en-ID" dirty="0"/>
              <a:t> </a:t>
            </a:r>
            <a:r>
              <a:rPr lang="en-ID" dirty="0" err="1"/>
              <a:t>istri</a:t>
            </a:r>
            <a:r>
              <a:rPr lang="en-ID" dirty="0"/>
              <a:t>/</a:t>
            </a:r>
            <a:r>
              <a:rPr lang="en-ID" dirty="0" err="1"/>
              <a:t>suami</a:t>
            </a:r>
            <a:r>
              <a:rPr lang="en-ID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/>
              <a:t>Anak </a:t>
            </a:r>
            <a:r>
              <a:rPr lang="en-ID" dirty="0" err="1"/>
              <a:t>beranjak</a:t>
            </a:r>
            <a:r>
              <a:rPr lang="en-ID" dirty="0"/>
              <a:t> </a:t>
            </a:r>
            <a:r>
              <a:rPr lang="en-ID" dirty="0" err="1"/>
              <a:t>remaja</a:t>
            </a:r>
            <a:r>
              <a:rPr lang="en-ID" dirty="0"/>
              <a:t> </a:t>
            </a:r>
            <a:r>
              <a:rPr lang="en-ID" dirty="0" err="1"/>
              <a:t>menuju</a:t>
            </a:r>
            <a:r>
              <a:rPr lang="en-ID" dirty="0"/>
              <a:t> </a:t>
            </a:r>
            <a:r>
              <a:rPr lang="en-ID" dirty="0" err="1"/>
              <a:t>dewasa</a:t>
            </a:r>
            <a:r>
              <a:rPr lang="en-ID" dirty="0"/>
              <a:t> dan </a:t>
            </a:r>
            <a:r>
              <a:rPr lang="en-ID" dirty="0" err="1"/>
              <a:t>mulai</a:t>
            </a:r>
            <a:r>
              <a:rPr lang="en-ID" dirty="0"/>
              <a:t> </a:t>
            </a:r>
            <a:r>
              <a:rPr lang="en-ID" dirty="0" err="1"/>
              <a:t>sering</a:t>
            </a:r>
            <a:r>
              <a:rPr lang="en-ID" dirty="0"/>
              <a:t> </a:t>
            </a:r>
            <a:r>
              <a:rPr lang="en-ID" dirty="0" err="1"/>
              <a:t>meninggalkan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894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86C0-57A3-41C6-9A2B-1C021494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14DD6-CAFA-41AA-8D77-91E73C5A3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rabicPeriod" startAt="5"/>
            </a:pPr>
            <a:r>
              <a:rPr lang="en-ID" dirty="0"/>
              <a:t>Masa </a:t>
            </a:r>
            <a:r>
              <a:rPr lang="en-ID" dirty="0" err="1"/>
              <a:t>pensiun</a:t>
            </a:r>
            <a:r>
              <a:rPr lang="en-ID" dirty="0"/>
              <a:t> </a:t>
            </a:r>
            <a:r>
              <a:rPr lang="en-ID" dirty="0" err="1"/>
              <a:t>tiba</a:t>
            </a:r>
            <a:r>
              <a:rPr lang="en-ID" dirty="0"/>
              <a:t> dan </a:t>
            </a:r>
            <a:r>
              <a:rPr lang="en-ID" dirty="0" err="1"/>
              <a:t>keduanya</a:t>
            </a:r>
            <a:r>
              <a:rPr lang="en-ID" dirty="0"/>
              <a:t> </a:t>
            </a:r>
            <a:r>
              <a:rPr lang="en-ID" dirty="0" err="1"/>
              <a:t>tinggal</a:t>
            </a:r>
            <a:r>
              <a:rPr lang="en-ID" dirty="0"/>
              <a:t> di </a:t>
            </a:r>
            <a:r>
              <a:rPr lang="en-ID" dirty="0" err="1"/>
              <a:t>rumah</a:t>
            </a:r>
            <a:r>
              <a:rPr lang="en-ID" dirty="0"/>
              <a:t>.</a:t>
            </a:r>
          </a:p>
          <a:p>
            <a:pPr marL="514350" indent="-514350">
              <a:buAutoNum type="arabicPeriod" startAt="5"/>
            </a:pPr>
            <a:r>
              <a:rPr lang="en-ID" dirty="0" err="1"/>
              <a:t>Suami</a:t>
            </a:r>
            <a:r>
              <a:rPr lang="en-ID" dirty="0"/>
              <a:t> </a:t>
            </a:r>
            <a:r>
              <a:rPr lang="en-ID" dirty="0" err="1"/>
              <a:t>selalu</a:t>
            </a:r>
            <a:r>
              <a:rPr lang="en-ID" dirty="0"/>
              <a:t> </a:t>
            </a:r>
            <a:r>
              <a:rPr lang="en-ID" dirty="0" err="1"/>
              <a:t>memencet</a:t>
            </a:r>
            <a:r>
              <a:rPr lang="en-ID" dirty="0"/>
              <a:t> pasta </a:t>
            </a:r>
            <a:r>
              <a:rPr lang="en-ID" dirty="0" err="1"/>
              <a:t>gigi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bawah</a:t>
            </a:r>
            <a:r>
              <a:rPr lang="en-ID" dirty="0"/>
              <a:t>, </a:t>
            </a:r>
            <a:r>
              <a:rPr lang="en-ID" dirty="0" err="1"/>
              <a:t>sedangkan</a:t>
            </a:r>
            <a:r>
              <a:rPr lang="en-ID" dirty="0"/>
              <a:t> </a:t>
            </a:r>
            <a:r>
              <a:rPr lang="en-ID" dirty="0" err="1"/>
              <a:t>suami</a:t>
            </a:r>
            <a:r>
              <a:rPr lang="en-ID" dirty="0"/>
              <a:t> </a:t>
            </a:r>
            <a:r>
              <a:rPr lang="en-ID" dirty="0" err="1"/>
              <a:t>selalu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.</a:t>
            </a:r>
          </a:p>
          <a:p>
            <a:pPr marL="514350" indent="-514350">
              <a:buAutoNum type="arabicPeriod" startAt="5"/>
            </a:pP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mengobrol</a:t>
            </a:r>
            <a:r>
              <a:rPr lang="en-ID" dirty="0"/>
              <a:t> yang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senang</a:t>
            </a:r>
            <a:r>
              <a:rPr lang="en-ID" dirty="0"/>
              <a:t> </a:t>
            </a:r>
            <a:r>
              <a:rPr lang="en-ID" dirty="0" err="1"/>
              <a:t>bercerita</a:t>
            </a:r>
            <a:r>
              <a:rPr lang="en-ID" dirty="0"/>
              <a:t> </a:t>
            </a:r>
            <a:r>
              <a:rPr lang="en-ID" dirty="0" err="1"/>
              <a:t>panjang</a:t>
            </a:r>
            <a:r>
              <a:rPr lang="en-ID" dirty="0"/>
              <a:t> </a:t>
            </a:r>
            <a:r>
              <a:rPr lang="en-ID" dirty="0" err="1"/>
              <a:t>lebar</a:t>
            </a:r>
            <a:r>
              <a:rPr lang="en-ID" dirty="0"/>
              <a:t>, </a:t>
            </a:r>
            <a:r>
              <a:rPr lang="en-ID" dirty="0" err="1"/>
              <a:t>sedangkan</a:t>
            </a:r>
            <a:r>
              <a:rPr lang="en-ID" dirty="0"/>
              <a:t> </a:t>
            </a:r>
            <a:r>
              <a:rPr lang="en-ID" dirty="0" err="1"/>
              <a:t>pasangannya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garis </a:t>
            </a:r>
            <a:r>
              <a:rPr lang="en-ID" dirty="0" err="1"/>
              <a:t>besarnya</a:t>
            </a:r>
            <a:r>
              <a:rPr lang="en-ID" dirty="0"/>
              <a:t> </a:t>
            </a:r>
            <a:r>
              <a:rPr lang="en-ID" dirty="0" err="1"/>
              <a:t>saja</a:t>
            </a:r>
            <a:r>
              <a:rPr lang="en-ID" dirty="0"/>
              <a:t>.</a:t>
            </a:r>
          </a:p>
          <a:p>
            <a:pPr marL="514350" indent="-514350">
              <a:buAutoNum type="arabicPeriod" startAt="5"/>
            </a:pPr>
            <a:r>
              <a:rPr lang="en-ID" dirty="0" err="1"/>
              <a:t>Isteri</a:t>
            </a:r>
            <a:r>
              <a:rPr lang="en-ID" dirty="0"/>
              <a:t> </a:t>
            </a:r>
            <a:r>
              <a:rPr lang="en-ID" dirty="0" err="1"/>
              <a:t>perlu</a:t>
            </a:r>
            <a:r>
              <a:rPr lang="en-ID" dirty="0"/>
              <a:t> </a:t>
            </a:r>
            <a:r>
              <a:rPr lang="en-ID" dirty="0" err="1"/>
              <a:t>kamar</a:t>
            </a:r>
            <a:r>
              <a:rPr lang="en-ID" dirty="0"/>
              <a:t> yang </a:t>
            </a:r>
            <a:r>
              <a:rPr lang="en-ID" dirty="0" err="1"/>
              <a:t>benar-benar</a:t>
            </a:r>
            <a:r>
              <a:rPr lang="en-ID" dirty="0"/>
              <a:t> </a:t>
            </a:r>
            <a:r>
              <a:rPr lang="en-ID" dirty="0" err="1"/>
              <a:t>gelap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tidur</a:t>
            </a:r>
            <a:r>
              <a:rPr lang="en-ID" dirty="0"/>
              <a:t>, </a:t>
            </a:r>
            <a:r>
              <a:rPr lang="en-ID" dirty="0" err="1"/>
              <a:t>sedangkan</a:t>
            </a:r>
            <a:r>
              <a:rPr lang="en-ID" dirty="0"/>
              <a:t> </a:t>
            </a:r>
            <a:r>
              <a:rPr lang="en-ID" dirty="0" err="1"/>
              <a:t>suaminya</a:t>
            </a:r>
            <a:r>
              <a:rPr lang="en-ID" dirty="0"/>
              <a:t> </a:t>
            </a:r>
            <a:r>
              <a:rPr lang="en-ID" dirty="0" err="1"/>
              <a:t>tidur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lampu</a:t>
            </a:r>
            <a:r>
              <a:rPr lang="en-ID" dirty="0"/>
              <a:t> </a:t>
            </a:r>
            <a:r>
              <a:rPr lang="en-ID" dirty="0" err="1"/>
              <a:t>menyala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sebaliknya</a:t>
            </a:r>
            <a:r>
              <a:rPr lang="en-ID" dirty="0"/>
              <a:t>.</a:t>
            </a:r>
          </a:p>
          <a:p>
            <a:pPr marL="514350" indent="-514350">
              <a:buAutoNum type="arabicPeriod" startAt="5"/>
            </a:pPr>
            <a:r>
              <a:rPr lang="en-ID" dirty="0"/>
              <a:t>Yang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biasa</a:t>
            </a:r>
            <a:r>
              <a:rPr lang="en-ID" dirty="0"/>
              <a:t> </a:t>
            </a:r>
            <a:r>
              <a:rPr lang="en-ID" dirty="0" err="1"/>
              <a:t>menggantung</a:t>
            </a:r>
            <a:r>
              <a:rPr lang="en-ID" dirty="0"/>
              <a:t> baju di mana </a:t>
            </a:r>
            <a:r>
              <a:rPr lang="en-ID" dirty="0" err="1"/>
              <a:t>saja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suka</a:t>
            </a:r>
            <a:r>
              <a:rPr lang="en-ID" dirty="0"/>
              <a:t>, </a:t>
            </a:r>
            <a:r>
              <a:rPr lang="en-ID" dirty="0" err="1"/>
              <a:t>sedangkan</a:t>
            </a:r>
            <a:r>
              <a:rPr lang="en-ID" dirty="0"/>
              <a:t> yang lain </a:t>
            </a:r>
            <a:r>
              <a:rPr lang="en-ID" dirty="0" err="1"/>
              <a:t>menata</a:t>
            </a:r>
            <a:r>
              <a:rPr lang="en-ID" dirty="0"/>
              <a:t> baju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gantungan</a:t>
            </a:r>
            <a:r>
              <a:rPr lang="en-ID" dirty="0"/>
              <a:t> 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warna</a:t>
            </a:r>
            <a:r>
              <a:rPr lang="en-ID" dirty="0"/>
              <a:t> dan </a:t>
            </a:r>
            <a:r>
              <a:rPr lang="en-ID" dirty="0" err="1"/>
              <a:t>adanya</a:t>
            </a:r>
            <a:r>
              <a:rPr lang="en-ID" dirty="0"/>
              <a:t> </a:t>
            </a:r>
            <a:r>
              <a:rPr lang="en-ID" dirty="0" err="1"/>
              <a:t>jarak</a:t>
            </a:r>
            <a:r>
              <a:rPr lang="en-ID" dirty="0"/>
              <a:t> </a:t>
            </a:r>
            <a:r>
              <a:rPr lang="en-ID" dirty="0" err="1"/>
              <a:t>antar</a:t>
            </a:r>
            <a:r>
              <a:rPr lang="en-ID" dirty="0"/>
              <a:t> </a:t>
            </a:r>
            <a:r>
              <a:rPr lang="en-ID" dirty="0" err="1"/>
              <a:t>gantungan</a:t>
            </a:r>
            <a:r>
              <a:rPr lang="en-ID" dirty="0"/>
              <a:t>.</a:t>
            </a:r>
          </a:p>
          <a:p>
            <a:pPr marL="514350" indent="-514350">
              <a:buAutoNum type="arabicPeriod" startAt="5"/>
            </a:pPr>
            <a:r>
              <a:rPr lang="en-ID" dirty="0"/>
              <a:t>Ketika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keadaan</a:t>
            </a:r>
            <a:r>
              <a:rPr lang="en-ID" dirty="0"/>
              <a:t> </a:t>
            </a:r>
            <a:r>
              <a:rPr lang="en-ID" dirty="0" err="1"/>
              <a:t>sakit</a:t>
            </a:r>
            <a:r>
              <a:rPr lang="en-ID" dirty="0"/>
              <a:t>, yang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</a:t>
            </a:r>
            <a:r>
              <a:rPr lang="en-ID" dirty="0" err="1"/>
              <a:t>begitu</a:t>
            </a:r>
            <a:r>
              <a:rPr lang="en-ID" dirty="0"/>
              <a:t> </a:t>
            </a:r>
            <a:r>
              <a:rPr lang="en-ID" dirty="0" err="1"/>
              <a:t>gelisah</a:t>
            </a:r>
            <a:r>
              <a:rPr lang="en-ID" dirty="0"/>
              <a:t>, </a:t>
            </a:r>
            <a:r>
              <a:rPr lang="en-ID" dirty="0" err="1"/>
              <a:t>sedangkan</a:t>
            </a:r>
            <a:r>
              <a:rPr lang="en-ID" dirty="0"/>
              <a:t> yang lain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tenang-tenang</a:t>
            </a:r>
            <a:r>
              <a:rPr lang="en-ID" dirty="0"/>
              <a:t> </a:t>
            </a:r>
            <a:r>
              <a:rPr lang="en-ID" dirty="0" err="1"/>
              <a:t>saja</a:t>
            </a:r>
            <a:r>
              <a:rPr lang="en-ID" dirty="0"/>
              <a:t>.</a:t>
            </a:r>
          </a:p>
          <a:p>
            <a:pPr marL="514350" indent="-514350">
              <a:buAutoNum type="arabicPeriod" startAt="5"/>
            </a:pP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suami</a:t>
            </a:r>
            <a:r>
              <a:rPr lang="en-ID" dirty="0"/>
              <a:t> </a:t>
            </a:r>
            <a:r>
              <a:rPr lang="en-ID" dirty="0" err="1"/>
              <a:t>istri</a:t>
            </a:r>
            <a:r>
              <a:rPr lang="en-ID" dirty="0"/>
              <a:t> yang </a:t>
            </a:r>
            <a:r>
              <a:rPr lang="en-ID" dirty="0" err="1"/>
              <a:t>sama-sama</a:t>
            </a:r>
            <a:r>
              <a:rPr lang="en-ID" dirty="0"/>
              <a:t> </a:t>
            </a:r>
            <a:r>
              <a:rPr lang="en-ID" dirty="0" err="1"/>
              <a:t>bekerja</a:t>
            </a:r>
            <a:r>
              <a:rPr lang="en-ID" dirty="0"/>
              <a:t>, </a:t>
            </a:r>
            <a:r>
              <a:rPr lang="en-ID" dirty="0" err="1"/>
              <a:t>perbedaan</a:t>
            </a:r>
            <a:r>
              <a:rPr lang="en-ID" dirty="0"/>
              <a:t> </a:t>
            </a:r>
            <a:r>
              <a:rPr lang="en-ID" dirty="0" err="1"/>
              <a:t>pendapatan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penghasilan</a:t>
            </a:r>
            <a:r>
              <a:rPr lang="en-ID" dirty="0"/>
              <a:t> </a:t>
            </a:r>
            <a:r>
              <a:rPr lang="en-ID" dirty="0" err="1"/>
              <a:t>sering</a:t>
            </a:r>
            <a:r>
              <a:rPr lang="en-ID" dirty="0"/>
              <a:t> kali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, </a:t>
            </a:r>
            <a:r>
              <a:rPr lang="en-ID" dirty="0" err="1"/>
              <a:t>terutama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pendapatan</a:t>
            </a:r>
            <a:r>
              <a:rPr lang="en-ID" dirty="0"/>
              <a:t> </a:t>
            </a:r>
            <a:r>
              <a:rPr lang="en-ID" dirty="0" err="1"/>
              <a:t>istri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pendapatan</a:t>
            </a:r>
            <a:r>
              <a:rPr lang="en-ID" dirty="0"/>
              <a:t> </a:t>
            </a:r>
            <a:r>
              <a:rPr lang="en-ID" dirty="0" err="1"/>
              <a:t>suami</a:t>
            </a:r>
            <a:r>
              <a:rPr lang="en-ID" dirty="0"/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128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41EEC-62BB-4D22-BD76-D806A5E1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19825" cy="1325563"/>
          </a:xfrm>
        </p:spPr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Hosea dan Gomer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9CD3-97B5-4A9B-8192-9DCC34FEF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924" y="1752600"/>
            <a:ext cx="5953125" cy="4976813"/>
          </a:xfrm>
        </p:spPr>
        <p:txBody>
          <a:bodyPr>
            <a:noAutofit/>
          </a:bodyPr>
          <a:lstStyle/>
          <a:p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memahami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kedalaman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cinta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Hosea,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pertama-tama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memahami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sesuatu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Gomer. </a:t>
            </a:r>
          </a:p>
          <a:p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 Gomer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pertama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kali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muncul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Hosea 1:2,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menyebut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pelacur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anak-anak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pelacur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." </a:t>
            </a:r>
          </a:p>
          <a:p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berarti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Allah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memerintahkan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Hosea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menikah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pelacur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Kemungkinan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Gomer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wanita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Hosea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menikahinya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Ungkapan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pelacur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hanya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berarti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Israel.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berarti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masyarakatnya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artinya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dibesarkan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penyembahan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berhala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0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pemberontakan</a:t>
            </a:r>
            <a:r>
              <a:rPr lang="en-ID" sz="2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8FDD0-9A38-4096-88DA-10E019F52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3" y="2219325"/>
            <a:ext cx="5236222" cy="373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9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9401-8660-4234-97C1-6E645F12A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Hosea 1:1-4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A2F98-A490-41D9-8C3D-7D42EC88F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D" dirty="0"/>
              <a:t>1:1 </a:t>
            </a:r>
            <a:r>
              <a:rPr lang="en-ID" dirty="0" err="1"/>
              <a:t>Firman</a:t>
            </a:r>
            <a:r>
              <a:rPr lang="en-ID" dirty="0"/>
              <a:t> TUHAN yang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Hosea bin </a:t>
            </a:r>
            <a:r>
              <a:rPr lang="en-ID" dirty="0" err="1"/>
              <a:t>Beeri</a:t>
            </a:r>
            <a:r>
              <a:rPr lang="en-ID" dirty="0"/>
              <a:t> pada zaman </a:t>
            </a:r>
            <a:r>
              <a:rPr lang="en-ID" dirty="0" err="1"/>
              <a:t>Uzia</a:t>
            </a:r>
            <a:r>
              <a:rPr lang="en-ID" dirty="0"/>
              <a:t>, </a:t>
            </a:r>
            <a:r>
              <a:rPr lang="en-ID" dirty="0" err="1"/>
              <a:t>Yotam</a:t>
            </a:r>
            <a:r>
              <a:rPr lang="en-ID" dirty="0"/>
              <a:t>, </a:t>
            </a:r>
            <a:r>
              <a:rPr lang="en-ID" dirty="0" err="1"/>
              <a:t>Ahas</a:t>
            </a:r>
            <a:r>
              <a:rPr lang="en-ID" dirty="0"/>
              <a:t> dan </a:t>
            </a:r>
            <a:r>
              <a:rPr lang="en-ID" dirty="0" err="1"/>
              <a:t>Hizkia</a:t>
            </a:r>
            <a:r>
              <a:rPr lang="en-ID" dirty="0"/>
              <a:t>, raja-raja Yehuda, dan pada zaman </a:t>
            </a:r>
            <a:r>
              <a:rPr lang="en-ID" dirty="0" err="1"/>
              <a:t>Yerobeam</a:t>
            </a:r>
            <a:r>
              <a:rPr lang="en-ID" dirty="0"/>
              <a:t> bin </a:t>
            </a:r>
            <a:r>
              <a:rPr lang="en-ID" dirty="0" err="1"/>
              <a:t>Yoas</a:t>
            </a:r>
            <a:r>
              <a:rPr lang="en-ID" dirty="0"/>
              <a:t>, raja Israel.</a:t>
            </a:r>
          </a:p>
          <a:p>
            <a:r>
              <a:rPr lang="en-ID" dirty="0"/>
              <a:t>1:2 Ketika TUHAN </a:t>
            </a:r>
            <a:r>
              <a:rPr lang="en-ID" dirty="0" err="1"/>
              <a:t>mulai</a:t>
            </a:r>
            <a:r>
              <a:rPr lang="en-ID" dirty="0"/>
              <a:t> </a:t>
            </a:r>
            <a:r>
              <a:rPr lang="en-ID" dirty="0" err="1"/>
              <a:t>berbicara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perantaraan</a:t>
            </a:r>
            <a:r>
              <a:rPr lang="en-ID" dirty="0"/>
              <a:t> Hosea, </a:t>
            </a:r>
            <a:r>
              <a:rPr lang="en-ID" dirty="0" err="1"/>
              <a:t>berfirmanlah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Hosea: "</a:t>
            </a:r>
            <a:r>
              <a:rPr lang="en-ID" dirty="0" err="1"/>
              <a:t>Pergilah</a:t>
            </a:r>
            <a:r>
              <a:rPr lang="en-ID" dirty="0"/>
              <a:t>, </a:t>
            </a:r>
            <a:r>
              <a:rPr lang="en-ID" dirty="0" err="1"/>
              <a:t>kawinilah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</a:t>
            </a:r>
            <a:r>
              <a:rPr lang="en-ID" dirty="0" err="1"/>
              <a:t>sundal</a:t>
            </a:r>
            <a:r>
              <a:rPr lang="en-ID" dirty="0"/>
              <a:t> dan </a:t>
            </a:r>
            <a:r>
              <a:rPr lang="en-ID" dirty="0" err="1"/>
              <a:t>peranakkanlah</a:t>
            </a:r>
            <a:r>
              <a:rPr lang="en-ID" dirty="0"/>
              <a:t> </a:t>
            </a:r>
            <a:r>
              <a:rPr lang="en-ID" dirty="0" err="1"/>
              <a:t>anak-anak</a:t>
            </a:r>
            <a:r>
              <a:rPr lang="en-ID" dirty="0"/>
              <a:t> </a:t>
            </a:r>
            <a:r>
              <a:rPr lang="en-ID" dirty="0" err="1"/>
              <a:t>sundal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 negeri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bersundal</a:t>
            </a:r>
            <a:r>
              <a:rPr lang="en-ID" dirty="0"/>
              <a:t> </a:t>
            </a:r>
            <a:r>
              <a:rPr lang="en-ID" dirty="0" err="1"/>
              <a:t>hebat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membelakangi</a:t>
            </a:r>
            <a:r>
              <a:rPr lang="en-ID" dirty="0"/>
              <a:t> TUHAN."</a:t>
            </a:r>
          </a:p>
          <a:p>
            <a:r>
              <a:rPr lang="en-ID" dirty="0"/>
              <a:t>1:3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pergilah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dan </a:t>
            </a:r>
            <a:r>
              <a:rPr lang="en-ID" dirty="0" err="1"/>
              <a:t>mengawini</a:t>
            </a:r>
            <a:r>
              <a:rPr lang="en-ID" dirty="0"/>
              <a:t> Gomer binti </a:t>
            </a:r>
            <a:r>
              <a:rPr lang="en-ID" dirty="0" err="1"/>
              <a:t>Diblaim</a:t>
            </a:r>
            <a:r>
              <a:rPr lang="en-ID" dirty="0"/>
              <a:t>, </a:t>
            </a:r>
            <a:r>
              <a:rPr lang="en-ID" b="1" dirty="0" err="1"/>
              <a:t>lalu</a:t>
            </a:r>
            <a:r>
              <a:rPr lang="en-ID" b="1" dirty="0"/>
              <a:t> </a:t>
            </a:r>
            <a:r>
              <a:rPr lang="en-ID" b="1" dirty="0" err="1"/>
              <a:t>mengandunglah</a:t>
            </a:r>
            <a:r>
              <a:rPr lang="en-ID" b="1" dirty="0"/>
              <a:t> </a:t>
            </a:r>
            <a:r>
              <a:rPr lang="en-ID" b="1" dirty="0" err="1"/>
              <a:t>perempuan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 dan </a:t>
            </a:r>
            <a:r>
              <a:rPr lang="en-ID" b="1" dirty="0" err="1"/>
              <a:t>melahirkan</a:t>
            </a:r>
            <a:r>
              <a:rPr lang="en-ID" b="1" dirty="0"/>
              <a:t> </a:t>
            </a:r>
            <a:r>
              <a:rPr lang="en-ID" b="1" dirty="0" err="1"/>
              <a:t>baginya</a:t>
            </a:r>
            <a:r>
              <a:rPr lang="en-ID" b="1" dirty="0"/>
              <a:t> </a:t>
            </a:r>
            <a:r>
              <a:rPr lang="en-ID" b="1" dirty="0" err="1"/>
              <a:t>seorang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</a:t>
            </a:r>
            <a:r>
              <a:rPr lang="en-ID" b="1" dirty="0" err="1"/>
              <a:t>laki-laki</a:t>
            </a:r>
            <a:r>
              <a:rPr lang="en-ID" dirty="0"/>
              <a:t>.</a:t>
            </a:r>
          </a:p>
          <a:p>
            <a:r>
              <a:rPr lang="en-ID" dirty="0"/>
              <a:t>1:4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berfirmanlah</a:t>
            </a:r>
            <a:r>
              <a:rPr lang="en-ID" dirty="0"/>
              <a:t> TUHAN </a:t>
            </a:r>
            <a:r>
              <a:rPr lang="en-ID" dirty="0" err="1"/>
              <a:t>kepada</a:t>
            </a:r>
            <a:r>
              <a:rPr lang="en-ID" dirty="0"/>
              <a:t> Hosea: "</a:t>
            </a:r>
            <a:r>
              <a:rPr lang="en-ID" dirty="0" err="1"/>
              <a:t>Berilah</a:t>
            </a:r>
            <a:r>
              <a:rPr lang="en-ID" dirty="0"/>
              <a:t> </a:t>
            </a:r>
            <a:r>
              <a:rPr lang="en-ID" dirty="0" err="1"/>
              <a:t>nama</a:t>
            </a:r>
            <a:r>
              <a:rPr lang="en-ID" dirty="0"/>
              <a:t> </a:t>
            </a:r>
            <a:r>
              <a:rPr lang="en-ID" dirty="0" err="1"/>
              <a:t>Yizreel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sebab</a:t>
            </a:r>
            <a:r>
              <a:rPr lang="en-ID" dirty="0"/>
              <a:t> </a:t>
            </a:r>
            <a:r>
              <a:rPr lang="en-ID" dirty="0" err="1"/>
              <a:t>sedikit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maka</a:t>
            </a:r>
            <a:r>
              <a:rPr lang="en-ID" dirty="0"/>
              <a:t> Aku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menghukum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Yehu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hutang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Yizreel</a:t>
            </a:r>
            <a:r>
              <a:rPr lang="en-ID" dirty="0"/>
              <a:t> dan Aku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mengakhiri</a:t>
            </a:r>
            <a:r>
              <a:rPr lang="en-ID" dirty="0"/>
              <a:t> </a:t>
            </a:r>
            <a:r>
              <a:rPr lang="en-ID" dirty="0" err="1"/>
              <a:t>pemerintahan</a:t>
            </a:r>
            <a:r>
              <a:rPr lang="en-ID" dirty="0"/>
              <a:t> </a:t>
            </a:r>
            <a:r>
              <a:rPr lang="en-ID" dirty="0" err="1"/>
              <a:t>kaum</a:t>
            </a:r>
            <a:r>
              <a:rPr lang="en-ID" dirty="0"/>
              <a:t> Israel.</a:t>
            </a:r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86232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F02C-659B-4A8C-AACB-75AE59F8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Hosea 1:6-9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65D9D-9F46-48AA-A933-B69806D7F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D" dirty="0"/>
              <a:t>1:6 Lalu </a:t>
            </a:r>
            <a:r>
              <a:rPr lang="en-ID" dirty="0" err="1"/>
              <a:t>perempuan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mengandung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dan </a:t>
            </a:r>
            <a:r>
              <a:rPr lang="en-ID" dirty="0" err="1"/>
              <a:t>melahirkan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. </a:t>
            </a:r>
            <a:r>
              <a:rPr lang="en-ID" dirty="0" err="1"/>
              <a:t>Berfirmanlah</a:t>
            </a:r>
            <a:r>
              <a:rPr lang="en-ID" dirty="0"/>
              <a:t> TUHAN </a:t>
            </a:r>
            <a:r>
              <a:rPr lang="en-ID" dirty="0" err="1"/>
              <a:t>kepada</a:t>
            </a:r>
            <a:r>
              <a:rPr lang="en-ID" dirty="0"/>
              <a:t> Hosea: "</a:t>
            </a:r>
            <a:r>
              <a:rPr lang="en-ID" dirty="0" err="1"/>
              <a:t>Berilah</a:t>
            </a:r>
            <a:r>
              <a:rPr lang="en-ID" dirty="0"/>
              <a:t> </a:t>
            </a:r>
            <a:r>
              <a:rPr lang="en-ID" dirty="0" err="1"/>
              <a:t>nama</a:t>
            </a:r>
            <a:r>
              <a:rPr lang="en-ID" dirty="0"/>
              <a:t> </a:t>
            </a:r>
            <a:r>
              <a:rPr lang="en-ID" dirty="0">
                <a:latin typeface="Impact" panose="020B0806030902050204" pitchFamily="34" charset="0"/>
              </a:rPr>
              <a:t>Lo-</a:t>
            </a:r>
            <a:r>
              <a:rPr lang="en-ID" dirty="0" err="1">
                <a:latin typeface="Impact" panose="020B0806030902050204" pitchFamily="34" charset="0"/>
              </a:rPr>
              <a:t>Ruhama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sebab</a:t>
            </a:r>
            <a:r>
              <a:rPr lang="en-ID" dirty="0"/>
              <a:t> </a:t>
            </a:r>
            <a:r>
              <a:rPr lang="en-ID" dirty="0">
                <a:latin typeface="Gill Sans Ultra Bold Condensed" panose="020B0A06020104020203" pitchFamily="34" charset="0"/>
              </a:rPr>
              <a:t>Aku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menyayangi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kaum</a:t>
            </a:r>
            <a:r>
              <a:rPr lang="en-ID" dirty="0"/>
              <a:t> Israel, dan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sekali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mengampuni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</a:t>
            </a:r>
          </a:p>
          <a:p>
            <a:r>
              <a:rPr lang="en-ID" dirty="0"/>
              <a:t>1:7 </a:t>
            </a:r>
            <a:r>
              <a:rPr lang="en-ID" dirty="0" err="1"/>
              <a:t>Tetapi</a:t>
            </a:r>
            <a:r>
              <a:rPr lang="en-ID" dirty="0"/>
              <a:t> Aku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menyayangi</a:t>
            </a:r>
            <a:r>
              <a:rPr lang="en-ID" dirty="0"/>
              <a:t> </a:t>
            </a:r>
            <a:r>
              <a:rPr lang="en-ID" dirty="0" err="1"/>
              <a:t>kaum</a:t>
            </a:r>
            <a:r>
              <a:rPr lang="en-ID" dirty="0"/>
              <a:t> Yehuda dan </a:t>
            </a:r>
            <a:r>
              <a:rPr lang="en-ID" dirty="0" err="1"/>
              <a:t>menyelamatkan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demi TUHAN, Allah </a:t>
            </a:r>
            <a:r>
              <a:rPr lang="en-ID" dirty="0" err="1"/>
              <a:t>mereka</a:t>
            </a:r>
            <a:r>
              <a:rPr lang="en-ID" dirty="0"/>
              <a:t>. Aku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menyelamatkan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panah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pedang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alat</a:t>
            </a:r>
            <a:r>
              <a:rPr lang="en-ID" dirty="0"/>
              <a:t> </a:t>
            </a:r>
            <a:r>
              <a:rPr lang="en-ID" dirty="0" err="1"/>
              <a:t>perang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kuda</a:t>
            </a:r>
            <a:r>
              <a:rPr lang="en-ID" dirty="0"/>
              <a:t> dan orang-orang </a:t>
            </a:r>
            <a:r>
              <a:rPr lang="en-ID" dirty="0" err="1"/>
              <a:t>berkuda</a:t>
            </a:r>
            <a:r>
              <a:rPr lang="en-ID" dirty="0"/>
              <a:t>."</a:t>
            </a:r>
          </a:p>
          <a:p>
            <a:r>
              <a:rPr lang="en-ID" dirty="0"/>
              <a:t>1:8 </a:t>
            </a:r>
            <a:r>
              <a:rPr lang="en-ID" dirty="0" err="1"/>
              <a:t>Sesudah</a:t>
            </a:r>
            <a:r>
              <a:rPr lang="en-ID" dirty="0"/>
              <a:t> </a:t>
            </a:r>
            <a:r>
              <a:rPr lang="en-ID" dirty="0" err="1"/>
              <a:t>menyapih</a:t>
            </a:r>
            <a:r>
              <a:rPr lang="en-ID" dirty="0"/>
              <a:t> Lo-</a:t>
            </a:r>
            <a:r>
              <a:rPr lang="en-ID" dirty="0" err="1"/>
              <a:t>Ruhama</a:t>
            </a:r>
            <a:r>
              <a:rPr lang="en-ID" dirty="0"/>
              <a:t>, </a:t>
            </a:r>
            <a:r>
              <a:rPr lang="en-ID" dirty="0" err="1"/>
              <a:t>mengandunglah</a:t>
            </a:r>
            <a:r>
              <a:rPr lang="en-ID" dirty="0"/>
              <a:t> </a:t>
            </a:r>
            <a:r>
              <a:rPr lang="en-ID" dirty="0" err="1"/>
              <a:t>perempuan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dan </a:t>
            </a:r>
            <a:r>
              <a:rPr lang="en-ID" dirty="0" err="1"/>
              <a:t>melahirkan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laki-laki</a:t>
            </a:r>
            <a:r>
              <a:rPr lang="en-ID" dirty="0"/>
              <a:t>.</a:t>
            </a:r>
          </a:p>
          <a:p>
            <a:r>
              <a:rPr lang="en-ID" dirty="0"/>
              <a:t>1:9 Lalu </a:t>
            </a:r>
            <a:r>
              <a:rPr lang="en-ID" dirty="0" err="1"/>
              <a:t>berfirmanlah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: "</a:t>
            </a:r>
            <a:r>
              <a:rPr lang="en-ID" dirty="0" err="1"/>
              <a:t>Berilah</a:t>
            </a:r>
            <a:r>
              <a:rPr lang="en-ID" dirty="0"/>
              <a:t> </a:t>
            </a:r>
            <a:r>
              <a:rPr lang="en-ID" dirty="0" err="1"/>
              <a:t>nama</a:t>
            </a:r>
            <a:r>
              <a:rPr lang="en-ID" dirty="0"/>
              <a:t> </a:t>
            </a:r>
            <a:r>
              <a:rPr lang="en-ID" dirty="0">
                <a:latin typeface="Impact" panose="020B0806030902050204" pitchFamily="34" charset="0"/>
              </a:rPr>
              <a:t>Lo-Ami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sebab</a:t>
            </a:r>
            <a:r>
              <a:rPr lang="en-ID" dirty="0"/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kamu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bukanlah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umat</a:t>
            </a:r>
            <a:r>
              <a:rPr lang="en-ID" dirty="0">
                <a:latin typeface="Gill Sans Ultra Bold Condensed" panose="020B0A06020104020203" pitchFamily="34" charset="0"/>
              </a:rPr>
              <a:t>-Ku dan Aku </a:t>
            </a:r>
            <a:r>
              <a:rPr lang="en-ID" dirty="0" err="1"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bukanlah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Allahmu</a:t>
            </a:r>
            <a:r>
              <a:rPr lang="en-ID" dirty="0"/>
              <a:t>."</a:t>
            </a:r>
          </a:p>
          <a:p>
            <a:r>
              <a:rPr lang="en-ID" dirty="0"/>
              <a:t>1:10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kelak</a:t>
            </a:r>
            <a:r>
              <a:rPr lang="en-ID" dirty="0"/>
              <a:t>, </a:t>
            </a:r>
            <a:r>
              <a:rPr lang="en-ID" dirty="0" err="1"/>
              <a:t>jumlah</a:t>
            </a:r>
            <a:r>
              <a:rPr lang="en-ID" dirty="0"/>
              <a:t> orang Israel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laut</a:t>
            </a:r>
            <a:r>
              <a:rPr lang="en-ID" dirty="0"/>
              <a:t>,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ditakar</a:t>
            </a:r>
            <a:r>
              <a:rPr lang="en-ID" dirty="0"/>
              <a:t> dan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dihitung</a:t>
            </a:r>
            <a:r>
              <a:rPr lang="en-ID" dirty="0"/>
              <a:t>. Dan di </a:t>
            </a:r>
            <a:r>
              <a:rPr lang="en-ID" dirty="0" err="1"/>
              <a:t>tempat</a:t>
            </a:r>
            <a:r>
              <a:rPr lang="en-ID" dirty="0"/>
              <a:t> di mana </a:t>
            </a:r>
            <a:r>
              <a:rPr lang="en-ID" dirty="0" err="1"/>
              <a:t>dikatakan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: "</a:t>
            </a:r>
            <a:r>
              <a:rPr lang="en-ID" dirty="0" err="1"/>
              <a:t>Kamu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bukanlah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-Ku,"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dikatakan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: "Anak-</a:t>
            </a:r>
            <a:r>
              <a:rPr lang="en-ID" dirty="0" err="1"/>
              <a:t>anak</a:t>
            </a:r>
            <a:r>
              <a:rPr lang="en-ID" dirty="0"/>
              <a:t> Allah yang </a:t>
            </a:r>
            <a:r>
              <a:rPr lang="en-ID" dirty="0" err="1"/>
              <a:t>hidup</a:t>
            </a:r>
            <a:r>
              <a:rPr lang="en-ID" dirty="0"/>
              <a:t>."</a:t>
            </a:r>
          </a:p>
          <a:p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06530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DEB3-D08C-4FC3-83C2-4A45D0DFD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649" y="956557"/>
            <a:ext cx="6410325" cy="5543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mencolok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referensi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kehamilan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Gomer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kontras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antara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ayat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 dan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ayat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 dan 9.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ayat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Alkitab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mengatakan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"yang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mengandung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melahirkan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anak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laki-laki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." Ayat 6 dan 9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mengatakan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“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mengandung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</a:p>
          <a:p>
            <a:pPr marL="0" indent="0">
              <a:buNone/>
            </a:pP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Implikasinya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jelas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anak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pertama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anak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Hosea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sedangkan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anak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berikutnya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Hosea 2:4. </a:t>
            </a:r>
          </a:p>
          <a:p>
            <a:pPr marL="0" indent="0">
              <a:buNone/>
            </a:pP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Jadi, Gomer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bersalah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melanggar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sumpah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pernikahannya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aku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memperdagangkan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Hosea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perzinahan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Akhirnya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Gomer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meninggalkan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keluarga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mengejar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dosa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8F55A-BED4-4838-809C-85F788A9A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91" y="2263855"/>
            <a:ext cx="4104359" cy="29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8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3EA84-E0E4-4EB8-A45E-219A9016D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450" y="1085850"/>
            <a:ext cx="6610350" cy="5091113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Ketika Hosea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menemukan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Gomer,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tampaknya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dijual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budak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mungkin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dijual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pelacur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jauh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berbeda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wanita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jatuh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cinta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padanya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menikahinya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bertahun-tahun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sebelumnya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Bayangkan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adegannya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! Hosea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mencari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Gomer di negara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akhirnya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menemukannya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 pasar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budak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dijual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penawar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tertinggi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melihatnya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membencinya</a:t>
            </a:r>
            <a:r>
              <a:rPr lang="en-ID" sz="24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berpaling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meninggalkannya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dosa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kejahatan</a:t>
            </a:r>
            <a:r>
              <a:rPr lang="en-ID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ID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Meskipun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hatinya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hancur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melihat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Gomer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kondisi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Hosea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ID" sz="24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99C18-A741-4416-B8B3-728461322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45431"/>
            <a:ext cx="3268028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8F2D-C6FD-44E1-B3DA-EB9C3EEB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A60AC-71B7-4414-8506-BC80E3893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825625"/>
            <a:ext cx="6172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Harga Hosea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Kita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diberitahu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Hosea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membelinya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lima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belas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keping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perak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homer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jelai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setengah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homer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jelai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." </a:t>
            </a:r>
          </a:p>
          <a:p>
            <a:pPr marL="0" indent="0">
              <a:buNone/>
            </a:pP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Harga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budak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syikal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perak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Keluaran</a:t>
            </a:r>
            <a:r>
              <a:rPr lang="en-ID" sz="2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21:32. </a:t>
            </a:r>
          </a:p>
          <a:p>
            <a:pPr marL="0" indent="0">
              <a:buNone/>
            </a:pP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Ternyata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Hosea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uang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sebanyak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Jadi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membayar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setengah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harga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wanita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tunai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sisanya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biji-bijian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paling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murah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jelai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Jelai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biji-bijian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digunakan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oleh orang yang sangat miskin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makanan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oleh orang lain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pakan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ternak</a:t>
            </a:r>
            <a:r>
              <a:rPr lang="en-ID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F56BC-E2DF-4F4B-9FBD-5D024624A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55" y="1690688"/>
            <a:ext cx="326773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9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C0B8-F983-461B-9A74-D97206A5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993F9-0436-421A-9964-5D7281631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150" y="1253331"/>
            <a:ext cx="6305549" cy="50426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Pembelian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Hosea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mahal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daripada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uangnya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juga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mengorbankan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harga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dirinya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pergi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ruang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publik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di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depan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saksi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membelikan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wanita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mengkhianatinya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berkali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-kali. </a:t>
            </a:r>
          </a:p>
          <a:p>
            <a:pPr marL="0" indent="0">
              <a:buNone/>
            </a:pP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Namun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itulah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ID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membayar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seluruh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harga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menebus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Gomer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perbudakan</a:t>
            </a:r>
            <a:r>
              <a:rPr lang="en-ID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C3D7A-49E0-41A7-80D8-91B1FDFF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05" y="1690688"/>
            <a:ext cx="326773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5CD47-1ECC-4C91-980D-6DED935B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6" y="1266825"/>
            <a:ext cx="6267449" cy="49101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sz="3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Mengapa</a:t>
            </a:r>
            <a:r>
              <a:rPr lang="en-ID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Hosea </a:t>
            </a:r>
            <a:r>
              <a:rPr lang="en-ID" sz="3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32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Salah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alasan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mematuhi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perintah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jelas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Alasan</a:t>
            </a:r>
            <a:r>
              <a:rPr lang="en-ID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lainnya</a:t>
            </a:r>
            <a:r>
              <a:rPr lang="en-ID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mencintai</a:t>
            </a:r>
            <a:r>
              <a:rPr lang="en-ID" sz="32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Gomer. </a:t>
            </a:r>
          </a:p>
          <a:p>
            <a:pPr marL="0" indent="0">
              <a:buNone/>
            </a:pPr>
            <a:r>
              <a:rPr lang="en-ID" sz="3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ID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lasan</a:t>
            </a:r>
            <a:r>
              <a:rPr lang="en-ID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lain </a:t>
            </a:r>
            <a:r>
              <a:rPr lang="en-ID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hubungannya</a:t>
            </a:r>
            <a:r>
              <a:rPr lang="en-ID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Hosea yang </a:t>
            </a:r>
            <a:r>
              <a:rPr lang="en-ID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ingin</a:t>
            </a:r>
            <a:r>
              <a:rPr lang="en-ID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ID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perbedaan</a:t>
            </a:r>
            <a:r>
              <a:rPr lang="en-ID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Gomer. </a:t>
            </a:r>
          </a:p>
          <a:p>
            <a:pPr marL="0" indent="0">
              <a:buNone/>
            </a:pP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mengampuninya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menebusnya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itulah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6CD26-82AE-4715-A8FD-8C5EF9B99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564" y="1878806"/>
            <a:ext cx="4884410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9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C838-89A7-434C-8434-0878E052F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721DA-8BDF-4063-8A87-DA34D2402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23925"/>
            <a:ext cx="6286499" cy="5568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Namun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dipungkiri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banyak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pasangan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menghadapi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masalah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pernikahan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 err="1"/>
              <a:t>Suryaningrum</a:t>
            </a:r>
            <a:r>
              <a:rPr lang="en-ID" dirty="0"/>
              <a:t> </a:t>
            </a:r>
            <a:r>
              <a:rPr lang="en-ID" dirty="0" err="1"/>
              <a:t>mengutip</a:t>
            </a:r>
            <a:r>
              <a:rPr lang="en-ID" dirty="0"/>
              <a:t> data Badan </a:t>
            </a:r>
            <a:r>
              <a:rPr lang="en-ID" dirty="0" err="1"/>
              <a:t>Peradilan</a:t>
            </a:r>
            <a:r>
              <a:rPr lang="en-ID" dirty="0"/>
              <a:t> Agama (</a:t>
            </a:r>
            <a:r>
              <a:rPr lang="en-ID" dirty="0" err="1"/>
              <a:t>Badilag</a:t>
            </a:r>
            <a:r>
              <a:rPr lang="en-ID" dirty="0"/>
              <a:t>) </a:t>
            </a:r>
            <a:r>
              <a:rPr lang="en-ID" dirty="0" err="1"/>
              <a:t>Mahkamah</a:t>
            </a:r>
            <a:r>
              <a:rPr lang="en-ID" dirty="0"/>
              <a:t> Agung RI </a:t>
            </a:r>
            <a:r>
              <a:rPr lang="en-ID" dirty="0" err="1"/>
              <a:t>tahun</a:t>
            </a:r>
            <a:r>
              <a:rPr lang="en-ID" dirty="0"/>
              <a:t> 2010 yang </a:t>
            </a:r>
            <a:r>
              <a:rPr lang="en-ID" dirty="0" err="1"/>
              <a:t>melansir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rata-rata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>
                <a:latin typeface="Eras Demi ITC" panose="020B0805030504020804" pitchFamily="34" charset="0"/>
              </a:rPr>
              <a:t>10 </a:t>
            </a:r>
            <a:r>
              <a:rPr lang="en-ID" dirty="0" err="1">
                <a:latin typeface="Eras Demi ITC" panose="020B0805030504020804" pitchFamily="34" charset="0"/>
              </a:rPr>
              <a:t>pasangan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menikah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berakhir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perceraian</a:t>
            </a:r>
            <a:r>
              <a:rPr lang="en-ID" dirty="0">
                <a:latin typeface="Eras Demi ITC" panose="020B0805030504020804" pitchFamily="34" charset="0"/>
              </a:rPr>
              <a:t> di </a:t>
            </a:r>
            <a:r>
              <a:rPr lang="en-ID" dirty="0" err="1">
                <a:latin typeface="Eras Demi ITC" panose="020B0805030504020804" pitchFamily="34" charset="0"/>
              </a:rPr>
              <a:t>pengadilan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selama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tahun</a:t>
            </a:r>
            <a:r>
              <a:rPr lang="en-ID" dirty="0">
                <a:latin typeface="Eras Demi ITC" panose="020B0805030504020804" pitchFamily="34" charset="0"/>
              </a:rPr>
              <a:t> 2005 </a:t>
            </a:r>
            <a:r>
              <a:rPr lang="en-ID" dirty="0" err="1">
                <a:latin typeface="Eras Demi ITC" panose="020B0805030504020804" pitchFamily="34" charset="0"/>
              </a:rPr>
              <a:t>hingga</a:t>
            </a:r>
            <a:r>
              <a:rPr lang="en-ID" dirty="0">
                <a:latin typeface="Eras Demi ITC" panose="020B0805030504020804" pitchFamily="34" charset="0"/>
              </a:rPr>
              <a:t> 2010. </a:t>
            </a:r>
          </a:p>
          <a:p>
            <a:pPr marL="0" indent="0">
              <a:buNone/>
            </a:pPr>
            <a:endParaRPr lang="en-ID" dirty="0">
              <a:latin typeface="Eras Demi ITC" panose="020B0805030504020804" pitchFamily="34" charset="0"/>
            </a:endParaRPr>
          </a:p>
          <a:p>
            <a:pPr marL="0" indent="0">
              <a:buNone/>
            </a:pP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sulit</a:t>
            </a:r>
            <a:r>
              <a:rPr lang="en-ID" dirty="0"/>
              <a:t> </a:t>
            </a:r>
            <a:r>
              <a:rPr lang="en-ID" dirty="0" err="1"/>
              <a:t>mendapatkan</a:t>
            </a:r>
            <a:r>
              <a:rPr lang="en-ID" dirty="0"/>
              <a:t> data </a:t>
            </a:r>
            <a:r>
              <a:rPr lang="en-ID" dirty="0" err="1"/>
              <a:t>mengenai</a:t>
            </a:r>
            <a:r>
              <a:rPr lang="en-ID" dirty="0"/>
              <a:t> </a:t>
            </a:r>
            <a:r>
              <a:rPr lang="en-ID" dirty="0" err="1"/>
              <a:t>angka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di </a:t>
            </a:r>
            <a:r>
              <a:rPr lang="en-ID" dirty="0" err="1"/>
              <a:t>kalangan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 Kristen, </a:t>
            </a:r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patut</a:t>
            </a:r>
            <a:r>
              <a:rPr lang="en-ID" dirty="0"/>
              <a:t> </a:t>
            </a:r>
            <a:r>
              <a:rPr lang="en-ID" dirty="0" err="1"/>
              <a:t>diduga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terdapat</a:t>
            </a:r>
            <a:r>
              <a:rPr lang="en-ID" dirty="0"/>
              <a:t> orang Kristen.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sz="1900" i="1" dirty="0" err="1"/>
              <a:t>Suryaningrum</a:t>
            </a:r>
            <a:r>
              <a:rPr lang="en-ID" sz="1900" i="1" dirty="0"/>
              <a:t>, N. (2019). </a:t>
            </a:r>
            <a:r>
              <a:rPr lang="en-ID" sz="1900" i="1" dirty="0" err="1"/>
              <a:t>Determinan</a:t>
            </a:r>
            <a:r>
              <a:rPr lang="en-ID" sz="1900" i="1" dirty="0"/>
              <a:t> </a:t>
            </a:r>
            <a:r>
              <a:rPr lang="en-ID" sz="1900" i="1" dirty="0" err="1"/>
              <a:t>Perceraian</a:t>
            </a:r>
            <a:r>
              <a:rPr lang="en-ID" sz="1900" i="1" dirty="0"/>
              <a:t> di Jakarta Timur </a:t>
            </a:r>
            <a:r>
              <a:rPr lang="en-ID" sz="1900" i="1" dirty="0" err="1"/>
              <a:t>Tahun</a:t>
            </a:r>
            <a:r>
              <a:rPr lang="en-ID" sz="1900" i="1" dirty="0"/>
              <a:t> 2014 (</a:t>
            </a:r>
            <a:r>
              <a:rPr lang="en-ID" sz="1900" i="1" dirty="0" err="1"/>
              <a:t>Studi</a:t>
            </a:r>
            <a:r>
              <a:rPr lang="en-ID" sz="1900" i="1" dirty="0"/>
              <a:t> Data </a:t>
            </a:r>
            <a:r>
              <a:rPr lang="en-ID" sz="1900" i="1" dirty="0" err="1"/>
              <a:t>Pengadilan</a:t>
            </a:r>
            <a:r>
              <a:rPr lang="en-ID" sz="1900" i="1" dirty="0"/>
              <a:t> Agama dan </a:t>
            </a:r>
            <a:r>
              <a:rPr lang="en-ID" sz="1900" i="1" dirty="0" err="1"/>
              <a:t>Pengadilan</a:t>
            </a:r>
            <a:r>
              <a:rPr lang="en-ID" sz="1900" i="1" dirty="0"/>
              <a:t> Negeri). Forum </a:t>
            </a:r>
            <a:r>
              <a:rPr lang="en-ID" sz="1900" i="1" dirty="0" err="1"/>
              <a:t>Ilmu</a:t>
            </a:r>
            <a:r>
              <a:rPr lang="en-ID" sz="1900" i="1" dirty="0"/>
              <a:t> Sosial, 46(2), 128–141. https://doi.org/10.15294/fis.v46i2.19627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B02F2-417B-40A1-BC72-E7AA2D08D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5" r="18654"/>
          <a:stretch/>
        </p:blipFill>
        <p:spPr>
          <a:xfrm>
            <a:off x="6829425" y="0"/>
            <a:ext cx="536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DB1C-6990-47D2-B3B1-81CE06A5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Perjanjian</a:t>
            </a:r>
            <a:r>
              <a:rPr lang="en-US" b="1" dirty="0"/>
              <a:t> </a:t>
            </a:r>
            <a:r>
              <a:rPr lang="en-US" b="1" dirty="0" err="1"/>
              <a:t>antara</a:t>
            </a:r>
            <a:r>
              <a:rPr lang="en-US" b="1" dirty="0"/>
              <a:t> Israel dan YHWH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3032-B24E-4530-A76D-4AB179101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99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ID" dirty="0"/>
            </a:br>
            <a:r>
              <a:rPr lang="en-ID" dirty="0"/>
              <a:t>1.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Ilah</a:t>
            </a:r>
            <a:r>
              <a:rPr lang="en-ID" dirty="0"/>
              <a:t> lain </a:t>
            </a:r>
            <a:br>
              <a:rPr lang="en-ID" dirty="0"/>
            </a:br>
            <a:r>
              <a:rPr lang="en-ID" dirty="0"/>
              <a:t>2.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patung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disembah</a:t>
            </a:r>
            <a:r>
              <a:rPr lang="en-ID" dirty="0"/>
              <a:t> </a:t>
            </a:r>
            <a:br>
              <a:rPr lang="en-ID" dirty="0"/>
            </a:br>
            <a:r>
              <a:rPr lang="en-ID" dirty="0"/>
              <a:t>3.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menyebut</a:t>
            </a:r>
            <a:r>
              <a:rPr lang="en-ID" dirty="0"/>
              <a:t> </a:t>
            </a:r>
            <a:r>
              <a:rPr lang="en-ID" dirty="0" err="1"/>
              <a:t>nama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sia-sia</a:t>
            </a:r>
            <a:br>
              <a:rPr lang="en-ID" dirty="0"/>
            </a:br>
            <a:r>
              <a:rPr lang="en-ID" dirty="0"/>
              <a:t>4. </a:t>
            </a:r>
            <a:r>
              <a:rPr lang="en-ID" dirty="0" err="1"/>
              <a:t>Ingat</a:t>
            </a:r>
            <a:r>
              <a:rPr lang="en-ID" dirty="0"/>
              <a:t> dan </a:t>
            </a:r>
            <a:r>
              <a:rPr lang="en-ID" dirty="0" err="1"/>
              <a:t>kuduskan</a:t>
            </a:r>
            <a:r>
              <a:rPr lang="en-ID" dirty="0"/>
              <a:t> </a:t>
            </a:r>
            <a:r>
              <a:rPr lang="en-ID" dirty="0" err="1"/>
              <a:t>hari</a:t>
            </a:r>
            <a:r>
              <a:rPr lang="en-ID" dirty="0"/>
              <a:t> </a:t>
            </a:r>
            <a:r>
              <a:rPr lang="en-ID" dirty="0" err="1"/>
              <a:t>sabat</a:t>
            </a:r>
            <a:r>
              <a:rPr lang="en-ID" dirty="0"/>
              <a:t> </a:t>
            </a:r>
            <a:br>
              <a:rPr lang="en-ID" dirty="0"/>
            </a:br>
            <a:r>
              <a:rPr lang="en-ID" dirty="0"/>
              <a:t>5. </a:t>
            </a:r>
            <a:r>
              <a:rPr lang="en-ID" dirty="0" err="1"/>
              <a:t>Hormatilah</a:t>
            </a:r>
            <a:r>
              <a:rPr lang="en-ID" dirty="0"/>
              <a:t> ayah dan </a:t>
            </a:r>
            <a:r>
              <a:rPr lang="en-ID" dirty="0" err="1"/>
              <a:t>ibumu</a:t>
            </a:r>
            <a:r>
              <a:rPr lang="en-ID" dirty="0"/>
              <a:t> </a:t>
            </a:r>
            <a:br>
              <a:rPr lang="en-ID" dirty="0"/>
            </a:br>
            <a:r>
              <a:rPr lang="en-ID" dirty="0"/>
              <a:t>6. </a:t>
            </a:r>
            <a:r>
              <a:rPr lang="en-ID" dirty="0" err="1"/>
              <a:t>Jangan</a:t>
            </a:r>
            <a:r>
              <a:rPr lang="en-ID" dirty="0"/>
              <a:t> </a:t>
            </a:r>
            <a:r>
              <a:rPr lang="en-ID" dirty="0" err="1"/>
              <a:t>membunuh</a:t>
            </a:r>
            <a:r>
              <a:rPr lang="en-ID" dirty="0"/>
              <a:t>  </a:t>
            </a:r>
            <a:br>
              <a:rPr lang="en-ID" dirty="0"/>
            </a:br>
            <a:r>
              <a:rPr lang="en-ID" dirty="0"/>
              <a:t>7. </a:t>
            </a:r>
            <a:r>
              <a:rPr lang="en-ID" dirty="0" err="1"/>
              <a:t>Jangan</a:t>
            </a:r>
            <a:r>
              <a:rPr lang="en-ID" dirty="0"/>
              <a:t> </a:t>
            </a:r>
            <a:r>
              <a:rPr lang="en-ID" dirty="0" err="1"/>
              <a:t>berzinah</a:t>
            </a:r>
            <a:r>
              <a:rPr lang="en-ID" dirty="0"/>
              <a:t> </a:t>
            </a:r>
            <a:br>
              <a:rPr lang="en-ID" dirty="0"/>
            </a:br>
            <a:r>
              <a:rPr lang="en-ID" dirty="0"/>
              <a:t>8. </a:t>
            </a:r>
            <a:r>
              <a:rPr lang="en-ID" dirty="0" err="1"/>
              <a:t>Jangan</a:t>
            </a:r>
            <a:r>
              <a:rPr lang="en-ID" dirty="0"/>
              <a:t> </a:t>
            </a:r>
            <a:r>
              <a:rPr lang="en-ID" dirty="0" err="1"/>
              <a:t>mencuri</a:t>
            </a:r>
            <a:r>
              <a:rPr lang="en-ID" dirty="0"/>
              <a:t> </a:t>
            </a:r>
            <a:br>
              <a:rPr lang="en-ID" dirty="0"/>
            </a:br>
            <a:r>
              <a:rPr lang="en-ID" dirty="0"/>
              <a:t>9. </a:t>
            </a:r>
            <a:r>
              <a:rPr lang="en-ID" dirty="0" err="1"/>
              <a:t>Jangan</a:t>
            </a:r>
            <a:r>
              <a:rPr lang="en-ID" dirty="0"/>
              <a:t> </a:t>
            </a:r>
            <a:r>
              <a:rPr lang="en-ID" dirty="0" err="1"/>
              <a:t>bersaksi</a:t>
            </a:r>
            <a:r>
              <a:rPr lang="en-ID" dirty="0"/>
              <a:t> </a:t>
            </a:r>
            <a:r>
              <a:rPr lang="en-ID" dirty="0" err="1"/>
              <a:t>dusta</a:t>
            </a:r>
            <a:r>
              <a:rPr lang="en-ID" dirty="0"/>
              <a:t> </a:t>
            </a:r>
            <a:br>
              <a:rPr lang="en-ID" dirty="0"/>
            </a:br>
            <a:r>
              <a:rPr lang="en-ID" dirty="0"/>
              <a:t>10. </a:t>
            </a:r>
            <a:r>
              <a:rPr lang="en-ID" dirty="0" err="1"/>
              <a:t>Jangan</a:t>
            </a:r>
            <a:r>
              <a:rPr lang="en-ID" dirty="0"/>
              <a:t> </a:t>
            </a:r>
            <a:r>
              <a:rPr lang="en-ID" dirty="0" err="1"/>
              <a:t>mengingini</a:t>
            </a:r>
            <a:r>
              <a:rPr lang="en-ID" dirty="0"/>
              <a:t> 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02912-AF37-49B3-9F86-800E0BD6F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0" y="3648281"/>
            <a:ext cx="4019549" cy="26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D099-09DF-42A8-AC5E-A2A99284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/>
              <a:t>Perjanjian</a:t>
            </a:r>
            <a:r>
              <a:rPr lang="es-ES" b="1" dirty="0"/>
              <a:t> antara </a:t>
            </a:r>
            <a:r>
              <a:rPr lang="es-ES" b="1" dirty="0" err="1"/>
              <a:t>suami</a:t>
            </a:r>
            <a:r>
              <a:rPr lang="es-ES" b="1" dirty="0"/>
              <a:t> dan </a:t>
            </a:r>
            <a:r>
              <a:rPr lang="es-ES" b="1" dirty="0" err="1"/>
              <a:t>istri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6F330-8B98-4E68-9524-96B2C2602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/>
              <a:t>Setia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pasangan</a:t>
            </a:r>
            <a:r>
              <a:rPr lang="en-ID" dirty="0"/>
              <a:t> </a:t>
            </a:r>
            <a:r>
              <a:rPr lang="en-ID" dirty="0" err="1"/>
              <a:t>saya</a:t>
            </a:r>
            <a:endParaRPr lang="en-ID" dirty="0"/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Jujur</a:t>
            </a:r>
            <a:r>
              <a:rPr lang="en-ID" dirty="0"/>
              <a:t> dan </a:t>
            </a:r>
            <a:r>
              <a:rPr lang="en-ID" dirty="0" err="1"/>
              <a:t>setia</a:t>
            </a:r>
            <a:endParaRPr lang="en-ID" dirty="0"/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Menghormati</a:t>
            </a:r>
            <a:r>
              <a:rPr lang="en-ID" dirty="0"/>
              <a:t> </a:t>
            </a:r>
            <a:r>
              <a:rPr lang="en-ID" dirty="0" err="1"/>
              <a:t>pasangan</a:t>
            </a:r>
            <a:r>
              <a:rPr lang="en-ID" dirty="0"/>
              <a:t> </a:t>
            </a:r>
            <a:r>
              <a:rPr lang="en-ID" dirty="0" err="1"/>
              <a:t>saya</a:t>
            </a:r>
            <a:r>
              <a:rPr lang="en-ID" dirty="0"/>
              <a:t> di </a:t>
            </a:r>
            <a:r>
              <a:rPr lang="en-ID" dirty="0" err="1"/>
              <a:t>hadapan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 dan </a:t>
            </a:r>
            <a:r>
              <a:rPr lang="en-ID" dirty="0" err="1"/>
              <a:t>pribadi</a:t>
            </a:r>
            <a:endParaRPr lang="en-ID" dirty="0"/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dan </a:t>
            </a:r>
            <a:r>
              <a:rPr lang="en-ID" dirty="0" err="1"/>
              <a:t>istirahat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pasangan</a:t>
            </a:r>
            <a:r>
              <a:rPr lang="en-ID" dirty="0"/>
              <a:t> </a:t>
            </a:r>
            <a:r>
              <a:rPr lang="en-ID" dirty="0" err="1"/>
              <a:t>saya</a:t>
            </a:r>
            <a:endParaRPr lang="en-ID" dirty="0"/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Menghormati</a:t>
            </a:r>
            <a:r>
              <a:rPr lang="en-ID" dirty="0"/>
              <a:t> orang </a:t>
            </a:r>
            <a:r>
              <a:rPr lang="en-ID" dirty="0" err="1"/>
              <a:t>tua</a:t>
            </a:r>
            <a:r>
              <a:rPr lang="en-ID" dirty="0"/>
              <a:t> dan </a:t>
            </a:r>
            <a:r>
              <a:rPr lang="en-ID" dirty="0" err="1"/>
              <a:t>mertua</a:t>
            </a:r>
            <a:endParaRPr lang="en-ID" dirty="0"/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Bebas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kebencian</a:t>
            </a:r>
            <a:r>
              <a:rPr lang="en-ID" dirty="0"/>
              <a:t>, </a:t>
            </a:r>
            <a:r>
              <a:rPr lang="en-ID" dirty="0" err="1"/>
              <a:t>kemarahan</a:t>
            </a:r>
            <a:r>
              <a:rPr lang="en-ID" dirty="0"/>
              <a:t> yang </a:t>
            </a:r>
            <a:r>
              <a:rPr lang="en-ID" dirty="0" err="1"/>
              <a:t>merusak</a:t>
            </a:r>
            <a:r>
              <a:rPr lang="en-ID" dirty="0"/>
              <a:t> dan </a:t>
            </a:r>
            <a:r>
              <a:rPr lang="en-ID" dirty="0" err="1"/>
              <a:t>emosi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terkendali</a:t>
            </a:r>
            <a:r>
              <a:rPr lang="en-ID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Kesetiaan</a:t>
            </a:r>
            <a:r>
              <a:rPr lang="en-ID" dirty="0"/>
              <a:t> </a:t>
            </a:r>
            <a:r>
              <a:rPr lang="en-ID" dirty="0" err="1"/>
              <a:t>seksual</a:t>
            </a:r>
            <a:r>
              <a:rPr lang="en-ID" dirty="0"/>
              <a:t>; </a:t>
            </a:r>
            <a:r>
              <a:rPr lang="en-ID" dirty="0" err="1"/>
              <a:t>mengendalikan</a:t>
            </a:r>
            <a:r>
              <a:rPr lang="en-ID" dirty="0"/>
              <a:t> </a:t>
            </a:r>
            <a:r>
              <a:rPr lang="en-ID" dirty="0" err="1"/>
              <a:t>nafsu</a:t>
            </a:r>
            <a:r>
              <a:rPr lang="en-ID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Komunitas</a:t>
            </a:r>
            <a:r>
              <a:rPr lang="en-ID" dirty="0"/>
              <a:t> </a:t>
            </a:r>
            <a:r>
              <a:rPr lang="en-ID" dirty="0" err="1"/>
              <a:t>sejati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kepemilikan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pemberian</a:t>
            </a:r>
            <a:r>
              <a:rPr lang="en-ID" dirty="0"/>
              <a:t> </a:t>
            </a:r>
            <a:r>
              <a:rPr lang="en-ID" dirty="0" err="1"/>
              <a:t>hadiah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pribadi</a:t>
            </a:r>
            <a:r>
              <a:rPr lang="en-ID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Komunikasi</a:t>
            </a:r>
            <a:r>
              <a:rPr lang="en-ID" dirty="0"/>
              <a:t> yang </a:t>
            </a:r>
            <a:r>
              <a:rPr lang="en-ID" dirty="0" err="1"/>
              <a:t>jujur</a:t>
            </a:r>
            <a:r>
              <a:rPr lang="en-ID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Merasa</a:t>
            </a:r>
            <a:r>
              <a:rPr lang="en-ID" dirty="0"/>
              <a:t> </a:t>
            </a:r>
            <a:r>
              <a:rPr lang="en-ID" dirty="0" err="1"/>
              <a:t>puas</a:t>
            </a:r>
            <a:r>
              <a:rPr lang="en-ID" dirty="0"/>
              <a:t>: </a:t>
            </a:r>
            <a:r>
              <a:rPr lang="en-ID" dirty="0" err="1"/>
              <a:t>bebas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keinginan</a:t>
            </a:r>
            <a:r>
              <a:rPr lang="en-ID" dirty="0"/>
              <a:t>        </a:t>
            </a:r>
          </a:p>
        </p:txBody>
      </p:sp>
    </p:spTree>
    <p:extLst>
      <p:ext uri="{BB962C8B-B14F-4D97-AF65-F5344CB8AC3E}">
        <p14:creationId xmlns:p14="http://schemas.microsoft.com/office/powerpoint/2010/main" val="129653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9B0F6-A86B-409A-A351-8CDE3FB8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A.J. Gordon  dan Anak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Penjual</a:t>
            </a:r>
            <a:r>
              <a:rPr lang="en-ID" sz="32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Burung</a:t>
            </a:r>
            <a:endParaRPr lang="en-ID" sz="32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C428F-FBE2-48E8-B4F1-5C05C33A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063750"/>
            <a:ext cx="5905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53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E46D7-E27A-40E3-ACCE-64E104D05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84EDC-E2F6-4E9F-A69E-571432DB5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4375" y="2457449"/>
            <a:ext cx="6791325" cy="1014413"/>
          </a:xfrm>
        </p:spPr>
        <p:txBody>
          <a:bodyPr>
            <a:noAutofit/>
          </a:bodyPr>
          <a:lstStyle/>
          <a:p>
            <a:pPr algn="l"/>
            <a:r>
              <a:rPr lang="en-US" sz="9600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55000" endA="300" endPos="45500" dir="5400000" sy="-100000" algn="bl" rotWithShape="0"/>
                </a:effectLst>
                <a:latin typeface="Script MT Bold" panose="03040602040607080904" pitchFamily="66" charset="0"/>
              </a:rPr>
              <a:t>Mengampuni</a:t>
            </a:r>
            <a:endParaRPr lang="en-ID" sz="96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  <a:reflection blurRad="6350" stA="55000" endA="300" endPos="45500" dir="5400000" sy="-100000" algn="bl" rotWithShape="0"/>
              </a:effectLst>
              <a:latin typeface="Script MT Bold" panose="030406020406070809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39E6B-7241-4426-A936-6652FA6E0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5526" y="3510757"/>
            <a:ext cx="6343650" cy="741362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rgbClr val="FFFF66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Yang </a:t>
            </a:r>
            <a:r>
              <a:rPr lang="en-US" sz="4800" dirty="0" err="1">
                <a:solidFill>
                  <a:srgbClr val="FFFF66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Tidak</a:t>
            </a:r>
            <a:r>
              <a:rPr lang="en-US" sz="4800" dirty="0">
                <a:solidFill>
                  <a:srgbClr val="FFFF66"/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 Setia</a:t>
            </a:r>
            <a:endParaRPr lang="en-ID" sz="4800" dirty="0">
              <a:solidFill>
                <a:srgbClr val="FFFF66"/>
              </a:solidFill>
              <a:effectLst>
                <a:outerShdw blurRad="50800" dist="50800" dir="5400000" algn="ctr" rotWithShape="0">
                  <a:schemeClr val="tx1"/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4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38B44B-7DCF-4B1F-812C-CE3EB9059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1AAC72-411E-46F6-9BA4-86BCC12C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5B62E-4485-454D-A38B-31EBCF8E8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0" y="1247776"/>
            <a:ext cx="5972175" cy="4267200"/>
          </a:xfrm>
          <a:solidFill>
            <a:schemeClr val="bg1">
              <a:alpha val="53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ID" i="1" dirty="0" err="1"/>
              <a:t>Apakah</a:t>
            </a:r>
            <a:r>
              <a:rPr lang="en-ID" i="1" dirty="0"/>
              <a:t> </a:t>
            </a:r>
            <a:r>
              <a:rPr lang="en-ID" i="1" dirty="0" err="1"/>
              <a:t>pasangan</a:t>
            </a:r>
            <a:r>
              <a:rPr lang="en-ID" i="1" dirty="0"/>
              <a:t> </a:t>
            </a:r>
            <a:r>
              <a:rPr lang="en-ID" i="1" dirty="0" err="1"/>
              <a:t>suami</a:t>
            </a:r>
            <a:r>
              <a:rPr lang="en-ID" i="1" dirty="0"/>
              <a:t> </a:t>
            </a:r>
            <a:r>
              <a:rPr lang="en-ID" i="1" dirty="0" err="1"/>
              <a:t>isteri</a:t>
            </a:r>
            <a:r>
              <a:rPr lang="en-ID" i="1" dirty="0"/>
              <a:t> Kristen </a:t>
            </a:r>
            <a:r>
              <a:rPr lang="en-ID" i="1" dirty="0" err="1"/>
              <a:t>boleh</a:t>
            </a:r>
            <a:r>
              <a:rPr lang="en-ID" i="1" dirty="0"/>
              <a:t> </a:t>
            </a:r>
            <a:r>
              <a:rPr lang="en-ID" i="1" dirty="0" err="1"/>
              <a:t>bercerai</a:t>
            </a:r>
            <a:r>
              <a:rPr lang="en-ID" i="1" dirty="0"/>
              <a:t>? </a:t>
            </a:r>
            <a:r>
              <a:rPr lang="en-ID" dirty="0" err="1"/>
              <a:t>Jawaban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>
                <a:latin typeface="Impact" panose="020B0806030902050204" pitchFamily="34" charset="0"/>
              </a:rPr>
              <a:t>“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boleh</a:t>
            </a:r>
            <a:r>
              <a:rPr lang="en-ID" dirty="0">
                <a:latin typeface="Impact" panose="020B0806030902050204" pitchFamily="34" charset="0"/>
              </a:rPr>
              <a:t>”. </a:t>
            </a:r>
          </a:p>
          <a:p>
            <a:pPr marL="0" indent="0">
              <a:buNone/>
            </a:pPr>
            <a:r>
              <a:rPr lang="en-ID" dirty="0" err="1"/>
              <a:t>Gereja</a:t>
            </a:r>
            <a:r>
              <a:rPr lang="en-ID" dirty="0"/>
              <a:t> pada </a:t>
            </a:r>
            <a:r>
              <a:rPr lang="en-ID" dirty="0" err="1"/>
              <a:t>umumnya</a:t>
            </a:r>
            <a:r>
              <a:rPr lang="en-ID" dirty="0"/>
              <a:t> </a:t>
            </a:r>
            <a:r>
              <a:rPr lang="en-ID" dirty="0" err="1"/>
              <a:t>melarang</a:t>
            </a:r>
            <a:r>
              <a:rPr lang="en-ID" dirty="0"/>
              <a:t> </a:t>
            </a:r>
            <a:r>
              <a:rPr lang="en-ID" dirty="0" err="1"/>
              <a:t>dilakukannya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. </a:t>
            </a:r>
          </a:p>
          <a:p>
            <a:pPr marL="0" indent="0">
              <a:buNone/>
            </a:pPr>
            <a:r>
              <a:rPr lang="en-ID" dirty="0"/>
              <a:t>Dasar </a:t>
            </a:r>
            <a:r>
              <a:rPr lang="en-ID" dirty="0" err="1"/>
              <a:t>larangan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terutama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Firman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yang </a:t>
            </a:r>
            <a:r>
              <a:rPr lang="en-ID" dirty="0" err="1"/>
              <a:t>terdapat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>
                <a:latin typeface="Impact" panose="020B0806030902050204" pitchFamily="34" charset="0"/>
              </a:rPr>
              <a:t>Matius</a:t>
            </a:r>
            <a:r>
              <a:rPr lang="en-ID" dirty="0">
                <a:latin typeface="Impact" panose="020B0806030902050204" pitchFamily="34" charset="0"/>
              </a:rPr>
              <a:t> 19:6 </a:t>
            </a:r>
            <a:r>
              <a:rPr lang="en-ID" dirty="0">
                <a:latin typeface="+mj-lt"/>
              </a:rPr>
              <a:t>dan</a:t>
            </a:r>
            <a:r>
              <a:rPr lang="en-ID" dirty="0">
                <a:latin typeface="Impact" panose="020B0806030902050204" pitchFamily="34" charset="0"/>
              </a:rPr>
              <a:t> Markus 10:9, </a:t>
            </a:r>
            <a:r>
              <a:rPr lang="en-ID" dirty="0"/>
              <a:t>“</a:t>
            </a:r>
            <a:r>
              <a:rPr lang="en-ID" dirty="0" err="1">
                <a:latin typeface="Gill Sans Ultra Bold Condensed" panose="020B0A06020104020203" pitchFamily="34" charset="0"/>
              </a:rPr>
              <a:t>apa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telah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dipersatukan</a:t>
            </a:r>
            <a:r>
              <a:rPr lang="en-ID" dirty="0">
                <a:latin typeface="Gill Sans Ultra Bold Condensed" panose="020B0A06020104020203" pitchFamily="34" charset="0"/>
              </a:rPr>
              <a:t> Allah,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boleh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diceraikan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latin typeface="Gill Sans Ultra Bold Condensed" panose="020B0A06020104020203" pitchFamily="34" charset="0"/>
              </a:rPr>
              <a:t>.</a:t>
            </a:r>
            <a:r>
              <a:rPr lang="en-ID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9800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118E-DF8D-4595-80BD-2AC4AC3B6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C5D20-ADAF-47C9-8C49-5BF43A6BC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75" y="676274"/>
            <a:ext cx="6019799" cy="56102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Tiga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pendapat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umum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kalangan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 Kristen.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Menyetujui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dan </a:t>
            </a:r>
            <a:r>
              <a:rPr lang="en-ID" dirty="0" err="1"/>
              <a:t>pernikahan</a:t>
            </a:r>
            <a:r>
              <a:rPr lang="en-ID" dirty="0"/>
              <a:t> </a:t>
            </a:r>
            <a:r>
              <a:rPr lang="en-ID" dirty="0" err="1"/>
              <a:t>kembali</a:t>
            </a:r>
            <a:r>
              <a:rPr lang="en-ID" dirty="0"/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Menyetujui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menyetujui</a:t>
            </a:r>
            <a:r>
              <a:rPr lang="en-ID" dirty="0"/>
              <a:t> </a:t>
            </a:r>
            <a:r>
              <a:rPr lang="en-ID" dirty="0" err="1"/>
              <a:t>pernikahan</a:t>
            </a:r>
            <a:r>
              <a:rPr lang="en-ID" dirty="0"/>
              <a:t> </a:t>
            </a:r>
            <a:r>
              <a:rPr lang="en-ID" dirty="0" err="1"/>
              <a:t>kembali</a:t>
            </a:r>
            <a:r>
              <a:rPr lang="en-ID" dirty="0"/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menyetujui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dan </a:t>
            </a:r>
            <a:r>
              <a:rPr lang="en-ID" dirty="0" err="1"/>
              <a:t>pernikahan</a:t>
            </a:r>
            <a:r>
              <a:rPr lang="en-ID" dirty="0"/>
              <a:t> </a:t>
            </a:r>
            <a:r>
              <a:rPr lang="en-ID" dirty="0" err="1"/>
              <a:t>kembali</a:t>
            </a:r>
            <a:endParaRPr lang="en-ID" dirty="0"/>
          </a:p>
          <a:p>
            <a:endParaRPr lang="en-ID" dirty="0"/>
          </a:p>
          <a:p>
            <a:pPr marL="0" indent="0">
              <a:buNone/>
            </a:pPr>
            <a:r>
              <a:rPr lang="en-ID" sz="1900" i="1" dirty="0" err="1"/>
              <a:t>Maiaweng</a:t>
            </a:r>
            <a:r>
              <a:rPr lang="en-ID" sz="1900" i="1" dirty="0"/>
              <a:t>, P. C. D. (2017). </a:t>
            </a:r>
            <a:r>
              <a:rPr lang="en-ID" sz="1900" i="1" dirty="0" err="1"/>
              <a:t>Perceraian</a:t>
            </a:r>
            <a:r>
              <a:rPr lang="en-ID" sz="1900" i="1" dirty="0"/>
              <a:t> dan </a:t>
            </a:r>
            <a:r>
              <a:rPr lang="en-ID" sz="1900" i="1" dirty="0" err="1"/>
              <a:t>Pernikahan</a:t>
            </a:r>
            <a:r>
              <a:rPr lang="en-ID" sz="1900" i="1" dirty="0"/>
              <a:t> Kembali. </a:t>
            </a:r>
            <a:r>
              <a:rPr lang="en-ID" sz="1900" i="1" dirty="0" err="1"/>
              <a:t>Jurnal</a:t>
            </a:r>
            <a:r>
              <a:rPr lang="en-ID" sz="1900" i="1" dirty="0"/>
              <a:t> </a:t>
            </a:r>
            <a:r>
              <a:rPr lang="en-ID" sz="1900" i="1" dirty="0" err="1"/>
              <a:t>Jaffray</a:t>
            </a:r>
            <a:r>
              <a:rPr lang="en-ID" sz="1900" i="1" dirty="0"/>
              <a:t>, 15(1), 97–114. https://doi.org/10.25278/jj71.v15i1.237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/>
              <a:t>Dari </a:t>
            </a:r>
            <a:r>
              <a:rPr lang="en-ID" dirty="0" err="1"/>
              <a:t>sini</a:t>
            </a:r>
            <a:r>
              <a:rPr lang="en-ID" dirty="0"/>
              <a:t> </a:t>
            </a:r>
            <a:r>
              <a:rPr lang="en-ID" dirty="0" err="1"/>
              <a:t>nampak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sebagian</a:t>
            </a:r>
            <a:r>
              <a:rPr lang="en-ID" dirty="0"/>
              <a:t> orang Kristen yang </a:t>
            </a:r>
            <a:r>
              <a:rPr lang="en-ID" dirty="0" err="1"/>
              <a:t>menyetujui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. </a:t>
            </a:r>
            <a:r>
              <a:rPr lang="en-ID" dirty="0" err="1">
                <a:latin typeface="Gill Sans Ultra Bold Condensed" panose="020B0A06020104020203" pitchFamily="34" charset="0"/>
              </a:rPr>
              <a:t>Tampaknya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sejalan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fakta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bahwa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sedikit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pasangan</a:t>
            </a:r>
            <a:r>
              <a:rPr lang="en-ID" dirty="0">
                <a:latin typeface="Gill Sans Ultra Bold Condensed" panose="020B0A06020104020203" pitchFamily="34" charset="0"/>
              </a:rPr>
              <a:t> Kristen yang </a:t>
            </a:r>
            <a:r>
              <a:rPr lang="en-ID" dirty="0" err="1">
                <a:latin typeface="Gill Sans Ultra Bold Condensed" panose="020B0A06020104020203" pitchFamily="34" charset="0"/>
              </a:rPr>
              <a:t>mengakhiri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pernikahan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melalui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perceraian</a:t>
            </a:r>
            <a:r>
              <a:rPr lang="en-ID" dirty="0">
                <a:latin typeface="Gill Sans Ultra Bold Condensed" panose="020B0A06020104020203" pitchFamily="34" charset="0"/>
              </a:rPr>
              <a:t> di </a:t>
            </a:r>
            <a:r>
              <a:rPr lang="en-ID" dirty="0" err="1">
                <a:latin typeface="Gill Sans Ultra Bold Condensed" panose="020B0A06020104020203" pitchFamily="34" charset="0"/>
              </a:rPr>
              <a:t>pengadilan</a:t>
            </a:r>
            <a:r>
              <a:rPr lang="en-ID" dirty="0"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B1E9D-A75A-4A03-A3D5-83E7FF535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91" r="7682"/>
          <a:stretch/>
        </p:blipFill>
        <p:spPr>
          <a:xfrm>
            <a:off x="257176" y="676274"/>
            <a:ext cx="4495799" cy="55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8F994-2071-42CD-9087-1048EBF85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84E7F-8273-49FC-8FAF-051DB21ED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790575"/>
            <a:ext cx="5200649" cy="55530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D" dirty="0"/>
              <a:t>Banyak </a:t>
            </a:r>
            <a:r>
              <a:rPr lang="en-ID" dirty="0" err="1"/>
              <a:t>faktor</a:t>
            </a:r>
            <a:r>
              <a:rPr lang="en-ID" dirty="0"/>
              <a:t> yang </a:t>
            </a:r>
            <a:r>
              <a:rPr lang="en-ID" dirty="0" err="1"/>
              <a:t>mengakibatkan</a:t>
            </a:r>
            <a:r>
              <a:rPr lang="en-ID" dirty="0"/>
              <a:t> </a:t>
            </a:r>
            <a:r>
              <a:rPr lang="en-ID" dirty="0" err="1"/>
              <a:t>terjadinya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.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dikatakan</a:t>
            </a:r>
            <a:r>
              <a:rPr lang="en-ID" dirty="0"/>
              <a:t> </a:t>
            </a:r>
            <a:r>
              <a:rPr lang="en-ID" dirty="0" err="1"/>
              <a:t>Harisantoso</a:t>
            </a:r>
            <a:r>
              <a:rPr lang="en-ID" dirty="0"/>
              <a:t>, </a:t>
            </a:r>
            <a:r>
              <a:rPr lang="en-ID" dirty="0" err="1"/>
              <a:t>keputusan</a:t>
            </a:r>
            <a:r>
              <a:rPr lang="en-ID" dirty="0"/>
              <a:t> </a:t>
            </a:r>
            <a:r>
              <a:rPr lang="en-ID" dirty="0" err="1"/>
              <a:t>perceraian</a:t>
            </a:r>
            <a:r>
              <a:rPr lang="en-ID" dirty="0"/>
              <a:t> </a:t>
            </a:r>
            <a:r>
              <a:rPr lang="en-ID" dirty="0" err="1"/>
              <a:t>dibuat</a:t>
            </a:r>
            <a:r>
              <a:rPr lang="en-ID" dirty="0"/>
              <a:t>, </a:t>
            </a:r>
            <a:r>
              <a:rPr lang="en-ID" dirty="0" err="1">
                <a:latin typeface="Eras Demi ITC" panose="020B0805030504020804" pitchFamily="34" charset="0"/>
              </a:rPr>
              <a:t>biasanya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setelah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terjadi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perseteruan</a:t>
            </a:r>
            <a:r>
              <a:rPr lang="en-ID" dirty="0">
                <a:latin typeface="Eras Demi ITC" panose="020B0805030504020804" pitchFamily="34" charset="0"/>
              </a:rPr>
              <a:t> yang sangat </a:t>
            </a:r>
            <a:r>
              <a:rPr lang="en-ID" dirty="0" err="1">
                <a:latin typeface="Eras Demi ITC" panose="020B0805030504020804" pitchFamily="34" charset="0"/>
              </a:rPr>
              <a:t>panjang</a:t>
            </a:r>
            <a:r>
              <a:rPr lang="en-ID" dirty="0">
                <a:latin typeface="Eras Demi ITC" panose="020B0805030504020804" pitchFamily="34" charset="0"/>
              </a:rPr>
              <a:t>.</a:t>
            </a:r>
          </a:p>
          <a:p>
            <a:endParaRPr lang="en-ID" dirty="0"/>
          </a:p>
          <a:p>
            <a:pPr marL="0" indent="0">
              <a:buNone/>
            </a:pPr>
            <a:r>
              <a:rPr lang="en-ID" sz="1700" i="1" dirty="0" err="1"/>
              <a:t>Harisantoso</a:t>
            </a:r>
            <a:r>
              <a:rPr lang="en-ID" sz="1700" i="1" dirty="0"/>
              <a:t>, I. T. (2019). </a:t>
            </a:r>
            <a:r>
              <a:rPr lang="en-ID" sz="1700" i="1" dirty="0" err="1"/>
              <a:t>Perceraian</a:t>
            </a:r>
            <a:r>
              <a:rPr lang="en-ID" sz="1700" i="1" dirty="0"/>
              <a:t> </a:t>
            </a:r>
            <a:r>
              <a:rPr lang="en-ID" sz="1700" i="1" dirty="0" err="1"/>
              <a:t>Warga</a:t>
            </a:r>
            <a:r>
              <a:rPr lang="en-ID" sz="1700" i="1" dirty="0"/>
              <a:t> GKJW Di </a:t>
            </a:r>
            <a:r>
              <a:rPr lang="en-ID" sz="1700" i="1" dirty="0" err="1"/>
              <a:t>Kabupaten</a:t>
            </a:r>
            <a:r>
              <a:rPr lang="en-ID" sz="1700" i="1" dirty="0"/>
              <a:t> </a:t>
            </a:r>
            <a:r>
              <a:rPr lang="en-ID" sz="1700" i="1" dirty="0" err="1"/>
              <a:t>Jember</a:t>
            </a:r>
            <a:r>
              <a:rPr lang="en-ID" sz="1700" i="1" dirty="0"/>
              <a:t>: </a:t>
            </a:r>
            <a:r>
              <a:rPr lang="en-ID" sz="1700" i="1" dirty="0" err="1"/>
              <a:t>Suatu</a:t>
            </a:r>
            <a:r>
              <a:rPr lang="en-ID" sz="1700" i="1" dirty="0"/>
              <a:t> Analisa </a:t>
            </a:r>
            <a:r>
              <a:rPr lang="en-ID" sz="1700" i="1" dirty="0" err="1"/>
              <a:t>Teori</a:t>
            </a:r>
            <a:r>
              <a:rPr lang="en-ID" sz="1700" i="1" dirty="0"/>
              <a:t> </a:t>
            </a:r>
            <a:r>
              <a:rPr lang="en-ID" sz="1700" i="1" dirty="0" err="1"/>
              <a:t>Pertukaran</a:t>
            </a:r>
            <a:r>
              <a:rPr lang="en-ID" sz="1700" i="1" dirty="0"/>
              <a:t> Sosial. Visio Dei: </a:t>
            </a:r>
            <a:r>
              <a:rPr lang="en-ID" sz="1700" i="1" dirty="0" err="1"/>
              <a:t>Jurnal</a:t>
            </a:r>
            <a:r>
              <a:rPr lang="en-ID" sz="1700" i="1" dirty="0"/>
              <a:t> </a:t>
            </a:r>
            <a:r>
              <a:rPr lang="en-ID" sz="1700" i="1" dirty="0" err="1"/>
              <a:t>Teologi</a:t>
            </a:r>
            <a:r>
              <a:rPr lang="en-ID" sz="1700" i="1" dirty="0"/>
              <a:t> Kristen, 59–78. https://doi.org/10.35909/visiodei.v1i1.5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Perceraian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bermula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macetnya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komunikasi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antara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suami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isteri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/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Bila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komunikasi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tersebut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tidak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segera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diperbaiki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akan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mengakibatkan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masalahmasalah</a:t>
            </a:r>
            <a:r>
              <a:rPr lang="en-ID" dirty="0">
                <a:latin typeface="Bahnschrift SemiBold Condensed" panose="020B0502040204020203" pitchFamily="34" charset="0"/>
              </a:rPr>
              <a:t> lain </a:t>
            </a:r>
            <a:r>
              <a:rPr lang="en-ID" dirty="0" err="1">
                <a:latin typeface="Bahnschrift SemiBold Condensed" panose="020B0502040204020203" pitchFamily="34" charset="0"/>
              </a:rPr>
              <a:t>seperti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ketidakpercayaan</a:t>
            </a:r>
            <a:r>
              <a:rPr lang="en-ID" dirty="0">
                <a:latin typeface="Bahnschrift SemiBold Condensed" panose="020B0502040204020203" pitchFamily="34" charset="0"/>
              </a:rPr>
              <a:t>, </a:t>
            </a:r>
            <a:r>
              <a:rPr lang="en-ID" dirty="0" err="1">
                <a:latin typeface="Bahnschrift SemiBold Condensed" panose="020B0502040204020203" pitchFamily="34" charset="0"/>
              </a:rPr>
              <a:t>kebencian</a:t>
            </a:r>
            <a:r>
              <a:rPr lang="en-ID" dirty="0">
                <a:latin typeface="Bahnschrift SemiBold Condensed" panose="020B0502040204020203" pitchFamily="34" charset="0"/>
              </a:rPr>
              <a:t>, </a:t>
            </a:r>
            <a:r>
              <a:rPr lang="en-ID" dirty="0" err="1">
                <a:latin typeface="Bahnschrift SemiBold Condensed" panose="020B0502040204020203" pitchFamily="34" charset="0"/>
              </a:rPr>
              <a:t>bahkan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perselingkuhan</a:t>
            </a:r>
            <a:r>
              <a:rPr lang="en-ID" dirty="0">
                <a:latin typeface="Bahnschrift SemiBold Condensed" panose="020B0502040204020203" pitchFamily="34" charset="0"/>
              </a:rPr>
              <a:t> yang </a:t>
            </a:r>
            <a:r>
              <a:rPr lang="en-ID" dirty="0" err="1">
                <a:latin typeface="Bahnschrift SemiBold Condensed" panose="020B0502040204020203" pitchFamily="34" charset="0"/>
              </a:rPr>
              <a:t>membawa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hubungan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pernikahan</a:t>
            </a:r>
            <a:r>
              <a:rPr lang="en-ID" dirty="0">
                <a:latin typeface="Bahnschrift SemiBold Condensed" panose="020B0502040204020203" pitchFamily="34" charset="0"/>
              </a:rPr>
              <a:t> </a:t>
            </a:r>
            <a:r>
              <a:rPr lang="en-ID" dirty="0" err="1">
                <a:latin typeface="Bahnschrift SemiBold Condensed" panose="020B0502040204020203" pitchFamily="34" charset="0"/>
              </a:rPr>
              <a:t>berujung</a:t>
            </a:r>
            <a:r>
              <a:rPr lang="en-ID" dirty="0">
                <a:latin typeface="Bahnschrift SemiBold Condensed" panose="020B0502040204020203" pitchFamily="34" charset="0"/>
              </a:rPr>
              <a:t> pada </a:t>
            </a:r>
            <a:r>
              <a:rPr lang="en-ID" dirty="0" err="1">
                <a:latin typeface="Bahnschrift SemiBold Condensed" panose="020B0502040204020203" pitchFamily="34" charset="0"/>
              </a:rPr>
              <a:t>perceraian</a:t>
            </a:r>
            <a:r>
              <a:rPr lang="en-ID" dirty="0">
                <a:latin typeface="Bahnschrift SemiBold Condensed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en-ID" dirty="0"/>
          </a:p>
          <a:p>
            <a:pPr marL="0" indent="0">
              <a:buNone/>
            </a:pPr>
            <a:r>
              <a:rPr lang="en-ID" sz="1900" i="1" dirty="0" err="1"/>
              <a:t>Gunawan</a:t>
            </a:r>
            <a:r>
              <a:rPr lang="en-ID" sz="1900" i="1" dirty="0"/>
              <a:t>, A. (2015). Hamba </a:t>
            </a:r>
            <a:r>
              <a:rPr lang="en-ID" sz="1900" i="1" dirty="0" err="1"/>
              <a:t>Tuhan</a:t>
            </a:r>
            <a:r>
              <a:rPr lang="en-ID" sz="1900" i="1" dirty="0"/>
              <a:t> dan </a:t>
            </a:r>
            <a:r>
              <a:rPr lang="en-ID" sz="1900" i="1" dirty="0" err="1"/>
              <a:t>Keluarganya</a:t>
            </a:r>
            <a:r>
              <a:rPr lang="en-ID" sz="1900" i="1" dirty="0"/>
              <a:t>. </a:t>
            </a:r>
            <a:r>
              <a:rPr lang="en-ID" sz="1900" i="1" dirty="0" err="1"/>
              <a:t>Jurnal</a:t>
            </a:r>
            <a:r>
              <a:rPr lang="en-ID" sz="1900" i="1" dirty="0"/>
              <a:t> </a:t>
            </a:r>
            <a:r>
              <a:rPr lang="en-ID" sz="1900" i="1" dirty="0" err="1"/>
              <a:t>Theologi</a:t>
            </a:r>
            <a:r>
              <a:rPr lang="en-ID" sz="1900" i="1" dirty="0"/>
              <a:t> </a:t>
            </a:r>
            <a:r>
              <a:rPr lang="en-ID" sz="1900" i="1" dirty="0" err="1"/>
              <a:t>Aletheia</a:t>
            </a:r>
            <a:r>
              <a:rPr lang="en-ID" sz="1900" i="1" dirty="0"/>
              <a:t>, 17(8), 9–12.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5F160-6B55-4B5F-BAC9-8E9305B5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1780-D84A-49DF-BD7D-A113F7226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132BD-7383-44DA-8C39-4981DBE15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4300" y="1825625"/>
            <a:ext cx="42005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Dari data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diperoleh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responden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mengisi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angket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survey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menyatakan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64%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perempuan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 36%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laki-laki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Jadi,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responden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mengisi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angket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telah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disebarkan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lebih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banyak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perempuan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daripada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laki-laki</a:t>
            </a:r>
            <a:endParaRPr lang="en-ID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07410C-BF82-4A7C-A5BC-F559B170D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50"/>
          <a:stretch/>
        </p:blipFill>
        <p:spPr>
          <a:xfrm>
            <a:off x="152400" y="1941866"/>
            <a:ext cx="7431586" cy="35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3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4DB8-F83E-40AD-BC8E-53498C5C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115FD-5A38-4BCB-BCEE-0E66365C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300" y="1633538"/>
            <a:ext cx="472153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Data yang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diperoleh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mengenai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usia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responden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dibagi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menjadi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lima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klasifikasi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dapati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usia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17-25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tahun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sebesar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20.5%,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usia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26-35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tahun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sebesar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20.5%,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usia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36-45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tahun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sebesar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25%,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usia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45-55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tahun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sebesar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23.9%  dan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usia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55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tahun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atas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sebesar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10.2%. 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 err="1"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engan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demikian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dapat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dilihat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bahwa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pengisi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angket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survey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paling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banyak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usia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antara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36-45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tahun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Ini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artinya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responden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yang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mengisi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angket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ini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paling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banyak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adalah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pasangan-pasangan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usia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muda</a:t>
            </a:r>
            <a:r>
              <a:rPr lang="en-US" sz="1800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.</a:t>
            </a:r>
            <a:endParaRPr lang="en-ID" sz="1800" dirty="0"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A2F8F-C2BF-4E36-AA6C-9DC10BB55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51"/>
          <a:stretch/>
        </p:blipFill>
        <p:spPr>
          <a:xfrm>
            <a:off x="117164" y="2065692"/>
            <a:ext cx="6940861" cy="28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11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3417</Words>
  <Application>Microsoft Office PowerPoint</Application>
  <PresentationFormat>Widescreen</PresentationFormat>
  <Paragraphs>180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Arial</vt:lpstr>
      <vt:lpstr>Arial Black</vt:lpstr>
      <vt:lpstr>Arial Narrow</vt:lpstr>
      <vt:lpstr>Arial Rounded MT Bold</vt:lpstr>
      <vt:lpstr>Bahnschrift SemiBold Condensed</vt:lpstr>
      <vt:lpstr>Calibri</vt:lpstr>
      <vt:lpstr>Calibri Light</vt:lpstr>
      <vt:lpstr>Cooper Black</vt:lpstr>
      <vt:lpstr>Eras Demi ITC</vt:lpstr>
      <vt:lpstr>Gill Sans Ultra Bold Condensed</vt:lpstr>
      <vt:lpstr>Impact</vt:lpstr>
      <vt:lpstr>Script MT Bold</vt:lpstr>
      <vt:lpstr>Times New Roman</vt:lpstr>
      <vt:lpstr>Office Theme</vt:lpstr>
      <vt:lpstr>Mengampuni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Pernikahan adalah komitmen seumur hidup</vt:lpstr>
      <vt:lpstr>Sesungguhnya Tuhan tidak pernah mengizinkan perceraian</vt:lpstr>
      <vt:lpstr>Perceraian karena perzinaan diizinkan karena ketegaran hati manusia</vt:lpstr>
      <vt:lpstr>Pernikahan adalah institusi suci</vt:lpstr>
      <vt:lpstr>Seandainya ada masalah dalam rumah tangga, saya tidak akan bercerai</vt:lpstr>
      <vt:lpstr>PowerPoint Presentation</vt:lpstr>
      <vt:lpstr>Allah Menghendaki Pernikahan Sebagai Komitmen Seumur Hidup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Perceraian “Diizinkan” Karena Ketegaran Hati Manusia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Masalah dalam Keluarga</vt:lpstr>
      <vt:lpstr>PowerPoint Presentation</vt:lpstr>
      <vt:lpstr>Hosea dan Gomer</vt:lpstr>
      <vt:lpstr>Hosea 1:1-4</vt:lpstr>
      <vt:lpstr>Hosea 1:6-9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Perjanjian antara Israel dan YHWH</vt:lpstr>
      <vt:lpstr>Perjanjian antara suami dan istri</vt:lpstr>
      <vt:lpstr>A.J. Gordon  dan Anak Penjual Burung</vt:lpstr>
      <vt:lpstr>Mengampuni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Mengampuni</dc:title>
  <dc:creator>Pak Pendeta</dc:creator>
  <cp:lastModifiedBy>daniel siswanto</cp:lastModifiedBy>
  <cp:revision>25</cp:revision>
  <dcterms:created xsi:type="dcterms:W3CDTF">2022-04-28T01:55:19Z</dcterms:created>
  <dcterms:modified xsi:type="dcterms:W3CDTF">2022-11-30T08:54:49Z</dcterms:modified>
</cp:coreProperties>
</file>