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57" r:id="rId5"/>
    <p:sldId id="284" r:id="rId6"/>
    <p:sldId id="285" r:id="rId7"/>
    <p:sldId id="286" r:id="rId8"/>
    <p:sldId id="287" r:id="rId9"/>
    <p:sldId id="273" r:id="rId10"/>
    <p:sldId id="258" r:id="rId11"/>
    <p:sldId id="259" r:id="rId12"/>
    <p:sldId id="288" r:id="rId13"/>
    <p:sldId id="261" r:id="rId14"/>
    <p:sldId id="289" r:id="rId15"/>
    <p:sldId id="290" r:id="rId16"/>
    <p:sldId id="264" r:id="rId17"/>
    <p:sldId id="291" r:id="rId18"/>
    <p:sldId id="265" r:id="rId19"/>
    <p:sldId id="292" r:id="rId20"/>
    <p:sldId id="293" r:id="rId21"/>
    <p:sldId id="294" r:id="rId22"/>
    <p:sldId id="268" r:id="rId23"/>
    <p:sldId id="269" r:id="rId24"/>
    <p:sldId id="272" r:id="rId25"/>
    <p:sldId id="279" r:id="rId26"/>
    <p:sldId id="296" r:id="rId27"/>
    <p:sldId id="297" r:id="rId28"/>
    <p:sldId id="295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AF91-5A51-C030-EE3D-4781FDF8D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A9378-A2AA-11B6-0E98-9A56B9F1A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10F2B-CCA0-B7CF-594A-C9818C96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26FC-BDD8-4C45-8B20-710D307FF7A1}" type="datetimeFigureOut">
              <a:rPr lang="en-ID" smtClean="0"/>
              <a:t>02/11/2022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78063-F1DF-D2E0-2140-B5C509D5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4AF33-4BF3-9FB2-FCFF-F56A49A5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F58-F067-4A16-A8E5-1F9F21EB57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731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7864-BBE3-DF0B-BB5B-B7E3C9EC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8A7DE-34AC-A7DF-586E-D7AC35D23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1FD50-D4FA-FCE6-19AA-870FF9F5F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26FC-BDD8-4C45-8B20-710D307FF7A1}" type="datetimeFigureOut">
              <a:rPr lang="en-ID" smtClean="0"/>
              <a:t>02/11/2022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D0EAD-DD35-0F33-8879-80A2D067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1C52F-53A3-1162-B8C0-37D79B90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F58-F067-4A16-A8E5-1F9F21EB57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100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B2F75C-42D9-E9CB-96A9-6214BE91F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98412-C2F2-2663-C4A6-54B363209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BDDF4-61C1-3C4E-1849-232ADD22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26FC-BDD8-4C45-8B20-710D307FF7A1}" type="datetimeFigureOut">
              <a:rPr lang="en-ID" smtClean="0"/>
              <a:t>02/11/2022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6EA7-B6F9-1277-12BF-F5C0DB0E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71198-171B-E310-5205-BD0D40BB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F58-F067-4A16-A8E5-1F9F21EB57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941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9AD1-10C3-E218-B4C7-81491065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2024F-4A68-3D45-62BE-A647AF8CC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18478-11EA-FB61-09ED-1977A781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26FC-BDD8-4C45-8B20-710D307FF7A1}" type="datetimeFigureOut">
              <a:rPr lang="en-ID" smtClean="0"/>
              <a:t>02/11/2022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687FA-DA18-15FE-CEF5-C4C0DA42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8BA76-F5B6-1FD3-CC62-897807F2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F58-F067-4A16-A8E5-1F9F21EB57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901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1F99-1CE1-8C3C-88E9-00779680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AAAFB-B839-17A4-053B-8B6919C72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9C620-89EE-13D7-9587-083CF9992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26FC-BDD8-4C45-8B20-710D307FF7A1}" type="datetimeFigureOut">
              <a:rPr lang="en-ID" smtClean="0"/>
              <a:t>02/11/2022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6D04D-016B-1183-BFA0-A769E923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77002-BF52-2D09-9CB1-DCA68930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F58-F067-4A16-A8E5-1F9F21EB57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783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854A-4CAE-33F5-B54A-FCF49DBC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C466C-A717-FC0B-5108-C846A8A69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C387-B9B3-41DE-FA7A-23EF620F7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F288B-7E79-1B5D-E806-D89E4155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26FC-BDD8-4C45-8B20-710D307FF7A1}" type="datetimeFigureOut">
              <a:rPr lang="en-ID" smtClean="0"/>
              <a:t>02/11/2022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74510-40CA-78DB-04AE-9E6FD98A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7966B-A6A2-1DB6-F681-53CFAB85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F58-F067-4A16-A8E5-1F9F21EB57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958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29652-1C24-E8BF-6795-207E975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6C137-6876-AE70-BA32-26977B004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2BBF5-0085-3D13-F7EE-23A3D5267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7379B-A10E-1511-1560-78888C77A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358CAA-DFD0-DAF3-24CC-DED2AA9D9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2E826-71EA-9EAF-954C-46A8137E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26FC-BDD8-4C45-8B20-710D307FF7A1}" type="datetimeFigureOut">
              <a:rPr lang="en-ID" smtClean="0"/>
              <a:t>02/11/2022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B21DB-B0CD-DB13-F311-E259B667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51CA2-8DD8-2104-FC01-0E6B38EA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F58-F067-4A16-A8E5-1F9F21EB57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723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486E-3A85-EAFA-027F-52CE4159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1F31A-177A-30E3-0BEC-4240D679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26FC-BDD8-4C45-8B20-710D307FF7A1}" type="datetimeFigureOut">
              <a:rPr lang="en-ID" smtClean="0"/>
              <a:t>02/11/2022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D0705-73DC-DDBF-22E3-BEA57375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AB081-7A3F-74C7-728C-62A3A600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F58-F067-4A16-A8E5-1F9F21EB57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904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5025D-53FD-F74B-9718-16200EA0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26FC-BDD8-4C45-8B20-710D307FF7A1}" type="datetimeFigureOut">
              <a:rPr lang="en-ID" smtClean="0"/>
              <a:t>02/11/2022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27828-07CB-6AFC-9403-5157EE4C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3A8E5-B413-C1E3-663B-15E64381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F58-F067-4A16-A8E5-1F9F21EB57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294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1657-F352-4AB3-BB47-8295A49A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CAC86-ABF6-2AB4-6F98-9E1BF9F71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937D2-2020-2640-CF88-B775D9EF7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B140E-8B66-0FD9-DE50-E3A1E86D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26FC-BDD8-4C45-8B20-710D307FF7A1}" type="datetimeFigureOut">
              <a:rPr lang="en-ID" smtClean="0"/>
              <a:t>02/11/2022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90328-A4EC-C737-C24F-FDB6B825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ABD40-DBEC-26E8-BA64-60A7F40C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F58-F067-4A16-A8E5-1F9F21EB57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702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D621-5EDF-4368-6FD2-B27C0E5B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B0C9B-75C4-A528-C985-E7FE315B9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1F51B-B282-13DC-B6BE-C8964C6AA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E8C65-A8B1-26E8-58F3-E574BC9D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26FC-BDD8-4C45-8B20-710D307FF7A1}" type="datetimeFigureOut">
              <a:rPr lang="en-ID" smtClean="0"/>
              <a:t>02/11/2022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E4152-BF54-5BC9-8685-6B891FEAC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71DE5-C235-A626-2BAF-AA83A2B7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F58-F067-4A16-A8E5-1F9F21EB57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398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0339AF-7581-CCFD-C7C4-1CF49273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7C7BB-23EA-BB35-CA73-537818069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D2C81-983E-2C63-0BA2-7E726B191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A26FC-BDD8-4C45-8B20-710D307FF7A1}" type="datetimeFigureOut">
              <a:rPr lang="en-ID" smtClean="0"/>
              <a:t>02/11/2022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14232-8640-5D4E-19C7-58B4FAA58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A1DD8-E24D-92C7-D15B-58F2612A5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50F58-F067-4A16-A8E5-1F9F21EB57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449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4CA47-72DA-6A47-F035-C6E989D04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7" r="22109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51FD6-324C-AD05-58EB-CEC36FC19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475" y="1744921"/>
            <a:ext cx="6654340" cy="216072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Showcard Gothic" panose="04020904020102020604" pitchFamily="82" charset="0"/>
              </a:rPr>
              <a:t>BERGAUL BERSAMA ALLAH</a:t>
            </a:r>
            <a:endParaRPr lang="en-ID" dirty="0">
              <a:latin typeface="Showcard Gothic" panose="04020904020102020604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EDFD6-7F9E-D9E3-F9D2-5CEC7866F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ID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681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4D601-F48C-FB7E-2A58-4F955D7C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3572"/>
            <a:ext cx="3782131" cy="44611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Eras Bold ITC" panose="020B0907030504020204" pitchFamily="34" charset="0"/>
              </a:rPr>
              <a:t>Henokh</a:t>
            </a:r>
            <a:r>
              <a:rPr lang="en-US" dirty="0">
                <a:solidFill>
                  <a:srgbClr val="FFFFFF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Eras Bold ITC" panose="020B0907030504020204" pitchFamily="34" charset="0"/>
              </a:rPr>
              <a:t>Warga</a:t>
            </a:r>
            <a:r>
              <a:rPr lang="en-US" dirty="0">
                <a:solidFill>
                  <a:srgbClr val="FFFFFF"/>
                </a:solidFill>
                <a:latin typeface="Eras Bold ITC" panose="020B0907030504020204" pitchFamily="34" charset="0"/>
              </a:rPr>
              <a:t> Masyarakat Yang </a:t>
            </a:r>
            <a:r>
              <a:rPr lang="en-US" dirty="0" err="1">
                <a:solidFill>
                  <a:srgbClr val="FFFFFF"/>
                </a:solidFill>
                <a:latin typeface="Eras Bold ITC" panose="020B0907030504020204" pitchFamily="34" charset="0"/>
              </a:rPr>
              <a:t>Baik</a:t>
            </a:r>
            <a:endParaRPr lang="en-ID" dirty="0">
              <a:solidFill>
                <a:srgbClr val="FFFFFF"/>
              </a:solidFill>
              <a:latin typeface="Eras Bold ITC" panose="020B0907030504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8CD1B-04D5-4569-66DB-7358FAF5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948" y="396240"/>
            <a:ext cx="6906491" cy="6461760"/>
          </a:xfrm>
        </p:spPr>
        <p:txBody>
          <a:bodyPr anchor="ctr">
            <a:normAutofit/>
          </a:bodyPr>
          <a:lstStyle/>
          <a:p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Henokh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bergaul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bukan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lamunan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sadar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melainkan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segala</a:t>
            </a:r>
            <a:r>
              <a:rPr lang="en-ID" dirty="0">
                <a:solidFill>
                  <a:srgbClr val="C00000"/>
                </a:solidFill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ID" dirty="0">
                <a:solidFill>
                  <a:srgbClr val="C00000"/>
                </a:solidFill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hidupnya</a:t>
            </a:r>
            <a:r>
              <a:rPr lang="en-ID" dirty="0">
                <a:solidFill>
                  <a:srgbClr val="C00000"/>
                </a:solidFill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sehari-hari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pertapa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mengasingkan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dirinya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sekali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dunia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dilaksanakan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 di dunia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tangga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di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pergaulannya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lain,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suami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sahabat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warga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hamba Allah yang </a:t>
            </a:r>
            <a:r>
              <a:rPr lang="en-ID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teguh</a:t>
            </a:r>
            <a:r>
              <a:rPr lang="en-ID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diombang-ambingkan</a:t>
            </a:r>
            <a:r>
              <a:rPr lang="en-ID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ID" dirty="0">
              <a:latin typeface="Gill Sans Nova Cond XB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0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33B96-5E59-635A-CEF2-FCCFC3727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515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6C360-3DA6-0148-A4B5-D383F35BB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881818"/>
            <a:ext cx="5907265" cy="56307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Hatinya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selaras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kehendak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Allah; "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berjalankah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bersama-sama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berjanji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?" Amos 3:3. Dan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perjalanannya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berlangsung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ratus </a:t>
            </a:r>
            <a:r>
              <a:rPr lang="en-ID" sz="3200" dirty="0" err="1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3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3200" dirty="0" err="1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3200" dirty="0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iman</a:t>
            </a:r>
            <a:r>
              <a:rPr lang="en-ID" sz="3200" dirty="0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Henokh</a:t>
            </a:r>
            <a:r>
              <a:rPr lang="en-ID" sz="3200" dirty="0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bertambah</a:t>
            </a:r>
            <a:r>
              <a:rPr lang="en-ID" sz="3200" dirty="0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teguh</a:t>
            </a:r>
            <a:r>
              <a:rPr lang="en-ID" sz="3200" dirty="0"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ID" sz="3200" dirty="0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kasihnya</a:t>
            </a:r>
            <a:r>
              <a:rPr lang="en-ID" sz="3200" dirty="0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3200" dirty="0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3200" dirty="0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hangat</a:t>
            </a:r>
            <a:r>
              <a:rPr lang="en-ID" sz="3200" dirty="0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berlalunya</a:t>
            </a:r>
            <a:r>
              <a:rPr lang="en-ID" sz="3200" dirty="0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3200" dirty="0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3200" dirty="0">
              <a:latin typeface="Berlin Sans FB" panose="020E0602020502020306" pitchFamily="34" charset="0"/>
            </a:endParaRPr>
          </a:p>
          <a:p>
            <a:pPr marL="0" indent="0" algn="r">
              <a:buNone/>
            </a:pPr>
            <a:r>
              <a:rPr lang="en-ID" sz="2400" dirty="0">
                <a:latin typeface="Berlin Sans FB" panose="020E0602020502020306" pitchFamily="34" charset="0"/>
                <a:cs typeface="Times New Roman" panose="02020603050405020304" pitchFamily="18" charset="0"/>
              </a:rPr>
              <a:t>Ellen G. White, Sejarah Para Nabi, </a:t>
            </a:r>
            <a:r>
              <a:rPr lang="en-ID" sz="2400" dirty="0" err="1">
                <a:latin typeface="Berlin Sans FB" panose="020E0602020502020306" pitchFamily="34" charset="0"/>
                <a:cs typeface="Times New Roman" panose="02020603050405020304" pitchFamily="18" charset="0"/>
              </a:rPr>
              <a:t>hlm</a:t>
            </a:r>
            <a:r>
              <a:rPr lang="en-ID" sz="2400" dirty="0">
                <a:latin typeface="Berlin Sans FB" panose="020E0602020502020306" pitchFamily="34" charset="0"/>
                <a:cs typeface="Times New Roman" panose="02020603050405020304" pitchFamily="18" charset="0"/>
              </a:rPr>
              <a:t>. 89</a:t>
            </a:r>
            <a:endParaRPr lang="en-ID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8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4B120-3D38-0E8D-10E1-03F49B16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4" y="623275"/>
            <a:ext cx="10905053" cy="880405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latin typeface="Bernard MT Condensed" panose="02050806060905020404" pitchFamily="18" charset="0"/>
              </a:rPr>
              <a:t>2. BERBICARA DENGAN ALLAH</a:t>
            </a:r>
            <a:endParaRPr lang="en-ID" sz="48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FEEC-487B-5ACF-102E-DF3535FD0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040" y="1595120"/>
            <a:ext cx="8940800" cy="454459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Henokh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a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krab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dengan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TUHAN</a:t>
            </a:r>
          </a:p>
          <a:p>
            <a:pPr marL="0" indent="0">
              <a:buNone/>
            </a:pP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Mendengar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suara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ALLAH :</a:t>
            </a:r>
          </a:p>
          <a:p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Melalui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alam</a:t>
            </a:r>
            <a:endParaRPr lang="en-ID" sz="2400" i="0" u="none" strike="noStrike" baseline="0" dirty="0">
              <a:latin typeface="Gill Sans Nova Cond XBd" panose="020B0A06020104020203" pitchFamily="34" charset="0"/>
            </a:endParaRPr>
          </a:p>
          <a:p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Melalui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Malaikat</a:t>
            </a:r>
            <a:endParaRPr lang="en-ID" sz="2400" i="0" u="none" strike="noStrike" baseline="0" dirty="0">
              <a:latin typeface="Gill Sans Nova Cond XBd" panose="020B0A06020104020203" pitchFamily="34" charset="0"/>
            </a:endParaRPr>
          </a:p>
          <a:p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Melalui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Roh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Kudus</a:t>
            </a:r>
          </a:p>
          <a:p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Melalui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Kitab 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Suci</a:t>
            </a:r>
            <a:endParaRPr lang="en-ID" sz="2400" i="0" u="none" strike="noStrike" baseline="0" dirty="0">
              <a:latin typeface="Gill Sans Nova Cond XBd" panose="020B0A06020104020203" pitchFamily="34" charset="0"/>
            </a:endParaRPr>
          </a:p>
          <a:p>
            <a:pPr marL="0" indent="0">
              <a:buNone/>
            </a:pP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Berbicara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dengan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ALLAH</a:t>
            </a:r>
          </a:p>
          <a:p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Mencurahkan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isi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hati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yang 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terdalam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kepada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ALLAH</a:t>
            </a:r>
          </a:p>
          <a:p>
            <a:pPr marL="0" indent="0">
              <a:buNone/>
            </a:pP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–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Melalui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doa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pribadi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, 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keluarga</a:t>
            </a: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 &amp; 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Jemaat</a:t>
            </a:r>
            <a:endParaRPr lang="en-ID" sz="2400" i="0" u="none" strike="noStrike" baseline="0" dirty="0">
              <a:latin typeface="Gill Sans Nova Cond XBd" panose="020B0A06020104020203" pitchFamily="34" charset="0"/>
            </a:endParaRPr>
          </a:p>
          <a:p>
            <a:pPr marL="0" indent="0">
              <a:buNone/>
            </a:pPr>
            <a:r>
              <a:rPr lang="en-ID" sz="2400" i="0" u="none" strike="noStrike" baseline="0" dirty="0">
                <a:latin typeface="Gill Sans Nova Cond XBd" panose="020B0A06020104020203" pitchFamily="34" charset="0"/>
              </a:rPr>
              <a:t>–</a:t>
            </a:r>
            <a:r>
              <a:rPr lang="en-ID" sz="2400" i="0" u="none" strike="noStrike" baseline="0" dirty="0" err="1">
                <a:latin typeface="Gill Sans Nova Cond XBd" panose="020B0A06020104020203" pitchFamily="34" charset="0"/>
              </a:rPr>
              <a:t>Meditasi</a:t>
            </a:r>
            <a:endParaRPr lang="en-ID" sz="2400" i="0" u="none" strike="noStrike" baseline="0" dirty="0">
              <a:latin typeface="Gill Sans Nova Cond XBd" panose="020B0A06020104020203" pitchFamily="34" charset="0"/>
            </a:endParaRPr>
          </a:p>
          <a:p>
            <a:endParaRPr lang="en-ID" sz="2400" dirty="0">
              <a:latin typeface="Gill Sans Nova Cond XB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0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2C929-913A-B84A-AD10-2467999D4D82}"/>
              </a:ext>
            </a:extLst>
          </p:cNvPr>
          <p:cNvSpPr txBox="1"/>
          <p:nvPr/>
        </p:nvSpPr>
        <p:spPr>
          <a:xfrm>
            <a:off x="3943364" y="233681"/>
            <a:ext cx="8198069" cy="1178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Bernard MT Condensed" panose="02050806060905020404" pitchFamily="18" charset="0"/>
                <a:ea typeface="+mj-ea"/>
                <a:cs typeface="+mj-cs"/>
              </a:rPr>
              <a:t>Ellen G. White, Sejarah Para Nabi, </a:t>
            </a:r>
            <a:r>
              <a:rPr lang="en-US" sz="3600" b="1" kern="1200" dirty="0" err="1">
                <a:solidFill>
                  <a:schemeClr val="tx1"/>
                </a:solidFill>
                <a:latin typeface="Bernard MT Condensed" panose="02050806060905020404" pitchFamily="18" charset="0"/>
                <a:ea typeface="+mj-ea"/>
                <a:cs typeface="+mj-cs"/>
              </a:rPr>
              <a:t>hlm</a:t>
            </a:r>
            <a:r>
              <a:rPr lang="en-US" sz="3600" b="1" kern="1200" dirty="0">
                <a:solidFill>
                  <a:schemeClr val="tx1"/>
                </a:solidFill>
                <a:latin typeface="Bernard MT Condensed" panose="02050806060905020404" pitchFamily="18" charset="0"/>
                <a:ea typeface="+mj-ea"/>
                <a:cs typeface="+mj-cs"/>
              </a:rPr>
              <a:t>. 89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C837F-231D-9E13-3B38-662EE6328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016114"/>
            <a:ext cx="3425957" cy="48252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2F187-CF94-1095-265F-DBBC49D2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996" y="1412241"/>
            <a:ext cx="7062805" cy="506983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Merasa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tertekan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oleh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bertambahnya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kejahatan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orang-orang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jahat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itu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, dan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takut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bahwa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ketidakpercayaan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mereka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itu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akan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mengurangi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sikap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hormatnya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kepada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Allah,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Henokh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menghindarkan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diri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dari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pergaulan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yang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terus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menerus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dengan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mereka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dan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mengambil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banyak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waktu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untuk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sendirian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,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untuk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berenung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 dan </a:t>
            </a:r>
            <a:r>
              <a:rPr lang="en-US" sz="3200" dirty="0" err="1">
                <a:effectLst/>
                <a:latin typeface="Franklin Gothic Medium Cond" panose="020B0606030402020204" pitchFamily="34" charset="0"/>
              </a:rPr>
              <a:t>berdoa</a:t>
            </a:r>
            <a:r>
              <a:rPr lang="en-US" sz="3200" dirty="0">
                <a:effectLst/>
                <a:latin typeface="Franklin Gothic Medium Cond" panose="020B0606030402020204" pitchFamily="34" charset="0"/>
              </a:rPr>
              <a:t>. </a:t>
            </a:r>
          </a:p>
          <a:p>
            <a:r>
              <a:rPr lang="en-US" sz="3200" dirty="0" err="1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Baginya</a:t>
            </a:r>
            <a:r>
              <a:rPr lang="en-US" sz="3200" dirty="0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doa</a:t>
            </a:r>
            <a:r>
              <a:rPr lang="en-US" sz="3200" dirty="0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merupakan</a:t>
            </a:r>
            <a:r>
              <a:rPr lang="en-US" sz="3200" dirty="0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 napas </a:t>
            </a:r>
            <a:r>
              <a:rPr lang="en-US" sz="3200" dirty="0" err="1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jiwa</a:t>
            </a:r>
            <a:r>
              <a:rPr lang="en-US" sz="3200" dirty="0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; </a:t>
            </a:r>
            <a:r>
              <a:rPr lang="en-US" sz="3200" dirty="0" err="1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ia</a:t>
            </a:r>
            <a:r>
              <a:rPr lang="en-US" sz="3200" dirty="0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hidup</a:t>
            </a:r>
            <a:r>
              <a:rPr lang="en-US" sz="3200" dirty="0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dalam</a:t>
            </a:r>
            <a:r>
              <a:rPr lang="en-US" sz="3200" dirty="0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suasana</a:t>
            </a:r>
            <a:r>
              <a:rPr lang="en-US" sz="3200" dirty="0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surga</a:t>
            </a:r>
            <a:r>
              <a:rPr lang="en-US" sz="3200" dirty="0">
                <a:solidFill>
                  <a:srgbClr val="FFFF00"/>
                </a:solidFill>
                <a:effectLst/>
                <a:latin typeface="Eras Bold ITC" panose="020B0907030504020204" pitchFamily="34" charset="0"/>
              </a:rPr>
              <a:t>.</a:t>
            </a:r>
          </a:p>
          <a:p>
            <a:endParaRPr lang="en-US" sz="32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45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E241-8994-D822-1F2A-2E92DFDD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1" y="497840"/>
            <a:ext cx="8184850" cy="1209039"/>
          </a:xfrm>
        </p:spPr>
        <p:txBody>
          <a:bodyPr>
            <a:normAutofit/>
          </a:bodyPr>
          <a:lstStyle/>
          <a:p>
            <a:pPr algn="ctr"/>
            <a:r>
              <a:rPr lang="en-ID" sz="3600" dirty="0">
                <a:latin typeface="Bernard MT Condensed" panose="02050806060905020404" pitchFamily="18" charset="0"/>
                <a:cs typeface="Times New Roman" panose="02020603050405020304" pitchFamily="18" charset="0"/>
              </a:rPr>
              <a:t>Ellen G. White, Sejarah Para Nabi, </a:t>
            </a:r>
            <a:r>
              <a:rPr lang="en-ID" sz="3600" dirty="0" err="1">
                <a:latin typeface="Bernard MT Condensed" panose="02050806060905020404" pitchFamily="18" charset="0"/>
                <a:cs typeface="Times New Roman" panose="02020603050405020304" pitchFamily="18" charset="0"/>
              </a:rPr>
              <a:t>hlm</a:t>
            </a:r>
            <a:r>
              <a:rPr lang="en-ID" sz="3600" dirty="0">
                <a:latin typeface="Bernard MT Condensed" panose="02050806060905020404" pitchFamily="18" charset="0"/>
                <a:cs typeface="Times New Roman" panose="02020603050405020304" pitchFamily="18" charset="0"/>
              </a:rPr>
              <a:t>. 91</a:t>
            </a:r>
            <a:endParaRPr lang="en-ID" sz="3600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01E4D-FE43-FCED-9A96-BE42BE2D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016114"/>
            <a:ext cx="3425957" cy="48252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C59F6-8B5E-D169-0C1B-B7B192C3D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3600" dirty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en-ID" sz="3600" dirty="0" err="1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tengah-tengah</a:t>
            </a:r>
            <a:r>
              <a:rPr lang="en-ID" sz="3600" dirty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kesibukan</a:t>
            </a:r>
            <a:r>
              <a:rPr lang="en-ID" sz="3600" dirty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kerjanya</a:t>
            </a:r>
            <a:r>
              <a:rPr lang="en-ID" sz="3600" dirty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Henokh</a:t>
            </a:r>
            <a:r>
              <a:rPr lang="en-ID" sz="3600" dirty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n-ID" sz="3600" dirty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mempertahankan</a:t>
            </a:r>
            <a:r>
              <a:rPr lang="en-ID" sz="3600" dirty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hubungannya</a:t>
            </a:r>
            <a:r>
              <a:rPr lang="en-ID" sz="3600" dirty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3600" dirty="0">
                <a:effectLst/>
                <a:latin typeface="Eras Demi ITC" panose="020B0805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Allah. </a:t>
            </a:r>
            <a:r>
              <a:rPr lang="en-ID" sz="3600" dirty="0" err="1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3600" dirty="0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sz="3600" dirty="0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3600" dirty="0" err="1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3600" dirty="0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mendesak</a:t>
            </a:r>
            <a:r>
              <a:rPr lang="en-ID" sz="3600" dirty="0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tugasnya</a:t>
            </a:r>
            <a:r>
              <a:rPr lang="en-ID" sz="3600" dirty="0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3600" dirty="0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600" dirty="0" err="1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3600" dirty="0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sering</a:t>
            </a:r>
            <a:r>
              <a:rPr lang="en-ID" sz="3600" dirty="0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3600" dirty="0" err="1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3600" dirty="0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tekun</a:t>
            </a:r>
            <a:r>
              <a:rPr lang="en-ID" sz="3600" dirty="0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ID" sz="3600" dirty="0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sz="3600" dirty="0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3600" dirty="0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doanya</a:t>
            </a:r>
            <a:r>
              <a:rPr lang="en-ID" sz="3600" dirty="0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3600" dirty="0">
                <a:solidFill>
                  <a:srgbClr val="FFFF00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ID" sz="3600" b="1" dirty="0">
              <a:solidFill>
                <a:srgbClr val="FFFF00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07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BC9FE-1194-2D38-63C4-A5C61A8E0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4" y="623275"/>
            <a:ext cx="10905053" cy="849925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latin typeface="Bernard MT Condensed" panose="02050806060905020404" pitchFamily="18" charset="0"/>
              </a:rPr>
              <a:t>3. BEKERJA DENGAN ALLAH</a:t>
            </a:r>
            <a:endParaRPr lang="en-ID" sz="48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BA43-B1FB-7ACD-40A8-F8E5DD28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880" y="1863373"/>
            <a:ext cx="8074815" cy="436778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Henokh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melakukan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apa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yang ALLAH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inginkan</a:t>
            </a:r>
            <a:endParaRPr lang="en-ID" sz="3200" i="0" u="none" strike="noStrike" baseline="0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ID" sz="3200" i="0" u="none" strike="noStrike" baseline="0" dirty="0">
                <a:latin typeface="Berlin Sans FB" panose="020E0602020502020306" pitchFamily="34" charset="0"/>
              </a:rPr>
              <a:t>–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Apa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yang ALLAH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senangi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,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itu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yang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Henokh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senangi</a:t>
            </a:r>
            <a:endParaRPr lang="en-ID" sz="3200" i="0" u="none" strike="noStrike" baseline="0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ID" sz="3200" i="0" u="none" strike="noStrike" baseline="0" dirty="0">
                <a:latin typeface="Berlin Sans FB" panose="020E0602020502020306" pitchFamily="34" charset="0"/>
              </a:rPr>
              <a:t>–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Apa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yang ALLAH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benci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,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itu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yang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Henokh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benci</a:t>
            </a:r>
            <a:endParaRPr lang="en-ID" sz="3200" i="0" u="none" strike="noStrike" baseline="0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ID" sz="3200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Henokh</a:t>
            </a:r>
            <a:r>
              <a:rPr lang="en-ID" sz="3200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sz="3200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bekerja</a:t>
            </a:r>
            <a:r>
              <a:rPr lang="en-ID" sz="3200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sz="3200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dengan</a:t>
            </a:r>
            <a:r>
              <a:rPr lang="en-ID" sz="3200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sz="3200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motivasi</a:t>
            </a:r>
            <a:r>
              <a:rPr lang="en-ID" sz="3200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sz="3200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semua</a:t>
            </a:r>
            <a:r>
              <a:rPr lang="en-ID" sz="3200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sz="3200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untuk</a:t>
            </a:r>
            <a:r>
              <a:rPr lang="en-ID" sz="3200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sz="3200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kemuliaan</a:t>
            </a:r>
            <a:r>
              <a:rPr lang="en-ID" sz="3200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TUHAN dan </a:t>
            </a:r>
            <a:r>
              <a:rPr lang="en-ID" sz="3200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bukan</a:t>
            </a:r>
            <a:r>
              <a:rPr lang="en-ID" sz="3200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sz="3200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untuk</a:t>
            </a:r>
            <a:r>
              <a:rPr lang="en-ID" sz="3200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sz="3200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diri</a:t>
            </a:r>
            <a:r>
              <a:rPr lang="en-ID" sz="3200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sz="3200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sendiri</a:t>
            </a:r>
            <a:endParaRPr lang="en-ID" sz="3200" i="0" u="none" strike="noStrike" baseline="0" dirty="0">
              <a:solidFill>
                <a:srgbClr val="C00000"/>
              </a:solidFill>
              <a:latin typeface="Eras Bold ITC" panose="020B0907030504020204" pitchFamily="34" charset="0"/>
            </a:endParaRPr>
          </a:p>
          <a:p>
            <a:endParaRPr lang="en-ID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874FD-740E-5617-2FA6-406EDEFDA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98" y="1119276"/>
            <a:ext cx="3128842" cy="44068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4F147-156F-5B67-2612-A87918D2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255" y="420415"/>
            <a:ext cx="7959747" cy="6243144"/>
          </a:xfrm>
        </p:spPr>
        <p:txBody>
          <a:bodyPr>
            <a:noAutofit/>
          </a:bodyPr>
          <a:lstStyle/>
          <a:p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Henokh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pengkhotbah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kebenaran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menyatakan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ditunjukkan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Tuhan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kepadanya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takut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Tuhan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suci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petunjuk-petunjuk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padanya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menyampaikan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pekabaran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mendengar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kata-kata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amarannya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Pekerjaannya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dibatasi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keturunan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Di negeri di mana Kain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berusaha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lari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hadirat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Ilahi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nabi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memberitahukan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peristiwa-peristiwa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hebat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ditunjukkan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kepadanya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khayal. "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Sesungguhnya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,"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katanya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"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Tuhan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datang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beribu-ribu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kudus-Nya,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menghakimi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dan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menjatuhkan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orang-orang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fasik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perbuatan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fasik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 </a:t>
            </a:r>
            <a:r>
              <a:rPr lang="en-ID" sz="26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Yudas</a:t>
            </a:r>
            <a:r>
              <a:rPr lang="en-ID" sz="26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14, 15.</a:t>
            </a:r>
            <a:endParaRPr lang="en-ID" sz="2600" dirty="0"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ID" sz="2600" dirty="0">
                <a:latin typeface="Franklin Gothic Medium Cond" panose="020B0606030402020204" pitchFamily="34" charset="0"/>
                <a:cs typeface="Times New Roman" panose="02020603050405020304" pitchFamily="18" charset="0"/>
              </a:rPr>
              <a:t>Ellen G. White, Sejarah Para Nabi, </a:t>
            </a:r>
            <a:r>
              <a:rPr lang="en-ID" sz="2600" dirty="0" err="1">
                <a:latin typeface="Franklin Gothic Medium Cond" panose="020B0606030402020204" pitchFamily="34" charset="0"/>
                <a:cs typeface="Times New Roman" panose="02020603050405020304" pitchFamily="18" charset="0"/>
              </a:rPr>
              <a:t>hlm</a:t>
            </a:r>
            <a:r>
              <a:rPr lang="en-ID" sz="2600" dirty="0">
                <a:latin typeface="Franklin Gothic Medium Cond" panose="020B0606030402020204" pitchFamily="34" charset="0"/>
                <a:cs typeface="Times New Roman" panose="02020603050405020304" pitchFamily="18" charset="0"/>
              </a:rPr>
              <a:t>. 90</a:t>
            </a:r>
            <a:endParaRPr lang="en-ID" sz="26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26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37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C1BAE-C666-A5BF-97B6-7A5BB686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96344"/>
            <a:ext cx="5344159" cy="1956841"/>
          </a:xfrm>
        </p:spPr>
        <p:txBody>
          <a:bodyPr anchor="b">
            <a:normAutofit/>
          </a:bodyPr>
          <a:lstStyle/>
          <a:p>
            <a:r>
              <a:rPr lang="en-US" sz="4200" dirty="0" err="1">
                <a:latin typeface="Congenial Black" panose="02000503040000020004" pitchFamily="2" charset="0"/>
              </a:rPr>
              <a:t>Henokh</a:t>
            </a:r>
            <a:r>
              <a:rPr lang="en-US" sz="4200" dirty="0">
                <a:latin typeface="Congenial Black" panose="02000503040000020004" pitchFamily="2" charset="0"/>
              </a:rPr>
              <a:t> </a:t>
            </a:r>
            <a:r>
              <a:rPr lang="en-US" sz="4200" dirty="0" err="1">
                <a:latin typeface="Congenial Black" panose="02000503040000020004" pitchFamily="2" charset="0"/>
              </a:rPr>
              <a:t>bekerja</a:t>
            </a:r>
            <a:r>
              <a:rPr lang="en-US" sz="4200" dirty="0">
                <a:latin typeface="Congenial Black" panose="02000503040000020004" pitchFamily="2" charset="0"/>
              </a:rPr>
              <a:t> </a:t>
            </a:r>
            <a:r>
              <a:rPr lang="en-US" sz="4200" dirty="0" err="1">
                <a:latin typeface="Congenial Black" panose="02000503040000020004" pitchFamily="2" charset="0"/>
              </a:rPr>
              <a:t>untuk</a:t>
            </a:r>
            <a:r>
              <a:rPr lang="en-US" sz="4200" dirty="0">
                <a:latin typeface="Congenial Black" panose="02000503040000020004" pitchFamily="2" charset="0"/>
              </a:rPr>
              <a:t> </a:t>
            </a:r>
            <a:r>
              <a:rPr lang="en-US" sz="4200" dirty="0" err="1">
                <a:latin typeface="Congenial Black" panose="02000503040000020004" pitchFamily="2" charset="0"/>
              </a:rPr>
              <a:t>keselamatan</a:t>
            </a:r>
            <a:r>
              <a:rPr lang="en-US" sz="4200" dirty="0">
                <a:latin typeface="Congenial Black" panose="02000503040000020004" pitchFamily="2" charset="0"/>
              </a:rPr>
              <a:t> </a:t>
            </a:r>
            <a:r>
              <a:rPr lang="en-US" sz="4200" dirty="0" err="1">
                <a:latin typeface="Congenial Black" panose="02000503040000020004" pitchFamily="2" charset="0"/>
              </a:rPr>
              <a:t>semua</a:t>
            </a:r>
            <a:r>
              <a:rPr lang="en-US" sz="4200" dirty="0">
                <a:latin typeface="Congenial Black" panose="02000503040000020004" pitchFamily="2" charset="0"/>
              </a:rPr>
              <a:t> orang</a:t>
            </a:r>
            <a:endParaRPr lang="en-ID" sz="4200" dirty="0">
              <a:latin typeface="Congenial Black" panose="02000503040000020004" pitchFamily="2" charset="0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026B0-1814-68D7-C19F-29EF3273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739091"/>
            <a:ext cx="4670097" cy="3320668"/>
          </a:xfrm>
        </p:spPr>
        <p:txBody>
          <a:bodyPr>
            <a:normAutofit/>
          </a:bodyPr>
          <a:lstStyle/>
          <a:p>
            <a:endParaRPr lang="en-ID" sz="3600" b="0" i="0" u="none" strike="noStrike" baseline="0" dirty="0">
              <a:latin typeface="Eras Demi ITC" panose="020B0805030504020804" pitchFamily="34" charset="0"/>
            </a:endParaRPr>
          </a:p>
          <a:p>
            <a:r>
              <a:rPr lang="en-ID" sz="3600" i="0" u="none" strike="noStrike" baseline="0" dirty="0" err="1">
                <a:latin typeface="Eras Demi ITC" panose="020B0805030504020804" pitchFamily="34" charset="0"/>
              </a:rPr>
              <a:t>Memberitakan</a:t>
            </a:r>
            <a:r>
              <a:rPr lang="en-ID" sz="3600" i="0" u="none" strike="noStrike" baseline="0" dirty="0">
                <a:latin typeface="Eras Demi ITC" panose="020B0805030504020804" pitchFamily="34" charset="0"/>
              </a:rPr>
              <a:t> </a:t>
            </a:r>
            <a:r>
              <a:rPr lang="en-ID" sz="3600" i="0" u="none" strike="noStrike" baseline="0" dirty="0" err="1">
                <a:latin typeface="Eras Demi ITC" panose="020B0805030504020804" pitchFamily="34" charset="0"/>
              </a:rPr>
              <a:t>Injil</a:t>
            </a:r>
            <a:r>
              <a:rPr lang="en-ID" sz="3600" i="0" u="none" strike="noStrike" baseline="0" dirty="0">
                <a:latin typeface="Eras Demi ITC" panose="020B0805030504020804" pitchFamily="34" charset="0"/>
              </a:rPr>
              <a:t> </a:t>
            </a:r>
            <a:r>
              <a:rPr lang="en-ID" sz="3600" i="0" u="none" strike="noStrike" baseline="0" dirty="0" err="1">
                <a:latin typeface="Eras Demi ITC" panose="020B0805030504020804" pitchFamily="34" charset="0"/>
              </a:rPr>
              <a:t>keselamatan</a:t>
            </a:r>
            <a:endParaRPr lang="en-ID" sz="3600" i="0" u="none" strike="noStrike" baseline="0" dirty="0">
              <a:latin typeface="Eras Demi ITC" panose="020B0805030504020804" pitchFamily="34" charset="0"/>
            </a:endParaRPr>
          </a:p>
          <a:p>
            <a:r>
              <a:rPr lang="fi-FI" sz="3600" i="0" u="none" strike="noStrike" baseline="0" dirty="0">
                <a:latin typeface="Eras Demi ITC" panose="020B0805030504020804" pitchFamily="34" charset="0"/>
              </a:rPr>
              <a:t>Menuntun orang kepada TUHAN supaya selamat</a:t>
            </a:r>
          </a:p>
          <a:p>
            <a:pPr marL="0" indent="0">
              <a:buNone/>
            </a:pPr>
            <a:endParaRPr lang="en-ID" sz="3600" dirty="0">
              <a:latin typeface="Eras Demi ITC" panose="020B08050305040208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27574-7F77-1180-2766-6A8D33B44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0485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40672-E6D3-7005-8B47-3BB97693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17" y="1"/>
            <a:ext cx="8272764" cy="1463039"/>
          </a:xfrm>
        </p:spPr>
        <p:txBody>
          <a:bodyPr>
            <a:normAutofit/>
          </a:bodyPr>
          <a:lstStyle/>
          <a:p>
            <a:pPr algn="ctr"/>
            <a:r>
              <a:rPr lang="en-ID" sz="3600" dirty="0">
                <a:latin typeface="Bernard MT Condensed" panose="02050806060905020404" pitchFamily="18" charset="0"/>
                <a:cs typeface="Times New Roman" panose="02020603050405020304" pitchFamily="18" charset="0"/>
              </a:rPr>
              <a:t>Ellen G. White, Sejarah Para Nabi, </a:t>
            </a:r>
            <a:r>
              <a:rPr lang="en-ID" sz="3600" dirty="0" err="1">
                <a:latin typeface="Bernard MT Condensed" panose="02050806060905020404" pitchFamily="18" charset="0"/>
                <a:cs typeface="Times New Roman" panose="02020603050405020304" pitchFamily="18" charset="0"/>
              </a:rPr>
              <a:t>hlm</a:t>
            </a:r>
            <a:r>
              <a:rPr lang="en-ID" sz="3600" dirty="0">
                <a:latin typeface="Bernard MT Condensed" panose="02050806060905020404" pitchFamily="18" charset="0"/>
                <a:cs typeface="Times New Roman" panose="02020603050405020304" pitchFamily="18" charset="0"/>
              </a:rPr>
              <a:t>. 90,91</a:t>
            </a:r>
            <a:endParaRPr lang="en-ID" sz="3600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7B9F64-B2C0-52E7-194C-289FB1EC8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016114"/>
            <a:ext cx="3425957" cy="48252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CC965-C214-98FA-4F75-917A7A7AD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605280"/>
            <a:ext cx="7161017" cy="5029199"/>
          </a:xfrm>
        </p:spPr>
        <p:txBody>
          <a:bodyPr>
            <a:noAutofit/>
          </a:bodyPr>
          <a:lstStyle/>
          <a:p>
            <a:r>
              <a:rPr lang="en-ID" sz="3000" b="1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sz="3000" b="1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b="1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3000" b="1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b="1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sz="3000" b="1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b="1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penempelak</a:t>
            </a:r>
            <a:r>
              <a:rPr lang="en-ID" sz="3000" b="1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b="1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</a:t>
            </a:r>
            <a:r>
              <a:rPr lang="en-ID" sz="3000" b="1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000" b="1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3000" b="1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b="1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kenal</a:t>
            </a:r>
            <a:r>
              <a:rPr lang="en-ID" sz="3000" b="1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b="1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takut</a:t>
            </a:r>
            <a:r>
              <a:rPr lang="en-ID" sz="3000" b="1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Kuasa Allah yang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disampaikan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hamba-hamba-Nya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dirasakan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mendengarnya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perhatian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amaran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meninggalkan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dosa-dosa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kebanyakan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mencemoohkan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pekabaran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khidmat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berani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jalan-jalan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0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jahat</a:t>
            </a:r>
            <a:r>
              <a:rPr lang="en-ID" sz="3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3000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ID" sz="3000" b="1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30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2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A2CD5-4CFF-D109-A27A-8869378F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2" y="641350"/>
            <a:ext cx="7125207" cy="13589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ranklin Gothic Medium Cond" panose="020B0606030402020204" pitchFamily="34" charset="0"/>
              </a:rPr>
              <a:t>KRISTUS ADALAH TELADAN KITA</a:t>
            </a:r>
            <a:endParaRPr lang="en-ID" dirty="0"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E24DC-AE22-F02F-74D1-FC36B4384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2324101"/>
            <a:ext cx="6010275" cy="344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Berlin Sans FB" panose="020E0602020502020306" pitchFamily="34" charset="0"/>
              </a:rPr>
              <a:t>Ketika </a:t>
            </a:r>
            <a:r>
              <a:rPr lang="en-US" sz="3600" dirty="0" err="1">
                <a:latin typeface="Berlin Sans FB" panose="020E0602020502020306" pitchFamily="34" charset="0"/>
              </a:rPr>
              <a:t>Kristus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ada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didunia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ini</a:t>
            </a:r>
            <a:r>
              <a:rPr lang="en-US" sz="3600" dirty="0">
                <a:latin typeface="Berlin Sans FB" panose="020E0602020502020306" pitchFamily="34" charset="0"/>
              </a:rPr>
              <a:t>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Berlin Sans FB" panose="020E0602020502020306" pitchFamily="34" charset="0"/>
              </a:rPr>
              <a:t>Ia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berjalan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dengan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Bapa</a:t>
            </a:r>
            <a:endParaRPr lang="en-US" sz="3600" dirty="0">
              <a:latin typeface="Berlin Sans FB" panose="020E0602020502020306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Berlin Sans FB" panose="020E0602020502020306" pitchFamily="34" charset="0"/>
              </a:rPr>
              <a:t>Ia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berbicara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dengan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Bapa</a:t>
            </a:r>
            <a:endParaRPr lang="en-US" sz="3600" dirty="0">
              <a:latin typeface="Berlin Sans FB" panose="020E0602020502020306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Berlin Sans FB" panose="020E0602020502020306" pitchFamily="34" charset="0"/>
              </a:rPr>
              <a:t>Ia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bekerja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dengan</a:t>
            </a:r>
            <a:r>
              <a:rPr lang="en-US" sz="3600" dirty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Bapa</a:t>
            </a:r>
            <a:endParaRPr lang="en-ID" sz="3600" dirty="0">
              <a:latin typeface="Berlin Sans FB" panose="020E06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E8CFA-96E9-B72C-3F1A-FC3E84345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1" r="2442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019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3657CA-CA20-2F38-0C8D-E7C919F40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66" r="-1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8D6EE-20EA-FFED-043A-B314C701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92" y="1825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ras Bold ITC" panose="020B0907030504020204" pitchFamily="34" charset="0"/>
              </a:rPr>
              <a:t>PENDAHULUAN</a:t>
            </a:r>
            <a:endParaRPr lang="en-ID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6DE9E-41A1-C770-FD82-44EC7A8B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66" y="1211738"/>
            <a:ext cx="4846194" cy="533130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Kej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4:5 Adam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berumur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930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tahun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lalu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ia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mati</a:t>
            </a:r>
            <a:endParaRPr lang="en-ID" dirty="0">
              <a:latin typeface="Gill Sans Nova Cond XBd" panose="020B0A060201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Kej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4:8 Set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berumur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912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tahun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lalu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ia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mati</a:t>
            </a:r>
            <a:endParaRPr lang="en-ID" dirty="0">
              <a:latin typeface="Gill Sans Nova Cond XBd" panose="020B0A060201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b="0" i="0" u="none" strike="noStrike" baseline="0" dirty="0">
                <a:latin typeface="Gill Sans Nova Cond XBd" panose="020B0A06020104020203" pitchFamily="34" charset="0"/>
              </a:rPr>
              <a:t>Kej 4: 11 Enos berumur 905 tahun lalu ia mati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Kej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4:14 Kenan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berumur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910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tahun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lalu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ia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mati</a:t>
            </a:r>
            <a:endParaRPr lang="en-ID" dirty="0">
              <a:latin typeface="Gill Sans Nova Cond XBd" panose="020B0A060201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Kej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4:17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Mahalaleel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berumur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895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tahun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lalu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ia</a:t>
            </a:r>
            <a:r>
              <a:rPr lang="en-ID" b="0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b="0" i="0" u="none" strike="noStrike" baseline="0" dirty="0" err="1">
                <a:latin typeface="Gill Sans Nova Cond XBd" panose="020B0A06020104020203" pitchFamily="34" charset="0"/>
              </a:rPr>
              <a:t>mati</a:t>
            </a:r>
            <a:endParaRPr lang="en-ID" dirty="0">
              <a:latin typeface="Gill Sans Nova Cond XBd" panose="020B0A060201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a-DK" b="0" i="0" u="none" strike="noStrike" baseline="0" dirty="0">
                <a:latin typeface="Gill Sans Nova Cond XBd" panose="020B0A06020104020203" pitchFamily="34" charset="0"/>
              </a:rPr>
              <a:t>Kej 4: 20 Yared berumur 962 tahun lalu ia mati</a:t>
            </a:r>
          </a:p>
          <a:p>
            <a:endParaRPr lang="en-ID" dirty="0">
              <a:latin typeface="Gill Sans Nova Cond XB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44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A9221-5B28-1227-D104-28C9105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" y="623275"/>
            <a:ext cx="10905053" cy="900725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Bernard MT Condensed" panose="02050806060905020404" pitchFamily="18" charset="0"/>
              </a:rPr>
              <a:t>APAKAH HASIL PERGAULAN HENOKH DENGAN ALLAH?</a:t>
            </a:r>
            <a:endParaRPr lang="en-ID" sz="40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FD30-933A-3468-033C-0223818C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762126"/>
            <a:ext cx="10191750" cy="438149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Henokh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memantulkan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peta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Ilahi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sempurna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3200" dirty="0" err="1">
                <a:effectLst/>
                <a:latin typeface="Gill Sans Nova Ultra Bold" panose="020B0B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Wajahnya</a:t>
            </a:r>
            <a:r>
              <a:rPr lang="en-ID" sz="3200" dirty="0">
                <a:effectLst/>
                <a:latin typeface="Gill Sans Nova Ultra Bold" panose="020B0B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Ultra Bold" panose="020B0B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bercahaya</a:t>
            </a:r>
            <a:r>
              <a:rPr lang="en-ID" sz="3200" dirty="0">
                <a:effectLst/>
                <a:latin typeface="Gill Sans Nova Ultra Bold" panose="020B0B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 </a:t>
            </a:r>
            <a:r>
              <a:rPr lang="en-ID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terang</a:t>
            </a:r>
            <a:r>
              <a:rPr lang="en-ID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suci</a:t>
            </a:r>
            <a:r>
              <a:rPr lang="en-ID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terang</a:t>
            </a:r>
            <a:r>
              <a:rPr lang="en-ID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bersinar</a:t>
            </a:r>
            <a:r>
              <a:rPr lang="en-ID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wajah</a:t>
            </a:r>
            <a:r>
              <a:rPr lang="en-ID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Yesus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3200" dirty="0" err="1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ID" sz="32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sz="32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selesai</a:t>
            </a:r>
            <a:r>
              <a:rPr lang="en-ID" sz="32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berhubungan</a:t>
            </a:r>
            <a:r>
              <a:rPr lang="en-ID" sz="32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32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abi, orang </a:t>
            </a:r>
            <a:r>
              <a:rPr lang="en-ID" sz="3200" dirty="0" err="1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jahat</a:t>
            </a:r>
            <a:r>
              <a:rPr lang="en-ID" sz="32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sekalipun</a:t>
            </a:r>
            <a:r>
              <a:rPr lang="en-ID" sz="32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32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melihat</a:t>
            </a:r>
            <a:r>
              <a:rPr lang="en-ID" sz="32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rasa </a:t>
            </a:r>
            <a:r>
              <a:rPr lang="en-ID" sz="3200" dirty="0" err="1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kagum</a:t>
            </a:r>
            <a:r>
              <a:rPr lang="en-ID" sz="32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32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 </a:t>
            </a:r>
            <a:r>
              <a:rPr lang="en-ID" sz="3200" dirty="0" err="1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surga</a:t>
            </a:r>
            <a:r>
              <a:rPr lang="en-ID" sz="32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3200" dirty="0" err="1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wajahnya</a:t>
            </a:r>
            <a:r>
              <a:rPr lang="en-ID" sz="32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sz="3200" dirty="0"/>
          </a:p>
          <a:p>
            <a:pPr marL="0" indent="0">
              <a:buNone/>
            </a:pPr>
            <a:r>
              <a:rPr lang="en-ID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Ellen G. White, Sejarah Para Nabi, </a:t>
            </a:r>
            <a:r>
              <a:rPr lang="en-ID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hlm</a:t>
            </a:r>
            <a:r>
              <a:rPr lang="en-ID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. 91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587836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E25DD-EE81-2509-002A-9C64CF709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13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A47F7-E248-94C7-5573-A4C774A1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500"/>
            <a:ext cx="6979920" cy="13144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HIDUP BERGAUL DENGAN ALLAH</a:t>
            </a:r>
            <a:endParaRPr lang="en-ID" sz="4000" dirty="0">
              <a:solidFill>
                <a:srgbClr val="FFFF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36A1-2803-15C9-BE1C-799EA6FDC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45" y="1504950"/>
            <a:ext cx="4643628" cy="5005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b="1" i="0" u="none" strike="noStrike" baseline="0" dirty="0" err="1">
                <a:latin typeface="Rajdhani"/>
              </a:rPr>
              <a:t>Berkomunikasi</a:t>
            </a:r>
            <a:r>
              <a:rPr lang="en-ID" b="1" i="0" u="none" strike="noStrike" baseline="0" dirty="0">
                <a:latin typeface="Rajdhani"/>
              </a:rPr>
              <a:t> </a:t>
            </a:r>
            <a:r>
              <a:rPr lang="en-ID" b="1" i="0" u="none" strike="noStrike" baseline="0" dirty="0" err="1">
                <a:latin typeface="Rajdhani"/>
              </a:rPr>
              <a:t>dengan</a:t>
            </a:r>
            <a:r>
              <a:rPr lang="en-ID" b="1" i="0" u="none" strike="noStrike" baseline="0" dirty="0">
                <a:latin typeface="Rajdhani"/>
              </a:rPr>
              <a:t> ALLAH</a:t>
            </a:r>
            <a:endParaRPr lang="en-ID" b="0" i="0" u="none" strike="noStrike" baseline="0" dirty="0">
              <a:latin typeface="Rajdhani"/>
            </a:endParaRPr>
          </a:p>
          <a:p>
            <a:r>
              <a:rPr lang="en-ID" b="1" i="0" u="none" strike="noStrike" baseline="0" dirty="0" err="1">
                <a:latin typeface="Rajdhani"/>
              </a:rPr>
              <a:t>Mendengar</a:t>
            </a:r>
            <a:r>
              <a:rPr lang="en-ID" b="1" i="0" u="none" strike="noStrike" baseline="0" dirty="0">
                <a:latin typeface="Rajdhani"/>
              </a:rPr>
              <a:t> </a:t>
            </a:r>
            <a:r>
              <a:rPr lang="en-ID" b="1" i="0" u="none" strike="noStrike" baseline="0" dirty="0" err="1">
                <a:latin typeface="Rajdhani"/>
              </a:rPr>
              <a:t>suara</a:t>
            </a:r>
            <a:r>
              <a:rPr lang="en-ID" b="1" i="0" u="none" strike="noStrike" baseline="0" dirty="0">
                <a:latin typeface="Rajdhani"/>
              </a:rPr>
              <a:t> ALLAH</a:t>
            </a:r>
            <a:endParaRPr lang="en-ID" b="0" i="0" u="none" strike="noStrike" baseline="0" dirty="0">
              <a:latin typeface="Rajdhani"/>
            </a:endParaRPr>
          </a:p>
          <a:p>
            <a:r>
              <a:rPr lang="en-ID" b="1" i="0" u="none" strike="noStrike" baseline="0" dirty="0" err="1">
                <a:latin typeface="Rajdhani"/>
              </a:rPr>
              <a:t>Berbicara</a:t>
            </a:r>
            <a:r>
              <a:rPr lang="en-ID" b="1" i="0" u="none" strike="noStrike" baseline="0" dirty="0">
                <a:latin typeface="Rajdhani"/>
              </a:rPr>
              <a:t> </a:t>
            </a:r>
            <a:r>
              <a:rPr lang="en-ID" b="1" i="0" u="none" strike="noStrike" baseline="0" dirty="0" err="1">
                <a:latin typeface="Rajdhani"/>
              </a:rPr>
              <a:t>dengan</a:t>
            </a:r>
            <a:r>
              <a:rPr lang="en-ID" b="1" i="0" u="none" strike="noStrike" baseline="0" dirty="0">
                <a:latin typeface="Rajdhani"/>
              </a:rPr>
              <a:t> ALLAH</a:t>
            </a:r>
            <a:endParaRPr lang="en-ID" b="0" i="0" u="none" strike="noStrike" baseline="0" dirty="0">
              <a:latin typeface="Rajdhani"/>
            </a:endParaRPr>
          </a:p>
          <a:p>
            <a:pPr marL="0" indent="0">
              <a:buNone/>
            </a:pPr>
            <a:r>
              <a:rPr lang="en-ID" b="1" i="0" u="none" strike="noStrike" baseline="0" dirty="0" err="1">
                <a:latin typeface="Rajdhani"/>
              </a:rPr>
              <a:t>Menghidupkan</a:t>
            </a:r>
            <a:r>
              <a:rPr lang="en-ID" b="1" i="0" u="none" strike="noStrike" baseline="0" dirty="0">
                <a:latin typeface="Rajdhani"/>
              </a:rPr>
              <a:t> </a:t>
            </a:r>
            <a:r>
              <a:rPr lang="en-ID" b="1" i="0" u="none" strike="noStrike" baseline="0" dirty="0" err="1">
                <a:latin typeface="Rajdhani"/>
              </a:rPr>
              <a:t>Tabiat</a:t>
            </a:r>
            <a:r>
              <a:rPr lang="en-ID" b="1" i="0" u="none" strike="noStrike" baseline="0" dirty="0">
                <a:latin typeface="Rajdhani"/>
              </a:rPr>
              <a:t> </a:t>
            </a:r>
            <a:r>
              <a:rPr lang="en-ID" b="1" i="0" u="none" strike="noStrike" baseline="0" dirty="0" err="1">
                <a:latin typeface="Rajdhani"/>
              </a:rPr>
              <a:t>Surgawi</a:t>
            </a:r>
            <a:endParaRPr lang="en-ID" b="0" i="0" u="none" strike="noStrike" baseline="0" dirty="0">
              <a:latin typeface="Rajdhani"/>
            </a:endParaRPr>
          </a:p>
          <a:p>
            <a:r>
              <a:rPr lang="en-ID" b="1" i="0" u="none" strike="noStrike" baseline="0" dirty="0" err="1">
                <a:latin typeface="Rajdhani"/>
              </a:rPr>
              <a:t>Kidup</a:t>
            </a:r>
            <a:r>
              <a:rPr lang="en-ID" b="1" i="0" u="none" strike="noStrike" baseline="0" dirty="0">
                <a:latin typeface="Rajdhani"/>
              </a:rPr>
              <a:t> </a:t>
            </a:r>
            <a:r>
              <a:rPr lang="en-ID" b="1" i="0" u="none" strike="noStrike" baseline="0" dirty="0" err="1">
                <a:latin typeface="Rajdhani"/>
              </a:rPr>
              <a:t>dalam</a:t>
            </a:r>
            <a:r>
              <a:rPr lang="en-ID" b="1" i="0" u="none" strike="noStrike" baseline="0" dirty="0">
                <a:latin typeface="Rajdhani"/>
              </a:rPr>
              <a:t> </a:t>
            </a:r>
            <a:r>
              <a:rPr lang="en-ID" b="1" i="0" u="none" strike="noStrike" baseline="0" dirty="0" err="1">
                <a:latin typeface="Rajdhani"/>
              </a:rPr>
              <a:t>kesalehan</a:t>
            </a:r>
            <a:endParaRPr lang="en-ID" b="0" i="0" u="none" strike="noStrike" baseline="0" dirty="0">
              <a:latin typeface="Rajdhani"/>
            </a:endParaRPr>
          </a:p>
          <a:p>
            <a:r>
              <a:rPr lang="en-ID" b="1" i="0" u="none" strike="noStrike" baseline="0" dirty="0" err="1">
                <a:latin typeface="Rajdhani"/>
              </a:rPr>
              <a:t>Hidup</a:t>
            </a:r>
            <a:r>
              <a:rPr lang="en-ID" b="1" i="0" u="none" strike="noStrike" baseline="0" dirty="0">
                <a:latin typeface="Rajdhani"/>
              </a:rPr>
              <a:t> </a:t>
            </a:r>
            <a:r>
              <a:rPr lang="en-ID" b="1" i="0" u="none" strike="noStrike" baseline="0" dirty="0" err="1">
                <a:latin typeface="Rajdhani"/>
              </a:rPr>
              <a:t>dalam</a:t>
            </a:r>
            <a:r>
              <a:rPr lang="en-ID" b="1" i="0" u="none" strike="noStrike" baseline="0" dirty="0">
                <a:latin typeface="Rajdhani"/>
              </a:rPr>
              <a:t> </a:t>
            </a:r>
            <a:r>
              <a:rPr lang="en-ID" b="1" i="0" u="none" strike="noStrike" baseline="0" dirty="0" err="1">
                <a:latin typeface="Rajdhani"/>
              </a:rPr>
              <a:t>Kesetiaan</a:t>
            </a:r>
            <a:endParaRPr lang="en-ID" b="0" i="0" u="none" strike="noStrike" baseline="0" dirty="0">
              <a:latin typeface="Rajdhani"/>
            </a:endParaRPr>
          </a:p>
          <a:p>
            <a:pPr marL="0" indent="0">
              <a:buNone/>
            </a:pPr>
            <a:r>
              <a:rPr lang="en-ID" b="1" i="0" u="none" strike="noStrike" baseline="0" dirty="0" err="1">
                <a:latin typeface="Rajdhani"/>
              </a:rPr>
              <a:t>Bekerjasama</a:t>
            </a:r>
            <a:r>
              <a:rPr lang="en-ID" b="1" i="0" u="none" strike="noStrike" baseline="0" dirty="0">
                <a:latin typeface="Rajdhani"/>
              </a:rPr>
              <a:t> </a:t>
            </a:r>
            <a:r>
              <a:rPr lang="en-ID" b="1" i="0" u="none" strike="noStrike" baseline="0" dirty="0" err="1">
                <a:latin typeface="Rajdhani"/>
              </a:rPr>
              <a:t>dengan</a:t>
            </a:r>
            <a:r>
              <a:rPr lang="en-ID" b="1" i="0" u="none" strike="noStrike" baseline="0" dirty="0">
                <a:latin typeface="Rajdhani"/>
              </a:rPr>
              <a:t> ALLAH</a:t>
            </a:r>
            <a:endParaRPr lang="en-ID" b="0" i="0" u="none" strike="noStrike" baseline="0" dirty="0">
              <a:latin typeface="Rajdhani"/>
            </a:endParaRPr>
          </a:p>
          <a:p>
            <a:r>
              <a:rPr lang="en-ID" b="1" i="0" u="none" strike="noStrike" baseline="0" dirty="0" err="1">
                <a:latin typeface="Rajdhani"/>
              </a:rPr>
              <a:t>Berbuat</a:t>
            </a:r>
            <a:r>
              <a:rPr lang="en-ID" b="1" i="0" u="none" strike="noStrike" baseline="0" dirty="0">
                <a:latin typeface="Rajdhani"/>
              </a:rPr>
              <a:t> </a:t>
            </a:r>
            <a:r>
              <a:rPr lang="en-ID" b="1" i="0" u="none" strike="noStrike" baseline="0" dirty="0" err="1">
                <a:latin typeface="Rajdhani"/>
              </a:rPr>
              <a:t>kebajikan</a:t>
            </a:r>
            <a:endParaRPr lang="en-ID" b="0" i="0" u="none" strike="noStrike" baseline="0" dirty="0">
              <a:latin typeface="Rajdhani"/>
            </a:endParaRPr>
          </a:p>
          <a:p>
            <a:r>
              <a:rPr lang="en-ID" b="1" i="0" u="none" strike="noStrike" baseline="0" dirty="0" err="1">
                <a:latin typeface="Rajdhani"/>
              </a:rPr>
              <a:t>Mengabarkan</a:t>
            </a:r>
            <a:r>
              <a:rPr lang="en-ID" b="1" i="0" u="none" strike="noStrike" baseline="0" dirty="0">
                <a:latin typeface="Rajdhani"/>
              </a:rPr>
              <a:t> </a:t>
            </a:r>
            <a:r>
              <a:rPr lang="en-ID" b="1" i="0" u="none" strike="noStrike" baseline="0" dirty="0" err="1">
                <a:latin typeface="Rajdhani"/>
              </a:rPr>
              <a:t>Injil</a:t>
            </a:r>
            <a:endParaRPr lang="en-ID" b="0" i="0" u="none" strike="noStrike" baseline="0" dirty="0">
              <a:latin typeface="Rajdhani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07266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7C963-AB17-2619-7F5B-238415F6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538"/>
            <a:ext cx="12191995" cy="1033669"/>
          </a:xfrm>
        </p:spPr>
        <p:txBody>
          <a:bodyPr>
            <a:no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Eras Demi ITC" panose="020B0805030504020804" pitchFamily="34" charset="0"/>
              </a:rPr>
              <a:t>Tabiat Henokh lebih tinggi nilainya dari pada harta dunia, sehingga ia lebih cocok tinggal disurga.</a:t>
            </a:r>
            <a:endParaRPr lang="en-ID" sz="3600">
              <a:solidFill>
                <a:srgbClr val="FFFFFF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1537E-5B6D-DEDE-63AA-011A5C141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590741"/>
            <a:ext cx="10114555" cy="5114924"/>
          </a:xfrm>
        </p:spPr>
        <p:txBody>
          <a:bodyPr anchor="ctr">
            <a:noAutofit/>
          </a:bodyPr>
          <a:lstStyle/>
          <a:p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Orang-orang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generasi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mengolok-olok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kebodohan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Henokh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mengumpulkan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emas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perak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kekayaan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dunia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hati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Henokh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tertuju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harta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abadi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memandang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negeri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kemuliaan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melihat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Raja di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kemuliaan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-Nya di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tengah-tengah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Sion. </a:t>
            </a:r>
          </a:p>
          <a:p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Pikiran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hati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perkataannya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terpusat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surga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kejahatan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berlaku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kerinduannya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Allah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Sementara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dunia, oleh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iman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tinggal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suasana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kemuliaan</a:t>
            </a:r>
            <a:r>
              <a:rPr lang="en-ID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latin typeface="Bernard MT Condensed" panose="02050806060905020404" pitchFamily="18" charset="0"/>
            </a:endParaRPr>
          </a:p>
          <a:p>
            <a:pPr marL="0" indent="0" algn="r">
              <a:buNone/>
            </a:pPr>
            <a:r>
              <a:rPr lang="en-ID" dirty="0">
                <a:latin typeface="Franklin Gothic Medium Cond" panose="020B0606030402020204" pitchFamily="34" charset="0"/>
                <a:cs typeface="Times New Roman" panose="02020603050405020304" pitchFamily="18" charset="0"/>
              </a:rPr>
              <a:t>Ellen G. White, Sejarah Para Nabi, </a:t>
            </a:r>
            <a:r>
              <a:rPr lang="en-ID" dirty="0" err="1">
                <a:latin typeface="Franklin Gothic Medium Cond" panose="020B0606030402020204" pitchFamily="34" charset="0"/>
                <a:cs typeface="Times New Roman" panose="02020603050405020304" pitchFamily="18" charset="0"/>
              </a:rPr>
              <a:t>hlm</a:t>
            </a:r>
            <a:r>
              <a:rPr lang="en-ID" dirty="0">
                <a:latin typeface="Franklin Gothic Medium Cond" panose="020B0606030402020204" pitchFamily="34" charset="0"/>
                <a:cs typeface="Times New Roman" panose="02020603050405020304" pitchFamily="18" charset="0"/>
              </a:rPr>
              <a:t>. 92</a:t>
            </a:r>
            <a:endParaRPr lang="en-ID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54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CC5C2-EA93-EE58-0790-C4796E21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81000"/>
            <a:ext cx="12191999" cy="1279589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ID" sz="4000" dirty="0">
                <a:latin typeface="Bernard MT Condensed" panose="02050806060905020404" pitchFamily="18" charset="0"/>
                <a:cs typeface="Times New Roman" panose="02020603050405020304" pitchFamily="18" charset="0"/>
              </a:rPr>
            </a:br>
            <a:br>
              <a:rPr lang="en-ID" sz="4000" dirty="0">
                <a:latin typeface="Bernard MT Condensed" panose="02050806060905020404" pitchFamily="18" charset="0"/>
                <a:cs typeface="Times New Roman" panose="02020603050405020304" pitchFamily="18" charset="0"/>
              </a:rPr>
            </a:br>
            <a:br>
              <a:rPr lang="en-ID" sz="4000" dirty="0">
                <a:latin typeface="Bernard MT Condensed" panose="02050806060905020404" pitchFamily="18" charset="0"/>
                <a:cs typeface="Times New Roman" panose="02020603050405020304" pitchFamily="18" charset="0"/>
              </a:rPr>
            </a:br>
            <a:r>
              <a:rPr lang="en-ID" sz="4000" dirty="0">
                <a:latin typeface="Bernard MT Condensed" panose="02050806060905020404" pitchFamily="18" charset="0"/>
                <a:cs typeface="Times New Roman" panose="02020603050405020304" pitchFamily="18" charset="0"/>
              </a:rPr>
              <a:t>Ellen G. White, Sejarah Para Nabi, </a:t>
            </a:r>
            <a:r>
              <a:rPr lang="en-ID" sz="4000" dirty="0" err="1">
                <a:latin typeface="Bernard MT Condensed" panose="02050806060905020404" pitchFamily="18" charset="0"/>
                <a:cs typeface="Times New Roman" panose="02020603050405020304" pitchFamily="18" charset="0"/>
              </a:rPr>
              <a:t>hlm</a:t>
            </a:r>
            <a:r>
              <a:rPr lang="en-ID" sz="4000" dirty="0">
                <a:latin typeface="Bernard MT Condensed" panose="02050806060905020404" pitchFamily="18" charset="0"/>
                <a:cs typeface="Times New Roman" panose="02020603050405020304" pitchFamily="18" charset="0"/>
              </a:rPr>
              <a:t>. 92</a:t>
            </a:r>
            <a:br>
              <a:rPr lang="en-ID" sz="4000" dirty="0">
                <a:latin typeface="Bernard MT Condensed" panose="02050806060905020404" pitchFamily="18" charset="0"/>
              </a:rPr>
            </a:br>
            <a:endParaRPr lang="en-ID" sz="40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EDBA-89A8-20E0-2559-67C34EE3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50" y="1661015"/>
            <a:ext cx="7122300" cy="4443446"/>
          </a:xfrm>
        </p:spPr>
        <p:txBody>
          <a:bodyPr anchor="t">
            <a:noAutofit/>
          </a:bodyPr>
          <a:lstStyle/>
          <a:p>
            <a:pPr>
              <a:spcAft>
                <a:spcPts val="800"/>
              </a:spcAft>
            </a:pPr>
            <a:r>
              <a:rPr lang="en-ID" dirty="0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ID" dirty="0" err="1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Berbahagialah</a:t>
            </a:r>
            <a:r>
              <a:rPr lang="en-ID" dirty="0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yang </a:t>
            </a:r>
            <a:r>
              <a:rPr lang="en-ID" dirty="0" err="1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suci</a:t>
            </a:r>
            <a:r>
              <a:rPr lang="en-ID" dirty="0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hatinya</a:t>
            </a:r>
            <a:r>
              <a:rPr lang="en-ID" dirty="0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dirty="0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dirty="0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melihat</a:t>
            </a:r>
            <a:r>
              <a:rPr lang="en-ID" dirty="0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Allah” </a:t>
            </a:r>
            <a:r>
              <a:rPr lang="en-ID" dirty="0" err="1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Matius</a:t>
            </a:r>
            <a:r>
              <a:rPr lang="en-ID" dirty="0">
                <a:solidFill>
                  <a:srgbClr val="C00000"/>
                </a:solidFill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5:8. </a:t>
            </a:r>
          </a:p>
          <a:p>
            <a:pPr>
              <a:spcAft>
                <a:spcPts val="800"/>
              </a:spcAft>
            </a:pP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ratus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lamanya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Henokh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kesucian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hati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selaras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surga</a:t>
            </a:r>
            <a:r>
              <a:rPr lang="en-ID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abad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bergaul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Allah. Hari demi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rindu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erat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dan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senantiasa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rapat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mengangkat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datang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kepadaNya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 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02699-5FB3-1D00-56A8-928B7D2DD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50" r="10498" b="-2"/>
          <a:stretch/>
        </p:blipFill>
        <p:spPr>
          <a:xfrm>
            <a:off x="7474726" y="1423320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0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7F6D58-9FCA-824F-DA4E-8F3E72506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12DF3-3F2E-0961-84EE-E73CB4A2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2324100"/>
            <a:ext cx="4204137" cy="1093473"/>
          </a:xfrm>
        </p:spPr>
        <p:txBody>
          <a:bodyPr>
            <a:noAutofit/>
          </a:bodyPr>
          <a:lstStyle/>
          <a:p>
            <a:pPr algn="ctr"/>
            <a:r>
              <a:rPr lang="en-ID" sz="5400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Ibrani</a:t>
            </a:r>
            <a:r>
              <a:rPr lang="en-ID" sz="5400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11:5</a:t>
            </a:r>
            <a:br>
              <a:rPr lang="en-ID" sz="5400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sz="5400" dirty="0">
              <a:latin typeface="Eras Bold ITC" panose="020B0907030504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7F501-2329-EC43-37CE-4345630A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16" y="3236598"/>
            <a:ext cx="4865634" cy="331660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iman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Henokh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terangkat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supaya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kematian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....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Sebab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terangkat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kesaksian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berkenan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3200" dirty="0"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Allah”.</a:t>
            </a:r>
            <a:endParaRPr lang="en-ID" sz="3200" dirty="0">
              <a:latin typeface="Gill Sans Nova Cond XB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93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E351B-30D6-C192-EF26-75591539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960" y="-2"/>
            <a:ext cx="7822565" cy="1447801"/>
          </a:xfrm>
        </p:spPr>
        <p:txBody>
          <a:bodyPr anchor="t">
            <a:normAutofit/>
          </a:bodyPr>
          <a:lstStyle/>
          <a:p>
            <a:pPr algn="ctr"/>
            <a:br>
              <a:rPr lang="en-ID" sz="3200" dirty="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</a:br>
            <a:r>
              <a:rPr lang="en-ID" sz="3200" dirty="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Ellen G. White, Sejarah Para Nabi, </a:t>
            </a:r>
            <a:r>
              <a:rPr lang="en-ID" sz="3200" dirty="0" err="1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hlm</a:t>
            </a:r>
            <a:r>
              <a:rPr lang="en-ID" sz="3200" dirty="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. 93,94</a:t>
            </a:r>
            <a:br>
              <a:rPr lang="en-ID" sz="3200" dirty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endParaRPr lang="en-ID" sz="32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CD404-E009-0E07-211B-015522584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14" r="27264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8" name="Group 10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081AA-C649-6338-50FA-428372F11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925" y="1619249"/>
            <a:ext cx="6924675" cy="4572001"/>
          </a:xfrm>
        </p:spPr>
        <p:txBody>
          <a:bodyPr>
            <a:noAutofit/>
          </a:bodyPr>
          <a:lstStyle/>
          <a:p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tengah-tengah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dunia yang oleh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kejahatannya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ditetapkan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kebinasaannya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Henokh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menghidupkan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erat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sekali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diizinkan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merasakan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kematian</a:t>
            </a:r>
            <a:r>
              <a:rPr lang="en-ID" dirty="0">
                <a:solidFill>
                  <a:srgbClr val="FFFF00">
                    <a:alpha val="80000"/>
                  </a:srgb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Sebagaimana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Henokh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diangkat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surga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kehancuran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bumi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air bah,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demikian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orang-orang yang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diangkat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dunia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dibinasakan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dirty="0">
              <a:solidFill>
                <a:schemeClr val="bg1">
                  <a:alpha val="80000"/>
                </a:schemeClr>
              </a:solidFill>
              <a:latin typeface="Gill Sans Nova Cond XBd" panose="020B0A06020104020203" pitchFamily="34" charset="0"/>
            </a:endParaRPr>
          </a:p>
          <a:p>
            <a:endParaRPr lang="en-ID" dirty="0">
              <a:solidFill>
                <a:schemeClr val="bg1">
                  <a:alpha val="80000"/>
                </a:schemeClr>
              </a:solidFill>
              <a:effectLst/>
              <a:latin typeface="Gill Sans Nova Cond XBd" panose="020B0A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>
              <a:solidFill>
                <a:schemeClr val="bg1">
                  <a:alpha val="80000"/>
                </a:schemeClr>
              </a:solidFill>
              <a:latin typeface="Gill Sans Nova Cond XBd" panose="020B0A060201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>
              <a:solidFill>
                <a:schemeClr val="bg1">
                  <a:alpha val="80000"/>
                </a:schemeClr>
              </a:solidFill>
              <a:effectLst/>
              <a:latin typeface="Gill Sans Nova Cond XBd" panose="020B0A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>
              <a:solidFill>
                <a:schemeClr val="bg1">
                  <a:alpha val="80000"/>
                </a:schemeClr>
              </a:solidFill>
              <a:latin typeface="Gill Sans Nova Cond XB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29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9B95-AEF3-0013-3488-1151D672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053" y="3543300"/>
            <a:ext cx="6336347" cy="819150"/>
          </a:xfrm>
        </p:spPr>
        <p:txBody>
          <a:bodyPr anchor="ctr">
            <a:normAutofit/>
          </a:bodyPr>
          <a:lstStyle/>
          <a:p>
            <a:pPr algn="ctr"/>
            <a:r>
              <a:rPr lang="en-ID" sz="36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ID" sz="3600" dirty="0" err="1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Korintus</a:t>
            </a:r>
            <a:r>
              <a:rPr lang="en-ID" sz="36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: </a:t>
            </a:r>
            <a:r>
              <a:rPr lang="en-ID" sz="40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51,52</a:t>
            </a:r>
            <a:endParaRPr lang="en-ID" sz="4000" dirty="0">
              <a:latin typeface="Britannic Bold" panose="020B09030607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5AB4F-7F7E-9B1B-D634-1615B380C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89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74180-FD18-6E34-C3F2-7E32B79B2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4457700"/>
            <a:ext cx="11191235" cy="24003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000" dirty="0" err="1">
                <a:latin typeface="Times New Roman" panose="02020603050405020304" pitchFamily="18" charset="0"/>
              </a:rPr>
              <a:t>Sesungguhnya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aku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menyatakan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kepadamu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suatu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rahasia</a:t>
            </a:r>
            <a:r>
              <a:rPr lang="en-US" sz="3000" dirty="0">
                <a:latin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</a:rPr>
              <a:t>kita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tidak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akan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mati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semuanya</a:t>
            </a:r>
            <a:r>
              <a:rPr lang="en-US" sz="3000" dirty="0">
                <a:latin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</a:rPr>
              <a:t>tetapi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kita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semuanya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akan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diubah</a:t>
            </a:r>
            <a:r>
              <a:rPr lang="en-US" sz="3000" dirty="0">
                <a:latin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</a:rPr>
              <a:t>dalam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sekejap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mata</a:t>
            </a:r>
            <a:r>
              <a:rPr lang="en-US" sz="3000" dirty="0">
                <a:latin typeface="Times New Roman" panose="02020603050405020304" pitchFamily="18" charset="0"/>
              </a:rPr>
              <a:t>, pada </a:t>
            </a:r>
            <a:r>
              <a:rPr lang="en-US" sz="3000" dirty="0" err="1">
                <a:latin typeface="Times New Roman" panose="02020603050405020304" pitchFamily="18" charset="0"/>
              </a:rPr>
              <a:t>waktu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bunyi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nafiri</a:t>
            </a:r>
            <a:r>
              <a:rPr lang="en-US" sz="3000" dirty="0">
                <a:latin typeface="Times New Roman" panose="02020603050405020304" pitchFamily="18" charset="0"/>
              </a:rPr>
              <a:t> yang </a:t>
            </a:r>
            <a:r>
              <a:rPr lang="en-US" sz="3000" dirty="0" err="1">
                <a:latin typeface="Times New Roman" panose="02020603050405020304" pitchFamily="18" charset="0"/>
              </a:rPr>
              <a:t>terakhir</a:t>
            </a:r>
            <a:r>
              <a:rPr lang="en-US" sz="3000" dirty="0">
                <a:latin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</a:rPr>
              <a:t>Sebab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nafiri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akan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berbunyi</a:t>
            </a:r>
            <a:r>
              <a:rPr lang="en-US" sz="3000" dirty="0">
                <a:latin typeface="Times New Roman" panose="02020603050405020304" pitchFamily="18" charset="0"/>
              </a:rPr>
              <a:t> dan </a:t>
            </a:r>
            <a:r>
              <a:rPr lang="en-US" sz="3000" b="1" dirty="0">
                <a:latin typeface="Times New Roman" panose="02020603050405020304" pitchFamily="18" charset="0"/>
              </a:rPr>
              <a:t>orang-orang </a:t>
            </a:r>
            <a:r>
              <a:rPr lang="en-US" sz="3000" b="1" dirty="0" err="1">
                <a:latin typeface="Times New Roman" panose="02020603050405020304" pitchFamily="18" charset="0"/>
              </a:rPr>
              <a:t>mati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akan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dibangkitkan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dalam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keadaan</a:t>
            </a:r>
            <a:r>
              <a:rPr lang="en-US" sz="3000" b="1" dirty="0">
                <a:latin typeface="Times New Roman" panose="02020603050405020304" pitchFamily="18" charset="0"/>
              </a:rPr>
              <a:t> yang </a:t>
            </a:r>
            <a:r>
              <a:rPr lang="en-US" sz="3000" b="1" dirty="0" err="1">
                <a:latin typeface="Times New Roman" panose="02020603050405020304" pitchFamily="18" charset="0"/>
              </a:rPr>
              <a:t>tidak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dapat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binasa</a:t>
            </a:r>
            <a:r>
              <a:rPr lang="en-US" sz="3000" b="1" dirty="0">
                <a:latin typeface="Times New Roman" panose="02020603050405020304" pitchFamily="18" charset="0"/>
              </a:rPr>
              <a:t> dan </a:t>
            </a:r>
            <a:r>
              <a:rPr lang="en-US" sz="3000" b="1" dirty="0" err="1">
                <a:latin typeface="Times New Roman" panose="02020603050405020304" pitchFamily="18" charset="0"/>
              </a:rPr>
              <a:t>kita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semua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akan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diubah</a:t>
            </a:r>
            <a:r>
              <a:rPr lang="en-US" sz="3000" b="1" dirty="0">
                <a:latin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1593036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97F46-4B59-F58E-FEEE-D96C856E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ID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ID" dirty="0" err="1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Tesalonika</a:t>
            </a:r>
            <a:r>
              <a:rPr lang="en-ID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4:16-18.</a:t>
            </a:r>
            <a:endParaRPr lang="en-ID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D2971-F4D6-0F1F-4EC8-1C240AA17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931" y="2239509"/>
            <a:ext cx="7226549" cy="4513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err="1">
                <a:latin typeface="Times New Roman" panose="02020603050405020304" pitchFamily="18" charset="0"/>
              </a:rPr>
              <a:t>Sebab</a:t>
            </a:r>
            <a:r>
              <a:rPr lang="en-US" sz="2600" dirty="0">
                <a:latin typeface="Times New Roman" panose="02020603050405020304" pitchFamily="18" charset="0"/>
              </a:rPr>
              <a:t> pada </a:t>
            </a:r>
            <a:r>
              <a:rPr lang="en-US" sz="2600" dirty="0" err="1">
                <a:latin typeface="Times New Roman" panose="02020603050405020304" pitchFamily="18" charset="0"/>
              </a:rPr>
              <a:t>waktu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tanda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diberi</a:t>
            </a:r>
            <a:r>
              <a:rPr lang="en-US" sz="2600" dirty="0"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</a:rPr>
              <a:t>yaitu</a:t>
            </a:r>
            <a:r>
              <a:rPr lang="en-US" sz="2600" dirty="0">
                <a:latin typeface="Times New Roman" panose="02020603050405020304" pitchFamily="18" charset="0"/>
              </a:rPr>
              <a:t> pada </a:t>
            </a:r>
            <a:r>
              <a:rPr lang="en-US" sz="2600" dirty="0" err="1">
                <a:latin typeface="Times New Roman" panose="02020603050405020304" pitchFamily="18" charset="0"/>
              </a:rPr>
              <a:t>waktu</a:t>
            </a:r>
            <a:r>
              <a:rPr lang="en-US" sz="2600" dirty="0">
                <a:latin typeface="Times New Roman" panose="02020603050405020304" pitchFamily="18" charset="0"/>
              </a:rPr>
              <a:t> penghulu </a:t>
            </a:r>
            <a:r>
              <a:rPr lang="en-US" sz="2600" dirty="0" err="1">
                <a:latin typeface="Times New Roman" panose="02020603050405020304" pitchFamily="18" charset="0"/>
              </a:rPr>
              <a:t>malaikat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berseru</a:t>
            </a:r>
            <a:r>
              <a:rPr lang="en-US" sz="2600" dirty="0">
                <a:latin typeface="Times New Roman" panose="02020603050405020304" pitchFamily="18" charset="0"/>
              </a:rPr>
              <a:t> dan </a:t>
            </a:r>
            <a:r>
              <a:rPr lang="en-US" sz="2600" dirty="0" err="1">
                <a:latin typeface="Times New Roman" panose="02020603050405020304" pitchFamily="18" charset="0"/>
              </a:rPr>
              <a:t>sangkakala</a:t>
            </a:r>
            <a:r>
              <a:rPr lang="en-US" sz="2600" dirty="0">
                <a:latin typeface="Times New Roman" panose="02020603050405020304" pitchFamily="18" charset="0"/>
              </a:rPr>
              <a:t> Allah </a:t>
            </a:r>
            <a:r>
              <a:rPr lang="en-US" sz="2600" dirty="0" err="1">
                <a:latin typeface="Times New Roman" panose="02020603050405020304" pitchFamily="18" charset="0"/>
              </a:rPr>
              <a:t>berbunyi</a:t>
            </a:r>
            <a:r>
              <a:rPr lang="en-US" sz="2600" dirty="0"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</a:rPr>
              <a:t>maka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Tuhan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sendiri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akan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turun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dari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sorga</a:t>
            </a:r>
            <a:r>
              <a:rPr lang="en-US" sz="2600" dirty="0">
                <a:latin typeface="Times New Roman" panose="02020603050405020304" pitchFamily="18" charset="0"/>
              </a:rPr>
              <a:t> dan </a:t>
            </a:r>
            <a:r>
              <a:rPr lang="en-US" sz="2600" dirty="0" err="1">
                <a:latin typeface="Gill Sans Nova Cond XBd" panose="020B0A06020104020203" pitchFamily="34" charset="0"/>
              </a:rPr>
              <a:t>mereka</a:t>
            </a:r>
            <a:r>
              <a:rPr lang="en-US" sz="2600" dirty="0">
                <a:latin typeface="Gill Sans Nova Cond XBd" panose="020B0A06020104020203" pitchFamily="34" charset="0"/>
              </a:rPr>
              <a:t> yang </a:t>
            </a:r>
            <a:r>
              <a:rPr lang="en-US" sz="2600" dirty="0" err="1">
                <a:latin typeface="Gill Sans Nova Cond XBd" panose="020B0A06020104020203" pitchFamily="34" charset="0"/>
              </a:rPr>
              <a:t>mati</a:t>
            </a:r>
            <a:r>
              <a:rPr lang="en-US" sz="2600" dirty="0">
                <a:latin typeface="Gill Sans Nova Cond XBd" panose="020B0A06020104020203" pitchFamily="34" charset="0"/>
              </a:rPr>
              <a:t> </a:t>
            </a:r>
            <a:r>
              <a:rPr lang="en-US" sz="2600" dirty="0" err="1">
                <a:latin typeface="Gill Sans Nova Cond XBd" panose="020B0A06020104020203" pitchFamily="34" charset="0"/>
              </a:rPr>
              <a:t>dalam</a:t>
            </a:r>
            <a:r>
              <a:rPr lang="en-US" sz="2600" dirty="0">
                <a:latin typeface="Gill Sans Nova Cond XBd" panose="020B0A06020104020203" pitchFamily="34" charset="0"/>
              </a:rPr>
              <a:t> </a:t>
            </a:r>
            <a:r>
              <a:rPr lang="en-US" sz="2600" dirty="0" err="1">
                <a:latin typeface="Gill Sans Nova Cond XBd" panose="020B0A06020104020203" pitchFamily="34" charset="0"/>
              </a:rPr>
              <a:t>Kristus</a:t>
            </a:r>
            <a:r>
              <a:rPr lang="en-US" sz="2600" dirty="0">
                <a:latin typeface="Gill Sans Nova Cond XBd" panose="020B0A06020104020203" pitchFamily="34" charset="0"/>
              </a:rPr>
              <a:t> </a:t>
            </a:r>
            <a:r>
              <a:rPr lang="en-US" sz="2600" dirty="0" err="1">
                <a:latin typeface="Gill Sans Nova Cond XBd" panose="020B0A06020104020203" pitchFamily="34" charset="0"/>
              </a:rPr>
              <a:t>akan</a:t>
            </a:r>
            <a:r>
              <a:rPr lang="en-US" sz="2600" dirty="0">
                <a:latin typeface="Gill Sans Nova Cond XBd" panose="020B0A06020104020203" pitchFamily="34" charset="0"/>
              </a:rPr>
              <a:t> </a:t>
            </a:r>
            <a:r>
              <a:rPr lang="en-US" sz="2600" dirty="0" err="1">
                <a:latin typeface="Gill Sans Nova Cond XBd" panose="020B0A06020104020203" pitchFamily="34" charset="0"/>
              </a:rPr>
              <a:t>lebih</a:t>
            </a:r>
            <a:r>
              <a:rPr lang="en-US" sz="2600" dirty="0">
                <a:latin typeface="Gill Sans Nova Cond XBd" panose="020B0A06020104020203" pitchFamily="34" charset="0"/>
              </a:rPr>
              <a:t> </a:t>
            </a:r>
            <a:r>
              <a:rPr lang="en-US" sz="2600" dirty="0" err="1">
                <a:latin typeface="Gill Sans Nova Cond XBd" panose="020B0A06020104020203" pitchFamily="34" charset="0"/>
              </a:rPr>
              <a:t>dahulu</a:t>
            </a:r>
            <a:r>
              <a:rPr lang="en-US" sz="2600" dirty="0">
                <a:latin typeface="Gill Sans Nova Cond XBd" panose="020B0A06020104020203" pitchFamily="34" charset="0"/>
              </a:rPr>
              <a:t> </a:t>
            </a:r>
            <a:r>
              <a:rPr lang="en-US" sz="2600" dirty="0" err="1">
                <a:latin typeface="Gill Sans Nova Cond XBd" panose="020B0A06020104020203" pitchFamily="34" charset="0"/>
              </a:rPr>
              <a:t>bangkit</a:t>
            </a:r>
            <a:r>
              <a:rPr lang="en-US" sz="2600" dirty="0">
                <a:latin typeface="Times New Roman" panose="02020603050405020304" pitchFamily="18" charset="0"/>
              </a:rPr>
              <a:t>; </a:t>
            </a:r>
            <a:r>
              <a:rPr lang="en-US" sz="2600" dirty="0" err="1">
                <a:latin typeface="Gill Sans Nova Ultra Bold" panose="020B0B02020104020203" pitchFamily="34" charset="0"/>
              </a:rPr>
              <a:t>sesudah</a:t>
            </a:r>
            <a:r>
              <a:rPr lang="en-US" sz="2600" dirty="0">
                <a:latin typeface="Gill Sans Nova Ultra Bold" panose="020B0B02020104020203" pitchFamily="34" charset="0"/>
              </a:rPr>
              <a:t> </a:t>
            </a:r>
            <a:r>
              <a:rPr lang="en-US" sz="2600" dirty="0" err="1">
                <a:latin typeface="Gill Sans Nova Ultra Bold" panose="020B0B02020104020203" pitchFamily="34" charset="0"/>
              </a:rPr>
              <a:t>itu</a:t>
            </a:r>
            <a:r>
              <a:rPr lang="en-US" sz="2600" dirty="0">
                <a:latin typeface="Gill Sans Nova Ultra Bold" panose="020B0B02020104020203" pitchFamily="34" charset="0"/>
              </a:rPr>
              <a:t>, </a:t>
            </a:r>
            <a:r>
              <a:rPr lang="en-US" sz="2600" dirty="0" err="1">
                <a:latin typeface="Gill Sans Nova Ultra Bold" panose="020B0B02020104020203" pitchFamily="34" charset="0"/>
              </a:rPr>
              <a:t>kita</a:t>
            </a:r>
            <a:r>
              <a:rPr lang="en-US" sz="2600" dirty="0">
                <a:latin typeface="Gill Sans Nova Ultra Bold" panose="020B0B02020104020203" pitchFamily="34" charset="0"/>
              </a:rPr>
              <a:t> yang </a:t>
            </a:r>
            <a:r>
              <a:rPr lang="en-US" sz="2600" dirty="0" err="1">
                <a:latin typeface="Gill Sans Nova Ultra Bold" panose="020B0B02020104020203" pitchFamily="34" charset="0"/>
              </a:rPr>
              <a:t>hidup</a:t>
            </a:r>
            <a:r>
              <a:rPr lang="en-US" sz="2600" dirty="0">
                <a:latin typeface="Gill Sans Nova Ultra Bold" panose="020B0B02020104020203" pitchFamily="34" charset="0"/>
              </a:rPr>
              <a:t>, yang </a:t>
            </a:r>
            <a:r>
              <a:rPr lang="en-US" sz="2600" dirty="0" err="1">
                <a:latin typeface="Gill Sans Nova Ultra Bold" panose="020B0B02020104020203" pitchFamily="34" charset="0"/>
              </a:rPr>
              <a:t>masih</a:t>
            </a:r>
            <a:r>
              <a:rPr lang="en-US" sz="2600" dirty="0">
                <a:latin typeface="Gill Sans Nova Ultra Bold" panose="020B0B02020104020203" pitchFamily="34" charset="0"/>
              </a:rPr>
              <a:t> </a:t>
            </a:r>
            <a:r>
              <a:rPr lang="en-US" sz="2600" dirty="0" err="1">
                <a:latin typeface="Gill Sans Nova Ultra Bold" panose="020B0B02020104020203" pitchFamily="34" charset="0"/>
              </a:rPr>
              <a:t>tinggal</a:t>
            </a:r>
            <a:r>
              <a:rPr lang="en-US" sz="2600" dirty="0">
                <a:latin typeface="Gill Sans Nova Ultra Bold" panose="020B0B02020104020203" pitchFamily="34" charset="0"/>
              </a:rPr>
              <a:t>, </a:t>
            </a:r>
            <a:r>
              <a:rPr lang="en-US" sz="2600" dirty="0" err="1">
                <a:latin typeface="Gill Sans Nova Ultra Bold" panose="020B0B02020104020203" pitchFamily="34" charset="0"/>
              </a:rPr>
              <a:t>akan</a:t>
            </a:r>
            <a:r>
              <a:rPr lang="en-US" sz="2600" dirty="0">
                <a:latin typeface="Gill Sans Nova Ultra Bold" panose="020B0B02020104020203" pitchFamily="34" charset="0"/>
              </a:rPr>
              <a:t> </a:t>
            </a:r>
            <a:r>
              <a:rPr lang="en-US" sz="2600" dirty="0" err="1">
                <a:latin typeface="Gill Sans Nova Ultra Bold" panose="020B0B02020104020203" pitchFamily="34" charset="0"/>
              </a:rPr>
              <a:t>diangkat</a:t>
            </a:r>
            <a:r>
              <a:rPr lang="en-US" sz="2600" dirty="0">
                <a:latin typeface="Gill Sans Nova Ultra Bold" panose="020B0B02020104020203" pitchFamily="34" charset="0"/>
              </a:rPr>
              <a:t> </a:t>
            </a:r>
            <a:r>
              <a:rPr lang="en-US" sz="2600" dirty="0" err="1">
                <a:latin typeface="Gill Sans Nova Ultra Bold" panose="020B0B02020104020203" pitchFamily="34" charset="0"/>
              </a:rPr>
              <a:t>bersama-sama</a:t>
            </a:r>
            <a:r>
              <a:rPr lang="en-US" sz="2600" dirty="0">
                <a:latin typeface="Gill Sans Nova Ultra Bold" panose="020B0B02020104020203" pitchFamily="34" charset="0"/>
              </a:rPr>
              <a:t> </a:t>
            </a:r>
            <a:r>
              <a:rPr lang="en-US" sz="2600" dirty="0" err="1">
                <a:latin typeface="Gill Sans Nova Ultra Bold" panose="020B0B02020104020203" pitchFamily="34" charset="0"/>
              </a:rPr>
              <a:t>dengan</a:t>
            </a:r>
            <a:r>
              <a:rPr lang="en-US" sz="2600" dirty="0">
                <a:latin typeface="Gill Sans Nova Ultra Bold" panose="020B0B02020104020203" pitchFamily="34" charset="0"/>
              </a:rPr>
              <a:t> </a:t>
            </a:r>
            <a:r>
              <a:rPr lang="en-US" sz="2600" dirty="0" err="1">
                <a:latin typeface="Gill Sans Nova Ultra Bold" panose="020B0B02020104020203" pitchFamily="34" charset="0"/>
              </a:rPr>
              <a:t>mereka</a:t>
            </a:r>
            <a:r>
              <a:rPr lang="en-US" sz="2600" dirty="0">
                <a:latin typeface="Gill Sans Nova Ultra Bold" panose="020B0B02020104020203" pitchFamily="34" charset="0"/>
              </a:rPr>
              <a:t> </a:t>
            </a:r>
            <a:r>
              <a:rPr lang="en-US" sz="2600" dirty="0" err="1">
                <a:latin typeface="Gill Sans Nova Ultra Bold" panose="020B0B02020104020203" pitchFamily="34" charset="0"/>
              </a:rPr>
              <a:t>dalam</a:t>
            </a:r>
            <a:r>
              <a:rPr lang="en-US" sz="2600" dirty="0">
                <a:latin typeface="Gill Sans Nova Ultra Bold" panose="020B0B02020104020203" pitchFamily="34" charset="0"/>
              </a:rPr>
              <a:t> </a:t>
            </a:r>
            <a:r>
              <a:rPr lang="en-US" sz="2600" dirty="0" err="1">
                <a:latin typeface="Gill Sans Nova Ultra Bold" panose="020B0B02020104020203" pitchFamily="34" charset="0"/>
              </a:rPr>
              <a:t>awan</a:t>
            </a:r>
            <a:r>
              <a:rPr lang="en-US" sz="2600" dirty="0">
                <a:latin typeface="Gill Sans Nova Ultra Bold" panose="020B0B02020104020203" pitchFamily="34" charset="0"/>
              </a:rPr>
              <a:t> </a:t>
            </a:r>
            <a:r>
              <a:rPr lang="en-US" sz="2600" dirty="0" err="1">
                <a:latin typeface="Gill Sans Nova Ultra Bold" panose="020B0B02020104020203" pitchFamily="34" charset="0"/>
              </a:rPr>
              <a:t>menyongsong</a:t>
            </a:r>
            <a:r>
              <a:rPr lang="en-US" sz="2600" dirty="0">
                <a:latin typeface="Gill Sans Nova Ultra Bold" panose="020B0B02020104020203" pitchFamily="34" charset="0"/>
              </a:rPr>
              <a:t> </a:t>
            </a:r>
            <a:r>
              <a:rPr lang="en-US" sz="2600" dirty="0" err="1">
                <a:latin typeface="Gill Sans Nova Ultra Bold" panose="020B0B02020104020203" pitchFamily="34" charset="0"/>
              </a:rPr>
              <a:t>Tuhan</a:t>
            </a:r>
            <a:r>
              <a:rPr lang="en-US" sz="2600" dirty="0">
                <a:latin typeface="Gill Sans Nova Ultra Bold" panose="020B0B02020104020203" pitchFamily="34" charset="0"/>
              </a:rPr>
              <a:t> di </a:t>
            </a:r>
            <a:r>
              <a:rPr lang="en-US" sz="2600" dirty="0" err="1">
                <a:latin typeface="Gill Sans Nova Ultra Bold" panose="020B0B02020104020203" pitchFamily="34" charset="0"/>
              </a:rPr>
              <a:t>angkasa</a:t>
            </a:r>
            <a:r>
              <a:rPr lang="en-US" sz="2600" dirty="0">
                <a:latin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</a:rPr>
              <a:t>Demikianlah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kita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akan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selama-lamanya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bersama-sama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dengan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Tuhan</a:t>
            </a:r>
            <a:r>
              <a:rPr lang="en-US" sz="2600" dirty="0">
                <a:latin typeface="Times New Roman" panose="02020603050405020304" pitchFamily="18" charset="0"/>
              </a:rPr>
              <a:t>. Karena </a:t>
            </a:r>
            <a:r>
              <a:rPr lang="en-US" sz="2600" dirty="0" err="1">
                <a:latin typeface="Times New Roman" panose="02020603050405020304" pitchFamily="18" charset="0"/>
              </a:rPr>
              <a:t>itu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hiburkanlah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seorang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akan</a:t>
            </a:r>
            <a:r>
              <a:rPr lang="en-US" sz="2600" dirty="0">
                <a:latin typeface="Times New Roman" panose="02020603050405020304" pitchFamily="18" charset="0"/>
              </a:rPr>
              <a:t> yang lain </a:t>
            </a:r>
            <a:r>
              <a:rPr lang="en-US" sz="2600" dirty="0" err="1">
                <a:latin typeface="Times New Roman" panose="02020603050405020304" pitchFamily="18" charset="0"/>
              </a:rPr>
              <a:t>dengan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perkataan-perkataan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ini</a:t>
            </a:r>
            <a:r>
              <a:rPr lang="en-US" sz="2600" dirty="0">
                <a:latin typeface="Times New Roman" panose="02020603050405020304" pitchFamily="18" charset="0"/>
              </a:rPr>
              <a:t>.</a:t>
            </a:r>
          </a:p>
          <a:p>
            <a:endParaRPr lang="en-ID" sz="2600" dirty="0"/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07586341-0747-8480-116E-7A049A763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5" r="3877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05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71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738CE-D734-EACE-3284-FEC4107EF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0" r="133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02272-5B06-9B87-2244-C48728BB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49" y="281178"/>
            <a:ext cx="6791706" cy="1124712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>
                <a:latin typeface="Eras Bold ITC" panose="020B0907030504020204" pitchFamily="34" charset="0"/>
              </a:rPr>
              <a:t>KESIMPULAN</a:t>
            </a:r>
            <a:endParaRPr lang="en-ID" sz="5400" dirty="0">
              <a:latin typeface="Eras Bold ITC" panose="020B0907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61152-E2D5-7D33-2B2B-B2DEBC515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" y="1758062"/>
            <a:ext cx="7458457" cy="469772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Eras Bold ITC" panose="020B0907030504020204" pitchFamily="34" charset="0"/>
              </a:rPr>
              <a:t>4 HAL PENTING DARI KEHIDUPAN HENOKH BERGAUL BERSAMA ALLAH 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Gill Sans Nova Cond XBd" panose="020B0A06020104020203" pitchFamily="34" charset="0"/>
              </a:rPr>
              <a:t>TIDAK MUSTAHIL HIDUP SALEH DITENGAH DUNIA MODERN YANG SEMAKIN KACAU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Gill Sans Nova Cond XBd" panose="020B0A06020104020203" pitchFamily="34" charset="0"/>
              </a:rPr>
              <a:t>TABIAT ADALAH PASPOR KE SORGA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Gill Sans Nova Cond XBd" panose="020B0A06020104020203" pitchFamily="34" charset="0"/>
              </a:rPr>
              <a:t>TABIAT SORGA DAPAT DIPERKEMBANG MELALUI BERDOA DAN BELAJAR FIRMAN ALLAH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Gill Sans Nova Cond XBd" panose="020B0A06020104020203" pitchFamily="34" charset="0"/>
              </a:rPr>
              <a:t>ORANG PERCAYA AKAN DIANGKAT KE SORGA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Nova Cond XBd" panose="020B0A06020104020203" pitchFamily="34" charset="0"/>
              </a:rPr>
              <a:t>YANG MATI AKAN DIBANGKITKAN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Nova Cond XBd" panose="020B0A06020104020203" pitchFamily="34" charset="0"/>
              </a:rPr>
              <a:t>YANG HIDUP PADA KEDATANGAN YESUS KEDUA KALI AKAN LANGSUNG DIANGKAT KE SORGA</a:t>
            </a:r>
            <a:endParaRPr lang="en-ID" sz="2400" dirty="0">
              <a:latin typeface="Gill Sans Nova Cond XBd" panose="020B0A06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Gill Sans Nova Cond XBd" panose="020B0A06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Gill Sans Nova Cond XBd" panose="020B0A06020104020203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Gill Sans Nova Cond XBd" panose="020B0A06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Gill Sans Nova Cond XBd" panose="020B0A06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ID" sz="2400" dirty="0">
              <a:latin typeface="Gill Sans Nova Cond XB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993BA-D85C-8FCB-8F44-3C379D782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" t="9091" r="2631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A6F8C-7012-D9BE-5D02-60290832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843534"/>
            <a:ext cx="7990586" cy="1124712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latin typeface="Eras Bold ITC" panose="020B0907030504020204" pitchFamily="34" charset="0"/>
              </a:rPr>
              <a:t>BAGAIMANA DENGAN KITA?</a:t>
            </a:r>
            <a:endParaRPr lang="en-ID" dirty="0">
              <a:latin typeface="Eras Bold ITC" panose="020B0907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A0477-AB0F-E533-473B-0E6CE67CB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6080506" cy="3207258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err="1">
                <a:latin typeface="Gill Sans Nova Cond XBd" panose="020B0A06020104020203" pitchFamily="34" charset="0"/>
              </a:rPr>
              <a:t>Marilah</a:t>
            </a:r>
            <a:r>
              <a:rPr lang="en-US" sz="4000" dirty="0">
                <a:latin typeface="Gill Sans Nova Cond XBd" panose="020B0A06020104020203" pitchFamily="34" charset="0"/>
              </a:rPr>
              <a:t> </a:t>
            </a:r>
            <a:r>
              <a:rPr lang="en-US" sz="4000" dirty="0" err="1">
                <a:latin typeface="Gill Sans Nova Cond XBd" panose="020B0A06020104020203" pitchFamily="34" charset="0"/>
              </a:rPr>
              <a:t>kita</a:t>
            </a:r>
            <a:r>
              <a:rPr lang="en-US" sz="4000" dirty="0">
                <a:latin typeface="Gill Sans Nova Cond XBd" panose="020B0A06020104020203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>
                <a:latin typeface="Gill Sans Nova Cond XBd" panose="020B0A06020104020203" pitchFamily="34" charset="0"/>
              </a:rPr>
              <a:t>BERJALAN, BERBICARA DAN BEKERJA BERSAMA ALLAH</a:t>
            </a:r>
          </a:p>
          <a:p>
            <a:pPr marL="0" indent="0" algn="ctr">
              <a:buNone/>
            </a:pPr>
            <a:endParaRPr lang="en-US" sz="4000" dirty="0">
              <a:latin typeface="Gill Sans Nova Cond XBd" panose="020B0A06020104020203" pitchFamily="34" charset="0"/>
            </a:endParaRPr>
          </a:p>
          <a:p>
            <a:pPr marL="0" indent="0" algn="ctr">
              <a:buNone/>
            </a:pPr>
            <a:r>
              <a:rPr lang="en-US" sz="4000" dirty="0" err="1">
                <a:latin typeface="Gill Sans Nova Cond XBd" panose="020B0A06020104020203" pitchFamily="34" charset="0"/>
              </a:rPr>
              <a:t>Tuhan</a:t>
            </a:r>
            <a:r>
              <a:rPr lang="en-US" sz="4000" dirty="0">
                <a:latin typeface="Gill Sans Nova Cond XBd" panose="020B0A06020104020203" pitchFamily="34" charset="0"/>
              </a:rPr>
              <a:t> </a:t>
            </a:r>
            <a:r>
              <a:rPr lang="en-US" sz="4000" dirty="0" err="1">
                <a:latin typeface="Gill Sans Nova Cond XBd" panose="020B0A06020104020203" pitchFamily="34" charset="0"/>
              </a:rPr>
              <a:t>Yesus</a:t>
            </a:r>
            <a:r>
              <a:rPr lang="en-US" sz="4000" dirty="0">
                <a:latin typeface="Gill Sans Nova Cond XBd" panose="020B0A06020104020203" pitchFamily="34" charset="0"/>
              </a:rPr>
              <a:t> </a:t>
            </a:r>
            <a:r>
              <a:rPr lang="en-US" sz="4000" dirty="0" err="1">
                <a:latin typeface="Gill Sans Nova Cond XBd" panose="020B0A06020104020203" pitchFamily="34" charset="0"/>
              </a:rPr>
              <a:t>memberkati</a:t>
            </a:r>
            <a:endParaRPr lang="en-ID" sz="4000" dirty="0">
              <a:latin typeface="Gill Sans Nova Cond XB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742D6-FD93-68C1-4087-2AFCC3A6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" y="488156"/>
            <a:ext cx="7193279" cy="84455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Gill Sans Nova Cond XBd" panose="020B0A06020104020203" pitchFamily="34" charset="0"/>
              </a:rPr>
              <a:t>Kejadian</a:t>
            </a:r>
            <a:r>
              <a:rPr lang="en-US" dirty="0">
                <a:latin typeface="Gill Sans Nova Cond XBd" panose="020B0A06020104020203" pitchFamily="34" charset="0"/>
              </a:rPr>
              <a:t> 5:21-24</a:t>
            </a:r>
            <a:endParaRPr lang="en-ID" dirty="0">
              <a:latin typeface="Gill Sans Nova Cond XBd" panose="020B0A06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78707-0762-A341-EC2A-0D61C288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820861"/>
            <a:ext cx="6019800" cy="46720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Setelah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Henokh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hidup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 65 </a:t>
            </a: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tahun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, </a:t>
            </a: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ia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memperanakan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Metusalah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. </a:t>
            </a:r>
            <a:r>
              <a:rPr lang="en-ID" i="0" u="none" strike="noStrike" baseline="0" dirty="0">
                <a:latin typeface="Bernard MT Condensed" panose="02050806060905020404" pitchFamily="18" charset="0"/>
              </a:rPr>
              <a:t>Dan </a:t>
            </a:r>
            <a:r>
              <a:rPr lang="en-ID" i="0" u="none" strike="noStrike" baseline="0" dirty="0" err="1">
                <a:latin typeface="Bernard MT Condensed" panose="02050806060905020404" pitchFamily="18" charset="0"/>
              </a:rPr>
              <a:t>Henokh</a:t>
            </a:r>
            <a:r>
              <a:rPr lang="en-ID" i="0" u="none" strike="noStrike" baseline="0" dirty="0">
                <a:latin typeface="Bernard MT Condensed" panose="02050806060905020404" pitchFamily="18" charset="0"/>
              </a:rPr>
              <a:t> </a:t>
            </a:r>
            <a:r>
              <a:rPr lang="en-ID" i="0" u="none" strike="noStrike" baseline="0" dirty="0" err="1">
                <a:latin typeface="Bernard MT Condensed" panose="02050806060905020404" pitchFamily="18" charset="0"/>
              </a:rPr>
              <a:t>hidup</a:t>
            </a:r>
            <a:r>
              <a:rPr lang="en-ID" i="0" u="none" strike="noStrike" baseline="0" dirty="0">
                <a:latin typeface="Bernard MT Condensed" panose="02050806060905020404" pitchFamily="18" charset="0"/>
              </a:rPr>
              <a:t> </a:t>
            </a:r>
            <a:r>
              <a:rPr lang="en-ID" i="0" u="none" strike="noStrike" baseline="0" dirty="0" err="1">
                <a:latin typeface="Bernard MT Condensed" panose="02050806060905020404" pitchFamily="18" charset="0"/>
              </a:rPr>
              <a:t>bergaul</a:t>
            </a:r>
            <a:r>
              <a:rPr lang="en-ID" i="0" u="none" strike="noStrike" baseline="0" dirty="0">
                <a:latin typeface="Bernard MT Condensed" panose="02050806060905020404" pitchFamily="18" charset="0"/>
              </a:rPr>
              <a:t> </a:t>
            </a:r>
            <a:r>
              <a:rPr lang="en-ID" i="0" u="none" strike="noStrike" baseline="0" dirty="0" err="1">
                <a:latin typeface="Bernard MT Condensed" panose="02050806060905020404" pitchFamily="18" charset="0"/>
              </a:rPr>
              <a:t>dengan</a:t>
            </a:r>
            <a:r>
              <a:rPr lang="en-ID" i="0" u="none" strike="noStrike" baseline="0" dirty="0">
                <a:latin typeface="Bernard MT Condensed" panose="02050806060905020404" pitchFamily="18" charset="0"/>
              </a:rPr>
              <a:t> ALLAH </a:t>
            </a:r>
            <a:r>
              <a:rPr lang="en-ID" i="0" u="none" strike="noStrike" baseline="0" dirty="0" err="1">
                <a:latin typeface="Bernard MT Condensed" panose="02050806060905020404" pitchFamily="18" charset="0"/>
              </a:rPr>
              <a:t>selama</a:t>
            </a:r>
            <a:r>
              <a:rPr lang="en-ID" i="0" u="none" strike="noStrike" baseline="0" dirty="0">
                <a:latin typeface="Bernard MT Condensed" panose="02050806060905020404" pitchFamily="18" charset="0"/>
              </a:rPr>
              <a:t> 300 </a:t>
            </a:r>
            <a:r>
              <a:rPr lang="en-ID" i="0" u="none" strike="noStrike" baseline="0" dirty="0" err="1">
                <a:latin typeface="Bernard MT Condensed" panose="02050806060905020404" pitchFamily="18" charset="0"/>
              </a:rPr>
              <a:t>tahun</a:t>
            </a:r>
            <a:r>
              <a:rPr lang="en-ID" i="0" u="none" strike="noStrike" baseline="0" dirty="0">
                <a:latin typeface="Bernard MT Condensed" panose="02050806060905020404" pitchFamily="18" charset="0"/>
              </a:rPr>
              <a:t> </a:t>
            </a:r>
            <a:r>
              <a:rPr lang="en-ID" i="0" u="none" strike="noStrike" baseline="0" dirty="0" err="1">
                <a:latin typeface="Bernard MT Condensed" panose="02050806060905020404" pitchFamily="18" charset="0"/>
              </a:rPr>
              <a:t>lagi</a:t>
            </a:r>
            <a:r>
              <a:rPr lang="en-ID" i="0" u="none" strike="noStrike" baseline="0" dirty="0">
                <a:latin typeface="Bernard MT Condensed" panose="02050806060905020404" pitchFamily="18" charset="0"/>
              </a:rPr>
              <a:t>, </a:t>
            </a: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setelah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ia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memperanakan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Metusalah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, dan </a:t>
            </a: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ia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memperanakan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anak-anak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 </a:t>
            </a: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lelaki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 dan </a:t>
            </a:r>
            <a:r>
              <a:rPr lang="en-ID" i="0" u="none" strike="noStrike" baseline="0" dirty="0" err="1">
                <a:latin typeface="Gill Sans Nova Cond XBd" panose="020B0A06020104020203" pitchFamily="34" charset="0"/>
              </a:rPr>
              <a:t>perempuan</a:t>
            </a:r>
            <a:r>
              <a:rPr lang="en-ID" i="0" u="none" strike="noStrike" baseline="0" dirty="0">
                <a:latin typeface="Gill Sans Nova Cond XBd" panose="020B0A06020104020203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ID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Jadi </a:t>
            </a:r>
            <a:r>
              <a:rPr lang="en-ID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Henokh</a:t>
            </a:r>
            <a:r>
              <a:rPr lang="en-ID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mencapai</a:t>
            </a:r>
            <a:r>
              <a:rPr lang="en-ID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umur</a:t>
            </a:r>
            <a:r>
              <a:rPr lang="en-ID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365 dan </a:t>
            </a:r>
            <a:r>
              <a:rPr lang="en-ID" b="1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Henokh</a:t>
            </a:r>
            <a:r>
              <a:rPr lang="en-ID" b="1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b="1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hidup</a:t>
            </a:r>
            <a:r>
              <a:rPr lang="en-ID" b="1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b="1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bergaul</a:t>
            </a:r>
            <a:r>
              <a:rPr lang="en-ID" b="1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b="1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dengan</a:t>
            </a:r>
            <a:r>
              <a:rPr lang="en-ID" b="1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ALLAH </a:t>
            </a:r>
            <a:r>
              <a:rPr lang="en-ID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lalu</a:t>
            </a:r>
            <a:r>
              <a:rPr lang="en-ID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ia</a:t>
            </a:r>
            <a:r>
              <a:rPr lang="en-ID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tidak</a:t>
            </a:r>
            <a:r>
              <a:rPr lang="en-ID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ada</a:t>
            </a:r>
            <a:r>
              <a:rPr lang="en-ID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lagi</a:t>
            </a:r>
            <a:r>
              <a:rPr lang="en-ID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, </a:t>
            </a:r>
            <a:r>
              <a:rPr lang="en-ID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sebab</a:t>
            </a:r>
            <a:r>
              <a:rPr lang="en-ID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ia</a:t>
            </a:r>
            <a:r>
              <a:rPr lang="en-ID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telah</a:t>
            </a:r>
            <a:r>
              <a:rPr lang="en-ID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ID" i="0" u="none" strike="noStrike" baseline="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diangkat</a:t>
            </a:r>
            <a:r>
              <a:rPr lang="en-ID" i="0" u="none" strike="noStrike" baseline="0" dirty="0">
                <a:solidFill>
                  <a:srgbClr val="C00000"/>
                </a:solidFill>
                <a:latin typeface="Eras Bold ITC" panose="020B0907030504020204" pitchFamily="34" charset="0"/>
              </a:rPr>
              <a:t> oleh ALLAH.</a:t>
            </a:r>
            <a:endParaRPr lang="en-ID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49376-C39D-A636-8A1E-A155FB198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3" r="19477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088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E3E8-E6A6-709A-6098-72CD1FD22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952" cy="1013891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Henokh</a:t>
            </a:r>
            <a:r>
              <a:rPr lang="en-US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Takut</a:t>
            </a:r>
            <a:r>
              <a:rPr lang="en-US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Akan Allah dan </a:t>
            </a:r>
            <a:r>
              <a:rPr lang="en-US" sz="40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Taat</a:t>
            </a:r>
            <a:r>
              <a:rPr lang="en-US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Hukum</a:t>
            </a:r>
            <a:endParaRPr lang="en-ID" sz="40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D5873-0656-C8C9-1822-7EADC8A85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314450"/>
            <a:ext cx="6410325" cy="5210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ID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tahun-tahun</a:t>
            </a:r>
            <a:r>
              <a:rPr lang="en-ID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permulaan</a:t>
            </a:r>
            <a:r>
              <a:rPr lang="en-ID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hidupnya</a:t>
            </a:r>
            <a:r>
              <a:rPr lang="en-ID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Henokh</a:t>
            </a:r>
            <a:r>
              <a:rPr lang="en-ID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mengasihi</a:t>
            </a:r>
            <a:r>
              <a:rPr lang="en-ID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takut</a:t>
            </a:r>
            <a:r>
              <a:rPr lang="en-ID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 dan </a:t>
            </a:r>
            <a:r>
              <a:rPr lang="en-ID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mentaati</a:t>
            </a:r>
            <a:r>
              <a:rPr lang="en-ID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ID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ID" dirty="0" err="1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ID" dirty="0">
                <a:effectLst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-Nya.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suci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pemelihara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iman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bapa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benih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dijanjikan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Dari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bibir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Adam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sejarah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gelap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kejatuhan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anugerah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sebagaimana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terlihat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janji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-Nya yang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kesukaan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dan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berharap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Penebus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datang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dirty="0"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ID" dirty="0">
                <a:latin typeface="Franklin Gothic Medium Cond" panose="020B0606030402020204" pitchFamily="34" charset="0"/>
                <a:cs typeface="Times New Roman" panose="02020603050405020304" pitchFamily="18" charset="0"/>
              </a:rPr>
              <a:t>Ellen G. White, Sejarah Para Nabi, </a:t>
            </a:r>
            <a:r>
              <a:rPr lang="en-ID" dirty="0" err="1">
                <a:latin typeface="Franklin Gothic Medium Cond" panose="020B0606030402020204" pitchFamily="34" charset="0"/>
                <a:cs typeface="Times New Roman" panose="02020603050405020304" pitchFamily="18" charset="0"/>
              </a:rPr>
              <a:t>hlm</a:t>
            </a:r>
            <a:r>
              <a:rPr lang="en-ID" dirty="0">
                <a:latin typeface="Franklin Gothic Medium Cond" panose="020B0606030402020204" pitchFamily="34" charset="0"/>
                <a:cs typeface="Times New Roman" panose="02020603050405020304" pitchFamily="18" charset="0"/>
              </a:rPr>
              <a:t>. 88</a:t>
            </a:r>
            <a:endParaRPr lang="en-ID" dirty="0"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7366C-3E9B-CCAB-559C-3C0D506B2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" r="5066" b="1"/>
          <a:stretch/>
        </p:blipFill>
        <p:spPr>
          <a:xfrm>
            <a:off x="6589018" y="2013625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842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1E153-8F52-3B38-C4CC-6C537149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325" y="800608"/>
            <a:ext cx="7686655" cy="1810767"/>
          </a:xfrm>
        </p:spPr>
        <p:txBody>
          <a:bodyPr anchor="b">
            <a:noAutofit/>
          </a:bodyPr>
          <a:lstStyle/>
          <a:p>
            <a:pPr algn="ctr"/>
            <a:r>
              <a:rPr lang="en-US" sz="4000" dirty="0">
                <a:latin typeface="Eras Bold ITC" panose="020B0907030504020204" pitchFamily="34" charset="0"/>
              </a:rPr>
              <a:t>APA RAHASIA SUKSES HIDUP HENOKH BERGAUL DENGAN ALLAH?</a:t>
            </a:r>
            <a:endParaRPr lang="en-ID" sz="4000" dirty="0">
              <a:latin typeface="Eras Bold ITC" panose="020B0907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54024-D137-ED5E-CDD9-B33919ECE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6" r="28440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0AC9-EDBC-BC05-1E68-6441543C1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936" y="3429000"/>
            <a:ext cx="7000024" cy="22387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BERJALAN DENGAN ALLAH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BERBICARA DENGAN ALLAH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Berlin Sans FB" panose="020E0602020502020306" pitchFamily="34" charset="0"/>
              </a:rPr>
              <a:t>BEKERJA DENGAN ALLAH</a:t>
            </a:r>
            <a:endParaRPr lang="en-ID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97195-5AFA-3C19-A0F8-E108831B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4" y="623276"/>
            <a:ext cx="10905053" cy="1005828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latin typeface="Bernard MT Condensed" panose="02050806060905020404" pitchFamily="18" charset="0"/>
              </a:rPr>
              <a:t>1. BERJALAN DENGAN ALLAH</a:t>
            </a:r>
            <a:endParaRPr lang="en-ID" sz="48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57364-7354-B18D-F123-549AB3D59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930401"/>
            <a:ext cx="9514840" cy="38394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D" sz="3200" b="1" i="0" u="none" strike="noStrike" baseline="0" dirty="0" err="1">
                <a:latin typeface="Rajdhani"/>
              </a:rPr>
              <a:t>Hidup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adalah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sebuah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Perjalanan</a:t>
            </a:r>
            <a:endParaRPr lang="en-ID" sz="3200" b="0" i="0" u="none" strike="noStrike" baseline="0" dirty="0">
              <a:latin typeface="Rajdhani"/>
            </a:endParaRPr>
          </a:p>
          <a:p>
            <a:r>
              <a:rPr lang="fi-FI" sz="3200" b="1" i="0" u="none" strike="noStrike" baseline="0" dirty="0">
                <a:latin typeface="Rajdhani"/>
              </a:rPr>
              <a:t>Alkitab berisi cerita perjalanan umat ALLAH dari Eden pertama menuju ke Eden kedua (Surga)</a:t>
            </a:r>
            <a:endParaRPr lang="fi-FI" sz="3200" b="0" i="0" u="none" strike="noStrike" baseline="0" dirty="0">
              <a:latin typeface="Rajdhani"/>
            </a:endParaRPr>
          </a:p>
          <a:p>
            <a:r>
              <a:rPr lang="en-ID" sz="3200" b="1" i="0" u="none" strike="noStrike" baseline="0" dirty="0" err="1">
                <a:latin typeface="Rajdhani"/>
              </a:rPr>
              <a:t>Perjalanan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itu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tidak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akan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pernah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mencapai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tujuan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jika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tidak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ada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Kesepakatan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bersama</a:t>
            </a:r>
            <a:endParaRPr lang="en-ID" sz="3200" b="0" i="0" u="none" strike="noStrike" baseline="0" dirty="0">
              <a:latin typeface="Rajdhani"/>
            </a:endParaRPr>
          </a:p>
          <a:p>
            <a:r>
              <a:rPr lang="en-ID" sz="3200" b="1" i="0" u="none" strike="noStrike" baseline="0" dirty="0" err="1">
                <a:latin typeface="Rajdhani"/>
              </a:rPr>
              <a:t>Maju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bersama</a:t>
            </a:r>
            <a:endParaRPr lang="en-ID" sz="3200" b="0" i="0" u="none" strike="noStrike" baseline="0" dirty="0">
              <a:latin typeface="Rajdhani"/>
            </a:endParaRPr>
          </a:p>
          <a:p>
            <a:r>
              <a:rPr lang="en-ID" sz="3200" b="1" i="0" u="none" strike="noStrike" baseline="0" dirty="0" err="1">
                <a:latin typeface="Rajdhani"/>
              </a:rPr>
              <a:t>Pergi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kemanapun</a:t>
            </a:r>
            <a:r>
              <a:rPr lang="en-ID" sz="3200" b="1" i="0" u="none" strike="noStrike" baseline="0" dirty="0">
                <a:latin typeface="Rajdhani"/>
              </a:rPr>
              <a:t> </a:t>
            </a:r>
            <a:r>
              <a:rPr lang="en-ID" sz="3200" b="1" i="0" u="none" strike="noStrike" baseline="0" dirty="0" err="1">
                <a:latin typeface="Rajdhani"/>
              </a:rPr>
              <a:t>disuruh</a:t>
            </a:r>
            <a:endParaRPr lang="en-ID" sz="3200" b="0" i="0" u="none" strike="noStrike" baseline="0" dirty="0">
              <a:latin typeface="Rajdhani"/>
            </a:endParaRPr>
          </a:p>
          <a:p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415882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38B0B-8AF4-B5D4-2472-D70CF86B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4" y="623275"/>
            <a:ext cx="10905053" cy="1076833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latin typeface="Bernard MT Condensed" panose="02050806060905020404" pitchFamily="18" charset="0"/>
              </a:rPr>
              <a:t>1. BERJALAN DENGAN ALLAH</a:t>
            </a:r>
            <a:endParaRPr lang="en-ID" sz="48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C613D-1535-7FC7-501E-F01A55BF0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021841"/>
            <a:ext cx="8074815" cy="3748024"/>
          </a:xfrm>
        </p:spPr>
        <p:txBody>
          <a:bodyPr anchor="t">
            <a:noAutofit/>
          </a:bodyPr>
          <a:lstStyle/>
          <a:p>
            <a:endParaRPr lang="en-ID" sz="4000" b="1" i="0" u="none" strike="noStrike" baseline="0" dirty="0">
              <a:latin typeface="Berlin Sans FB" panose="020E0602020502020306" pitchFamily="34" charset="0"/>
            </a:endParaRPr>
          </a:p>
          <a:p>
            <a:r>
              <a:rPr lang="en-ID" sz="4000" i="0" u="none" strike="noStrike" baseline="0" dirty="0" err="1">
                <a:latin typeface="Berlin Sans FB" panose="020E0602020502020306" pitchFamily="34" charset="0"/>
              </a:rPr>
              <a:t>Hidup</a:t>
            </a:r>
            <a:r>
              <a:rPr lang="en-ID" sz="40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4000" i="0" u="none" strike="noStrike" baseline="0" dirty="0" err="1">
                <a:latin typeface="Berlin Sans FB" panose="020E0602020502020306" pitchFamily="34" charset="0"/>
              </a:rPr>
              <a:t>dalam</a:t>
            </a:r>
            <a:r>
              <a:rPr lang="en-ID" sz="40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4000" i="0" u="none" strike="noStrike" baseline="0" dirty="0" err="1">
                <a:latin typeface="Berlin Sans FB" panose="020E0602020502020306" pitchFamily="34" charset="0"/>
              </a:rPr>
              <a:t>persekutuan</a:t>
            </a:r>
            <a:r>
              <a:rPr lang="en-ID" sz="40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4000" i="0" u="none" strike="noStrike" baseline="0" dirty="0" err="1">
                <a:latin typeface="Berlin Sans FB" panose="020E0602020502020306" pitchFamily="34" charset="0"/>
              </a:rPr>
              <a:t>dengan</a:t>
            </a:r>
            <a:r>
              <a:rPr lang="en-ID" sz="4000" i="0" u="none" strike="noStrike" baseline="0" dirty="0">
                <a:latin typeface="Berlin Sans FB" panose="020E0602020502020306" pitchFamily="34" charset="0"/>
              </a:rPr>
              <a:t> ALLAH</a:t>
            </a:r>
          </a:p>
          <a:p>
            <a:r>
              <a:rPr lang="en-ID" sz="4000" i="0" u="none" strike="noStrike" baseline="0" dirty="0" err="1">
                <a:latin typeface="Berlin Sans FB" panose="020E0602020502020306" pitchFamily="34" charset="0"/>
              </a:rPr>
              <a:t>Akrab</a:t>
            </a:r>
            <a:r>
              <a:rPr lang="en-ID" sz="4000" i="0" u="none" strike="noStrike" baseline="0" dirty="0">
                <a:latin typeface="Berlin Sans FB" panose="020E0602020502020306" pitchFamily="34" charset="0"/>
              </a:rPr>
              <a:t>, </a:t>
            </a:r>
            <a:r>
              <a:rPr lang="en-ID" sz="4000" i="0" u="none" strike="noStrike" baseline="0" dirty="0" err="1">
                <a:latin typeface="Berlin Sans FB" panose="020E0602020502020306" pitchFamily="34" charset="0"/>
              </a:rPr>
              <a:t>Karib</a:t>
            </a:r>
            <a:r>
              <a:rPr lang="en-ID" sz="4000" i="0" u="none" strike="noStrike" baseline="0" dirty="0">
                <a:latin typeface="Berlin Sans FB" panose="020E0602020502020306" pitchFamily="34" charset="0"/>
              </a:rPr>
              <a:t> dan </a:t>
            </a:r>
            <a:r>
              <a:rPr lang="en-ID" sz="4000" i="0" u="none" strike="noStrike" baseline="0" dirty="0" err="1">
                <a:latin typeface="Berlin Sans FB" panose="020E0602020502020306" pitchFamily="34" charset="0"/>
              </a:rPr>
              <a:t>Intim</a:t>
            </a:r>
            <a:r>
              <a:rPr lang="en-ID" sz="40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4000" i="0" u="none" strike="noStrike" baseline="0" dirty="0" err="1">
                <a:latin typeface="Berlin Sans FB" panose="020E0602020502020306" pitchFamily="34" charset="0"/>
              </a:rPr>
              <a:t>dengan</a:t>
            </a:r>
            <a:r>
              <a:rPr lang="en-ID" sz="4000" i="0" u="none" strike="noStrike" baseline="0" dirty="0">
                <a:latin typeface="Berlin Sans FB" panose="020E0602020502020306" pitchFamily="34" charset="0"/>
              </a:rPr>
              <a:t> ALLAH</a:t>
            </a:r>
          </a:p>
          <a:p>
            <a:pPr marL="0" indent="0">
              <a:buNone/>
            </a:pPr>
            <a:endParaRPr lang="en-ID" sz="4000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6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27189-BA38-8663-A4C4-A9727A20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4" y="623275"/>
            <a:ext cx="10905053" cy="1124245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latin typeface="Bernard MT Condensed" panose="02050806060905020404" pitchFamily="18" charset="0"/>
              </a:rPr>
              <a:t>1. BERJALAN DENGAN ALLAH</a:t>
            </a:r>
            <a:endParaRPr lang="en-ID" sz="48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4A68C-64E2-FF2B-E6D5-45CBC7E22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463040"/>
            <a:ext cx="8074815" cy="4551680"/>
          </a:xfrm>
        </p:spPr>
        <p:txBody>
          <a:bodyPr anchor="t">
            <a:noAutofit/>
          </a:bodyPr>
          <a:lstStyle/>
          <a:p>
            <a:endParaRPr lang="en-ID" sz="3200" b="0" i="0" u="none" strike="noStrike" baseline="0" dirty="0">
              <a:latin typeface="Berlin Sans FB" panose="020E0602020502020306" pitchFamily="34" charset="0"/>
            </a:endParaRPr>
          </a:p>
          <a:p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Setelah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Henokh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berumur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65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tahun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dia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melahirkan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Metusalah</a:t>
            </a:r>
            <a:endParaRPr lang="en-ID" sz="3200" i="0" u="none" strike="noStrike" baseline="0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sv-SE" sz="3200" i="0" u="none" strike="noStrike" baseline="0" dirty="0">
                <a:latin typeface="Berlin Sans FB" panose="020E0602020502020306" pitchFamily="34" charset="0"/>
              </a:rPr>
              <a:t>–Hubungan kasih antara Ayah &amp; Anak</a:t>
            </a:r>
          </a:p>
          <a:p>
            <a:endParaRPr lang="en-ID" sz="3200" i="0" u="none" strike="noStrike" baseline="0" dirty="0">
              <a:latin typeface="Berlin Sans FB" panose="020E0602020502020306" pitchFamily="34" charset="0"/>
            </a:endParaRPr>
          </a:p>
          <a:p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Henokh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bergaul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dengan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ALLAH</a:t>
            </a:r>
          </a:p>
          <a:p>
            <a:pPr marL="0" indent="0">
              <a:buNone/>
            </a:pPr>
            <a:r>
              <a:rPr lang="sv-SE" sz="3200" i="0" u="none" strike="noStrike" baseline="0" dirty="0">
                <a:latin typeface="Berlin Sans FB" panose="020E0602020502020306" pitchFamily="34" charset="0"/>
              </a:rPr>
              <a:t>–Hubungan kasih antara Henokh &amp; ALLAH</a:t>
            </a:r>
          </a:p>
          <a:p>
            <a:pPr marL="0" indent="0">
              <a:buNone/>
            </a:pPr>
            <a:r>
              <a:rPr lang="en-ID" sz="3200" i="0" u="none" strike="noStrike" baseline="0" dirty="0">
                <a:latin typeface="Berlin Sans FB" panose="020E0602020502020306" pitchFamily="34" charset="0"/>
              </a:rPr>
              <a:t>–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Henokh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percaya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penuh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</a:t>
            </a:r>
            <a:r>
              <a:rPr lang="en-ID" sz="3200" i="0" u="none" strike="noStrike" baseline="0" dirty="0" err="1">
                <a:latin typeface="Berlin Sans FB" panose="020E0602020502020306" pitchFamily="34" charset="0"/>
              </a:rPr>
              <a:t>kepada</a:t>
            </a:r>
            <a:r>
              <a:rPr lang="en-ID" sz="3200" i="0" u="none" strike="noStrike" baseline="0" dirty="0">
                <a:latin typeface="Berlin Sans FB" panose="020E0602020502020306" pitchFamily="34" charset="0"/>
              </a:rPr>
              <a:t> ALLAH</a:t>
            </a:r>
          </a:p>
          <a:p>
            <a:endParaRPr lang="en-ID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4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F2C8E-F329-C91E-B004-F0CEBA4B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40" y="1330582"/>
            <a:ext cx="3220466" cy="4293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AC565-6213-57C3-B3C1-9320C23B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03" y="0"/>
            <a:ext cx="7423297" cy="1330582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ID" sz="3600" dirty="0">
                <a:solidFill>
                  <a:srgbClr val="002060">
                    <a:alpha val="60000"/>
                  </a:srgbClr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Ellen G. White, Sejarah Para Nabi, </a:t>
            </a:r>
            <a:r>
              <a:rPr lang="en-ID" sz="3600" dirty="0" err="1">
                <a:solidFill>
                  <a:srgbClr val="002060">
                    <a:alpha val="60000"/>
                  </a:srgbClr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hlm</a:t>
            </a:r>
            <a:r>
              <a:rPr lang="en-ID" sz="3600" dirty="0">
                <a:solidFill>
                  <a:srgbClr val="002060">
                    <a:alpha val="60000"/>
                  </a:srgbClr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. 88</a:t>
            </a:r>
            <a:endParaRPr lang="en-ID" sz="3600" dirty="0">
              <a:solidFill>
                <a:srgbClr val="002060">
                  <a:alpha val="60000"/>
                </a:srgbClr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D18D-E4D1-1390-746C-94FE57BB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571" y="2431385"/>
            <a:ext cx="6098316" cy="357112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D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ID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kelahiran</a:t>
            </a:r>
            <a:r>
              <a:rPr lang="en-ID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ID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sulungnya</a:t>
            </a:r>
            <a:r>
              <a:rPr lang="en-ID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Henokh</a:t>
            </a:r>
            <a:r>
              <a:rPr lang="en-ID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ID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pengalaman</a:t>
            </a:r>
            <a:r>
              <a:rPr lang="en-ID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ID" sz="3600" dirty="0" err="1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ID" sz="3600" dirty="0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ditarik</a:t>
            </a:r>
            <a:r>
              <a:rPr lang="en-ID" sz="3600" dirty="0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3600" dirty="0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3600" dirty="0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ID" sz="3600" dirty="0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600" dirty="0" err="1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3600" dirty="0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erat</a:t>
            </a:r>
            <a:r>
              <a:rPr lang="en-ID" sz="3600" dirty="0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ID" sz="3600" dirty="0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3600" dirty="0">
                <a:solidFill>
                  <a:schemeClr val="bg1"/>
                </a:solidFill>
                <a:effectLst/>
                <a:latin typeface="Gill Sans Nova Cond XB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Allah. </a:t>
            </a:r>
          </a:p>
          <a:p>
            <a:pPr marL="0" indent="0">
              <a:buNone/>
            </a:pPr>
            <a:endParaRPr lang="en-ID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8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1566</Words>
  <Application>Microsoft Office PowerPoint</Application>
  <PresentationFormat>Widescreen</PresentationFormat>
  <Paragraphs>136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Amasis MT Pro Black</vt:lpstr>
      <vt:lpstr>Arial</vt:lpstr>
      <vt:lpstr>Berlin Sans FB</vt:lpstr>
      <vt:lpstr>Berlin Sans FB Demi</vt:lpstr>
      <vt:lpstr>Bernard MT Condensed</vt:lpstr>
      <vt:lpstr>Britannic Bold</vt:lpstr>
      <vt:lpstr>Calibri</vt:lpstr>
      <vt:lpstr>Calibri Light</vt:lpstr>
      <vt:lpstr>Congenial Black</vt:lpstr>
      <vt:lpstr>Eras Bold ITC</vt:lpstr>
      <vt:lpstr>Eras Demi ITC</vt:lpstr>
      <vt:lpstr>Franklin Gothic Medium Cond</vt:lpstr>
      <vt:lpstr>Gill Sans Nova Cond XBd</vt:lpstr>
      <vt:lpstr>Gill Sans Nova Ultra Bold</vt:lpstr>
      <vt:lpstr>Rajdhani</vt:lpstr>
      <vt:lpstr>Showcard Gothic</vt:lpstr>
      <vt:lpstr>Times New Roman</vt:lpstr>
      <vt:lpstr>Wingdings</vt:lpstr>
      <vt:lpstr>Office Theme</vt:lpstr>
      <vt:lpstr>BERGAUL BERSAMA ALLAH</vt:lpstr>
      <vt:lpstr>PENDAHULUAN</vt:lpstr>
      <vt:lpstr>Kejadian 5:21-24</vt:lpstr>
      <vt:lpstr>Henokh Takut Akan Allah dan Taat Hukum</vt:lpstr>
      <vt:lpstr>APA RAHASIA SUKSES HIDUP HENOKH BERGAUL DENGAN ALLAH?</vt:lpstr>
      <vt:lpstr>1. BERJALAN DENGAN ALLAH</vt:lpstr>
      <vt:lpstr>1. BERJALAN DENGAN ALLAH</vt:lpstr>
      <vt:lpstr>1. BERJALAN DENGAN ALLAH</vt:lpstr>
      <vt:lpstr>Ellen G. White, Sejarah Para Nabi, hlm. 88</vt:lpstr>
      <vt:lpstr>Henokh Warga Masyarakat Yang Baik</vt:lpstr>
      <vt:lpstr>PowerPoint Presentation</vt:lpstr>
      <vt:lpstr>2. BERBICARA DENGAN ALLAH</vt:lpstr>
      <vt:lpstr>PowerPoint Presentation</vt:lpstr>
      <vt:lpstr>Ellen G. White, Sejarah Para Nabi, hlm. 91</vt:lpstr>
      <vt:lpstr>3. BEKERJA DENGAN ALLAH</vt:lpstr>
      <vt:lpstr>PowerPoint Presentation</vt:lpstr>
      <vt:lpstr>Henokh bekerja untuk keselamatan semua orang</vt:lpstr>
      <vt:lpstr>Ellen G. White, Sejarah Para Nabi, hlm. 90,91</vt:lpstr>
      <vt:lpstr>KRISTUS ADALAH TELADAN KITA</vt:lpstr>
      <vt:lpstr>APAKAH HASIL PERGAULAN HENOKH DENGAN ALLAH?</vt:lpstr>
      <vt:lpstr>HIDUP BERGAUL DENGAN ALLAH</vt:lpstr>
      <vt:lpstr>Tabiat Henokh lebih tinggi nilainya dari pada harta dunia, sehingga ia lebih cocok tinggal disurga.</vt:lpstr>
      <vt:lpstr>   Ellen G. White, Sejarah Para Nabi, hlm. 92 </vt:lpstr>
      <vt:lpstr>Ibrani 11:5 </vt:lpstr>
      <vt:lpstr> Ellen G. White, Sejarah Para Nabi, hlm. 93,94 </vt:lpstr>
      <vt:lpstr>1 Korintus 15 : 51,52</vt:lpstr>
      <vt:lpstr>1 Tesalonika 4:16-18.</vt:lpstr>
      <vt:lpstr>KESIMPULAN</vt:lpstr>
      <vt:lpstr>BAGAIMANA DENGAN KITA?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BERGAUL BERSAMA ALLAH</dc:title>
  <dc:creator>daniel siswanto</dc:creator>
  <cp:lastModifiedBy>daniel siswanto</cp:lastModifiedBy>
  <cp:revision>12</cp:revision>
  <dcterms:created xsi:type="dcterms:W3CDTF">2022-11-02T00:15:47Z</dcterms:created>
  <dcterms:modified xsi:type="dcterms:W3CDTF">2022-11-02T04:34:44Z</dcterms:modified>
</cp:coreProperties>
</file>