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60" r:id="rId14"/>
    <p:sldId id="261" r:id="rId15"/>
    <p:sldId id="262" r:id="rId16"/>
    <p:sldId id="263" r:id="rId17"/>
    <p:sldId id="264" r:id="rId18"/>
    <p:sldId id="266" r:id="rId19"/>
    <p:sldId id="267" r:id="rId20"/>
    <p:sldId id="296" r:id="rId21"/>
    <p:sldId id="270" r:id="rId22"/>
    <p:sldId id="271" r:id="rId23"/>
    <p:sldId id="272" r:id="rId24"/>
    <p:sldId id="273" r:id="rId25"/>
    <p:sldId id="274" r:id="rId26"/>
    <p:sldId id="275" r:id="rId27"/>
    <p:sldId id="268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97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04" r:id="rId46"/>
    <p:sldId id="299" r:id="rId47"/>
    <p:sldId id="30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BD1CD-CD06-454B-B0F6-92369316C46F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E6884-BC8D-49FA-BA15-B934DC8A355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3570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248C-3E52-4D25-9F31-DFCBD82FF9BF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179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2B259-206F-157B-433D-2F32797B9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E2974-05CA-FC8D-B7BD-6CAEC2102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F21F9-1E76-6D8A-3395-64C318B8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B1EBD-024D-CBCC-BC87-631EC09A5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BF7D2-9F1C-59C6-B37E-F28BC979D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614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E09BC-45DF-F5FD-AD64-57B54984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ADBA1-A895-8122-2DBC-46C620E71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654CE-409A-DDD8-B711-9AD834C9C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FB7EC-6C28-884C-4973-00CB29AC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550F5-647F-D6F0-6A4D-F83FBC99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3964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77EFF4-44A8-D947-FF18-7728818CC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52504-D567-44B7-4E29-EE196A59B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11499-E365-8474-25AC-9DCEC224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CCF4D-835A-CD08-CE54-E83642ED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07BCC-286E-A4E5-E1D7-F63C70B7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74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E5E50-E7C9-E0B1-4C62-CBC7BBAA1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7167C-D1E9-3989-A051-17CF0B4D8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9C9BD-9E8B-552C-9A03-E3C6F392A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1B25E-2B8C-EF6A-0EAF-821C3D516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A18CF-19D4-F02F-21E4-BA2E374A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47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A345-A8F9-DDEF-555B-219FDF76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B58A7-99BA-4167-A2A7-CAF377FCD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8A092-AAAB-CA3F-566F-A3AA6D3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329E-42B2-D23D-9573-3CCBEE78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76D5F-DC20-AFD5-CC5F-D58B99DE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43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8238D-C523-FCBA-5354-3C73330D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8B48E-8C5A-FFA2-D731-E0C69A887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36A23-031B-A89A-33B5-DCFC39BF6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FEAB1-E59C-74CC-1DFB-2B2398D01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CA647-9CF9-52EB-AA0E-1C68DBFCD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E6D80-5564-27D8-EFBB-7F2106BF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3513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213D-EBFC-3C7E-2523-5EB5B944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551EC-52F8-877F-CBAF-A8CB0AEE6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C55C2-5F16-C24E-3760-5C00131DA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9A329-78C1-8329-2527-634FBC0FA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B3B2AF-4441-8538-0397-C2ECD83AD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1561DA-349A-15F5-3144-92624392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C9B7D6-DFB9-6344-C98F-20B56A9FF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94ECF-A960-50E4-5E62-CBE4BCDD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4671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E53BB-30FC-F942-CBA5-7287F055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A1E497-DB7B-12B9-5125-2F1753B0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16C2BA-BE0F-07E0-5D6B-F1ACFD7A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B51BC-0C8E-6AA0-E9C2-57ABF4EA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103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80283-CDCD-6E2E-665D-8A0FD448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A146C-9003-9A80-C97B-9B789F87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6F8AC-E018-48FB-34A0-6B824DEA5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698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42D2B-F2A5-0726-BD86-DAA39A56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72050-B7F5-6F57-0C72-EDBFE060F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071E1-335E-820C-CE92-19CDA017F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3E2BBE-79AD-FE77-07CF-268516DF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1E486-6655-BEBD-7935-EE727943C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25FC6-BE68-00DD-4167-94C9F496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285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90AF-439F-D14B-12C2-B412FFF9B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B228A-66D0-1448-A6AF-817D82385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5507D-906A-E299-291C-32B12F3AE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88E34-0B42-DE0E-02F8-5369B1FD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637B9-C601-F842-DE23-08CA7E1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EA657-80A9-2181-9AFE-7A04C1091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909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C01B14-3F37-24CE-D5FC-65BC3648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37C2F-C04E-5E2B-6B8D-3A3AB85D2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AF385-C89D-0434-A0F1-7AF71189F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1838D-867C-4BBB-BF74-85997185AE59}" type="datetimeFigureOut">
              <a:rPr lang="en-ID" smtClean="0"/>
              <a:t>22/10/2022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EE338-E89F-9CA6-6B45-16BCBF3C1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C1490-E21D-4804-1EBF-6A63E9339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A626C-256F-4408-8FDE-F76E9BA039B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74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840C6A03-A965-473C-ADDE-B0F1C5C5C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345" y="1037248"/>
            <a:ext cx="4678632" cy="4514850"/>
          </a:xfrm>
        </p:spPr>
        <p:txBody>
          <a:bodyPr anchor="t">
            <a:normAutofit/>
          </a:bodyPr>
          <a:lstStyle/>
          <a:p>
            <a:r>
              <a:rPr lang="id-ID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WITHOUT JESUS </a:t>
            </a:r>
            <a:r>
              <a:rPr lang="id-ID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WE CAN DO NOTHING</a:t>
            </a:r>
            <a:r>
              <a:rPr lang="id-ID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d-ID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WITH JESUS </a:t>
            </a:r>
            <a:b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</a:br>
            <a:r>
              <a:rPr lang="id-ID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WE CAN DO EVERYTHING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id-ID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d-ID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-Yohanes 21:1-14-</a:t>
            </a:r>
          </a:p>
        </p:txBody>
      </p:sp>
      <p:sp>
        <p:nvSpPr>
          <p:cNvPr id="20" name="!!plus graphic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98246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22" r="-2" b="-2"/>
          <a:stretch/>
        </p:blipFill>
        <p:spPr>
          <a:xfrm>
            <a:off x="5942170" y="1037248"/>
            <a:ext cx="5569864" cy="4783504"/>
          </a:xfrm>
          <a:prstGeom prst="rect">
            <a:avLst/>
          </a:prstGeom>
        </p:spPr>
      </p:pic>
      <p:sp>
        <p:nvSpPr>
          <p:cNvPr id="17" name="!!circle graphic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9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1525" y="2129115"/>
            <a:ext cx="7429574" cy="8219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d-ID" sz="2800" b="1" dirty="0">
                <a:solidFill>
                  <a:srgbClr val="FF0000"/>
                </a:solidFill>
              </a:rPr>
              <a:t>8. Kepada lebih dari 500 orang murid di Galilea (1 Korintus 15:6)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2044609"/>
            <a:ext cx="3533775" cy="4271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81549" y="3388174"/>
            <a:ext cx="71187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/>
              <a:t>15:6 Sesudah itu Ia menampakkan diri kepada lebih dari lima ratus saudara sekaligus; kebanyakan dari mereka masih hidup sampai sekarang, tetapi beberapa di antaranya telah meninggal.</a:t>
            </a:r>
          </a:p>
          <a:p>
            <a:endParaRPr lang="id-ID" sz="2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C2D7E8-9F0B-5CBA-BB03-EDB4710E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9400"/>
            <a:ext cx="10791825" cy="1325563"/>
          </a:xfrm>
        </p:spPr>
        <p:txBody>
          <a:bodyPr>
            <a:normAutofit fontScale="90000"/>
          </a:bodyPr>
          <a:lstStyle/>
          <a:p>
            <a:r>
              <a:rPr lang="id-ID" sz="2800" dirty="0">
                <a:latin typeface="Franklin Gothic Heavy" panose="020B0903020102020204" pitchFamily="34" charset="0"/>
              </a:rPr>
              <a:t>Para pelajar Alkitab menyebutkan ada 17 kali Yesus menampakkan </a:t>
            </a:r>
            <a:r>
              <a:rPr lang="id-ID" sz="2800" dirty="0" err="1">
                <a:latin typeface="Franklin Gothic Heavy" panose="020B0903020102020204" pitchFamily="34" charset="0"/>
              </a:rPr>
              <a:t>dir</a:t>
            </a:r>
            <a:r>
              <a:rPr lang="en-US" sz="2800" dirty="0" err="1">
                <a:latin typeface="Franklin Gothic Heavy" panose="020B0903020102020204" pitchFamily="34" charset="0"/>
              </a:rPr>
              <a:t>i</a:t>
            </a:r>
            <a:r>
              <a:rPr lang="id-ID" sz="2800" dirty="0">
                <a:latin typeface="Franklin Gothic Heavy" panose="020B0903020102020204" pitchFamily="34" charset="0"/>
              </a:rPr>
              <a:t> pasca-kebangkitan-Nya. </a:t>
            </a:r>
            <a:r>
              <a:rPr lang="en-US" sz="2800" dirty="0" err="1">
                <a:latin typeface="Franklin Gothic Heavy" panose="020B0903020102020204" pitchFamily="34" charset="0"/>
              </a:rPr>
              <a:t>Beberapa</a:t>
            </a:r>
            <a:r>
              <a:rPr lang="en-US" sz="2800" dirty="0">
                <a:latin typeface="Franklin Gothic Heavy" panose="020B0903020102020204" pitchFamily="34" charset="0"/>
              </a:rPr>
              <a:t> kali </a:t>
            </a:r>
            <a:r>
              <a:rPr lang="en-US" sz="2800" dirty="0" err="1">
                <a:latin typeface="Franklin Gothic Heavy" panose="020B0903020102020204" pitchFamily="34" charset="0"/>
              </a:rPr>
              <a:t>Yesus</a:t>
            </a:r>
            <a:r>
              <a:rPr lang="en-US" sz="2800" dirty="0">
                <a:latin typeface="Franklin Gothic Heavy" panose="020B0903020102020204" pitchFamily="34" charset="0"/>
              </a:rPr>
              <a:t> </a:t>
            </a:r>
            <a:r>
              <a:rPr lang="id-ID" sz="2800" dirty="0">
                <a:latin typeface="Franklin Gothic Heavy" panose="020B0903020102020204" pitchFamily="34" charset="0"/>
              </a:rPr>
              <a:t>menampakkan diri-Nya pasca kebangkitannya, antara lain: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3183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1164" y="2352520"/>
            <a:ext cx="7439099" cy="119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800" b="1" dirty="0">
                <a:solidFill>
                  <a:srgbClr val="FF0000"/>
                </a:solidFill>
              </a:rPr>
              <a:t>9. Kepada Yakobus, saudara Tuhan Yesus (1 Korintus 15:7)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63" y="2105545"/>
            <a:ext cx="3448276" cy="4296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394489" y="3776898"/>
            <a:ext cx="7232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/>
              <a:t>15:7 Selanjutnya Ia menampakkan diri kepada Yakobus, . . 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8A3F05-A082-E734-8DB7-259FE413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6550"/>
            <a:ext cx="10788361" cy="1325563"/>
          </a:xfrm>
        </p:spPr>
        <p:txBody>
          <a:bodyPr>
            <a:normAutofit fontScale="90000"/>
          </a:bodyPr>
          <a:lstStyle/>
          <a:p>
            <a:r>
              <a:rPr lang="id-ID" sz="2800" dirty="0">
                <a:latin typeface="Franklin Gothic Heavy" panose="020B0903020102020204" pitchFamily="34" charset="0"/>
              </a:rPr>
              <a:t>Para pelajar Alkitab menyebutkan ada 17 kali Yesus menampakkan </a:t>
            </a:r>
            <a:r>
              <a:rPr lang="id-ID" sz="2800" dirty="0" err="1">
                <a:latin typeface="Franklin Gothic Heavy" panose="020B0903020102020204" pitchFamily="34" charset="0"/>
              </a:rPr>
              <a:t>dir</a:t>
            </a:r>
            <a:r>
              <a:rPr lang="en-US" sz="2800" dirty="0" err="1">
                <a:latin typeface="Franklin Gothic Heavy" panose="020B0903020102020204" pitchFamily="34" charset="0"/>
              </a:rPr>
              <a:t>i</a:t>
            </a:r>
            <a:r>
              <a:rPr lang="id-ID" sz="2800" dirty="0">
                <a:latin typeface="Franklin Gothic Heavy" panose="020B0903020102020204" pitchFamily="34" charset="0"/>
              </a:rPr>
              <a:t> pasca-kebangkitan-Nya. </a:t>
            </a:r>
            <a:r>
              <a:rPr lang="en-US" sz="2800" dirty="0" err="1">
                <a:latin typeface="Franklin Gothic Heavy" panose="020B0903020102020204" pitchFamily="34" charset="0"/>
              </a:rPr>
              <a:t>Beberapa</a:t>
            </a:r>
            <a:r>
              <a:rPr lang="en-US" sz="2800" dirty="0">
                <a:latin typeface="Franklin Gothic Heavy" panose="020B0903020102020204" pitchFamily="34" charset="0"/>
              </a:rPr>
              <a:t> kali </a:t>
            </a:r>
            <a:r>
              <a:rPr lang="en-US" sz="2800" dirty="0" err="1">
                <a:latin typeface="Franklin Gothic Heavy" panose="020B0903020102020204" pitchFamily="34" charset="0"/>
              </a:rPr>
              <a:t>Yesus</a:t>
            </a:r>
            <a:r>
              <a:rPr lang="en-US" sz="2800" dirty="0">
                <a:latin typeface="Franklin Gothic Heavy" panose="020B0903020102020204" pitchFamily="34" charset="0"/>
              </a:rPr>
              <a:t> </a:t>
            </a:r>
            <a:r>
              <a:rPr lang="id-ID" sz="2800" dirty="0">
                <a:latin typeface="Franklin Gothic Heavy" panose="020B0903020102020204" pitchFamily="34" charset="0"/>
              </a:rPr>
              <a:t>menampakkan diri-Nya pasca kebangkitannya, antara lain: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378910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9571" y="2021387"/>
            <a:ext cx="6640692" cy="891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800" b="1" dirty="0">
                <a:solidFill>
                  <a:srgbClr val="FF0000"/>
                </a:solidFill>
              </a:rPr>
              <a:t>10. Kepada semua rasul (1 Korintus 15:7)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66" y="2654875"/>
            <a:ext cx="4323379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192896" y="3579033"/>
            <a:ext cx="65186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/>
              <a:t>15:7 Selanjutnya Ia menampakkan diri . . . kemudian kepada semua rasul.</a:t>
            </a:r>
          </a:p>
          <a:p>
            <a:endParaRPr lang="id-ID" sz="2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C77515-C783-26C1-D6CC-F108228A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6550"/>
            <a:ext cx="10788361" cy="1325563"/>
          </a:xfrm>
        </p:spPr>
        <p:txBody>
          <a:bodyPr>
            <a:normAutofit fontScale="90000"/>
          </a:bodyPr>
          <a:lstStyle/>
          <a:p>
            <a:r>
              <a:rPr lang="id-ID" sz="2800" dirty="0">
                <a:latin typeface="Franklin Gothic Heavy" panose="020B0903020102020204" pitchFamily="34" charset="0"/>
              </a:rPr>
              <a:t>Para pelajar Alkitab menyebutkan ada 17 kali Yesus menampakkan </a:t>
            </a:r>
            <a:r>
              <a:rPr lang="id-ID" sz="2800" dirty="0" err="1">
                <a:latin typeface="Franklin Gothic Heavy" panose="020B0903020102020204" pitchFamily="34" charset="0"/>
              </a:rPr>
              <a:t>dir</a:t>
            </a:r>
            <a:r>
              <a:rPr lang="en-US" sz="2800" dirty="0" err="1">
                <a:latin typeface="Franklin Gothic Heavy" panose="020B0903020102020204" pitchFamily="34" charset="0"/>
              </a:rPr>
              <a:t>i</a:t>
            </a:r>
            <a:r>
              <a:rPr lang="id-ID" sz="2800" dirty="0">
                <a:latin typeface="Franklin Gothic Heavy" panose="020B0903020102020204" pitchFamily="34" charset="0"/>
              </a:rPr>
              <a:t> pasca-kebangkitan-Nya. </a:t>
            </a:r>
            <a:r>
              <a:rPr lang="en-US" sz="2800" dirty="0" err="1">
                <a:latin typeface="Franklin Gothic Heavy" panose="020B0903020102020204" pitchFamily="34" charset="0"/>
              </a:rPr>
              <a:t>Beberapa</a:t>
            </a:r>
            <a:r>
              <a:rPr lang="en-US" sz="2800" dirty="0">
                <a:latin typeface="Franklin Gothic Heavy" panose="020B0903020102020204" pitchFamily="34" charset="0"/>
              </a:rPr>
              <a:t> kali </a:t>
            </a:r>
            <a:r>
              <a:rPr lang="en-US" sz="2800" dirty="0" err="1">
                <a:latin typeface="Franklin Gothic Heavy" panose="020B0903020102020204" pitchFamily="34" charset="0"/>
              </a:rPr>
              <a:t>Yesus</a:t>
            </a:r>
            <a:r>
              <a:rPr lang="en-US" sz="2800" dirty="0">
                <a:latin typeface="Franklin Gothic Heavy" panose="020B0903020102020204" pitchFamily="34" charset="0"/>
              </a:rPr>
              <a:t> </a:t>
            </a:r>
            <a:r>
              <a:rPr lang="id-ID" sz="2800" dirty="0">
                <a:latin typeface="Franklin Gothic Heavy" panose="020B0903020102020204" pitchFamily="34" charset="0"/>
              </a:rPr>
              <a:t>menampakkan diri-Nya pasca kebangkitannya, antara lain: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16266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296" y="1065276"/>
            <a:ext cx="3974915" cy="472744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28" y="370242"/>
            <a:ext cx="6055612" cy="2587131"/>
          </a:xfrm>
        </p:spPr>
        <p:txBody>
          <a:bodyPr anchor="b">
            <a:normAutofit/>
          </a:bodyPr>
          <a:lstStyle/>
          <a:p>
            <a:r>
              <a:rPr lang="id-ID" sz="3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Sekarang kita akan mempelajari ketika Yesus menampakkan diri-Nya untuk ketiga kalinya pasca kebangkitan-Nya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015" y="3855551"/>
            <a:ext cx="6010657" cy="2362369"/>
          </a:xfrm>
        </p:spPr>
        <p:txBody>
          <a:bodyPr anchor="ctr">
            <a:normAutofit/>
          </a:bodyPr>
          <a:lstStyle/>
          <a:p>
            <a:r>
              <a:rPr lang="id-ID" b="1" dirty="0">
                <a:solidFill>
                  <a:schemeClr val="tx2"/>
                </a:solidFill>
              </a:rPr>
              <a:t>Yakni pada saat Dia menampakkan diri-Nya kepada tujuh murid di pantai danau </a:t>
            </a:r>
            <a:r>
              <a:rPr lang="id-ID" b="1" dirty="0" err="1">
                <a:solidFill>
                  <a:schemeClr val="tx2"/>
                </a:solidFill>
              </a:rPr>
              <a:t>Galilea</a:t>
            </a:r>
            <a:r>
              <a:rPr lang="id-ID" b="1" dirty="0">
                <a:solidFill>
                  <a:schemeClr val="tx2"/>
                </a:solidFill>
              </a:rPr>
              <a:t> (Yohanes 21:1-14)</a:t>
            </a:r>
          </a:p>
          <a:p>
            <a:endParaRPr lang="id-ID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29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id-ID" sz="4000" dirty="0">
                <a:latin typeface="Franklin Gothic Heavy" panose="020B0903020102020204" pitchFamily="34" charset="0"/>
              </a:rPr>
              <a:t>Yohanes 21:1-14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719" y="2249225"/>
            <a:ext cx="4976961" cy="4499428"/>
          </a:xfrm>
        </p:spPr>
        <p:txBody>
          <a:bodyPr anchor="ctr">
            <a:noAutofit/>
          </a:bodyPr>
          <a:lstStyle/>
          <a:p>
            <a:r>
              <a:rPr lang="id-ID" sz="2000" dirty="0"/>
              <a:t>21:1 Kemudian Yesus menampakkan diri lagi kepada murid-murid-Nya di pantai danau </a:t>
            </a:r>
            <a:r>
              <a:rPr lang="id-ID" sz="2000" dirty="0" err="1"/>
              <a:t>Tiberias</a:t>
            </a:r>
            <a:r>
              <a:rPr lang="id-ID" sz="2000" dirty="0"/>
              <a:t> dan Ia menampakkan diri sebagai berikut.</a:t>
            </a:r>
          </a:p>
          <a:p>
            <a:r>
              <a:rPr lang="id-ID" sz="2000" dirty="0"/>
              <a:t>21:2 Di pantai itu berkumpul Simon Petrus, Tomas yang disebut </a:t>
            </a:r>
            <a:r>
              <a:rPr lang="id-ID" sz="2000" dirty="0" err="1"/>
              <a:t>Didimus</a:t>
            </a:r>
            <a:r>
              <a:rPr lang="id-ID" sz="2000" dirty="0"/>
              <a:t>, Natanael dari Kana yang di </a:t>
            </a:r>
            <a:r>
              <a:rPr lang="id-ID" sz="2000" dirty="0" err="1"/>
              <a:t>Galilea</a:t>
            </a:r>
            <a:r>
              <a:rPr lang="id-ID" sz="2000" dirty="0"/>
              <a:t>, anak-anak </a:t>
            </a:r>
            <a:r>
              <a:rPr lang="id-ID" sz="2000" dirty="0" err="1"/>
              <a:t>Zebedeus</a:t>
            </a:r>
            <a:r>
              <a:rPr lang="id-ID" sz="2000" dirty="0"/>
              <a:t> dan dua orang murid-Nya yang lain.</a:t>
            </a:r>
          </a:p>
          <a:p>
            <a:r>
              <a:rPr lang="id-ID" sz="2000" dirty="0"/>
              <a:t>21:3 Kata Simon Petrus kepada mereka: "Aku pergi menangkap ikan." Kata mereka kepadanya: "Kami pergi juga dengan engkau." Mereka berangkat lalu naik ke perahu, tetapi malam itu mereka tidak menangkap apa-apa.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700" r="5101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04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id-ID" sz="4800">
                <a:latin typeface="Franklin Gothic Heavy" panose="020B0903020102020204" pitchFamily="34" charset="0"/>
              </a:rPr>
              <a:t>Yohanes 21:1-14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5" y="2605647"/>
            <a:ext cx="10522655" cy="3879666"/>
          </a:xfrm>
        </p:spPr>
        <p:txBody>
          <a:bodyPr anchor="ctr">
            <a:normAutofit/>
          </a:bodyPr>
          <a:lstStyle/>
          <a:p>
            <a:r>
              <a:rPr lang="id-ID" sz="2000"/>
              <a:t>21:4 Ketika hari mulai siang, Yesus berdiri di pantai; akan tetapi murid-murid itu tidak tahu, bahwa itu adalah Yesus.</a:t>
            </a:r>
          </a:p>
          <a:p>
            <a:r>
              <a:rPr lang="id-ID" sz="2000"/>
              <a:t>21:5 Kata Yesus kepada mereka: "Hai anak-anak, adakah kamu mempunyai lauk-pauk?" Jawab mereka: "Tidak ada."</a:t>
            </a:r>
          </a:p>
          <a:p>
            <a:r>
              <a:rPr lang="id-ID" sz="2000"/>
              <a:t>21:6 Maka kata Yesus kepada mereka: "Tebarkanlah jalamu di sebelah kanan perahu, maka akan kamu peroleh." Lalu mereka menebarkannya dan mereka tidak dapat menariknya lagi karena banyaknya ikan.</a:t>
            </a:r>
          </a:p>
          <a:p>
            <a:r>
              <a:rPr lang="id-ID" sz="2000"/>
              <a:t>21:7 Maka murid yang dikasihi Yesus itu berkata kepada Petrus: "Itu Tuhan." Ketika Petrus mendengar, bahwa itu adalah Tuhan, maka ia mengenakan pakaiannya, sebab ia tidak berpakaian, lalu terjun ke dalam danau.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124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br>
              <a:rPr lang="id-ID" sz="4800" dirty="0">
                <a:latin typeface="Franklin Gothic Heavy" panose="020B0903020102020204" pitchFamily="34" charset="0"/>
              </a:rPr>
            </a:br>
            <a:r>
              <a:rPr lang="id-ID" sz="4800" dirty="0">
                <a:latin typeface="Franklin Gothic Heavy" panose="020B0903020102020204" pitchFamily="34" charset="0"/>
              </a:rPr>
              <a:t>Yohanes 21:1-14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988" y="2620641"/>
            <a:ext cx="6864016" cy="3168062"/>
          </a:xfrm>
        </p:spPr>
        <p:txBody>
          <a:bodyPr anchor="ctr">
            <a:noAutofit/>
          </a:bodyPr>
          <a:lstStyle/>
          <a:p>
            <a:r>
              <a:rPr lang="id-ID" sz="2000" dirty="0"/>
              <a:t>21:8 Murid-murid yang lain datang dengan perahu karena mereka tidak jauh dari darat, hanya kira-kira dua ratus hasta saja dan mereka menghela jala yang penuh ikan itu.</a:t>
            </a:r>
          </a:p>
          <a:p>
            <a:r>
              <a:rPr lang="id-ID" sz="2000" dirty="0"/>
              <a:t>21:9 Ketika mereka tiba di darat, mereka melihat api arang dan di atasnya ikan dan roti.</a:t>
            </a:r>
          </a:p>
          <a:p>
            <a:r>
              <a:rPr lang="id-ID" sz="2000" dirty="0"/>
              <a:t>21:10 Kata Yesus kepada mereka: "Bawalah beberapa ikan, yang baru kamu tangkap itu."</a:t>
            </a:r>
          </a:p>
          <a:p>
            <a:r>
              <a:rPr lang="id-ID" sz="2000" dirty="0"/>
              <a:t>21:11 Simon Petrus naik ke perahu lalu menghela jala itu ke darat, penuh ikan-ikan besar: seratus lima puluh tiga ekor banyaknya, dan sungguhpun sebanyak itu, jala itu tidak koyak.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580" y="627954"/>
            <a:ext cx="4173101" cy="53533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50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id-ID" sz="4800" dirty="0">
                <a:latin typeface="Franklin Gothic Heavy" panose="020B0903020102020204" pitchFamily="34" charset="0"/>
              </a:rPr>
              <a:t>Yohanes 21:1-14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988" y="2245360"/>
            <a:ext cx="6421534" cy="3543343"/>
          </a:xfrm>
        </p:spPr>
        <p:txBody>
          <a:bodyPr anchor="ctr">
            <a:noAutofit/>
          </a:bodyPr>
          <a:lstStyle/>
          <a:p>
            <a:r>
              <a:rPr lang="id-ID" sz="2200" dirty="0"/>
              <a:t>21:12 Kata Yesus kepada mereka: "Marilah dan sarapanlah." Tidak ada di antara murid-murid itu yang berani bertanya kepada-Nya: "Siapakah Engkau?" Sebab mereka tahu, bahwa Ia adalah Tuhan.</a:t>
            </a:r>
          </a:p>
          <a:p>
            <a:r>
              <a:rPr lang="id-ID" sz="2200" dirty="0"/>
              <a:t>21:13 Yesus maju ke depan, mengambil roti dan memberikannya kepada mereka, demikian juga ikan itu.</a:t>
            </a:r>
          </a:p>
          <a:p>
            <a:r>
              <a:rPr lang="id-ID" sz="2200" dirty="0"/>
              <a:t>21:14 Itulah ketiga kalinya Yesus menampakkan diri kepada murid-murid-Nya sesudah Ia bangkit dari antara orang mati.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73" y="1671454"/>
            <a:ext cx="4235516" cy="326637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57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EB83A-2D35-E39A-1A08-4FE14F8C7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134" r="-1" b="-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7048" y="1124712"/>
            <a:ext cx="8550402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dirty="0" err="1">
                <a:solidFill>
                  <a:srgbClr val="FFFFFF"/>
                </a:solidFill>
              </a:rPr>
              <a:t>Perbedaan</a:t>
            </a:r>
            <a:r>
              <a:rPr lang="en-US" sz="5100" dirty="0">
                <a:solidFill>
                  <a:srgbClr val="FFFFFF"/>
                </a:solidFill>
              </a:rPr>
              <a:t> yang </a:t>
            </a:r>
            <a:r>
              <a:rPr lang="en-US" sz="5100" dirty="0" err="1">
                <a:solidFill>
                  <a:srgbClr val="FFFFFF"/>
                </a:solidFill>
              </a:rPr>
              <a:t>mencolok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dalam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  <a:latin typeface="Franklin Gothic Heavy" panose="020B0903020102020204" pitchFamily="34" charset="0"/>
              </a:rPr>
              <a:t>melakukan</a:t>
            </a:r>
            <a:r>
              <a:rPr lang="en-US" sz="5100" dirty="0">
                <a:solidFill>
                  <a:srgbClr val="FFFFFF"/>
                </a:solidFill>
                <a:latin typeface="Franklin Gothic Heavy" panose="020B0903020102020204" pitchFamily="34" charset="0"/>
              </a:rPr>
              <a:t> </a:t>
            </a:r>
            <a:r>
              <a:rPr lang="en-US" sz="5100" dirty="0" err="1">
                <a:solidFill>
                  <a:srgbClr val="FFFFFF"/>
                </a:solidFill>
                <a:latin typeface="Franklin Gothic Heavy" panose="020B0903020102020204" pitchFamily="34" charset="0"/>
              </a:rPr>
              <a:t>sesuatu</a:t>
            </a:r>
            <a:r>
              <a:rPr lang="en-US" sz="5100" dirty="0">
                <a:solidFill>
                  <a:srgbClr val="FFFFFF"/>
                </a:solidFill>
                <a:latin typeface="Franklin Gothic Heavy" panose="020B0903020102020204" pitchFamily="34" charset="0"/>
              </a:rPr>
              <a:t> </a:t>
            </a:r>
            <a:r>
              <a:rPr lang="en-US" sz="5100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tanpa</a:t>
            </a:r>
            <a:r>
              <a:rPr lang="en-US" sz="5100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</a:t>
            </a:r>
            <a:r>
              <a:rPr lang="en-US" sz="5100" dirty="0" err="1">
                <a:solidFill>
                  <a:srgbClr val="FFC000"/>
                </a:solidFill>
                <a:latin typeface="Franklin Gothic Heavy" panose="020B0903020102020204" pitchFamily="34" charset="0"/>
              </a:rPr>
              <a:t>Yesus</a:t>
            </a:r>
            <a:r>
              <a:rPr lang="en-US" sz="5100" dirty="0">
                <a:solidFill>
                  <a:srgbClr val="FFC000"/>
                </a:solidFill>
                <a:latin typeface="Franklin Gothic Heavy" panose="020B0903020102020204" pitchFamily="34" charset="0"/>
              </a:rPr>
              <a:t> </a:t>
            </a:r>
            <a:r>
              <a:rPr lang="en-US" sz="5100" dirty="0">
                <a:solidFill>
                  <a:srgbClr val="FFFFFF"/>
                </a:solidFill>
              </a:rPr>
              <a:t>dan </a:t>
            </a:r>
            <a:r>
              <a:rPr lang="en-US" sz="51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bersama</a:t>
            </a:r>
            <a:r>
              <a:rPr lang="en-US" sz="51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US" sz="51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dengan</a:t>
            </a:r>
            <a:r>
              <a:rPr lang="en-US" sz="51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</a:t>
            </a:r>
            <a:r>
              <a:rPr lang="en-US" sz="51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Yesus</a:t>
            </a:r>
            <a:r>
              <a:rPr lang="en-US" sz="5100" dirty="0">
                <a:solidFill>
                  <a:srgbClr val="FFFF00"/>
                </a:solidFill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8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9392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600" b="1" dirty="0"/>
              <a:t>USAHA TANPA YESUS</a:t>
            </a:r>
          </a:p>
          <a:p>
            <a:pPr algn="ctr"/>
            <a:r>
              <a:rPr lang="id-ID" sz="3600" b="1" dirty="0"/>
              <a:t>Yohanes 21:1-5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92" y="-346364"/>
            <a:ext cx="2269608" cy="1972917"/>
          </a:xfrm>
          <a:prstGeom prst="rect">
            <a:avLst/>
          </a:prstGeom>
        </p:spPr>
      </p:pic>
      <p:pic>
        <p:nvPicPr>
          <p:cNvPr id="2050" name="Picture 2" descr="Hasil gambar untuk danau tiberias pada zaman ye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200849"/>
            <a:ext cx="11190288" cy="62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0519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0FE8D-BAD6-A7C2-E5EE-1CA4336EF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2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94" y="1161288"/>
            <a:ext cx="5653786" cy="1124712"/>
          </a:xfrm>
        </p:spPr>
        <p:txBody>
          <a:bodyPr anchor="b">
            <a:noAutofit/>
          </a:bodyPr>
          <a:lstStyle/>
          <a:p>
            <a:r>
              <a:rPr lang="es-ES" sz="2800" dirty="0">
                <a:latin typeface="Amasis MT Pro Black" panose="02040A04050005020304" pitchFamily="18" charset="0"/>
              </a:rPr>
              <a:t> </a:t>
            </a:r>
            <a:r>
              <a:rPr lang="es-ES" sz="2800" dirty="0" err="1">
                <a:latin typeface="Amasis MT Pro Black" panose="02040A04050005020304" pitchFamily="18" charset="0"/>
              </a:rPr>
              <a:t>Yesus</a:t>
            </a:r>
            <a:r>
              <a:rPr lang="es-ES" sz="2800" dirty="0">
                <a:latin typeface="Amasis MT Pro Black" panose="02040A04050005020304" pitchFamily="18" charset="0"/>
              </a:rPr>
              <a:t> </a:t>
            </a:r>
            <a:r>
              <a:rPr lang="es-ES" sz="2800" dirty="0" err="1">
                <a:latin typeface="Amasis MT Pro Black" panose="02040A04050005020304" pitchFamily="18" charset="0"/>
              </a:rPr>
              <a:t>menampakkan</a:t>
            </a:r>
            <a:r>
              <a:rPr lang="es-ES" sz="2800" dirty="0">
                <a:latin typeface="Amasis MT Pro Black" panose="02040A04050005020304" pitchFamily="18" charset="0"/>
              </a:rPr>
              <a:t> </a:t>
            </a:r>
            <a:r>
              <a:rPr lang="es-ES" sz="2800" dirty="0" err="1">
                <a:latin typeface="Amasis MT Pro Black" panose="02040A04050005020304" pitchFamily="18" charset="0"/>
              </a:rPr>
              <a:t>diri</a:t>
            </a:r>
            <a:r>
              <a:rPr lang="es-ES" sz="2800" dirty="0">
                <a:latin typeface="Amasis MT Pro Black" panose="02040A04050005020304" pitchFamily="18" charset="0"/>
              </a:rPr>
              <a:t> </a:t>
            </a:r>
            <a:r>
              <a:rPr lang="es-ES" sz="2800" dirty="0" err="1">
                <a:latin typeface="Amasis MT Pro Black" panose="02040A04050005020304" pitchFamily="18" charset="0"/>
              </a:rPr>
              <a:t>kepada</a:t>
            </a:r>
            <a:r>
              <a:rPr lang="es-ES" sz="2800" dirty="0">
                <a:latin typeface="Amasis MT Pro Black" panose="02040A04050005020304" pitchFamily="18" charset="0"/>
              </a:rPr>
              <a:t> </a:t>
            </a:r>
            <a:r>
              <a:rPr lang="es-ES" sz="2800" dirty="0" err="1">
                <a:latin typeface="Amasis MT Pro Black" panose="02040A04050005020304" pitchFamily="18" charset="0"/>
              </a:rPr>
              <a:t>murid-murid-Nya</a:t>
            </a:r>
            <a:r>
              <a:rPr lang="es-ES" sz="2800" dirty="0">
                <a:latin typeface="Amasis MT Pro Black" panose="02040A04050005020304" pitchFamily="18" charset="0"/>
              </a:rPr>
              <a:t> di </a:t>
            </a:r>
            <a:r>
              <a:rPr lang="es-ES" sz="2800" dirty="0" err="1">
                <a:latin typeface="Amasis MT Pro Black" panose="02040A04050005020304" pitchFamily="18" charset="0"/>
              </a:rPr>
              <a:t>pantai</a:t>
            </a:r>
            <a:r>
              <a:rPr lang="es-ES" sz="2800" dirty="0">
                <a:latin typeface="Amasis MT Pro Black" panose="02040A04050005020304" pitchFamily="18" charset="0"/>
              </a:rPr>
              <a:t> </a:t>
            </a:r>
            <a:r>
              <a:rPr lang="es-ES" sz="2800" dirty="0" err="1">
                <a:latin typeface="Amasis MT Pro Black" panose="02040A04050005020304" pitchFamily="18" charset="0"/>
              </a:rPr>
              <a:t>danau</a:t>
            </a:r>
            <a:r>
              <a:rPr lang="es-ES" sz="2800" dirty="0">
                <a:latin typeface="Amasis MT Pro Black" panose="02040A04050005020304" pitchFamily="18" charset="0"/>
              </a:rPr>
              <a:t> </a:t>
            </a:r>
            <a:r>
              <a:rPr lang="es-ES" sz="2800" dirty="0" err="1">
                <a:latin typeface="Amasis MT Pro Black" panose="02040A04050005020304" pitchFamily="18" charset="0"/>
              </a:rPr>
              <a:t>Tiberia</a:t>
            </a:r>
            <a:endParaRPr lang="id-ID" sz="2800" dirty="0">
              <a:latin typeface="Amasis MT Pro Black" panose="02040A040500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94" y="3029839"/>
            <a:ext cx="6578346" cy="3207258"/>
          </a:xfrm>
        </p:spPr>
        <p:txBody>
          <a:bodyPr anchor="t">
            <a:noAutofit/>
          </a:bodyPr>
          <a:lstStyle/>
          <a:p>
            <a:r>
              <a:rPr lang="id-ID" sz="2400" dirty="0">
                <a:latin typeface="Franklin Gothic Heavy" panose="020B0903020102020204" pitchFamily="34" charset="0"/>
              </a:rPr>
              <a:t>Yohanes 21:1-14 yang akan  kita pelajari pada saat ini, adalah merupakan suatu peristiwa yang terjadi pada saat Yesus menampakkan diri kepada murid-murid-Nya setelah kebangkitannya.</a:t>
            </a:r>
          </a:p>
          <a:p>
            <a:r>
              <a:rPr lang="id-ID" sz="2400" dirty="0">
                <a:latin typeface="Franklin Gothic Heavy" panose="020B0903020102020204" pitchFamily="34" charset="0"/>
              </a:rPr>
              <a:t>Ini adalah ke-3 kalinya Yesus menampakkan diri kepada para murid-Nya, sesudah Ia bangkit dari antara orang mati. (Yohanes 21:14)</a:t>
            </a:r>
          </a:p>
          <a:p>
            <a:pPr marL="0" indent="0">
              <a:buNone/>
            </a:pPr>
            <a:endParaRPr lang="id-ID" sz="24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47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09243"/>
            <a:ext cx="3333750" cy="237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TANPA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21:1-5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551" y="3115249"/>
            <a:ext cx="3781716" cy="37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9764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09243"/>
            <a:ext cx="3333750" cy="237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TANPA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21:1-5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5182" y="3716720"/>
            <a:ext cx="7201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latin typeface="Congenial Black" panose="02000503040000020004" pitchFamily="2" charset="0"/>
              </a:rPr>
              <a:t>Mereka adalah:</a:t>
            </a:r>
          </a:p>
          <a:p>
            <a:pPr marL="342900" indent="-342900">
              <a:buAutoNum type="arabicPeriod"/>
            </a:pPr>
            <a:r>
              <a:rPr lang="id-ID" sz="2400" dirty="0">
                <a:latin typeface="Congenial Black" panose="02000503040000020004" pitchFamily="2" charset="0"/>
              </a:rPr>
              <a:t>Simon Petrus, sang pemimpin atau inisiator</a:t>
            </a:r>
            <a:r>
              <a:rPr lang="en-US" sz="2400" dirty="0">
                <a:latin typeface="Congenial Black" panose="02000503040000020004" pitchFamily="2" charset="0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Tomas (</a:t>
            </a:r>
            <a:r>
              <a:rPr kumimoji="0" lang="id-ID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Didimus</a:t>
            </a: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Natanael yang dari Kana, </a:t>
            </a:r>
            <a:r>
              <a:rPr kumimoji="0" lang="id-ID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Galilea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genial Black" panose="02000503040000020004" pitchFamily="2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Anak-anak </a:t>
            </a:r>
            <a:r>
              <a:rPr kumimoji="0" lang="id-ID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Zebedeus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genial Black" panose="02000503040000020004" pitchFamily="2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2 Murid lainnya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551" y="3115249"/>
            <a:ext cx="3781716" cy="37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7763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TANPA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21:1-5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91" y="-103629"/>
            <a:ext cx="2269609" cy="1730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22389" y="-168391"/>
            <a:ext cx="22696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10546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TANPA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21:1-5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Waktunya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Tepat: Malam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910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91" y="-103629"/>
            <a:ext cx="2269609" cy="1730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22389" y="-168391"/>
            <a:ext cx="22696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118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TANPA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21:1-5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Waktunya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Tepat: Malam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Metode/Caranya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Tepat: Mereka adalah para nelayan</a:t>
                      </a:r>
                      <a:r>
                        <a:rPr lang="id-ID" baseline="0" dirty="0"/>
                        <a:t> bahkan sebelum menjadi murid Yesus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4392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91" y="-103629"/>
            <a:ext cx="2269609" cy="1730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22389" y="-168391"/>
            <a:ext cx="22696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12773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TANPA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21:1-5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395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Waktunya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Tepat: Malam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Metode/Caranya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Tepat: Mereka adalah para nelayan</a:t>
                      </a:r>
                      <a:r>
                        <a:rPr lang="id-ID" baseline="0" dirty="0"/>
                        <a:t> bahkan sebelum menjadi murid Yesus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4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Hasilnya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Nihil-Tidak 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7909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91" y="-103629"/>
            <a:ext cx="2269609" cy="1730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22389" y="-168391"/>
            <a:ext cx="22696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92155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TANPA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21:1-5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432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Waktunya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Tepat: Malam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Metode/Caranya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Tepat: Mereka adalah para nelayan</a:t>
                      </a:r>
                      <a:r>
                        <a:rPr lang="id-ID" baseline="0" dirty="0"/>
                        <a:t> bahkan sebelum menjadi murid Yesus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4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Hasilnya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Nihil-Tidak 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7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Mujizat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Tidak Terjadi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</a:t>
                      </a:r>
                      <a:r>
                        <a:rPr lang="id-ID" baseline="0" dirty="0"/>
                        <a:t> 21:5</a:t>
                      </a:r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55347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91" y="-103629"/>
            <a:ext cx="2269609" cy="1730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22389" y="-168391"/>
            <a:ext cx="22696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17306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BERSAMA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21:6-14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169817"/>
            <a:ext cx="2433865" cy="2024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5" y="2194561"/>
            <a:ext cx="11193226" cy="46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032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BERSAMA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21:6-14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3318705"/>
            <a:ext cx="2943225" cy="3369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F58E8E-702E-F302-6179-09862DBD4408}"/>
              </a:ext>
            </a:extLst>
          </p:cNvPr>
          <p:cNvSpPr txBox="1"/>
          <p:nvPr/>
        </p:nvSpPr>
        <p:spPr>
          <a:xfrm>
            <a:off x="455182" y="3716720"/>
            <a:ext cx="7431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latin typeface="Congenial Black" panose="02000503040000020004" pitchFamily="2" charset="0"/>
              </a:rPr>
              <a:t>Mereka adalah:</a:t>
            </a:r>
          </a:p>
          <a:p>
            <a:pPr marL="342900" indent="-342900">
              <a:buAutoNum type="arabicPeriod"/>
            </a:pPr>
            <a:r>
              <a:rPr lang="id-ID" sz="2400" dirty="0">
                <a:latin typeface="Congenial Black" panose="02000503040000020004" pitchFamily="2" charset="0"/>
              </a:rPr>
              <a:t>Simon Petrus, sang pemimpin atau inisiator</a:t>
            </a:r>
            <a:r>
              <a:rPr lang="en-US" sz="2400" dirty="0">
                <a:latin typeface="Congenial Black" panose="02000503040000020004" pitchFamily="2" charset="0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Tomas (</a:t>
            </a:r>
            <a:r>
              <a:rPr kumimoji="0" lang="id-ID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Didimus</a:t>
            </a: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Natanael yang dari Kana, </a:t>
            </a:r>
            <a:r>
              <a:rPr kumimoji="0" lang="id-ID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Galilea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genial Black" panose="02000503040000020004" pitchFamily="2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Anak-anak </a:t>
            </a:r>
            <a:r>
              <a:rPr kumimoji="0" lang="id-ID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Zebedeus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genial Black" panose="02000503040000020004" pitchFamily="2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d-ID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</a:rPr>
              <a:t>2 Murid lainnya</a:t>
            </a:r>
          </a:p>
        </p:txBody>
      </p:sp>
    </p:spTree>
    <p:extLst>
      <p:ext uri="{BB962C8B-B14F-4D97-AF65-F5344CB8AC3E}">
        <p14:creationId xmlns:p14="http://schemas.microsoft.com/office/powerpoint/2010/main" val="25324212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BERSAMA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21:6-14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169817"/>
            <a:ext cx="2433865" cy="20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5200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65" y="421452"/>
            <a:ext cx="10890069" cy="970450"/>
          </a:xfrm>
        </p:spPr>
        <p:txBody>
          <a:bodyPr>
            <a:normAutofit fontScale="90000"/>
          </a:bodyPr>
          <a:lstStyle/>
          <a:p>
            <a:r>
              <a:rPr lang="id-ID" sz="2500" dirty="0">
                <a:latin typeface="Franklin Gothic Heavy" panose="020B0903020102020204" pitchFamily="34" charset="0"/>
              </a:rPr>
              <a:t>Para pelajar Alkitab menyebutkan ada 17 kali Yesus menampakkan </a:t>
            </a:r>
            <a:r>
              <a:rPr lang="id-ID" sz="2500" dirty="0" err="1">
                <a:latin typeface="Franklin Gothic Heavy" panose="020B0903020102020204" pitchFamily="34" charset="0"/>
              </a:rPr>
              <a:t>dir</a:t>
            </a:r>
            <a:r>
              <a:rPr lang="en-US" sz="2500" dirty="0" err="1">
                <a:latin typeface="Franklin Gothic Heavy" panose="020B0903020102020204" pitchFamily="34" charset="0"/>
              </a:rPr>
              <a:t>i</a:t>
            </a:r>
            <a:r>
              <a:rPr lang="id-ID" sz="2500" dirty="0">
                <a:latin typeface="Franklin Gothic Heavy" panose="020B0903020102020204" pitchFamily="34" charset="0"/>
              </a:rPr>
              <a:t> pasca-kebangkitan-Nya. </a:t>
            </a:r>
            <a:r>
              <a:rPr lang="en-US" sz="2500" dirty="0" err="1">
                <a:latin typeface="Franklin Gothic Heavy" panose="020B0903020102020204" pitchFamily="34" charset="0"/>
              </a:rPr>
              <a:t>Beberapa</a:t>
            </a:r>
            <a:r>
              <a:rPr lang="en-US" sz="2500" dirty="0">
                <a:latin typeface="Franklin Gothic Heavy" panose="020B0903020102020204" pitchFamily="34" charset="0"/>
              </a:rPr>
              <a:t> kali </a:t>
            </a:r>
            <a:r>
              <a:rPr lang="en-US" sz="2500" dirty="0" err="1">
                <a:latin typeface="Franklin Gothic Heavy" panose="020B0903020102020204" pitchFamily="34" charset="0"/>
              </a:rPr>
              <a:t>Yesus</a:t>
            </a:r>
            <a:r>
              <a:rPr lang="en-US" sz="2500" dirty="0">
                <a:latin typeface="Franklin Gothic Heavy" panose="020B0903020102020204" pitchFamily="34" charset="0"/>
              </a:rPr>
              <a:t> </a:t>
            </a:r>
            <a:r>
              <a:rPr lang="id-ID" sz="2500" dirty="0">
                <a:latin typeface="Franklin Gothic Heavy" panose="020B0903020102020204" pitchFamily="34" charset="0"/>
              </a:rPr>
              <a:t>menampakkan diri-Nya pasca kebangkitannya, antara lain: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290" y="1884999"/>
            <a:ext cx="7675419" cy="675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800" b="1" dirty="0">
                <a:solidFill>
                  <a:srgbClr val="FF0000"/>
                </a:solidFill>
              </a:rPr>
              <a:t>1. Kepada Maria Makdalena (Yohanes 20:14-16)</a:t>
            </a:r>
          </a:p>
        </p:txBody>
      </p:sp>
      <p:sp>
        <p:nvSpPr>
          <p:cNvPr id="4" name="Rectangle 3"/>
          <p:cNvSpPr/>
          <p:nvPr/>
        </p:nvSpPr>
        <p:spPr>
          <a:xfrm>
            <a:off x="524127" y="2855229"/>
            <a:ext cx="70863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/>
              <a:t>20:14 Sesudah berkata demikian ia menoleh ke belakang dan melihat Yesus berdiri di situ, tetapi ia tidak tahu, bahwa itu adalah Yesus.</a:t>
            </a:r>
          </a:p>
          <a:p>
            <a:r>
              <a:rPr lang="id-ID" sz="2000" dirty="0"/>
              <a:t>20:15 Kata Yesus kepadanya: "Ibu, mengapa engkau menangis? Siapakah yang engkau cari?" Maria menyangka orang itu adalah penunggu taman, lalu berkata kepada-Nya: "Tuan, jikalau tuan yang mengambil Dia, katakanlah kepadaku, di mana tuan meletakkan Dia, supaya aku dapat mengambil-Nya."</a:t>
            </a:r>
          </a:p>
          <a:p>
            <a:r>
              <a:rPr lang="id-ID" sz="2000" dirty="0"/>
              <a:t>20:16 Kata Yesus kepadanya: "Maria!" Maria berpaling dan berkata kepada-Nya dalam bahasa Ibrani: "Rabuni!", artinya Guru.</a:t>
            </a:r>
          </a:p>
          <a:p>
            <a:endParaRPr lang="id-ID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A7689-A14B-D6E0-9BF2-0EB08BE80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012" y="2560319"/>
            <a:ext cx="4201252" cy="3221355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266987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BERSAMA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21:6-14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169817"/>
            <a:ext cx="2433865" cy="20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92997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BERSAMA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21:6-14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Waktunya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Tidak Tepat: Hari mulai siang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910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169817"/>
            <a:ext cx="2433865" cy="20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14684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BERSAMA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21:6-14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Waktunya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Tidak Tepat: Hari mulai siang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Metode/Caranya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Tidak biasa: </a:t>
                      </a:r>
                    </a:p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-Mereka disuruh menebarkan jalan di</a:t>
                      </a:r>
                      <a:r>
                        <a:rPr lang="id-ID" b="1" baseline="0" dirty="0">
                          <a:solidFill>
                            <a:srgbClr val="FF0000"/>
                          </a:solidFill>
                        </a:rPr>
                        <a:t> sebelah kanan perahu</a:t>
                      </a:r>
                      <a:endParaRPr lang="id-ID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4392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169817"/>
            <a:ext cx="2433865" cy="20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51196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BERSAMA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21:6-14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Waktunya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Tidak Tepat: Hari mulai siang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Metode/Caranya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Tidak biasa: </a:t>
                      </a:r>
                    </a:p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Mereka disuruh menebarkan jalan di</a:t>
                      </a:r>
                      <a:r>
                        <a:rPr lang="id-ID" b="1" baseline="0" dirty="0">
                          <a:solidFill>
                            <a:srgbClr val="FF0000"/>
                          </a:solidFill>
                        </a:rPr>
                        <a:t> sebelah kanan perahu</a:t>
                      </a:r>
                      <a:endParaRPr lang="id-ID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4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Hasilnya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Jala penuh dengan ikan (153 ekor)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21:6,</a:t>
                      </a:r>
                      <a:r>
                        <a:rPr lang="id-ID" baseline="0" dirty="0">
                          <a:solidFill>
                            <a:srgbClr val="FF0000"/>
                          </a:solidFill>
                        </a:rPr>
                        <a:t> 11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7909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169817"/>
            <a:ext cx="2433865" cy="20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91258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BERSAMA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21:6-14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Waktunya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Tidak Tepat: Hari mulai siang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Metode/Caranya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Tidak biasa: Mereka disuruh menebarkan jalan di</a:t>
                      </a:r>
                      <a:r>
                        <a:rPr lang="id-ID" b="1" baseline="0" dirty="0">
                          <a:solidFill>
                            <a:srgbClr val="FF0000"/>
                          </a:solidFill>
                        </a:rPr>
                        <a:t> sebelah kanan perahu</a:t>
                      </a:r>
                      <a:endParaRPr lang="id-ID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4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Hasilnya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Jala penuh dengan ikan (153 ekor)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21:6,</a:t>
                      </a:r>
                      <a:r>
                        <a:rPr lang="id-ID" baseline="0" dirty="0">
                          <a:solidFill>
                            <a:srgbClr val="FF0000"/>
                          </a:solidFill>
                        </a:rPr>
                        <a:t> 11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7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Mujizat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Jala</a:t>
                      </a:r>
                      <a:r>
                        <a:rPr lang="id-ID" b="1" baseline="0" dirty="0">
                          <a:solidFill>
                            <a:srgbClr val="FF0000"/>
                          </a:solidFill>
                        </a:rPr>
                        <a:t> tidak koyak</a:t>
                      </a:r>
                      <a:endParaRPr lang="id-ID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</a:t>
                      </a:r>
                      <a:r>
                        <a:rPr lang="id-ID" baseline="0" dirty="0">
                          <a:solidFill>
                            <a:srgbClr val="FF0000"/>
                          </a:solidFill>
                        </a:rPr>
                        <a:t> 21:11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55347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169817"/>
            <a:ext cx="2433865" cy="20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4281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354C6-E60D-68FE-D812-9443FDE4A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59" r="28733" b="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7328" y="1452880"/>
            <a:ext cx="6619397" cy="3820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ADA BEDA </a:t>
            </a:r>
            <a:r>
              <a:rPr lang="en-US" sz="33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YANG SANGAT NYATA BILA KITA </a:t>
            </a:r>
            <a:r>
              <a:rPr lang="en-US" sz="3300" dirty="0">
                <a:solidFill>
                  <a:srgbClr val="FFFF00"/>
                </a:solidFill>
                <a:latin typeface="Franklin Gothic Heavy" panose="020B0903020102020204" pitchFamily="34" charset="0"/>
              </a:rPr>
              <a:t>BERUSAHA MELAKUKAN SESUATU BERSAMA YESUS </a:t>
            </a:r>
            <a:r>
              <a:rPr lang="en-US" sz="33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DIBANDINGKAN DENGAN MELAKUKAN </a:t>
            </a:r>
            <a:r>
              <a:rPr lang="en-US" sz="3300" dirty="0">
                <a:solidFill>
                  <a:srgbClr val="FFC000"/>
                </a:solidFill>
                <a:latin typeface="Franklin Gothic Heavy" panose="020B0903020102020204" pitchFamily="34" charset="0"/>
              </a:rPr>
              <a:t>SESUATU TANPA YESUS</a:t>
            </a:r>
          </a:p>
        </p:txBody>
      </p:sp>
    </p:spTree>
    <p:extLst>
      <p:ext uri="{BB962C8B-B14F-4D97-AF65-F5344CB8AC3E}">
        <p14:creationId xmlns:p14="http://schemas.microsoft.com/office/powerpoint/2010/main" val="236675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2889-ABB7-C950-67F0-B9B5F773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ID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William Colgate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BFF40-524B-F927-9418-3A6200F5C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William Colgate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lahir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pada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tanggal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25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januari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1783 di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kota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Kent,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Inggris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Ayahnya</a:t>
            </a:r>
            <a:r>
              <a:rPr lang="en-ID" sz="1700" dirty="0"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Robert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adalah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seorang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petani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dikenal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sebagai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intelektual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berani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memiliki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pemikiran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politik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tajam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Pada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suatu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hari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karena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mendukung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kemerdekaan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negara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koloni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Inggris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Robert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mendapat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ancaman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dari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pihak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penguasa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Namun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Tuhan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campur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tangan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dengan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mengirim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seorang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di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tengah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malam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buta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untuk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memperingati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keluarga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Colgate. </a:t>
            </a:r>
          </a:p>
          <a:p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Dengan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segera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mereka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terbang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meninggalkan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negara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Inggris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Pembawa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pesan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mengatakan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jika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saja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mereka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tetap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di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Inggris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kemungkinan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besar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pasti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dihukum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penjara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atau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bahkan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dihukum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mati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Tapi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apa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buruk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menurut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dunia,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Tuhan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mengubahnya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menjadi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sebuah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7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kebaikan</a:t>
            </a:r>
            <a:r>
              <a:rPr lang="en-ID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en-ID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A8D18-8828-FC06-94B7-6C507D967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" r="960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402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33E25F-BC1C-7174-61BE-88BD58FC2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3" r="1794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62021-010A-1D3E-0CFE-314082F6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ID" sz="400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Pelayaran</a:t>
            </a:r>
            <a:endParaRPr lang="en-ID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ABDA4-6F21-E35B-2399-3037D7051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Keluarga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Colgate naik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kapal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pada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Maret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1798 dan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berlayar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menuju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Amerika.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Mereka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menetap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di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sebuah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perkebunan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di Hartford Co., Kota Maryland.</a:t>
            </a:r>
            <a:endParaRPr lang="en-ID" sz="1900" dirty="0"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Disana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Ayah William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bekerja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sama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dengan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Ralph Maher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untuk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memulai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usaha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pembuatan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sabun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lilin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en-ID" sz="1900" dirty="0"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William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membantu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kedua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orang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belajar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dengan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cepat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Tetapi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kenyataan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berkata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lain.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Meski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sudah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bekerja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keras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kerja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sama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gagal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di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tengah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jalan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Robert Colgate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kembali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perkebunan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 William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memutuskan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untuk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memulai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usahanya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sendiri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Setahun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kemudian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kekurangan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modal, dan William Colgate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harus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menutup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9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usahanya</a:t>
            </a:r>
            <a: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br>
              <a:rPr lang="en-ID" sz="19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</a:br>
            <a:endParaRPr lang="en-ID" sz="1900" dirty="0"/>
          </a:p>
        </p:txBody>
      </p:sp>
    </p:spTree>
    <p:extLst>
      <p:ext uri="{BB962C8B-B14F-4D97-AF65-F5344CB8AC3E}">
        <p14:creationId xmlns:p14="http://schemas.microsoft.com/office/powerpoint/2010/main" val="2127583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7434C-E14A-BBD2-3D51-F08C42835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830329" cy="4246879"/>
          </a:xfrm>
        </p:spPr>
        <p:txBody>
          <a:bodyPr>
            <a:noAutofit/>
          </a:bodyPr>
          <a:lstStyle/>
          <a:p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Meski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gagal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dua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kali, William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tidak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menyerah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mendapatkan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pelajaran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berharga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percaya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Tuhan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akan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mengarahkan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langkah</a:t>
            </a:r>
            <a:r>
              <a:rPr lang="en-ID" sz="2400" dirty="0" err="1">
                <a:latin typeface="Tahoma" panose="020B0604030504040204" pitchFamily="34" charset="0"/>
                <a:ea typeface="Times New Roman" panose="02020603050405020304" pitchFamily="18" charset="0"/>
              </a:rPr>
              <a:t>nya</a:t>
            </a:r>
            <a:r>
              <a:rPr lang="en-ID" sz="2400" dirty="0"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Seorang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teman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Kristiani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bekerja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di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sebuah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kanal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kapal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menasihati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Colgate, "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Berikan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hatimu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bagi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Kristus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Berilah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kepada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Kristus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apa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menjadi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milik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Nya.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Buatlah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sabun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dengan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jujur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Berikan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persembahanmu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dengan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jujur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...dan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seseorang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akan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menjadi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pembuat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sabun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ternama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di New York. Orang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mungkin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saja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kamu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."</a:t>
            </a:r>
            <a:b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</a:br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92519-2C33-CC0A-267C-71F2B0EB1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97" r="251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1BB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499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4C109-3D5C-2FFE-9CE4-588911747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E6B20F-770E-430C-BB31-53E9721BA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7507224" cy="94997"/>
          </a:xfrm>
          <a:prstGeom prst="rect">
            <a:avLst/>
          </a:prstGeom>
          <a:solidFill>
            <a:srgbClr val="4D36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50D957-6298-455C-B169-BF28D1B57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618067"/>
            <a:ext cx="7503665" cy="5774265"/>
          </a:xfrm>
          <a:prstGeom prst="rect">
            <a:avLst/>
          </a:prstGeom>
          <a:solidFill>
            <a:srgbClr val="4D363E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3D7C1-A03B-CE30-E398-977003C85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009397"/>
            <a:ext cx="7076908" cy="4993470"/>
          </a:xfrm>
        </p:spPr>
        <p:txBody>
          <a:bodyPr>
            <a:noAutofit/>
          </a:bodyPr>
          <a:lstStyle/>
          <a:p>
            <a:r>
              <a:rPr lang="en-ID" sz="2600" dirty="0" err="1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Saat</a:t>
            </a:r>
            <a:r>
              <a:rPr lang="en-ID" sz="2600" dirty="0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William </a:t>
            </a:r>
            <a:r>
              <a:rPr lang="en-ID" sz="2600" dirty="0" err="1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mempelajari</a:t>
            </a:r>
            <a:r>
              <a:rPr lang="en-ID" sz="2600" dirty="0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Alkitab</a:t>
            </a:r>
            <a:r>
              <a:rPr lang="en-ID" sz="2600" dirty="0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, </a:t>
            </a:r>
            <a:r>
              <a:rPr lang="en-ID" sz="2600" dirty="0" err="1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ia</a:t>
            </a:r>
            <a:r>
              <a:rPr lang="en-ID" sz="2600" dirty="0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begitu</a:t>
            </a:r>
            <a:r>
              <a:rPr lang="en-ID" sz="2600" dirty="0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tertarik</a:t>
            </a:r>
            <a:r>
              <a:rPr lang="en-ID" sz="2600" dirty="0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dengan</a:t>
            </a:r>
            <a:r>
              <a:rPr lang="en-ID" sz="2600" dirty="0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ayat</a:t>
            </a:r>
            <a:r>
              <a:rPr lang="en-ID" sz="2600" dirty="0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dalam</a:t>
            </a:r>
            <a:r>
              <a:rPr lang="en-ID" sz="2600" dirty="0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b="1" dirty="0" err="1">
                <a:solidFill>
                  <a:srgbClr val="FFFF00"/>
                </a:solidFill>
                <a:effectLst/>
                <a:latin typeface="Franklin Gothic Heavy" panose="020B0903020102020204" pitchFamily="34" charset="0"/>
                <a:ea typeface="Times New Roman" panose="02020603050405020304" pitchFamily="18" charset="0"/>
              </a:rPr>
              <a:t>Kejadian</a:t>
            </a:r>
            <a:r>
              <a:rPr lang="en-ID" sz="2600" b="1" dirty="0">
                <a:solidFill>
                  <a:srgbClr val="FFFF00"/>
                </a:solidFill>
                <a:effectLst/>
                <a:latin typeface="Franklin Gothic Heavy" panose="020B0903020102020204" pitchFamily="34" charset="0"/>
                <a:ea typeface="Times New Roman" panose="02020603050405020304" pitchFamily="18" charset="0"/>
              </a:rPr>
              <a:t> 28:20-22</a:t>
            </a:r>
            <a:r>
              <a:rPr lang="en-ID" sz="2600" dirty="0">
                <a:solidFill>
                  <a:srgbClr val="FFFFFF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, 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"Lalu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bernazarlah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Yakub: "Jika Allah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akan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menyertai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dan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akan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melindungi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aku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di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jalan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yang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kutempuh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ini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,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memberikan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kepadaku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roti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untuk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dimakan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dan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pakaian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untuk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dipakai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,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sehingga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aku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selamat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kembali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ke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rumah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ayahku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,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maka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Tuhan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akan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menjadi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Allahku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. Dan batu yang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kudirikan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sebagai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tugu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ini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akan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menjadi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rumah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Allah. Dari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segala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sesuatu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yang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Engkau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berikan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kepadaku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akan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selalu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kupersembahkan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sepersepuluh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kepadaMu</a:t>
            </a:r>
            <a:r>
              <a:rPr lang="en-ID" sz="2600" dirty="0">
                <a:solidFill>
                  <a:srgbClr val="FFC000"/>
                </a:solidFill>
                <a:effectLst/>
                <a:latin typeface="Congenial SemiBold" panose="02000503040000020004" pitchFamily="2" charset="0"/>
                <a:ea typeface="Times New Roman" panose="02020603050405020304" pitchFamily="18" charset="0"/>
              </a:rPr>
              <a:t>.“</a:t>
            </a:r>
            <a:endParaRPr lang="en-ID" sz="2600" dirty="0">
              <a:solidFill>
                <a:srgbClr val="FFC000"/>
              </a:solidFill>
              <a:latin typeface="Congenial SemiBold" panose="0200050304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327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607" y="1990570"/>
            <a:ext cx="8033656" cy="1528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800" b="1" dirty="0">
                <a:solidFill>
                  <a:srgbClr val="FF0000"/>
                </a:solidFill>
              </a:rPr>
              <a:t>2. Kepada para wanita yang kembali dari kubur Yesus (Matius 28:9-10)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09645"/>
            <a:ext cx="3088640" cy="4102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866607" y="3632584"/>
            <a:ext cx="80336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dirty="0"/>
              <a:t>28:9 Tiba-tiba Yesus berjumpa dengan mereka dan berkata: "Salam bagimu." Mereka mendekati-Nya dan memeluk kaki-Nya serta menyembah-Nya.</a:t>
            </a:r>
          </a:p>
          <a:p>
            <a:r>
              <a:rPr lang="id-ID" sz="2400" dirty="0"/>
              <a:t>28:10 Maka kata Yesus kepada mereka: "Jangan takut. Pergi dan katakanlah kepada saudara-saudara-Ku, supaya mereka pergi ke Galilea, dan di sanalah mereka akan melihat Aku."</a:t>
            </a:r>
          </a:p>
          <a:p>
            <a:endParaRPr lang="id-ID" sz="2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F1F1293-F257-1BA9-F28A-2C939084D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400" dirty="0">
                <a:latin typeface="Franklin Gothic Heavy" panose="020B0903020102020204" pitchFamily="34" charset="0"/>
              </a:rPr>
              <a:t>Para pelajar Alkitab menyebutkan ada 17 kali Yesus menampakkan </a:t>
            </a:r>
            <a:r>
              <a:rPr lang="id-ID" sz="2400" dirty="0" err="1">
                <a:latin typeface="Franklin Gothic Heavy" panose="020B0903020102020204" pitchFamily="34" charset="0"/>
              </a:rPr>
              <a:t>dir</a:t>
            </a:r>
            <a:r>
              <a:rPr lang="en-US" sz="2400" dirty="0" err="1">
                <a:latin typeface="Franklin Gothic Heavy" panose="020B0903020102020204" pitchFamily="34" charset="0"/>
              </a:rPr>
              <a:t>i</a:t>
            </a:r>
            <a:r>
              <a:rPr lang="id-ID" sz="2400" dirty="0">
                <a:latin typeface="Franklin Gothic Heavy" panose="020B0903020102020204" pitchFamily="34" charset="0"/>
              </a:rPr>
              <a:t> pasca-kebangkitan-Nya. </a:t>
            </a:r>
            <a:r>
              <a:rPr lang="en-US" sz="2400" dirty="0" err="1">
                <a:latin typeface="Franklin Gothic Heavy" panose="020B0903020102020204" pitchFamily="34" charset="0"/>
              </a:rPr>
              <a:t>Beberapa</a:t>
            </a:r>
            <a:r>
              <a:rPr lang="en-US" sz="2400" dirty="0">
                <a:latin typeface="Franklin Gothic Heavy" panose="020B0903020102020204" pitchFamily="34" charset="0"/>
              </a:rPr>
              <a:t> kali </a:t>
            </a:r>
            <a:r>
              <a:rPr lang="en-US" sz="2400" dirty="0" err="1">
                <a:latin typeface="Franklin Gothic Heavy" panose="020B0903020102020204" pitchFamily="34" charset="0"/>
              </a:rPr>
              <a:t>Yesus</a:t>
            </a:r>
            <a:r>
              <a:rPr lang="en-US" sz="2400" dirty="0">
                <a:latin typeface="Franklin Gothic Heavy" panose="020B0903020102020204" pitchFamily="34" charset="0"/>
              </a:rPr>
              <a:t> </a:t>
            </a:r>
            <a:r>
              <a:rPr lang="id-ID" sz="2400" dirty="0">
                <a:latin typeface="Franklin Gothic Heavy" panose="020B0903020102020204" pitchFamily="34" charset="0"/>
              </a:rPr>
              <a:t>menampakkan diri-Nya pasca kebangkitannya, antara lain: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2337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80534-0AC9-A7A7-E1DD-09243C7A9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83" y="811784"/>
            <a:ext cx="4145280" cy="6046216"/>
          </a:xfrm>
        </p:spPr>
        <p:txBody>
          <a:bodyPr>
            <a:noAutofit/>
          </a:bodyPr>
          <a:lstStyle/>
          <a:p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Pada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tahun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1804, Colgate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dipekerjakan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oleh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sebuah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perusahaan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pembuat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sabun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sebagai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pegawai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magang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Pengamatan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Colgate sangat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tajam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teliti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Dia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terus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memegang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perintah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Tuhan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dalam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Amsal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Yaitu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memperhatikan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perintah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meski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perintah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datang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dari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mereka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gagal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en-ID" sz="26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Ams</a:t>
            </a:r>
            <a: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24:30-32).</a:t>
            </a:r>
            <a:br>
              <a:rPr lang="en-ID" sz="26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</a:br>
            <a:endParaRPr lang="en-ID" sz="2600" dirty="0"/>
          </a:p>
          <a:p>
            <a:endParaRPr lang="en-ID" sz="2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77839-37DD-4B31-8C7B-B89389B62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019645"/>
            <a:ext cx="6019331" cy="48154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971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9F5594-0641-40AA-B0F0-BE8D212A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594360" y="73152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80CAD3CC-F1BB-46E9-9990-ECB43DAF1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30F3B360-9B2D-4C5C-9D5F-1166BBF36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6F02B090-8970-4AB0-8E67-2C36E4FE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5BA40036-A844-4793-A3F2-88CF4C796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262F0D1A-60AC-48AD-B1A4-C4D48A533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6BDD03DC-8834-456F-BCD9-401C252F7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6C8BA536-6266-428A-A0A7-1857C84B7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87EBC0A9-C11E-4DCB-87F4-B703B911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333960B7-C9F4-4DFA-8630-63386C7D2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9C792E82-3E8B-4012-9505-7D72B77DB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2ACF410-C6FA-4526-AEDE-924BD33E8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191FC8C-D096-4E83-9697-36C15357F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D1B13108-761D-46CC-BD20-0A18C0848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CA65FE65-4F82-44E0-BF61-D1DB1654B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CC63F184-1A34-4AA1-8219-5B61C9DE5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0B9A8538-EB3D-4367-83CB-F65C69ABF6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F18763E-AFCA-4085-9F81-361F7E23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4A9994D5-8CD0-49D8-8D18-33CE68A7B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99ED3528-3C57-4859-94DF-F4120B465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9AD88A3F-F3C4-4359-91AE-AC1FFABD6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4A5EE-BDE6-D6E7-3829-8B4D7F806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59" y="534715"/>
            <a:ext cx="5400041" cy="5529202"/>
          </a:xfrm>
        </p:spPr>
        <p:txBody>
          <a:bodyPr anchor="t">
            <a:noAutofit/>
          </a:bodyPr>
          <a:lstStyle/>
          <a:p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Colgate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percaya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bahwa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perusahaan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telah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salah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kelola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dan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ternyata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benar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Perusahaan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akhirnya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tutup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pada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tahun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1806,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tapi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reputasi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ambisi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Colgate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memampukannya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untuk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menghubungi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pada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penyalur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di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kota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lain. </a:t>
            </a:r>
            <a:r>
              <a:rPr lang="en-ID" sz="24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Ia</a:t>
            </a:r>
            <a:r>
              <a:rPr lang="en-ID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memulai</a:t>
            </a:r>
            <a:r>
              <a:rPr lang="en-ID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merintis</a:t>
            </a:r>
            <a:r>
              <a:rPr lang="en-ID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usahanya</a:t>
            </a:r>
            <a:r>
              <a:rPr lang="en-ID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kembali</a:t>
            </a:r>
            <a:r>
              <a:rPr lang="en-ID" sz="24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en-ID" sz="2400" b="1" dirty="0"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Dan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mujizat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terjadi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Dalam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6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bulan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perusahaan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sudah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berhasil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membuat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produk-produk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baru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dengan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bahan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kanji.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Segera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perusahaan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mampu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memproduksi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sabun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tangan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sabun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toilet, dan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sabun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cukur</a:t>
            </a:r>
            <a:r>
              <a:rPr lang="en-ID" sz="24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4AE69-CCB2-0C61-7B15-84F18497F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4" r="12108" b="-2"/>
          <a:stretch/>
        </p:blipFill>
        <p:spPr>
          <a:xfrm>
            <a:off x="6419088" y="576072"/>
            <a:ext cx="5175504" cy="552297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8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D92E2-E190-1FA6-B6C3-5DD42906F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8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E0672-726F-3BA3-0C6A-68A957CFA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975360"/>
            <a:ext cx="6212586" cy="5508752"/>
          </a:xfrm>
        </p:spPr>
        <p:txBody>
          <a:bodyPr anchor="t">
            <a:noAutofit/>
          </a:bodyPr>
          <a:lstStyle/>
          <a:p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Meski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Colgate sangat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sibuk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dalam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pengembangan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usaha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ia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tidak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mengabaikan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waktu-waktu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pribadinya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dengan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Tuhan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.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Kesuksesan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Colgate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dicapai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karena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ia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mengikuti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prinsip-prinsip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en-ID" sz="2000" dirty="0" err="1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Alkitab</a:t>
            </a:r>
            <a:r>
              <a:rPr lang="en-ID" sz="2000" dirty="0"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.</a:t>
            </a:r>
            <a:endParaRPr lang="en-ID" sz="2000" dirty="0"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  <a:p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Seperti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Yakub yang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berjanji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untuk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memberi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persembahan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sulung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kepada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Tuhan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maka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Colgate juga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membuat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janji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sama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Sepuluh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persen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dari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keuntungan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Colgate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dengan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setia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diberikan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kepada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Tuhan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en-ID" sz="2000" dirty="0"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Tidak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lama, Colgate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segera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menjadi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salah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satu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pengusaha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ternama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di New York. </a:t>
            </a:r>
          </a:p>
          <a:p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Bisnis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bukanlah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satu-satunya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bertumbuh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berhasil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Colgate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menikahi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Mary Gilbert pada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tahun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1811, dan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bersamanya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terlahir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11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anak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Pernikahannya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dengan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Mary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disebut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orang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sebagai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"Persekutuan yang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indah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dengan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seorang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20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menyenangkan</a:t>
            </a:r>
            <a: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."</a:t>
            </a:r>
            <a:br>
              <a:rPr lang="en-ID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</a:b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134915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50F9F-3919-0AE6-8D49-055FB6972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20" y="761999"/>
            <a:ext cx="7463155" cy="5915025"/>
          </a:xfrm>
        </p:spPr>
        <p:txBody>
          <a:bodyPr>
            <a:normAutofit/>
          </a:bodyPr>
          <a:lstStyle/>
          <a:p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Colgate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bahkan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menamai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anaknya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berdasarkan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nama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Alkitab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Ini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menggambarkan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cara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pandang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Alkitab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dalam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setiap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aspek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hidup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mereka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Keluarga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ini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setia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beribadah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membaca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Alkitab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bersama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en-ID" sz="1800" dirty="0">
              <a:solidFill>
                <a:srgbClr val="333333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Colgate sangat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aktif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dalam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bermacam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kegiatan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sosial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yang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diadakan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di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gerejanya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juga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meyumbangkan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banyak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dana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untuk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lembaga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pendidikan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termasuk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Madison College, Hamilton, New York.</a:t>
            </a:r>
            <a:endParaRPr lang="en-ID" sz="1800" dirty="0">
              <a:solidFill>
                <a:srgbClr val="333333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Karena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kemurahan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hatinya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sekolah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itu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kini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berganti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nama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menjadi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Colgate university.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juga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adalah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pendukung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aktif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kegiatan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misionaris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Pada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tahun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1816, Colgate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memegang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peranan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penting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dalam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mengelola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American Bible Society dan American and Foreign Bible Society.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juga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melayani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sebagai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pengurus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American Tract Society.</a:t>
            </a:r>
            <a:endParaRPr lang="en-ID" sz="1800" dirty="0">
              <a:solidFill>
                <a:srgbClr val="333333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Selagi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bisnisnya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terus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berkembang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dan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diberkati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Tuhan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memerintahkan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akuntannya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untuk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MENINGKATKAN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jumlah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persembahannya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dari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20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persen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menjadi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30 </a:t>
            </a:r>
            <a:r>
              <a:rPr lang="en-ID" sz="180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persen</a:t>
            </a:r>
            <a:r>
              <a:rPr lang="en-ID" sz="180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Ketika </a:t>
            </a:r>
            <a:r>
              <a:rPr lang="en-ID" sz="1800" b="1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dia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terus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berkomitmen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untuk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memberi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en-ID" sz="1800" b="1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perusahaannya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menjadi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semakin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diberkati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Tuhan</a:t>
            </a:r>
            <a:r>
              <a:rPr lang="en-ID" sz="1800" b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AEF2B-E3A3-B39E-5626-34442EF00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240" y="1463040"/>
            <a:ext cx="3771900" cy="2123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32257-D49A-E0D2-BE85-1F896BD46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3" r="5196"/>
          <a:stretch/>
        </p:blipFill>
        <p:spPr>
          <a:xfrm>
            <a:off x="8270240" y="3719511"/>
            <a:ext cx="3898265" cy="21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37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1551E-01B4-5D06-39E8-77533DDF8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113279"/>
            <a:ext cx="10143668" cy="4237645"/>
          </a:xfrm>
        </p:spPr>
        <p:txBody>
          <a:bodyPr anchor="ctr">
            <a:normAutofit/>
          </a:bodyPr>
          <a:lstStyle/>
          <a:p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Colgate Palmolive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salah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perusahaan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tertua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Amerika dan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dinobatkan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majalah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Fortune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sebagai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salah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perusahaan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paling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sukses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Amerika. Angka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penjualan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revenue-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mencapai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US$ 9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miliar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cabangnya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telah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berada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221 negara di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seluruh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dunia.</a:t>
            </a:r>
            <a:endParaRPr lang="en-ID" sz="22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Produknya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telah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berkembang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memenuhi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perorangan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pabrik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sampai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hewan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peliharaan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Merk-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telah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dikenal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seluruh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dunia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Colgate, Palmolive, Speed-Stick, Fab, Murphy, Ajax, dan Irish Spring.</a:t>
            </a:r>
            <a:endParaRPr lang="en-ID" sz="22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Keberhasilan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Colgate Palmolive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sebuah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kesaksian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tentang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Tuhan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sanggup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kerjakan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bagi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mereka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setia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mengejar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mimpinya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berkomitmen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mengenal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Tuhan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Pribadi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sanggup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memenuhi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200" dirty="0" err="1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mimpi-mimpinya</a:t>
            </a:r>
            <a:r>
              <a:rPr lang="en-ID" sz="2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506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TANPA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21:1-5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432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Waktunya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Tepat: Malam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Metode/Caranya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Tepat: Mereka adalah para nelayan</a:t>
                      </a:r>
                      <a:r>
                        <a:rPr lang="id-ID" baseline="0" dirty="0"/>
                        <a:t> bahkan sebelum menjadi murid Yesus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4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Hasilnya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Nihil-Tidak 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7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Mujizat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Tidak Terjadi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</a:t>
                      </a:r>
                      <a:r>
                        <a:rPr lang="id-ID" baseline="0" dirty="0"/>
                        <a:t> 21:5</a:t>
                      </a:r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55347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91" y="-103629"/>
            <a:ext cx="2269609" cy="1730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22389" y="-168391"/>
            <a:ext cx="22696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74204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endParaRPr lang="id-ID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74663" y="1255713"/>
          <a:ext cx="111902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144">
                  <a:extLst>
                    <a:ext uri="{9D8B030D-6E8A-4147-A177-3AD203B41FA5}">
                      <a16:colId xmlns:a16="http://schemas.microsoft.com/office/drawing/2014/main" val="1238605294"/>
                    </a:ext>
                  </a:extLst>
                </a:gridCol>
                <a:gridCol w="5595144">
                  <a:extLst>
                    <a:ext uri="{9D8B030D-6E8A-4147-A177-3AD203B41FA5}">
                      <a16:colId xmlns:a16="http://schemas.microsoft.com/office/drawing/2014/main" val="4264623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960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664" y="169817"/>
            <a:ext cx="11190288" cy="1085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USAHA BERSAMA YESUS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Yohanes 21:6-14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4664" y="1830009"/>
          <a:ext cx="11190288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096">
                  <a:extLst>
                    <a:ext uri="{9D8B030D-6E8A-4147-A177-3AD203B41FA5}">
                      <a16:colId xmlns:a16="http://schemas.microsoft.com/office/drawing/2014/main" val="488512867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923477309"/>
                    </a:ext>
                  </a:extLst>
                </a:gridCol>
                <a:gridCol w="3730096">
                  <a:extLst>
                    <a:ext uri="{9D8B030D-6E8A-4147-A177-3AD203B41FA5}">
                      <a16:colId xmlns:a16="http://schemas.microsoft.com/office/drawing/2014/main" val="1724515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Tempatnya tepat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Danau Tiberias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Oknumnya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Ahli pada bidangnya</a:t>
                      </a:r>
                    </a:p>
                    <a:p>
                      <a:r>
                        <a:rPr lang="id-ID" dirty="0"/>
                        <a:t>-Ada</a:t>
                      </a:r>
                      <a:r>
                        <a:rPr lang="id-ID" baseline="0" dirty="0"/>
                        <a:t> pemimpin</a:t>
                      </a:r>
                    </a:p>
                    <a:p>
                      <a:r>
                        <a:rPr lang="id-ID" baseline="0" dirty="0"/>
                        <a:t>-Ada pengikut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317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Tujuannya Jelas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Menangkap ikan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3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Alatnya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Lengkap</a:t>
                      </a:r>
                    </a:p>
                    <a:p>
                      <a:r>
                        <a:rPr lang="id-ID" dirty="0"/>
                        <a:t>-Ada jala</a:t>
                      </a:r>
                    </a:p>
                    <a:p>
                      <a:r>
                        <a:rPr lang="id-ID" dirty="0"/>
                        <a:t>-Ada perahu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Yohanes 21:3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9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Waktunya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Tidak Tepat: Hari mulai siang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Metode/Caranya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Tidak biasa: </a:t>
                      </a:r>
                    </a:p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Mereka disuruh menebarkan jalan di</a:t>
                      </a:r>
                      <a:r>
                        <a:rPr lang="id-ID" b="1" baseline="0" dirty="0">
                          <a:solidFill>
                            <a:srgbClr val="FF0000"/>
                          </a:solidFill>
                        </a:rPr>
                        <a:t> sebelah kanan perahu</a:t>
                      </a:r>
                      <a:endParaRPr lang="id-ID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4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Hasilnya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b="1" dirty="0">
                          <a:solidFill>
                            <a:srgbClr val="FF0000"/>
                          </a:solidFill>
                        </a:rPr>
                        <a:t>Jala penuh dengan ikan (153 ekor)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Yohanes 21:6,</a:t>
                      </a:r>
                      <a:r>
                        <a:rPr lang="id-ID" baseline="0" dirty="0">
                          <a:solidFill>
                            <a:srgbClr val="FF0000"/>
                          </a:solidFill>
                        </a:rPr>
                        <a:t> 11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7909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169817"/>
            <a:ext cx="2433865" cy="20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43937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994453" y="2994452"/>
            <a:ext cx="6459170" cy="47026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id-ID" dirty="0"/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12192000" cy="47026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id-ID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47026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id-ID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38" y="5989735"/>
            <a:ext cx="11376122" cy="469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2567" y="158973"/>
            <a:ext cx="469433" cy="6300195"/>
          </a:xfrm>
          <a:prstGeom prst="rect">
            <a:avLst/>
          </a:prstGeom>
        </p:spPr>
      </p:pic>
      <p:pic>
        <p:nvPicPr>
          <p:cNvPr id="4100" name="Picture 4" descr="Hasil gambar untuk Jes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05745"/>
            <a:ext cx="12191999" cy="245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90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463" y="381396"/>
            <a:ext cx="10223319" cy="970450"/>
          </a:xfrm>
        </p:spPr>
        <p:txBody>
          <a:bodyPr>
            <a:normAutofit fontScale="90000"/>
          </a:bodyPr>
          <a:lstStyle/>
          <a:p>
            <a:r>
              <a:rPr lang="id-ID" sz="2800" dirty="0">
                <a:latin typeface="Franklin Gothic Heavy" panose="020B0903020102020204" pitchFamily="34" charset="0"/>
              </a:rPr>
              <a:t>Para pelajar Alkitab menyebutkan ada 17 kali Yesus menampakkan </a:t>
            </a:r>
            <a:r>
              <a:rPr lang="id-ID" sz="2800" dirty="0" err="1">
                <a:latin typeface="Franklin Gothic Heavy" panose="020B0903020102020204" pitchFamily="34" charset="0"/>
              </a:rPr>
              <a:t>dir</a:t>
            </a:r>
            <a:r>
              <a:rPr lang="en-US" sz="2800" dirty="0" err="1">
                <a:latin typeface="Franklin Gothic Heavy" panose="020B0903020102020204" pitchFamily="34" charset="0"/>
              </a:rPr>
              <a:t>i</a:t>
            </a:r>
            <a:r>
              <a:rPr lang="id-ID" sz="2800" dirty="0">
                <a:latin typeface="Franklin Gothic Heavy" panose="020B0903020102020204" pitchFamily="34" charset="0"/>
              </a:rPr>
              <a:t> pasca-kebangkitan-Nya. </a:t>
            </a:r>
            <a:r>
              <a:rPr lang="en-US" sz="2800" dirty="0" err="1">
                <a:latin typeface="Franklin Gothic Heavy" panose="020B0903020102020204" pitchFamily="34" charset="0"/>
              </a:rPr>
              <a:t>Beberapa</a:t>
            </a:r>
            <a:r>
              <a:rPr lang="en-US" sz="2800" dirty="0">
                <a:latin typeface="Franklin Gothic Heavy" panose="020B0903020102020204" pitchFamily="34" charset="0"/>
              </a:rPr>
              <a:t> kali </a:t>
            </a:r>
            <a:r>
              <a:rPr lang="en-US" sz="2800" dirty="0" err="1">
                <a:latin typeface="Franklin Gothic Heavy" panose="020B0903020102020204" pitchFamily="34" charset="0"/>
              </a:rPr>
              <a:t>Yesus</a:t>
            </a:r>
            <a:r>
              <a:rPr lang="en-US" sz="2800" dirty="0">
                <a:latin typeface="Franklin Gothic Heavy" panose="020B0903020102020204" pitchFamily="34" charset="0"/>
              </a:rPr>
              <a:t> </a:t>
            </a:r>
            <a:r>
              <a:rPr lang="id-ID" sz="2800" dirty="0">
                <a:latin typeface="Franklin Gothic Heavy" panose="020B0903020102020204" pitchFamily="34" charset="0"/>
              </a:rPr>
              <a:t>menampakkan diri-Nya pasca kebangkitannya, antara lain:</a:t>
            </a:r>
            <a:endParaRPr lang="id-ID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4" y="1990570"/>
            <a:ext cx="6913418" cy="932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800" b="1" dirty="0">
                <a:solidFill>
                  <a:srgbClr val="FF0000"/>
                </a:solidFill>
              </a:rPr>
              <a:t>3. Kepada Simon Petrus (Lukas 24:34)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990570"/>
            <a:ext cx="3534635" cy="4324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4156363" y="3022800"/>
            <a:ext cx="77438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/>
              <a:t>24:34 Kata mereka itu: "Sesungguhnya Tuhan telah bangkit dan telah menampakkan diri kepada Simon."</a:t>
            </a:r>
          </a:p>
          <a:p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406421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9491" y="1884218"/>
            <a:ext cx="7329054" cy="1348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800" b="1" dirty="0">
                <a:solidFill>
                  <a:srgbClr val="FF0000"/>
                </a:solidFill>
              </a:rPr>
              <a:t>4. Kepada Dua orang murid yang pergi ke Emaus (Lukas 24:13-16)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066820"/>
            <a:ext cx="3397250" cy="41123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182341" y="3120052"/>
            <a:ext cx="76607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/>
              <a:t>24:13 Pada hari itu juga dua orang dari murid-murid Yesus pergi ke sebuah kampung bernama Emaus, yang terletak kira-kira tujuh mil jauhnya dari Yerusalem,</a:t>
            </a:r>
          </a:p>
          <a:p>
            <a:r>
              <a:rPr lang="id-ID" sz="2000" dirty="0"/>
              <a:t>24:14 dan mereka bercakap-cakap tentang segala sesuatu yang telah terjadi.</a:t>
            </a:r>
          </a:p>
          <a:p>
            <a:r>
              <a:rPr lang="id-ID" sz="2000" dirty="0"/>
              <a:t>24:15 Ketika mereka sedang bercakap-cakap dan bertukar pikiran, datanglah Yesus sendiri mendekati mereka, lalu berjalan bersama-sama dengan mereka.</a:t>
            </a:r>
          </a:p>
          <a:p>
            <a:r>
              <a:rPr lang="id-ID" sz="2000" dirty="0"/>
              <a:t>24:16 Tetapi ada sesuatu yang menghalangi mata mereka, sehingga mereka tidak dapat mengenal Dia.</a:t>
            </a:r>
          </a:p>
          <a:p>
            <a:endParaRPr lang="id-ID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E7275-8D56-D03E-C476-B1FAD3CF9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283988"/>
            <a:ext cx="10839450" cy="1325563"/>
          </a:xfrm>
        </p:spPr>
        <p:txBody>
          <a:bodyPr>
            <a:normAutofit fontScale="90000"/>
          </a:bodyPr>
          <a:lstStyle/>
          <a:p>
            <a:r>
              <a:rPr lang="id-ID" sz="2800" dirty="0">
                <a:latin typeface="Franklin Gothic Heavy" panose="020B0903020102020204" pitchFamily="34" charset="0"/>
              </a:rPr>
              <a:t>Para pelajar Alkitab menyebutkan ada 17 kali Yesus menampakkan </a:t>
            </a:r>
            <a:r>
              <a:rPr lang="id-ID" sz="2800" dirty="0" err="1">
                <a:latin typeface="Franklin Gothic Heavy" panose="020B0903020102020204" pitchFamily="34" charset="0"/>
              </a:rPr>
              <a:t>dir</a:t>
            </a:r>
            <a:r>
              <a:rPr lang="en-US" sz="2800" dirty="0" err="1">
                <a:latin typeface="Franklin Gothic Heavy" panose="020B0903020102020204" pitchFamily="34" charset="0"/>
              </a:rPr>
              <a:t>i</a:t>
            </a:r>
            <a:r>
              <a:rPr lang="id-ID" sz="2800" dirty="0">
                <a:latin typeface="Franklin Gothic Heavy" panose="020B0903020102020204" pitchFamily="34" charset="0"/>
              </a:rPr>
              <a:t> pasca-kebangkitan-Nya. </a:t>
            </a:r>
            <a:r>
              <a:rPr lang="en-US" sz="2800" dirty="0" err="1">
                <a:latin typeface="Franklin Gothic Heavy" panose="020B0903020102020204" pitchFamily="34" charset="0"/>
              </a:rPr>
              <a:t>Beberapa</a:t>
            </a:r>
            <a:r>
              <a:rPr lang="en-US" sz="2800" dirty="0">
                <a:latin typeface="Franklin Gothic Heavy" panose="020B0903020102020204" pitchFamily="34" charset="0"/>
              </a:rPr>
              <a:t> kali </a:t>
            </a:r>
            <a:r>
              <a:rPr lang="en-US" sz="2800" dirty="0" err="1">
                <a:latin typeface="Franklin Gothic Heavy" panose="020B0903020102020204" pitchFamily="34" charset="0"/>
              </a:rPr>
              <a:t>Yesus</a:t>
            </a:r>
            <a:r>
              <a:rPr lang="en-US" sz="2800" dirty="0">
                <a:latin typeface="Franklin Gothic Heavy" panose="020B0903020102020204" pitchFamily="34" charset="0"/>
              </a:rPr>
              <a:t> </a:t>
            </a:r>
            <a:r>
              <a:rPr lang="id-ID" sz="2800" dirty="0">
                <a:latin typeface="Franklin Gothic Heavy" panose="020B0903020102020204" pitchFamily="34" charset="0"/>
              </a:rPr>
              <a:t>menampakkan diri-Nya pasca kebangkitannya, antara lain: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161422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0764" y="1884218"/>
            <a:ext cx="6621681" cy="13401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d-ID" sz="2800" b="1" dirty="0">
                <a:solidFill>
                  <a:srgbClr val="FF0000"/>
                </a:solidFill>
              </a:rPr>
              <a:t>5. Kepada 10 murid dengan teman-teman mereka, tidak termasuk Thomas (Yohanes 20:19-20)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711"/>
          <a:stretch/>
        </p:blipFill>
        <p:spPr>
          <a:xfrm>
            <a:off x="235131" y="2628900"/>
            <a:ext cx="4343400" cy="3267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070764" y="3224337"/>
            <a:ext cx="69403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200" dirty="0"/>
              <a:t>20:19 Ketika hari sudah malam pada hari pertama minggu itu berkumpullah murid-murid Yesus di suatu tempat dengan pintu-pintu yang terkunci karena mereka takut kepada orang-orang Yahudi. Pada waktu itu datanglah Yesus dan berdiri di tengah-tengah mereka dan berkata: "Damai sejahtera bagi kamu!"</a:t>
            </a:r>
          </a:p>
          <a:p>
            <a:r>
              <a:rPr lang="id-ID" sz="2200" dirty="0"/>
              <a:t>20:20 Dan sesudah berkata demikian, Ia menunjukkan tangan-Nya dan lambung-Nya kepada mereka. Murid-murid itu bersukacita ketika mereka melihat Tuhan.</a:t>
            </a:r>
          </a:p>
          <a:p>
            <a:endParaRPr lang="id-ID" sz="2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52AAEE-8A52-9C84-1768-61198937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4245" cy="1325563"/>
          </a:xfrm>
        </p:spPr>
        <p:txBody>
          <a:bodyPr>
            <a:normAutofit fontScale="90000"/>
          </a:bodyPr>
          <a:lstStyle/>
          <a:p>
            <a:r>
              <a:rPr lang="id-ID" sz="2800" dirty="0">
                <a:latin typeface="Franklin Gothic Heavy" panose="020B0903020102020204" pitchFamily="34" charset="0"/>
              </a:rPr>
              <a:t>Para pelajar Alkitab menyebutkan ada 17 kali Yesus menampakkan </a:t>
            </a:r>
            <a:r>
              <a:rPr lang="id-ID" sz="2800" dirty="0" err="1">
                <a:latin typeface="Franklin Gothic Heavy" panose="020B0903020102020204" pitchFamily="34" charset="0"/>
              </a:rPr>
              <a:t>dir</a:t>
            </a:r>
            <a:r>
              <a:rPr lang="en-US" sz="2800" dirty="0" err="1">
                <a:latin typeface="Franklin Gothic Heavy" panose="020B0903020102020204" pitchFamily="34" charset="0"/>
              </a:rPr>
              <a:t>i</a:t>
            </a:r>
            <a:r>
              <a:rPr lang="id-ID" sz="2800" dirty="0">
                <a:latin typeface="Franklin Gothic Heavy" panose="020B0903020102020204" pitchFamily="34" charset="0"/>
              </a:rPr>
              <a:t> pasca-kebangkitan-Nya. </a:t>
            </a:r>
            <a:r>
              <a:rPr lang="en-US" sz="2800" dirty="0" err="1">
                <a:latin typeface="Franklin Gothic Heavy" panose="020B0903020102020204" pitchFamily="34" charset="0"/>
              </a:rPr>
              <a:t>Beberapa</a:t>
            </a:r>
            <a:r>
              <a:rPr lang="en-US" sz="2800" dirty="0">
                <a:latin typeface="Franklin Gothic Heavy" panose="020B0903020102020204" pitchFamily="34" charset="0"/>
              </a:rPr>
              <a:t> kali </a:t>
            </a:r>
            <a:r>
              <a:rPr lang="en-US" sz="2800" dirty="0" err="1">
                <a:latin typeface="Franklin Gothic Heavy" panose="020B0903020102020204" pitchFamily="34" charset="0"/>
              </a:rPr>
              <a:t>Yesus</a:t>
            </a:r>
            <a:r>
              <a:rPr lang="en-US" sz="2800" dirty="0">
                <a:latin typeface="Franklin Gothic Heavy" panose="020B0903020102020204" pitchFamily="34" charset="0"/>
              </a:rPr>
              <a:t> </a:t>
            </a:r>
            <a:r>
              <a:rPr lang="id-ID" sz="2800" dirty="0">
                <a:latin typeface="Franklin Gothic Heavy" panose="020B0903020102020204" pitchFamily="34" charset="0"/>
              </a:rPr>
              <a:t>menampakkan diri-Nya pasca kebangkitannya, antara lain: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420418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1624" y="1791566"/>
            <a:ext cx="6810375" cy="998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d-ID" sz="2800" b="1" dirty="0">
                <a:solidFill>
                  <a:srgbClr val="FF0000"/>
                </a:solidFill>
              </a:rPr>
              <a:t>6. Kepada semua murid pada suatu malam, termasuk Thomas (Yohanes 20:26-29)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2884955"/>
            <a:ext cx="4657725" cy="309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381624" y="2892748"/>
            <a:ext cx="66441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/>
              <a:t>20:26 Delapan hari kemudian murid-murid Yesus berada kembali dalam rumah itu dan Tomas bersama-sama dengan mereka. Sementara pintu-pintu terkunci, Yesus datang dan Ia berdiri di tengah-tengah mereka dan berkata: "Damai sejahtera bagi kamu!"</a:t>
            </a:r>
          </a:p>
          <a:p>
            <a:r>
              <a:rPr lang="id-ID" dirty="0"/>
              <a:t>20:27 Kemudian Ia berkata kepada Tomas: "Taruhlah jarimu di sini dan lihatlah tangan-Ku, ulurkanlah tanganmu dan cucukkan ke dalam lambung-Ku dan jangan engkau tidak percaya lagi, melainkan percayalah."</a:t>
            </a:r>
          </a:p>
          <a:p>
            <a:r>
              <a:rPr lang="id-ID" dirty="0"/>
              <a:t>20:28 Tomas menjawab Dia: "Ya Tuhanku dan Allahku!"</a:t>
            </a:r>
          </a:p>
          <a:p>
            <a:r>
              <a:rPr lang="id-ID" dirty="0"/>
              <a:t>20:29 Kata Yesus kepadanya: "Karena engkau telah melihat Aku, maka engkau percaya. Berbahagialah mereka yang tidak melihat, namun percaya."</a:t>
            </a:r>
          </a:p>
          <a:p>
            <a:endParaRPr lang="id-ID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613122-84C4-43C3-2098-A66BFC8EB4FA}"/>
              </a:ext>
            </a:extLst>
          </p:cNvPr>
          <p:cNvSpPr txBox="1">
            <a:spLocks/>
          </p:cNvSpPr>
          <p:nvPr/>
        </p:nvSpPr>
        <p:spPr>
          <a:xfrm>
            <a:off x="838200" y="213992"/>
            <a:ext cx="10782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2800" dirty="0">
                <a:latin typeface="Franklin Gothic Heavy" panose="020B0903020102020204" pitchFamily="34" charset="0"/>
              </a:rPr>
              <a:t>Para pelajar Alkitab menyebutkan ada 17 kali Yesus menampakkan </a:t>
            </a:r>
            <a:r>
              <a:rPr lang="id-ID" sz="2800" dirty="0" err="1">
                <a:latin typeface="Franklin Gothic Heavy" panose="020B0903020102020204" pitchFamily="34" charset="0"/>
              </a:rPr>
              <a:t>dir</a:t>
            </a:r>
            <a:r>
              <a:rPr lang="en-US" sz="2800" dirty="0" err="1">
                <a:latin typeface="Franklin Gothic Heavy" panose="020B0903020102020204" pitchFamily="34" charset="0"/>
              </a:rPr>
              <a:t>i</a:t>
            </a:r>
            <a:r>
              <a:rPr lang="id-ID" sz="2800" dirty="0">
                <a:latin typeface="Franklin Gothic Heavy" panose="020B0903020102020204" pitchFamily="34" charset="0"/>
              </a:rPr>
              <a:t> pasca-kebangkitan-Nya. </a:t>
            </a:r>
            <a:r>
              <a:rPr lang="en-US" sz="2800" dirty="0" err="1">
                <a:latin typeface="Franklin Gothic Heavy" panose="020B0903020102020204" pitchFamily="34" charset="0"/>
              </a:rPr>
              <a:t>Beberapa</a:t>
            </a:r>
            <a:r>
              <a:rPr lang="en-US" sz="2800" dirty="0">
                <a:latin typeface="Franklin Gothic Heavy" panose="020B0903020102020204" pitchFamily="34" charset="0"/>
              </a:rPr>
              <a:t> kali </a:t>
            </a:r>
            <a:r>
              <a:rPr lang="en-US" sz="2800" dirty="0" err="1">
                <a:latin typeface="Franklin Gothic Heavy" panose="020B0903020102020204" pitchFamily="34" charset="0"/>
              </a:rPr>
              <a:t>Yesus</a:t>
            </a:r>
            <a:r>
              <a:rPr lang="en-US" sz="2800" dirty="0">
                <a:latin typeface="Franklin Gothic Heavy" panose="020B0903020102020204" pitchFamily="34" charset="0"/>
              </a:rPr>
              <a:t> </a:t>
            </a:r>
            <a:r>
              <a:rPr lang="id-ID" sz="2800" dirty="0">
                <a:latin typeface="Franklin Gothic Heavy" panose="020B0903020102020204" pitchFamily="34" charset="0"/>
              </a:rPr>
              <a:t>menampakkan diri-Nya pasca kebangkitannya, antara lain: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154889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275" y="1990570"/>
            <a:ext cx="7213888" cy="9050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d-ID" sz="2800" b="1" dirty="0">
                <a:solidFill>
                  <a:srgbClr val="FF0000"/>
                </a:solidFill>
              </a:rPr>
              <a:t>7. Kepada tujuh murid di pantai danau Galilea (Yohanes 21:1-14)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2819400"/>
            <a:ext cx="4281055" cy="2921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8249" y="3447779"/>
            <a:ext cx="6581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/>
              <a:t>21:14 Itulah ketiga kalinya Yesus menampakkan diri kepada murid-murid-Nya sesudah Ia bangkit dari antara orang mati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DDBD0F-4F7D-5B38-7EC0-BE0D85EF9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d-ID" sz="2800" dirty="0">
                <a:latin typeface="Franklin Gothic Heavy" panose="020B0903020102020204" pitchFamily="34" charset="0"/>
              </a:rPr>
              <a:t>Para pelajar Alkitab menyebutkan ada 17 kali Yesus menampakkan </a:t>
            </a:r>
            <a:r>
              <a:rPr lang="id-ID" sz="2800" dirty="0" err="1">
                <a:latin typeface="Franklin Gothic Heavy" panose="020B0903020102020204" pitchFamily="34" charset="0"/>
              </a:rPr>
              <a:t>dirI</a:t>
            </a:r>
            <a:r>
              <a:rPr lang="id-ID" sz="2800" dirty="0">
                <a:latin typeface="Franklin Gothic Heavy" panose="020B0903020102020204" pitchFamily="34" charset="0"/>
              </a:rPr>
              <a:t> pasca-kebangkitan-Nya. </a:t>
            </a:r>
            <a:r>
              <a:rPr lang="en-US" sz="2800" dirty="0" err="1">
                <a:latin typeface="Franklin Gothic Heavy" panose="020B0903020102020204" pitchFamily="34" charset="0"/>
              </a:rPr>
              <a:t>Beberapa</a:t>
            </a:r>
            <a:r>
              <a:rPr lang="en-US" sz="2800" dirty="0">
                <a:latin typeface="Franklin Gothic Heavy" panose="020B0903020102020204" pitchFamily="34" charset="0"/>
              </a:rPr>
              <a:t> kali </a:t>
            </a:r>
            <a:r>
              <a:rPr lang="en-US" sz="2800" dirty="0" err="1">
                <a:latin typeface="Franklin Gothic Heavy" panose="020B0903020102020204" pitchFamily="34" charset="0"/>
              </a:rPr>
              <a:t>Yesus</a:t>
            </a:r>
            <a:r>
              <a:rPr lang="en-US" sz="2800" dirty="0">
                <a:latin typeface="Franklin Gothic Heavy" panose="020B0903020102020204" pitchFamily="34" charset="0"/>
              </a:rPr>
              <a:t> </a:t>
            </a:r>
            <a:r>
              <a:rPr lang="id-ID" sz="2800" dirty="0">
                <a:latin typeface="Franklin Gothic Heavy" panose="020B0903020102020204" pitchFamily="34" charset="0"/>
              </a:rPr>
              <a:t>menampakkan diri-Nya pasca kebangkitannya, antara lain: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2846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3149</Words>
  <Application>Microsoft Office PowerPoint</Application>
  <PresentationFormat>Widescreen</PresentationFormat>
  <Paragraphs>460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Abadi</vt:lpstr>
      <vt:lpstr>Amasis MT Pro Black</vt:lpstr>
      <vt:lpstr>Arial</vt:lpstr>
      <vt:lpstr>Calibri</vt:lpstr>
      <vt:lpstr>Calibri Light</vt:lpstr>
      <vt:lpstr>Century Gothic</vt:lpstr>
      <vt:lpstr>Congenial Black</vt:lpstr>
      <vt:lpstr>Congenial SemiBold</vt:lpstr>
      <vt:lpstr>Franklin Gothic Heavy</vt:lpstr>
      <vt:lpstr>Source Sans Pro Black</vt:lpstr>
      <vt:lpstr>Tahoma</vt:lpstr>
      <vt:lpstr>Wingdings</vt:lpstr>
      <vt:lpstr>Office Theme</vt:lpstr>
      <vt:lpstr>WITHOUT JESUS WE CAN DO NOTHING,  WITH JESUS  WE CAN DO EVERYTHING     -Yohanes 21:1-14-</vt:lpstr>
      <vt:lpstr> Yesus menampakkan diri kepada murid-murid-Nya di pantai danau Tiberia</vt:lpstr>
      <vt:lpstr>Para pelajar Alkitab menyebutkan ada 17 kali Yesus menampakkan diri pasca-kebangkitan-Nya. Beberapa kali Yesus menampakkan diri-Nya pasca kebangkitannya, antara lain:</vt:lpstr>
      <vt:lpstr>Para pelajar Alkitab menyebutkan ada 17 kali Yesus menampakkan diri pasca-kebangkitan-Nya. Beberapa kali Yesus menampakkan diri-Nya pasca kebangkitannya, antara lain:</vt:lpstr>
      <vt:lpstr>Para pelajar Alkitab menyebutkan ada 17 kali Yesus menampakkan diri pasca-kebangkitan-Nya. Beberapa kali Yesus menampakkan diri-Nya pasca kebangkitannya, antara lain:</vt:lpstr>
      <vt:lpstr>Para pelajar Alkitab menyebutkan ada 17 kali Yesus menampakkan diri pasca-kebangkitan-Nya. Beberapa kali Yesus menampakkan diri-Nya pasca kebangkitannya, antara lain:</vt:lpstr>
      <vt:lpstr>Para pelajar Alkitab menyebutkan ada 17 kali Yesus menampakkan diri pasca-kebangkitan-Nya. Beberapa kali Yesus menampakkan diri-Nya pasca kebangkitannya, antara lain:</vt:lpstr>
      <vt:lpstr>PowerPoint Presentation</vt:lpstr>
      <vt:lpstr>Para pelajar Alkitab menyebutkan ada 17 kali Yesus menampakkan dirI pasca-kebangkitan-Nya. Beberapa kali Yesus menampakkan diri-Nya pasca kebangkitannya, antara lain:</vt:lpstr>
      <vt:lpstr>Para pelajar Alkitab menyebutkan ada 17 kali Yesus menampakkan diri pasca-kebangkitan-Nya. Beberapa kali Yesus menampakkan diri-Nya pasca kebangkitannya, antara lain:</vt:lpstr>
      <vt:lpstr>Para pelajar Alkitab menyebutkan ada 17 kali Yesus menampakkan diri pasca-kebangkitan-Nya. Beberapa kali Yesus menampakkan diri-Nya pasca kebangkitannya, antara lain:</vt:lpstr>
      <vt:lpstr>Para pelajar Alkitab menyebutkan ada 17 kali Yesus menampakkan diri pasca-kebangkitan-Nya. Beberapa kali Yesus menampakkan diri-Nya pasca kebangkitannya, antara lain:</vt:lpstr>
      <vt:lpstr>Sekarang kita akan mempelajari ketika Yesus menampakkan diri-Nya untuk ketiga kalinya pasca kebangkitan-Nya</vt:lpstr>
      <vt:lpstr>Yohanes 21:1-14</vt:lpstr>
      <vt:lpstr>Yohanes 21:1-14</vt:lpstr>
      <vt:lpstr> Yohanes 21:1-14</vt:lpstr>
      <vt:lpstr>Yohanes 21:1-14</vt:lpstr>
      <vt:lpstr>Perbedaan yang mencolok dalam melakukan sesuatu tanpa Yesus dan bersama dengan Yesus.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 BEDA YANG SANGAT NYATA BILA KITA BERUSAHA MELAKUKAN SESUATU BERSAMA YESUS DIBANDINGKAN DENGAN MELAKUKAN SESUATU TANPA YESUS</vt:lpstr>
      <vt:lpstr>William Colgate</vt:lpstr>
      <vt:lpstr>Pelayaran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WITHOUT JESUS WE CAN DO NOTHING,  WITH JESUS  WE CAN DO EVERYTHING     -Yohanes 21:1-14-</dc:title>
  <dc:creator>daniel siswanto</dc:creator>
  <cp:lastModifiedBy>daniel siswanto</cp:lastModifiedBy>
  <cp:revision>8</cp:revision>
  <dcterms:created xsi:type="dcterms:W3CDTF">2022-10-21T06:23:52Z</dcterms:created>
  <dcterms:modified xsi:type="dcterms:W3CDTF">2022-10-22T03:03:48Z</dcterms:modified>
</cp:coreProperties>
</file>