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2" r:id="rId18"/>
    <p:sldId id="271" r:id="rId19"/>
    <p:sldId id="275" r:id="rId20"/>
    <p:sldId id="276" r:id="rId21"/>
    <p:sldId id="278" r:id="rId22"/>
    <p:sldId id="284" r:id="rId23"/>
    <p:sldId id="285" r:id="rId24"/>
    <p:sldId id="279" r:id="rId25"/>
    <p:sldId id="280" r:id="rId26"/>
    <p:sldId id="281" r:id="rId27"/>
    <p:sldId id="282" r:id="rId28"/>
    <p:sldId id="283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412"/>
    <a:srgbClr val="02505A"/>
    <a:srgbClr val="492913"/>
    <a:srgbClr val="401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12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390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167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377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052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0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054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618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029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724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539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563B-81C4-4CF6-88B6-FE661171673D}" type="datetimeFigureOut">
              <a:rPr lang="en-ID" smtClean="0"/>
              <a:t>03/11/2022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9716C-2FEF-480A-AF9A-52A2F2666F6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32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44B42A97-2187-442B-BB48-39526296D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front of a sunset&#10;&#10;Description automatically generated with medium confidence">
            <a:extLst>
              <a:ext uri="{FF2B5EF4-FFF2-40B4-BE49-F238E27FC236}">
                <a16:creationId xmlns:a16="http://schemas.microsoft.com/office/drawing/2014/main" id="{DBB4AB4D-3581-7627-9005-0419840F1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12098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  <p:sp>
        <p:nvSpPr>
          <p:cNvPr id="12" name="!!Rectangle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4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64363-598D-C67F-D5BA-03CEF5B0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852" y="5091762"/>
            <a:ext cx="5875644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 MATI UNTUK KITA</a:t>
            </a:r>
            <a:endParaRPr lang="en-ID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87420-F1D8-6740-4AEF-9C7F1A1EC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4330" y="5091763"/>
            <a:ext cx="2755954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ke-6, </a:t>
            </a:r>
            <a:r>
              <a:rPr lang="en-US" sz="1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</a:t>
            </a:r>
          </a:p>
          <a:p>
            <a:pPr algn="l"/>
            <a:r>
              <a:rPr lang="en-US" sz="1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  <a:endPara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!!Line">
            <a:extLst>
              <a:ext uri="{FF2B5EF4-FFF2-40B4-BE49-F238E27FC236}">
                <a16:creationId xmlns:a16="http://schemas.microsoft.com/office/drawing/2014/main" id="{1B1D834C-2707-49B0-A3CE-334D83DF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8786" y="5266944"/>
            <a:ext cx="6858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21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6830A-39EA-E5BD-E348-7087DDC6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91755"/>
            <a:ext cx="7800975" cy="1439235"/>
          </a:xfrm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Bagaimana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reaksi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para murid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mendengar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penjelasan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penderitaan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menuju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salib</a:t>
            </a:r>
            <a:r>
              <a:rPr lang="en-ID" sz="32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25A70-CA26-5D44-7731-419132E3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11" y="1682496"/>
            <a:ext cx="8257373" cy="5143500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tampaknya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mampu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menerima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kenyataan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pernyataan-pernyataan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dipenuhi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pemahaman</a:t>
            </a:r>
            <a:r>
              <a:rPr lang="en-ID" sz="2400" dirty="0">
                <a:latin typeface="Franklin Gothic Medium Cond" panose="020B0606030402020204" pitchFamily="34" charset="0"/>
              </a:rPr>
              <a:t> yang salah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Mesias</a:t>
            </a:r>
            <a:r>
              <a:rPr lang="en-ID" sz="2400" dirty="0">
                <a:latin typeface="Franklin Gothic Medium Cond" panose="020B0606030402020204" pitchFamily="34" charset="0"/>
              </a:rPr>
              <a:t>, Petrus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kiranya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menjauhkan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hal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sekali</a:t>
            </a:r>
            <a:r>
              <a:rPr lang="en-ID" sz="2400" dirty="0">
                <a:latin typeface="Franklin Gothic Medium Cond" panose="020B0606030402020204" pitchFamily="34" charset="0"/>
              </a:rPr>
              <a:t>-kali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menimpa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dirty="0"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dirty="0">
                <a:latin typeface="Franklin Gothic Medium Cond" panose="020B0606030402020204" pitchFamily="34" charset="0"/>
              </a:rPr>
              <a:t> 16:22]. Di </a:t>
            </a:r>
            <a:r>
              <a:rPr lang="en-ID" sz="2400" dirty="0" err="1">
                <a:latin typeface="Franklin Gothic Medium Cond" panose="020B0606030402020204" pitchFamily="34" charset="0"/>
              </a:rPr>
              <a:t>sini</a:t>
            </a:r>
            <a:r>
              <a:rPr lang="en-ID" sz="2400" dirty="0">
                <a:latin typeface="Franklin Gothic Medium Cond" panose="020B0606030402020204" pitchFamily="34" charset="0"/>
              </a:rPr>
              <a:t> Petrus salah </a:t>
            </a:r>
            <a:r>
              <a:rPr lang="en-ID" sz="2400" dirty="0" err="1">
                <a:latin typeface="Franklin Gothic Medium Cond" panose="020B0606030402020204" pitchFamily="34" charset="0"/>
              </a:rPr>
              <a:t>memahami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Mesias</a:t>
            </a:r>
            <a:r>
              <a:rPr lang="en-ID" sz="2400" dirty="0">
                <a:latin typeface="Franklin Gothic Medium Cond" panose="020B0606030402020204" pitchFamily="34" charset="0"/>
              </a:rPr>
              <a:t>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Gill Sans Nova Cond XBd" panose="020B0A06020104020203" pitchFamily="34" charset="0"/>
              </a:rPr>
              <a:t>Para murid </a:t>
            </a:r>
            <a:r>
              <a:rPr lang="en-ID" sz="2400" dirty="0" err="1">
                <a:latin typeface="Gill Sans Nova Cond XBd" panose="020B0A06020104020203" pitchFamily="34" charset="0"/>
              </a:rPr>
              <a:t>mengalami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kesedihan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pernyataan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penderitaan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alami</a:t>
            </a:r>
            <a:r>
              <a:rPr lang="en-ID" sz="2400" dirty="0">
                <a:latin typeface="Gill Sans Nova Cond XBd" panose="020B0A06020104020203" pitchFamily="34" charset="0"/>
              </a:rPr>
              <a:t>-Nya </a:t>
            </a:r>
            <a:r>
              <a:rPr lang="en-ID" sz="2400" dirty="0">
                <a:latin typeface="Franklin Gothic Medium Cond" panose="020B0606030402020204" pitchFamily="34" charset="0"/>
              </a:rPr>
              <a:t>[</a:t>
            </a:r>
            <a:r>
              <a:rPr lang="en-ID" sz="2400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dirty="0">
                <a:latin typeface="Franklin Gothic Medium Cond" panose="020B0606030402020204" pitchFamily="34" charset="0"/>
              </a:rPr>
              <a:t> 17:22-23].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berjalan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Melewati</a:t>
            </a:r>
            <a:r>
              <a:rPr lang="en-ID" sz="2400" dirty="0">
                <a:latin typeface="Franklin Gothic Medium Cond" panose="020B0606030402020204" pitchFamily="34" charset="0"/>
              </a:rPr>
              <a:t> Galilea </a:t>
            </a:r>
            <a:r>
              <a:rPr lang="en-ID" sz="2400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pribadi</a:t>
            </a:r>
            <a:r>
              <a:rPr lang="en-ID" sz="2400" dirty="0">
                <a:latin typeface="Franklin Gothic Medium Cond" panose="020B0606030402020204" pitchFamily="34" charset="0"/>
              </a:rPr>
              <a:t> [Markus 9:30-32] dan </a:t>
            </a:r>
            <a:r>
              <a:rPr lang="en-ID" sz="2400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perjalanan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Yerusalem</a:t>
            </a:r>
            <a:r>
              <a:rPr lang="en-ID" sz="2400" dirty="0">
                <a:latin typeface="Franklin Gothic Medium Cond" panose="020B0606030402020204" pitchFamily="34" charset="0"/>
              </a:rPr>
              <a:t> [Lukas 18:31-34],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berbicara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murid-murid-Nya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400" dirty="0">
                <a:latin typeface="Franklin Gothic Medium Cond" panose="020B0606030402020204" pitchFamily="34" charset="0"/>
              </a:rPr>
              <a:t>-Nya. </a:t>
            </a: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sekali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mengerti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katakan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8894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702B9-9294-3313-1DA7-55130499A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44" y="328612"/>
            <a:ext cx="4390956" cy="6200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Lepas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reaksi</a:t>
            </a:r>
            <a:r>
              <a:rPr lang="en-ID" sz="3200" dirty="0">
                <a:latin typeface="Gill Sans Nova Cond XBd" panose="020B0A06020104020203" pitchFamily="34" charset="0"/>
              </a:rPr>
              <a:t> para murid </a:t>
            </a:r>
            <a:r>
              <a:rPr lang="en-ID" sz="3200" dirty="0" err="1">
                <a:latin typeface="Gill Sans Nova Cond XBd" panose="020B0A06020104020203" pitchFamily="34" charset="0"/>
              </a:rPr>
              <a:t>terhadap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pernyataan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tentu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saja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sampaikan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sesuatu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ingin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dengar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berharap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mendengarkannya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namun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kebenaran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menyatakan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anugrah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orang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berdosa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F699D-ACB7-6E3A-F566-FAEBF631A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0" r="18178" b="2"/>
          <a:stretch/>
        </p:blipFill>
        <p:spPr>
          <a:xfrm>
            <a:off x="4132776" y="851517"/>
            <a:ext cx="4638606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01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FDB87-EF13-4BE0-DD07-64AE27CB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714" cy="1332586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Ellen G. White, Fundamentals of Christian Education,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382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42CE2-630F-6DE2-B0C7-C3D8BF86D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842" y="1614031"/>
            <a:ext cx="5007157" cy="4962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lahir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mati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Setiap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langkah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diambil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membawa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dekat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korban </a:t>
            </a:r>
            <a:r>
              <a:rPr lang="en-ID" dirty="0" err="1">
                <a:latin typeface="Franklin Gothic Medium Cond" panose="020B0606030402020204" pitchFamily="34" charset="0"/>
              </a:rPr>
              <a:t>penebusan</a:t>
            </a:r>
            <a:r>
              <a:rPr lang="en-ID" dirty="0">
                <a:latin typeface="Franklin Gothic Medium Cond" panose="020B0606030402020204" pitchFamily="34" charset="0"/>
              </a:rPr>
              <a:t>-Nya yang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kayu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Kalvari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Sadar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sepenuhnya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misi</a:t>
            </a:r>
            <a:r>
              <a:rPr lang="en-ID" dirty="0">
                <a:latin typeface="Franklin Gothic Medium Cond" panose="020B0606030402020204" pitchFamily="34" charset="0"/>
              </a:rPr>
              <a:t>-Nya,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mengizinkan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siapa</a:t>
            </a:r>
            <a:r>
              <a:rPr lang="en-ID" dirty="0">
                <a:latin typeface="Franklin Gothic Medium Cond" panose="020B0606030402020204" pitchFamily="34" charset="0"/>
              </a:rPr>
              <a:t> pun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pun </a:t>
            </a:r>
            <a:r>
              <a:rPr lang="en-ID" dirty="0" err="1">
                <a:latin typeface="Franklin Gothic Medium Cond" panose="020B0606030402020204" pitchFamily="34" charset="0"/>
              </a:rPr>
              <a:t>mengalihkan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perhatian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darinya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Congenial Black" panose="02000503040000020004" pitchFamily="2" charset="0"/>
              </a:rPr>
              <a:t>Kenyataannya</a:t>
            </a:r>
            <a:r>
              <a:rPr lang="en-ID" dirty="0">
                <a:latin typeface="Congenial Black" panose="02000503040000020004" pitchFamily="2" charset="0"/>
              </a:rPr>
              <a:t>,"</a:t>
            </a:r>
            <a:r>
              <a:rPr lang="en-ID" dirty="0" err="1">
                <a:latin typeface="Congenial Black" panose="02000503040000020004" pitchFamily="2" charset="0"/>
              </a:rPr>
              <a:t>Seluruh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hidup</a:t>
            </a:r>
            <a:r>
              <a:rPr lang="en-ID" dirty="0">
                <a:latin typeface="Congenial Black" panose="02000503040000020004" pitchFamily="2" charset="0"/>
              </a:rPr>
              <a:t>-Nya </a:t>
            </a:r>
            <a:r>
              <a:rPr lang="en-ID" dirty="0" err="1">
                <a:latin typeface="Congenial Black" panose="02000503040000020004" pitchFamily="2" charset="0"/>
              </a:rPr>
              <a:t>adalah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pengantar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kematian</a:t>
            </a:r>
            <a:r>
              <a:rPr lang="en-ID" dirty="0">
                <a:latin typeface="Congenial Black" panose="02000503040000020004" pitchFamily="2" charset="0"/>
              </a:rPr>
              <a:t>-Nya di </a:t>
            </a:r>
            <a:r>
              <a:rPr lang="en-ID" dirty="0" err="1">
                <a:latin typeface="Congenial Black" panose="02000503040000020004" pitchFamily="2" charset="0"/>
              </a:rPr>
              <a:t>kayu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E151F-1427-CF48-7C43-9DE6241A6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9" r="16831" b="1"/>
          <a:stretch/>
        </p:blipFill>
        <p:spPr>
          <a:xfrm>
            <a:off x="5054282" y="1862768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571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0B9A-A62C-4D62-CF0A-A2A24402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825" y="280988"/>
            <a:ext cx="5114924" cy="1219200"/>
          </a:xfrm>
        </p:spPr>
        <p:txBody>
          <a:bodyPr anchor="b"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"SUDAH SELESAI“</a:t>
            </a:r>
            <a:b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Selasa</a:t>
            </a:r>
            <a:r>
              <a:rPr lang="en-ID" sz="2800" dirty="0">
                <a:latin typeface="Bernard MT Condensed" panose="02050806060905020404" pitchFamily="18" charset="0"/>
              </a:rPr>
              <a:t>, 1 November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39890-2E6B-7F3E-0070-0DF7671E6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3" r="16707"/>
          <a:stretch/>
        </p:blipFill>
        <p:spPr>
          <a:xfrm>
            <a:off x="1" y="352425"/>
            <a:ext cx="4338053" cy="6505575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A726F-06BB-082B-F988-0CC6248EF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054" y="1876426"/>
            <a:ext cx="4547606" cy="47005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Sementara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tergantung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kayu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salib</a:t>
            </a:r>
            <a:r>
              <a:rPr lang="en-ID" dirty="0">
                <a:latin typeface="Berlin Sans FB" panose="020E0602020502020306" pitchFamily="34" charset="0"/>
              </a:rPr>
              <a:t>, imam-imam </a:t>
            </a:r>
            <a:r>
              <a:rPr lang="en-ID" dirty="0" err="1">
                <a:latin typeface="Berlin Sans FB" panose="020E0602020502020306" pitchFamily="34" charset="0"/>
              </a:rPr>
              <a:t>kepala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ahli-ahli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Taurat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tua-tua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mengolok-olok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mengatakan</a:t>
            </a:r>
            <a:r>
              <a:rPr lang="en-ID" dirty="0">
                <a:latin typeface="Berlin Sans FB" panose="020E0602020502020306" pitchFamily="34" charset="0"/>
              </a:rPr>
              <a:t>, "Orang lain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selamatkan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tetapi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diri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sendiri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selamatkan</a:t>
            </a:r>
            <a:r>
              <a:rPr lang="en-ID" dirty="0">
                <a:latin typeface="Berlin Sans FB" panose="020E0602020502020306" pitchFamily="34" charset="0"/>
              </a:rPr>
              <a:t>!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Raja Israel? </a:t>
            </a:r>
            <a:r>
              <a:rPr lang="en-ID" dirty="0" err="1">
                <a:latin typeface="Berlin Sans FB" panose="020E0602020502020306" pitchFamily="34" charset="0"/>
              </a:rPr>
              <a:t>Baiklah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turun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salib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dan kami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percaya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-Nya" [</a:t>
            </a:r>
            <a:r>
              <a:rPr lang="en-ID" dirty="0" err="1">
                <a:latin typeface="Berlin Sans FB" panose="020E0602020502020306" pitchFamily="34" charset="0"/>
              </a:rPr>
              <a:t>Matius</a:t>
            </a:r>
            <a:r>
              <a:rPr lang="en-ID" dirty="0">
                <a:latin typeface="Berlin Sans FB" panose="020E0602020502020306" pitchFamily="34" charset="0"/>
              </a:rPr>
              <a:t> 27:42].</a:t>
            </a:r>
          </a:p>
        </p:txBody>
      </p:sp>
    </p:spTree>
    <p:extLst>
      <p:ext uri="{BB962C8B-B14F-4D97-AF65-F5344CB8AC3E}">
        <p14:creationId xmlns:p14="http://schemas.microsoft.com/office/powerpoint/2010/main" val="2429574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D0E00-8D71-D054-F7C1-11D85A644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3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17A39-D4A7-8E45-CD06-8DDE079A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47" y="476249"/>
            <a:ext cx="5200650" cy="6067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Sangat </a:t>
            </a:r>
            <a:r>
              <a:rPr lang="en-ID" dirty="0" err="1">
                <a:latin typeface="Franklin Gothic Medium Cond" panose="020B0606030402020204" pitchFamily="34" charset="0"/>
              </a:rPr>
              <a:t>mungkin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melepaskan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Maha</a:t>
            </a:r>
            <a:r>
              <a:rPr lang="en-ID" dirty="0">
                <a:latin typeface="Franklin Gothic Medium Cond" panose="020B0606030402020204" pitchFamily="34" charset="0"/>
              </a:rPr>
              <a:t> Kuasa. </a:t>
            </a:r>
            <a:r>
              <a:rPr lang="en-ID" dirty="0" err="1">
                <a:latin typeface="Congenial Black" panose="02000503040000020004" pitchFamily="2" charset="0"/>
              </a:rPr>
              <a:t>Namun</a:t>
            </a:r>
            <a:r>
              <a:rPr lang="en-ID" dirty="0">
                <a:latin typeface="Congenial Black" panose="02000503040000020004" pitchFamily="2" charset="0"/>
              </a:rPr>
              <a:t>, Kasih-Nya yang </a:t>
            </a:r>
            <a:r>
              <a:rPr lang="en-ID" dirty="0" err="1">
                <a:latin typeface="Congenial Black" panose="02000503040000020004" pitchFamily="2" charset="0"/>
              </a:rPr>
              <a:t>tak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bersyarat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bagi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seluruh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umat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manusia</a:t>
            </a:r>
            <a:r>
              <a:rPr lang="en-ID" dirty="0">
                <a:latin typeface="Congenial Black" panose="02000503040000020004" pitchFamily="2" charset="0"/>
              </a:rPr>
              <a:t>, </a:t>
            </a:r>
            <a:r>
              <a:rPr lang="en-ID" dirty="0" err="1">
                <a:latin typeface="Congenial Black" panose="02000503040000020004" pitchFamily="2" charset="0"/>
              </a:rPr>
              <a:t>termasuk</a:t>
            </a:r>
            <a:r>
              <a:rPr lang="en-ID" dirty="0">
                <a:latin typeface="Congenial Black" panose="02000503040000020004" pitchFamily="2" charset="0"/>
              </a:rPr>
              <a:t> para </a:t>
            </a:r>
            <a:r>
              <a:rPr lang="en-ID" dirty="0" err="1">
                <a:latin typeface="Congenial Black" panose="02000503040000020004" pitchFamily="2" charset="0"/>
              </a:rPr>
              <a:t>pencemooh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itu</a:t>
            </a:r>
            <a:r>
              <a:rPr lang="en-ID" dirty="0">
                <a:latin typeface="Congenial Black" panose="02000503040000020004" pitchFamily="2" charset="0"/>
              </a:rPr>
              <a:t>, </a:t>
            </a:r>
            <a:r>
              <a:rPr lang="en-ID" dirty="0" err="1">
                <a:latin typeface="Congenial Black" panose="02000503040000020004" pitchFamily="2" charset="0"/>
              </a:rPr>
              <a:t>tidak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membiarkan</a:t>
            </a:r>
            <a:r>
              <a:rPr lang="en-ID" dirty="0">
                <a:latin typeface="Congenial Black" panose="02000503040000020004" pitchFamily="2" charset="0"/>
              </a:rPr>
              <a:t>-Nya </a:t>
            </a:r>
            <a:r>
              <a:rPr lang="en-ID" dirty="0" err="1">
                <a:latin typeface="Congenial Black" panose="02000503040000020004" pitchFamily="2" charset="0"/>
              </a:rPr>
              <a:t>menyerah</a:t>
            </a:r>
            <a:r>
              <a:rPr lang="en-ID" dirty="0">
                <a:latin typeface="Congenial Black" panose="02000503040000020004" pitchFamily="2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turun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salib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menyelamatkan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ditahan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paku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kehendak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menyelamatkan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berdosa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873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52CFA-02E5-EA94-0BA7-647DD5C7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95" y="406387"/>
            <a:ext cx="4381500" cy="1301750"/>
          </a:xfrm>
        </p:spPr>
        <p:txBody>
          <a:bodyPr>
            <a:normAutofit/>
          </a:bodyPr>
          <a:lstStyle/>
          <a:p>
            <a:r>
              <a:rPr lang="en-ID" dirty="0" err="1">
                <a:latin typeface="Congenial Black" panose="02000503040000020004" pitchFamily="2" charset="0"/>
              </a:rPr>
              <a:t>Yohanes</a:t>
            </a:r>
            <a:r>
              <a:rPr lang="en-ID" dirty="0">
                <a:latin typeface="Congenial Black" panose="02000503040000020004" pitchFamily="2" charset="0"/>
              </a:rPr>
              <a:t> 19:30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9725-A38A-45F1-A7C2-AB009FEF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70" y="1708142"/>
            <a:ext cx="4281430" cy="45532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Berlin Sans FB" panose="020E0602020502020306" pitchFamily="34" charset="0"/>
              </a:rPr>
              <a:t>Sesudah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Yesus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meminum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anggur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asam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itu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Berlin Sans FB" panose="020E0602020502020306" pitchFamily="34" charset="0"/>
              </a:rPr>
              <a:t>berkatalah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Ia</a:t>
            </a:r>
            <a:r>
              <a:rPr lang="en-ID" sz="3600" dirty="0">
                <a:latin typeface="Berlin Sans FB" panose="020E0602020502020306" pitchFamily="34" charset="0"/>
              </a:rPr>
              <a:t>: </a:t>
            </a:r>
            <a:r>
              <a:rPr lang="en-ID" sz="3600" dirty="0">
                <a:solidFill>
                  <a:srgbClr val="C00000"/>
                </a:solidFill>
                <a:latin typeface="Berlin Sans FB" panose="020E0602020502020306" pitchFamily="34" charset="0"/>
              </a:rPr>
              <a:t>"</a:t>
            </a:r>
            <a:r>
              <a:rPr lang="en-ID" sz="3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Sudah</a:t>
            </a:r>
            <a:r>
              <a:rPr lang="en-ID" sz="3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selesai</a:t>
            </a:r>
            <a:r>
              <a:rPr lang="en-ID" sz="3600" dirty="0">
                <a:solidFill>
                  <a:srgbClr val="C00000"/>
                </a:solidFill>
                <a:latin typeface="Berlin Sans FB" panose="020E0602020502020306" pitchFamily="34" charset="0"/>
              </a:rPr>
              <a:t>." </a:t>
            </a:r>
            <a:r>
              <a:rPr lang="en-ID" sz="3600" dirty="0">
                <a:latin typeface="Berlin Sans FB" panose="020E0602020502020306" pitchFamily="34" charset="0"/>
              </a:rPr>
              <a:t>Lalu </a:t>
            </a:r>
            <a:r>
              <a:rPr lang="en-ID" sz="3600" dirty="0" err="1">
                <a:latin typeface="Berlin Sans FB" panose="020E0602020502020306" pitchFamily="34" charset="0"/>
              </a:rPr>
              <a:t>Ia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menundukkan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kepala</a:t>
            </a:r>
            <a:r>
              <a:rPr lang="en-ID" sz="3600" dirty="0">
                <a:latin typeface="Berlin Sans FB" panose="020E0602020502020306" pitchFamily="34" charset="0"/>
              </a:rPr>
              <a:t>-Nya dan </a:t>
            </a:r>
            <a:r>
              <a:rPr lang="en-ID" sz="3600" dirty="0" err="1">
                <a:latin typeface="Berlin Sans FB" panose="020E0602020502020306" pitchFamily="34" charset="0"/>
              </a:rPr>
              <a:t>menyerahkan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nyawa</a:t>
            </a:r>
            <a:r>
              <a:rPr lang="en-ID" sz="3600" dirty="0">
                <a:latin typeface="Berlin Sans FB" panose="020E0602020502020306" pitchFamily="34" charset="0"/>
              </a:rPr>
              <a:t>-Nya.</a:t>
            </a:r>
          </a:p>
          <a:p>
            <a:pPr algn="ctr"/>
            <a:endParaRPr lang="en-ID" sz="3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3E858-E80C-F9F9-6CD9-4FBF240B2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0" r="16460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9585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EB562B-5710-CF9B-C434-F948A9990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101E5-A2B8-9361-F8E1-5C6A2C93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460"/>
            <a:ext cx="9144000" cy="1323975"/>
          </a:xfrm>
          <a:noFill/>
        </p:spPr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 pesan penting dari pernyataan Yesus, "Sudah selesai"?</a:t>
            </a:r>
            <a:endParaRPr lang="en-ID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B4410-CE05-B839-CA0A-91F9FA13065F}"/>
              </a:ext>
            </a:extLst>
          </p:cNvPr>
          <p:cNvSpPr txBox="1"/>
          <p:nvPr/>
        </p:nvSpPr>
        <p:spPr>
          <a:xfrm>
            <a:off x="1504950" y="2214564"/>
            <a:ext cx="7305675" cy="33855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"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menunjukkan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hanya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penderitaan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-Nya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berakhir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tetapi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terutama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memenangkan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sejarah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pertikaian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besar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semesta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melawan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Iblis dan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kekuatan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jahatnya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. "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Segenap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surga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menang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kemenangan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Juruselamat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Iblis di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kalahkan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mengetahui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kerajaannya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hilang</a:t>
            </a:r>
            <a:r>
              <a:rPr lang="en-ID" sz="2400" dirty="0">
                <a:solidFill>
                  <a:srgbClr val="C00000"/>
                </a:solidFill>
                <a:latin typeface="Eras Demi ITC" panose="020B0805030504020804" pitchFamily="34" charset="0"/>
              </a:rPr>
              <a:t>" </a:t>
            </a:r>
          </a:p>
          <a:p>
            <a:endParaRPr lang="en-ID" sz="2400" dirty="0">
              <a:solidFill>
                <a:srgbClr val="C00000"/>
              </a:solidFill>
              <a:latin typeface="Eras Demi ITC" panose="020B0805030504020804" pitchFamily="34" charset="0"/>
            </a:endParaRPr>
          </a:p>
          <a:p>
            <a:r>
              <a:rPr lang="en-ID" sz="2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[Ellen G. White, Alfa dan Omega, </a:t>
            </a:r>
            <a:r>
              <a:rPr lang="en-ID" sz="2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jld</a:t>
            </a:r>
            <a:r>
              <a:rPr lang="en-ID" sz="2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. 6, </a:t>
            </a:r>
            <a:r>
              <a:rPr lang="en-ID" sz="2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hlm</a:t>
            </a:r>
            <a:r>
              <a:rPr lang="en-ID" sz="2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. 410].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E5856-C48A-1228-D048-FCEED01CDE2B}"/>
              </a:ext>
            </a:extLst>
          </p:cNvPr>
          <p:cNvSpPr/>
          <p:nvPr/>
        </p:nvSpPr>
        <p:spPr>
          <a:xfrm>
            <a:off x="195580" y="2764772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4943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EE5389-5B00-C4D3-F43F-8DC1088AE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2D22E-54AB-2781-4509-4B9AB1A46611}"/>
              </a:ext>
            </a:extLst>
          </p:cNvPr>
          <p:cNvSpPr txBox="1"/>
          <p:nvPr/>
        </p:nvSpPr>
        <p:spPr>
          <a:xfrm>
            <a:off x="1390649" y="531703"/>
            <a:ext cx="760095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Imam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agung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satu-satunya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pengorbanan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bernilai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Ketika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mempersembahkan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diri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-Nya 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kayu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salib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penebusan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sempurna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dibuat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1A79F-CDC3-E651-D2F9-6C70477AE2A0}"/>
              </a:ext>
            </a:extLst>
          </p:cNvPr>
          <p:cNvSpPr txBox="1"/>
          <p:nvPr/>
        </p:nvSpPr>
        <p:spPr>
          <a:xfrm>
            <a:off x="1390649" y="2402189"/>
            <a:ext cx="7600951" cy="42780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Ketika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berseru</a:t>
            </a:r>
            <a:r>
              <a:rPr lang="en-ID" sz="2400" dirty="0">
                <a:latin typeface="Gill Sans Nova Cond XBd" panose="020B0A06020104020203" pitchFamily="34" charset="0"/>
              </a:rPr>
              <a:t>, '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selesai</a:t>
            </a:r>
            <a:r>
              <a:rPr lang="en-ID" sz="2400" dirty="0">
                <a:latin typeface="Gill Sans Nova Cond XBd" panose="020B0A06020104020203" pitchFamily="34" charset="0"/>
              </a:rPr>
              <a:t>', dunia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jatuh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dibuat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aman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pertempuran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dilakukan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dapatkan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b="1" dirty="0" err="1">
                <a:latin typeface="Gill Sans Nova Cond XBd" panose="020B0A06020104020203" pitchFamily="34" charset="0"/>
              </a:rPr>
              <a:t>Sejak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saat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itu</a:t>
            </a:r>
            <a:r>
              <a:rPr lang="en-ID" sz="2400" b="1" dirty="0">
                <a:latin typeface="Gill Sans Nova Cond XBd" panose="020B0A06020104020203" pitchFamily="34" charset="0"/>
              </a:rPr>
              <a:t> Iblis </a:t>
            </a:r>
            <a:r>
              <a:rPr lang="en-ID" sz="2400" b="1" dirty="0" err="1">
                <a:latin typeface="Gill Sans Nova Cond XBd" panose="020B0A06020104020203" pitchFamily="34" charset="0"/>
              </a:rPr>
              <a:t>tidak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memiliki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tempat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dalam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kasih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sayang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alam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semesta</a:t>
            </a:r>
            <a:r>
              <a:rPr lang="en-ID" sz="2400" b="1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Argumen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iblis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kemukakan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penyangkalan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dituntut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secara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ciptaan</a:t>
            </a:r>
            <a:r>
              <a:rPr lang="en-ID" sz="2400" dirty="0">
                <a:latin typeface="Gill Sans Nova Cond XBd" panose="020B0A06020104020203" pitchFamily="34" charset="0"/>
              </a:rPr>
              <a:t>-Nya yang </a:t>
            </a:r>
            <a:r>
              <a:rPr lang="en-ID" sz="2400" dirty="0" err="1">
                <a:latin typeface="Gill Sans Nova Cond XBd" panose="020B0A06020104020203" pitchFamily="34" charset="0"/>
              </a:rPr>
              <a:t>cerdas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dijawab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selamanya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Tuduhan-tuduhan</a:t>
            </a:r>
            <a:r>
              <a:rPr lang="en-ID" sz="2400" dirty="0">
                <a:latin typeface="Gill Sans Nova Cond XBd" panose="020B0A06020104020203" pitchFamily="34" charset="0"/>
              </a:rPr>
              <a:t> Iblis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selamanya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dikesampingkan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semesta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surgawi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dijamin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kesetiaan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abadi</a:t>
            </a:r>
            <a:r>
              <a:rPr lang="en-ID" sz="2400" dirty="0">
                <a:latin typeface="Gill Sans Nova Cond XBd" panose="020B0A06020104020203" pitchFamily="34" charset="0"/>
              </a:rPr>
              <a:t>“</a:t>
            </a:r>
          </a:p>
          <a:p>
            <a:endParaRPr lang="en-ID" sz="800" dirty="0">
              <a:latin typeface="Gill Sans Nova Cond XBd" panose="020B0A06020104020203" pitchFamily="34" charset="0"/>
            </a:endParaRPr>
          </a:p>
          <a:p>
            <a:r>
              <a:rPr lang="en-ID" sz="2400" dirty="0">
                <a:latin typeface="Gill Sans Nova Cond XBd" panose="020B0A06020104020203" pitchFamily="34" charset="0"/>
              </a:rPr>
              <a:t>[EGW, The Review and Herald, 12 </a:t>
            </a:r>
            <a:r>
              <a:rPr lang="en-ID" sz="2400" dirty="0" err="1">
                <a:latin typeface="Gill Sans Nova Cond XBd" panose="020B0A06020104020203" pitchFamily="34" charset="0"/>
              </a:rPr>
              <a:t>Maret</a:t>
            </a:r>
            <a:r>
              <a:rPr lang="en-ID" sz="2400" dirty="0">
                <a:latin typeface="Gill Sans Nova Cond XBd" panose="020B0A06020104020203" pitchFamily="34" charset="0"/>
              </a:rPr>
              <a:t> 1901, </a:t>
            </a:r>
            <a:r>
              <a:rPr lang="en-ID" sz="2400" dirty="0" err="1"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latin typeface="Gill Sans Nova Cond XBd" panose="020B0A06020104020203" pitchFamily="34" charset="0"/>
              </a:rPr>
              <a:t>. 271].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AC128F-B356-336C-3B37-C788895A2E5A}"/>
              </a:ext>
            </a:extLst>
          </p:cNvPr>
          <p:cNvSpPr/>
          <p:nvPr/>
        </p:nvSpPr>
        <p:spPr>
          <a:xfrm>
            <a:off x="152400" y="3438523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92DFB-4113-B893-BE4C-0C1C8CDCA69B}"/>
              </a:ext>
            </a:extLst>
          </p:cNvPr>
          <p:cNvSpPr/>
          <p:nvPr/>
        </p:nvSpPr>
        <p:spPr>
          <a:xfrm>
            <a:off x="200658" y="30777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6289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6B13B-71F6-4683-E71B-7F0C3A887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" b="271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2803-1386-949B-3F37-C0CCFA333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752850"/>
            <a:ext cx="8248646" cy="28575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Pengorbanan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sempurna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salib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sebuah</a:t>
            </a:r>
            <a:r>
              <a:rPr lang="en-ID" sz="3200" dirty="0">
                <a:solidFill>
                  <a:srgbClr val="C00000"/>
                </a:solidFill>
                <a:latin typeface="Congenial Black" panose="02000503040000020004" pitchFamily="2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Congenial Black" panose="02000503040000020004" pitchFamily="2" charset="0"/>
              </a:rPr>
              <a:t>kemenangan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…</a:t>
            </a:r>
          </a:p>
          <a:p>
            <a:pPr marL="0" indent="0" algn="ctr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Dia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menang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bagi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latin typeface="Eras Demi ITC" panose="020B0805030504020804" pitchFamily="34" charset="0"/>
              </a:rPr>
              <a:t>untuk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alam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semesta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ini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kemenangan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terbesar</a:t>
            </a:r>
            <a:r>
              <a:rPr lang="en-ID" sz="3200" dirty="0">
                <a:latin typeface="Eras Demi ITC" panose="020B0805030504020804" pitchFamily="34" charset="0"/>
              </a:rPr>
              <a:t> dan paling </a:t>
            </a:r>
            <a:r>
              <a:rPr lang="en-ID" sz="3200" dirty="0" err="1">
                <a:latin typeface="Eras Demi ITC" panose="020B0805030504020804" pitchFamily="34" charset="0"/>
              </a:rPr>
              <a:t>mulia</a:t>
            </a:r>
            <a:r>
              <a:rPr lang="en-ID" sz="32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49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EE02D-2990-0F06-E777-1356C01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87" y="349665"/>
            <a:ext cx="4384178" cy="1421986"/>
          </a:xfrm>
        </p:spPr>
        <p:txBody>
          <a:bodyPr anchor="b">
            <a:normAutofit/>
          </a:bodyPr>
          <a:lstStyle/>
          <a:p>
            <a:pPr algn="ctr"/>
            <a:br>
              <a:rPr lang="en-ID" sz="2600" dirty="0"/>
            </a:br>
            <a:r>
              <a:rPr lang="en-ID" sz="2600" dirty="0">
                <a:latin typeface="Congenial Black" panose="02000503040000020004" pitchFamily="2" charset="0"/>
              </a:rPr>
              <a:t>IA TELAH MATI UNTUK KITA</a:t>
            </a:r>
            <a:br>
              <a:rPr lang="en-ID" sz="2600" dirty="0"/>
            </a:br>
            <a:r>
              <a:rPr lang="en-ID" sz="2600" dirty="0">
                <a:latin typeface="Bernard MT Condensed" panose="02050806060905020404" pitchFamily="18" charset="0"/>
              </a:rPr>
              <a:t>Rabu, 2 November 2022</a:t>
            </a:r>
          </a:p>
        </p:txBody>
      </p:sp>
      <p:sp>
        <p:nvSpPr>
          <p:cNvPr id="54" name="Rectangle 4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45363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433100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399675"/>
            <a:ext cx="3485526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B1B19-EA65-7A3A-4E2D-08718D5C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r="38053" b="1"/>
          <a:stretch/>
        </p:blipFill>
        <p:spPr>
          <a:xfrm>
            <a:off x="401332" y="627954"/>
            <a:ext cx="3176637" cy="535337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CF2F1-FD06-7D75-A85F-4B86285B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094" y="2337705"/>
            <a:ext cx="4937274" cy="36082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200" dirty="0" err="1">
                <a:latin typeface="Gill Sans Nova Cond XBd" panose="020B0A06020104020203" pitchFamily="34" charset="0"/>
              </a:rPr>
              <a:t>Pengorbanan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hewan</a:t>
            </a:r>
            <a:r>
              <a:rPr lang="en-ID" sz="2200" dirty="0">
                <a:latin typeface="Gill Sans Nova Cond XBd" panose="020B0A06020104020203" pitchFamily="34" charset="0"/>
              </a:rPr>
              <a:t> di </a:t>
            </a:r>
            <a:r>
              <a:rPr lang="en-ID" sz="2200" dirty="0" err="1">
                <a:latin typeface="Gill Sans Nova Cond XBd" panose="020B0A06020104020203" pitchFamily="34" charset="0"/>
              </a:rPr>
              <a:t>upacara</a:t>
            </a:r>
            <a:r>
              <a:rPr lang="en-ID" sz="2200" dirty="0">
                <a:latin typeface="Gill Sans Nova Cond XBd" panose="020B0A06020104020203" pitchFamily="34" charset="0"/>
              </a:rPr>
              <a:t> bait </a:t>
            </a:r>
            <a:r>
              <a:rPr lang="en-ID" sz="2200" dirty="0" err="1">
                <a:latin typeface="Gill Sans Nova Cond XBd" panose="020B0A06020104020203" pitchFamily="34" charset="0"/>
              </a:rPr>
              <a:t>suci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dapat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menghapus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dosa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dengan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sendirinya</a:t>
            </a:r>
            <a:r>
              <a:rPr lang="en-ID" sz="2200" dirty="0">
                <a:latin typeface="Gill Sans Nova Cond XBd" panose="020B0A06020104020203" pitchFamily="34" charset="0"/>
              </a:rPr>
              <a:t>. </a:t>
            </a:r>
            <a:r>
              <a:rPr lang="en-ID" sz="2200" dirty="0" err="1">
                <a:latin typeface="Gill Sans Nova Cond XBd" panose="020B0A06020104020203" pitchFamily="34" charset="0"/>
              </a:rPr>
              <a:t>Itu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hanya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menyediakan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pengampunan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bersyarat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bergantung</a:t>
            </a:r>
            <a:r>
              <a:rPr lang="en-ID" sz="2200" dirty="0">
                <a:latin typeface="Gill Sans Nova Cond XBd" panose="020B0A06020104020203" pitchFamily="34" charset="0"/>
              </a:rPr>
              <a:t> pada </a:t>
            </a:r>
            <a:r>
              <a:rPr lang="en-ID" sz="2200" dirty="0" err="1">
                <a:latin typeface="Gill Sans Nova Cond XBd" panose="020B0A06020104020203" pitchFamily="34" charset="0"/>
              </a:rPr>
              <a:t>efektivitas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pengorbanan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Kristus</a:t>
            </a:r>
            <a:r>
              <a:rPr lang="en-ID" sz="2200" dirty="0">
                <a:latin typeface="Gill Sans Nova Cond XBd" panose="020B0A06020104020203" pitchFamily="34" charset="0"/>
              </a:rPr>
              <a:t> di </a:t>
            </a:r>
            <a:r>
              <a:rPr lang="en-ID" sz="2200" dirty="0" err="1">
                <a:latin typeface="Gill Sans Nova Cond XBd" panose="020B0A06020104020203" pitchFamily="34" charset="0"/>
              </a:rPr>
              <a:t>kayu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salib</a:t>
            </a:r>
            <a:r>
              <a:rPr lang="en-ID" sz="2200" dirty="0">
                <a:latin typeface="Gill Sans Nova Cond XBd" panose="020B0A06020104020203" pitchFamily="34" charset="0"/>
              </a:rPr>
              <a:t>. </a:t>
            </a:r>
            <a:r>
              <a:rPr lang="en-ID" sz="2200" dirty="0" err="1">
                <a:latin typeface="Gill Sans Nova Cond XBd" panose="020B0A06020104020203" pitchFamily="34" charset="0"/>
              </a:rPr>
              <a:t>Sehingga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melalui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jasa-jasa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Kristus</a:t>
            </a:r>
            <a:r>
              <a:rPr lang="en-ID" sz="2200" dirty="0">
                <a:latin typeface="Gill Sans Nova Cond XBd" panose="020B0A06020104020203" pitchFamily="34" charset="0"/>
              </a:rPr>
              <a:t>, "Jika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mengaku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dosa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maka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Ia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adalah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setia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adil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sehingga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Ia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mengampuni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segala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dosa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menyucikan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dari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segala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kejahatan</a:t>
            </a:r>
            <a:r>
              <a:rPr lang="en-ID" sz="2200" dirty="0">
                <a:latin typeface="Gill Sans Nova Cond XBd" panose="020B0A06020104020203" pitchFamily="34" charset="0"/>
              </a:rPr>
              <a:t>" [1 </a:t>
            </a:r>
            <a:r>
              <a:rPr lang="en-ID" sz="2200" dirty="0" err="1">
                <a:latin typeface="Gill Sans Nova Cond XBd" panose="020B0A06020104020203" pitchFamily="34" charset="0"/>
              </a:rPr>
              <a:t>Yohanes</a:t>
            </a:r>
            <a:r>
              <a:rPr lang="en-ID" sz="2200" dirty="0">
                <a:latin typeface="Gill Sans Nova Cond XBd" panose="020B0A06020104020203" pitchFamily="34" charset="0"/>
              </a:rPr>
              <a:t> 1:9].</a:t>
            </a:r>
          </a:p>
        </p:txBody>
      </p:sp>
    </p:spTree>
    <p:extLst>
      <p:ext uri="{BB962C8B-B14F-4D97-AF65-F5344CB8AC3E}">
        <p14:creationId xmlns:p14="http://schemas.microsoft.com/office/powerpoint/2010/main" val="140002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7D750-81E6-C487-4FFE-A594DB84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571500"/>
            <a:ext cx="4886325" cy="1019175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 Demi" panose="020E0802020502020306" pitchFamily="34" charset="0"/>
                <a:cs typeface="Aharoni" panose="02010803020104030203" pitchFamily="2" charset="-79"/>
              </a:rPr>
              <a:t>YOHANES 3 : 14,15</a:t>
            </a:r>
            <a:endParaRPr lang="en-ID" dirty="0"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86A53-E8F5-90A0-B869-7FF2D7C6A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46" y="1771321"/>
            <a:ext cx="3821811" cy="4410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“Dan </a:t>
            </a:r>
            <a:r>
              <a:rPr lang="en-ID" sz="3200" dirty="0" err="1">
                <a:latin typeface="Berlin Sans FB" panose="020E0602020502020306" pitchFamily="34" charset="0"/>
              </a:rPr>
              <a:t>sama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seperti</a:t>
            </a:r>
            <a:r>
              <a:rPr lang="en-ID" sz="3200" dirty="0">
                <a:latin typeface="Berlin Sans FB" panose="020E0602020502020306" pitchFamily="34" charset="0"/>
              </a:rPr>
              <a:t> Musa </a:t>
            </a:r>
            <a:r>
              <a:rPr lang="en-ID" sz="3200" dirty="0" err="1">
                <a:latin typeface="Berlin Sans FB" panose="020E0602020502020306" pitchFamily="34" charset="0"/>
              </a:rPr>
              <a:t>meninggikan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ular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padang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gurun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demikian</a:t>
            </a:r>
            <a:r>
              <a:rPr lang="en-ID" sz="3200" dirty="0">
                <a:latin typeface="Berlin Sans FB" panose="020E0602020502020306" pitchFamily="34" charset="0"/>
              </a:rPr>
              <a:t> juga Anak </a:t>
            </a: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harus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ditinggikan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supaya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setiap</a:t>
            </a:r>
            <a:r>
              <a:rPr lang="en-ID" sz="3200" dirty="0">
                <a:latin typeface="Berlin Sans FB" panose="020E0602020502020306" pitchFamily="34" charset="0"/>
              </a:rPr>
              <a:t> orang yang </a:t>
            </a:r>
            <a:r>
              <a:rPr lang="en-ID" sz="3200" dirty="0" err="1">
                <a:latin typeface="Berlin Sans FB" panose="020E0602020502020306" pitchFamily="34" charset="0"/>
              </a:rPr>
              <a:t>percaya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beroleh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kekal</a:t>
            </a:r>
            <a:r>
              <a:rPr lang="en-ID" sz="3200" dirty="0">
                <a:latin typeface="Berlin Sans FB" panose="020E0602020502020306" pitchFamily="34" charset="0"/>
              </a:rPr>
              <a:t>.”</a:t>
            </a:r>
          </a:p>
          <a:p>
            <a:endParaRPr lang="en-ID" sz="3200" dirty="0">
              <a:latin typeface="Berlin Sans FB" panose="020E0602020502020306" pitchFamily="34" charset="0"/>
            </a:endParaRP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BBA8D-1C15-9BD5-21E5-B5E9C50FE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4208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2421-A1BC-035D-0608-8C9498B7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493" y="133350"/>
            <a:ext cx="6124507" cy="1095375"/>
          </a:xfrm>
        </p:spPr>
        <p:txBody>
          <a:bodyPr anchor="b">
            <a:normAutofit/>
          </a:bodyPr>
          <a:lstStyle/>
          <a:p>
            <a:pPr algn="ctr"/>
            <a:r>
              <a:rPr lang="en-ID" sz="2800" dirty="0" err="1"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latin typeface="Bernard MT Condensed" panose="02050806060905020404" pitchFamily="18" charset="0"/>
              </a:rPr>
              <a:t> arti </a:t>
            </a:r>
            <a:r>
              <a:rPr lang="en-ID" sz="2800" dirty="0" err="1">
                <a:latin typeface="Bernard MT Condensed" panose="02050806060905020404" pitchFamily="18" charset="0"/>
              </a:rPr>
              <a:t>kasih</a:t>
            </a:r>
            <a:r>
              <a:rPr lang="en-ID" sz="2800" dirty="0">
                <a:latin typeface="Bernard MT Condensed" panose="02050806060905020404" pitchFamily="18" charset="0"/>
              </a:rPr>
              <a:t> Allah yang </a:t>
            </a:r>
            <a:r>
              <a:rPr lang="en-ID" sz="2800" dirty="0" err="1">
                <a:latin typeface="Bernard MT Condensed" panose="02050806060905020404" pitchFamily="18" charset="0"/>
              </a:rPr>
              <a:t>dinyatakan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pengorbanan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latin typeface="Bernard MT Condensed" panose="02050806060905020404" pitchFamily="18" charset="0"/>
              </a:rPr>
              <a:t>kalvari</a:t>
            </a:r>
            <a:r>
              <a:rPr lang="en-ID" sz="2800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79FC4-AD46-8701-53BB-33F9EFF4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492" y="1504950"/>
            <a:ext cx="5895908" cy="51244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Franklin Gothic Demi" panose="020B0703020102020204" pitchFamily="34" charset="0"/>
              </a:rPr>
              <a:t>Yesus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Franklin Gothic Demi" panose="020B0703020102020204" pitchFamily="34" charset="0"/>
              </a:rPr>
              <a:t>Pribadi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menciptakan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alam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semesta</a:t>
            </a:r>
            <a:r>
              <a:rPr lang="en-ID" sz="2600" dirty="0">
                <a:latin typeface="Franklin Gothic Demi" panose="020B0703020102020204" pitchFamily="34" charset="0"/>
              </a:rPr>
              <a:t> [</a:t>
            </a:r>
            <a:r>
              <a:rPr lang="en-ID" sz="2600" dirty="0" err="1">
                <a:latin typeface="Franklin Gothic Demi" panose="020B0703020102020204" pitchFamily="34" charset="0"/>
              </a:rPr>
              <a:t>Yohanes</a:t>
            </a:r>
            <a:r>
              <a:rPr lang="en-ID" sz="2600" dirty="0">
                <a:latin typeface="Franklin Gothic Demi" panose="020B0703020102020204" pitchFamily="34" charset="0"/>
              </a:rPr>
              <a:t> 1:1-3], </a:t>
            </a:r>
            <a:r>
              <a:rPr lang="en-ID" sz="2600" dirty="0" err="1">
                <a:latin typeface="Franklin Gothic Demi" panose="020B0703020102020204" pitchFamily="34" charset="0"/>
              </a:rPr>
              <a:t>mempersembahkan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diri</a:t>
            </a:r>
            <a:r>
              <a:rPr lang="en-ID" sz="2600" dirty="0">
                <a:latin typeface="Franklin Gothic Demi" panose="020B0703020102020204" pitchFamily="34" charset="0"/>
              </a:rPr>
              <a:t>-Nya </a:t>
            </a:r>
            <a:r>
              <a:rPr lang="en-ID" sz="2600" dirty="0" err="1">
                <a:latin typeface="Franklin Gothic Demi" panose="020B0703020102020204" pitchFamily="34" charset="0"/>
              </a:rPr>
              <a:t>bagi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masing-masing, </a:t>
            </a:r>
            <a:r>
              <a:rPr lang="en-ID" sz="2600" dirty="0" err="1">
                <a:latin typeface="Franklin Gothic Demi" panose="020B0703020102020204" pitchFamily="34" charset="0"/>
              </a:rPr>
              <a:t>sebagai</a:t>
            </a:r>
            <a:r>
              <a:rPr lang="en-ID" sz="2600" dirty="0">
                <a:latin typeface="Franklin Gothic Demi" panose="020B0703020102020204" pitchFamily="34" charset="0"/>
              </a:rPr>
              <a:t> korban </a:t>
            </a:r>
            <a:r>
              <a:rPr lang="en-ID" sz="2600" dirty="0" err="1">
                <a:latin typeface="Franklin Gothic Demi" panose="020B0703020102020204" pitchFamily="34" charset="0"/>
              </a:rPr>
              <a:t>untuk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dosa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Franklin Gothic Demi" panose="020B0703020102020204" pitchFamily="34" charset="0"/>
              </a:rPr>
              <a:t>semuanya</a:t>
            </a:r>
            <a:r>
              <a:rPr lang="en-ID" sz="2600" dirty="0">
                <a:latin typeface="Franklin Gothic Demi" panose="020B0703020102020204" pitchFamily="34" charset="0"/>
              </a:rPr>
              <a:t> agar 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tidak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perlu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dihukum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atas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apa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dapat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membuat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kita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dihukum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secara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adil</a:t>
            </a:r>
            <a:r>
              <a:rPr lang="en-ID" sz="2600" dirty="0">
                <a:latin typeface="Franklin Gothic Demi" panose="020B07030201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Berlin Sans FB" panose="020E0602020502020306" pitchFamily="34" charset="0"/>
              </a:rPr>
              <a:t>Yesus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Kristus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menyatakan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bahwa</a:t>
            </a:r>
            <a:r>
              <a:rPr lang="en-ID" sz="2600" dirty="0">
                <a:latin typeface="Berlin Sans FB" panose="020E0602020502020306" pitchFamily="34" charset="0"/>
              </a:rPr>
              <a:t> "</a:t>
            </a:r>
            <a:r>
              <a:rPr lang="en-ID" sz="2600" dirty="0">
                <a:latin typeface="Gill Sans Nova Cond XBd" panose="020B0A06020104020203" pitchFamily="34" charset="0"/>
              </a:rPr>
              <a:t>Allah </a:t>
            </a:r>
            <a:r>
              <a:rPr lang="en-ID" sz="2600" dirty="0" err="1">
                <a:latin typeface="Gill Sans Nova Cond XBd" panose="020B0A06020104020203" pitchFamily="34" charset="0"/>
              </a:rPr>
              <a:t>begitu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mengasihi</a:t>
            </a:r>
            <a:r>
              <a:rPr lang="en-ID" sz="2600" dirty="0">
                <a:latin typeface="Gill Sans Nova Cond XBd" panose="020B0A06020104020203" pitchFamily="34" charset="0"/>
              </a:rPr>
              <a:t> dunia </a:t>
            </a:r>
            <a:r>
              <a:rPr lang="en-ID" sz="2600" dirty="0" err="1">
                <a:latin typeface="Gill Sans Nova Cond XBd" panose="020B0A06020104020203" pitchFamily="34" charset="0"/>
              </a:rPr>
              <a:t>sehingga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memberikan</a:t>
            </a:r>
            <a:r>
              <a:rPr lang="en-ID" sz="2600" dirty="0">
                <a:latin typeface="Gill Sans Nova Cond XBd" panose="020B0A06020104020203" pitchFamily="34" charset="0"/>
              </a:rPr>
              <a:t> Anak-Nya yang </a:t>
            </a:r>
            <a:r>
              <a:rPr lang="en-ID" sz="2600" dirty="0" err="1">
                <a:latin typeface="Gill Sans Nova Cond XBd" panose="020B0A06020104020203" pitchFamily="34" charset="0"/>
              </a:rPr>
              <a:t>tunggal</a:t>
            </a:r>
            <a:r>
              <a:rPr lang="en-ID" sz="2600" dirty="0">
                <a:latin typeface="Berlin Sans FB" panose="020E0602020502020306" pitchFamily="34" charset="0"/>
              </a:rPr>
              <a:t>" </a:t>
            </a:r>
            <a:r>
              <a:rPr lang="en-ID" sz="2600" dirty="0" err="1">
                <a:latin typeface="Berlin Sans FB" panose="020E0602020502020306" pitchFamily="34" charset="0"/>
              </a:rPr>
              <a:t>untuk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mati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bagi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kita</a:t>
            </a:r>
            <a:r>
              <a:rPr lang="en-ID" sz="2600" dirty="0">
                <a:latin typeface="Berlin Sans FB" panose="020E0602020502020306" pitchFamily="34" charset="0"/>
              </a:rPr>
              <a:t> [</a:t>
            </a:r>
            <a:r>
              <a:rPr lang="en-ID" sz="2600" dirty="0" err="1">
                <a:latin typeface="Berlin Sans FB" panose="020E0602020502020306" pitchFamily="34" charset="0"/>
              </a:rPr>
              <a:t>Yohanes</a:t>
            </a:r>
            <a:r>
              <a:rPr lang="en-ID" sz="2600" dirty="0">
                <a:latin typeface="Berlin Sans FB" panose="020E0602020502020306" pitchFamily="34" charset="0"/>
              </a:rPr>
              <a:t> 3:16]. </a:t>
            </a:r>
            <a:r>
              <a:rPr lang="en-ID" sz="2600" dirty="0" err="1">
                <a:latin typeface="Berlin Sans FB" panose="020E0602020502020306" pitchFamily="34" charset="0"/>
              </a:rPr>
              <a:t>Tetapi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kita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tidak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boleh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lupa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bahwa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Kristus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menawarkan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diri</a:t>
            </a:r>
            <a:r>
              <a:rPr lang="en-ID" sz="2600" dirty="0">
                <a:latin typeface="Berlin Sans FB" panose="020E0602020502020306" pitchFamily="34" charset="0"/>
              </a:rPr>
              <a:t>-Nya </a:t>
            </a:r>
            <a:r>
              <a:rPr lang="en-ID" sz="2600" dirty="0" err="1">
                <a:latin typeface="Berlin Sans FB" panose="020E0602020502020306" pitchFamily="34" charset="0"/>
              </a:rPr>
              <a:t>secara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sukarela</a:t>
            </a:r>
            <a:r>
              <a:rPr lang="en-ID" sz="2600" dirty="0">
                <a:latin typeface="Berlin Sans FB" panose="020E0602020502020306" pitchFamily="34" charset="0"/>
              </a:rPr>
              <a:t> demi </a:t>
            </a:r>
            <a:r>
              <a:rPr lang="en-ID" sz="2600" dirty="0" err="1">
                <a:latin typeface="Berlin Sans FB" panose="020E0602020502020306" pitchFamily="34" charset="0"/>
              </a:rPr>
              <a:t>kita</a:t>
            </a:r>
            <a:r>
              <a:rPr lang="en-ID" sz="2600" dirty="0">
                <a:latin typeface="Berlin Sans FB" panose="020E0602020502020306" pitchFamily="34" charset="0"/>
              </a:rPr>
              <a:t> [</a:t>
            </a:r>
            <a:r>
              <a:rPr lang="en-ID" sz="2600" dirty="0" err="1">
                <a:latin typeface="Berlin Sans FB" panose="020E0602020502020306" pitchFamily="34" charset="0"/>
              </a:rPr>
              <a:t>Ibrani</a:t>
            </a:r>
            <a:r>
              <a:rPr lang="en-ID" sz="2600" dirty="0">
                <a:latin typeface="Berlin Sans FB" panose="020E0602020502020306" pitchFamily="34" charset="0"/>
              </a:rPr>
              <a:t> 9:14].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6BD15-B258-4EDC-9B55-19A0B755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1" r="20069"/>
          <a:stretch/>
        </p:blipFill>
        <p:spPr>
          <a:xfrm>
            <a:off x="-66675" y="10"/>
            <a:ext cx="3086168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6ED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69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43B31-CF22-BAD0-0E66-82B773BA1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471" y="1781165"/>
            <a:ext cx="5800725" cy="491490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Berlin Sans FB" panose="020E0602020502020306" pitchFamily="34" charset="0"/>
              </a:rPr>
              <a:t>Kristus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mati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sekali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untuk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selamanya</a:t>
            </a:r>
            <a:r>
              <a:rPr lang="en-ID" sz="2600" dirty="0">
                <a:latin typeface="Berlin Sans FB" panose="020E0602020502020306" pitchFamily="34" charset="0"/>
              </a:rPr>
              <a:t> [</a:t>
            </a:r>
            <a:r>
              <a:rPr lang="en-ID" sz="2600" dirty="0" err="1">
                <a:latin typeface="Berlin Sans FB" panose="020E0602020502020306" pitchFamily="34" charset="0"/>
              </a:rPr>
              <a:t>Ibrani</a:t>
            </a:r>
            <a:r>
              <a:rPr lang="en-ID" sz="2600" dirty="0">
                <a:latin typeface="Berlin Sans FB" panose="020E0602020502020306" pitchFamily="34" charset="0"/>
              </a:rPr>
              <a:t> 10:10] dan </a:t>
            </a:r>
            <a:r>
              <a:rPr lang="en-ID" sz="2600" dirty="0" err="1">
                <a:latin typeface="Berlin Sans FB" panose="020E0602020502020306" pitchFamily="34" charset="0"/>
              </a:rPr>
              <a:t>sekali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untuk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selama-lamanya</a:t>
            </a:r>
            <a:r>
              <a:rPr lang="en-ID" sz="2600" dirty="0">
                <a:latin typeface="Berlin Sans FB" panose="020E0602020502020306" pitchFamily="34" charset="0"/>
              </a:rPr>
              <a:t> [</a:t>
            </a:r>
            <a:r>
              <a:rPr lang="en-ID" sz="2600" dirty="0" err="1">
                <a:latin typeface="Berlin Sans FB" panose="020E0602020502020306" pitchFamily="34" charset="0"/>
              </a:rPr>
              <a:t>Ibrani</a:t>
            </a:r>
            <a:r>
              <a:rPr lang="en-ID" sz="2600" dirty="0">
                <a:latin typeface="Berlin Sans FB" panose="020E0602020502020306" pitchFamily="34" charset="0"/>
              </a:rPr>
              <a:t> 10:12], </a:t>
            </a:r>
            <a:r>
              <a:rPr lang="en-ID" sz="2600" dirty="0" err="1">
                <a:latin typeface="Berlin Sans FB" panose="020E0602020502020306" pitchFamily="34" charset="0"/>
              </a:rPr>
              <a:t>karena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pengorbanan</a:t>
            </a:r>
            <a:r>
              <a:rPr lang="en-ID" sz="2600" dirty="0">
                <a:latin typeface="Berlin Sans FB" panose="020E0602020502020306" pitchFamily="34" charset="0"/>
              </a:rPr>
              <a:t>-Nya </a:t>
            </a:r>
            <a:r>
              <a:rPr lang="en-ID" sz="2600" dirty="0" err="1">
                <a:latin typeface="Berlin Sans FB" panose="020E0602020502020306" pitchFamily="34" charset="0"/>
              </a:rPr>
              <a:t>cukup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tidak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pernah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kehilangan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kekuatannya</a:t>
            </a:r>
            <a:r>
              <a:rPr lang="en-ID" sz="2600" dirty="0">
                <a:latin typeface="Berlin Sans FB" panose="020E0602020502020306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600" dirty="0">
                <a:latin typeface="Berlin Sans FB" panose="020E0602020502020306" pitchFamily="34" charset="0"/>
              </a:rPr>
              <a:t>"</a:t>
            </a:r>
            <a:r>
              <a:rPr lang="en-ID" sz="2600" dirty="0" err="1">
                <a:latin typeface="Berlin Sans FB" panose="020E0602020502020306" pitchFamily="34" charset="0"/>
              </a:rPr>
              <a:t>Sekiranya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hanya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ada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satu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jiwa</a:t>
            </a:r>
            <a:r>
              <a:rPr lang="en-ID" sz="2600" dirty="0">
                <a:latin typeface="Berlin Sans FB" panose="020E0602020502020306" pitchFamily="34" charset="0"/>
              </a:rPr>
              <a:t> yang </a:t>
            </a:r>
            <a:r>
              <a:rPr lang="en-ID" sz="2600" dirty="0" err="1">
                <a:latin typeface="Berlin Sans FB" panose="020E0602020502020306" pitchFamily="34" charset="0"/>
              </a:rPr>
              <a:t>mau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menerima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anugerah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penyelamatan</a:t>
            </a:r>
            <a:r>
              <a:rPr lang="en-ID" sz="2600" dirty="0">
                <a:latin typeface="Berlin Sans FB" panose="020E0602020502020306" pitchFamily="34" charset="0"/>
              </a:rPr>
              <a:t>-Nya, </a:t>
            </a:r>
            <a:r>
              <a:rPr lang="en-ID" sz="2600" dirty="0" err="1">
                <a:latin typeface="Berlin Sans FB" panose="020E0602020502020306" pitchFamily="34" charset="0"/>
              </a:rPr>
              <a:t>Yesus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pasti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memilih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hidup</a:t>
            </a:r>
            <a:r>
              <a:rPr lang="en-ID" sz="2600" dirty="0">
                <a:latin typeface="Berlin Sans FB" panose="020E0602020502020306" pitchFamily="34" charset="0"/>
              </a:rPr>
              <a:t>-Nya yang </a:t>
            </a:r>
            <a:r>
              <a:rPr lang="en-ID" sz="2600" dirty="0" err="1">
                <a:latin typeface="Berlin Sans FB" panose="020E0602020502020306" pitchFamily="34" charset="0"/>
              </a:rPr>
              <a:t>penuh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kesengsaraan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hinaan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kematian</a:t>
            </a:r>
            <a:r>
              <a:rPr lang="en-ID" sz="2600" dirty="0">
                <a:latin typeface="Berlin Sans FB" panose="020E0602020502020306" pitchFamily="34" charset="0"/>
              </a:rPr>
              <a:t>-Nya yang </a:t>
            </a:r>
            <a:r>
              <a:rPr lang="en-ID" sz="2600" dirty="0" err="1">
                <a:latin typeface="Berlin Sans FB" panose="020E0602020502020306" pitchFamily="34" charset="0"/>
              </a:rPr>
              <a:t>memalukan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itu</a:t>
            </a:r>
            <a:r>
              <a:rPr lang="en-ID" sz="2600" dirty="0">
                <a:latin typeface="Berlin Sans FB" panose="020E0602020502020306" pitchFamily="34" charset="0"/>
              </a:rPr>
              <a:t>" </a:t>
            </a:r>
            <a:r>
              <a:rPr lang="en-ID" sz="2400" dirty="0">
                <a:latin typeface="Gill Sans Nova Cond XBd" panose="020B0A06020104020203" pitchFamily="34" charset="0"/>
              </a:rPr>
              <a:t>[Ellen G. White, </a:t>
            </a:r>
            <a:r>
              <a:rPr lang="en-ID" sz="2400" dirty="0" err="1">
                <a:latin typeface="Gill Sans Nova Cond XBd" panose="020B0A06020104020203" pitchFamily="34" charset="0"/>
              </a:rPr>
              <a:t>Membina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Keluarga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Sehat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hlm</a:t>
            </a:r>
            <a:r>
              <a:rPr lang="en-ID" sz="2400" dirty="0">
                <a:latin typeface="Gill Sans Nova Cond XBd" panose="020B0A06020104020203" pitchFamily="34" charset="0"/>
              </a:rPr>
              <a:t>. 114].</a:t>
            </a:r>
          </a:p>
          <a:p>
            <a:endParaRPr lang="en-ID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C34A9-4D78-1C34-AC3A-AA38B6366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2" r="20067"/>
          <a:stretch/>
        </p:blipFill>
        <p:spPr>
          <a:xfrm>
            <a:off x="0" y="10"/>
            <a:ext cx="3086168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6ED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76F25CEC-7C89-A128-9743-6E35A359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68" y="352428"/>
            <a:ext cx="6057831" cy="1076320"/>
          </a:xfrm>
        </p:spPr>
        <p:txBody>
          <a:bodyPr anchor="b">
            <a:normAutofit/>
          </a:bodyPr>
          <a:lstStyle/>
          <a:p>
            <a:pPr algn="ctr"/>
            <a:r>
              <a:rPr lang="en-ID" sz="2800" dirty="0" err="1"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latin typeface="Bernard MT Condensed" panose="02050806060905020404" pitchFamily="18" charset="0"/>
              </a:rPr>
              <a:t> arti </a:t>
            </a:r>
            <a:r>
              <a:rPr lang="en-ID" sz="2800" dirty="0" err="1">
                <a:latin typeface="Bernard MT Condensed" panose="02050806060905020404" pitchFamily="18" charset="0"/>
              </a:rPr>
              <a:t>kasih</a:t>
            </a:r>
            <a:r>
              <a:rPr lang="en-ID" sz="2800" dirty="0">
                <a:latin typeface="Bernard MT Condensed" panose="02050806060905020404" pitchFamily="18" charset="0"/>
              </a:rPr>
              <a:t> Allah yang </a:t>
            </a:r>
            <a:r>
              <a:rPr lang="en-ID" sz="2800" dirty="0" err="1">
                <a:latin typeface="Bernard MT Condensed" panose="02050806060905020404" pitchFamily="18" charset="0"/>
              </a:rPr>
              <a:t>dinyatakan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pengorbanan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latin typeface="Bernard MT Condensed" panose="02050806060905020404" pitchFamily="18" charset="0"/>
              </a:rPr>
              <a:t>kalvari</a:t>
            </a:r>
            <a:r>
              <a:rPr lang="en-ID" sz="2800" dirty="0">
                <a:latin typeface="Bernard MT Condensed" panose="020508060609050204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410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8A2B3-54EE-CF2B-AAC8-B6BD67CA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>
                <a:solidFill>
                  <a:schemeClr val="bg1"/>
                </a:solidFill>
                <a:latin typeface="Bernard MT Condensed" panose="02050806060905020404" pitchFamily="18" charset="0"/>
              </a:rPr>
              <a:t>Ellen G. White, </a:t>
            </a:r>
            <a:r>
              <a:rPr lang="en-ID" sz="2800" i="1">
                <a:solidFill>
                  <a:schemeClr val="bg1"/>
                </a:solidFill>
                <a:latin typeface="Bernard MT Condensed" panose="02050806060905020404" pitchFamily="18" charset="0"/>
              </a:rPr>
              <a:t>Testimonies for the Church</a:t>
            </a:r>
            <a:r>
              <a:rPr lang="en-ID" sz="280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err="1">
                <a:solidFill>
                  <a:schemeClr val="bg1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2800">
                <a:solidFill>
                  <a:schemeClr val="bg1"/>
                </a:solidFill>
                <a:latin typeface="Bernard MT Condensed" panose="02050806060905020404" pitchFamily="18" charset="0"/>
              </a:rPr>
              <a:t>. 1, </a:t>
            </a:r>
            <a:r>
              <a:rPr lang="en-ID" sz="2800" err="1">
                <a:solidFill>
                  <a:schemeClr val="bg1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2800">
                <a:solidFill>
                  <a:schemeClr val="bg1"/>
                </a:solidFill>
                <a:latin typeface="Bernard MT Condensed" panose="02050806060905020404" pitchFamily="18" charset="0"/>
              </a:rPr>
              <a:t>. 124</a:t>
            </a:r>
            <a:endParaRPr lang="en-ID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948A6-9B9D-E8CE-47D6-0B231B65C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09" y="1409701"/>
            <a:ext cx="5648324" cy="5191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“Saya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surga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tertarik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; dan </a:t>
            </a:r>
            <a:r>
              <a:rPr lang="en-ID" dirty="0" err="1">
                <a:latin typeface="Franklin Gothic Medium Cond" panose="020B0606030402020204" pitchFamily="34" charset="0"/>
              </a:rPr>
              <a:t>akankah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acuh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acuh</a:t>
            </a:r>
            <a:r>
              <a:rPr lang="en-ID" dirty="0">
                <a:latin typeface="Franklin Gothic Medium Cond" panose="020B0606030402020204" pitchFamily="34" charset="0"/>
              </a:rPr>
              <a:t>? </a:t>
            </a:r>
            <a:r>
              <a:rPr lang="en-ID" dirty="0" err="1">
                <a:latin typeface="Franklin Gothic Medium Cond" panose="020B0606030402020204" pitchFamily="34" charset="0"/>
              </a:rPr>
              <a:t>Akankah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lengah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seolah-olah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kecil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diselamatkan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hilang</a:t>
            </a:r>
            <a:r>
              <a:rPr lang="en-ID" dirty="0">
                <a:latin typeface="Franklin Gothic Medium Cond" panose="020B0606030402020204" pitchFamily="34" charset="0"/>
              </a:rPr>
              <a:t>? </a:t>
            </a:r>
            <a:r>
              <a:rPr lang="en-ID" dirty="0" err="1">
                <a:latin typeface="Franklin Gothic Medium Cond" panose="020B0606030402020204" pitchFamily="34" charset="0"/>
              </a:rPr>
              <a:t>Akankah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meremehkan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pengorbanan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? </a:t>
            </a:r>
            <a:r>
              <a:rPr lang="en-ID" dirty="0" err="1">
                <a:latin typeface="Franklin Gothic Medium Cond" panose="020B0606030402020204" pitchFamily="34" charset="0"/>
              </a:rPr>
              <a:t>Beberapa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meremehkan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belas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kasihan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ditawarkan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murka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menimpa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didukakan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berduka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sedikit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lama </a:t>
            </a:r>
            <a:r>
              <a:rPr lang="en-ID" dirty="0" err="1">
                <a:latin typeface="Franklin Gothic Medium Cond" panose="020B0606030402020204" pitchFamily="34" charset="0"/>
              </a:rPr>
              <a:t>lagi</a:t>
            </a:r>
            <a:r>
              <a:rPr lang="en-ID" dirty="0">
                <a:latin typeface="Franklin Gothic Medium Cond" panose="020B0606030402020204" pitchFamily="34" charset="0"/>
              </a:rPr>
              <a:t>”.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A550F-4D24-30B5-2E60-4FADF5729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9" r="24999"/>
          <a:stretch/>
        </p:blipFill>
        <p:spPr>
          <a:xfrm>
            <a:off x="5943200" y="2107452"/>
            <a:ext cx="3204903" cy="3405096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3559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2EE79-375B-79D9-D764-7F2357E4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1714" cy="107632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Ellen G. White, </a:t>
            </a:r>
            <a:r>
              <a:rPr lang="en-ID" sz="2800" i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Testimonies for the Church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jld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1,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hlm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124</a:t>
            </a:r>
            <a:endParaRPr lang="en-ID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F1A0-50F2-3780-7FE1-511082B3F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82" y="1173957"/>
            <a:ext cx="8164068" cy="5453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“</a:t>
            </a:r>
            <a:r>
              <a:rPr lang="en-ID" dirty="0" err="1"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dilakukan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menyelamatkan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jika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menunjukkan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meremehkan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belas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ditawarkan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dibayar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mahal.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mengerikan</a:t>
            </a:r>
            <a:r>
              <a:rPr lang="en-ID" dirty="0">
                <a:latin typeface="Franklin Gothic Medium Cond" panose="020B0606030402020204" pitchFamily="34" charset="0"/>
              </a:rPr>
              <a:t>;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merasakan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penderitaan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rasakan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kayu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penebusan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tolak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>
                <a:latin typeface="Impact" panose="020B0806030902050204" pitchFamily="34" charset="0"/>
              </a:rPr>
              <a:t>Dan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kemudian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menyadari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hilang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kekal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warisan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abadi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Pengorbanan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besar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dilakukan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menyelamatkan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jiwa-jiwa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menunjukkan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nilai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. Ketika </a:t>
            </a:r>
            <a:r>
              <a:rPr lang="en-ID" dirty="0" err="1">
                <a:latin typeface="Bernard MT Condensed" panose="02050806060905020404" pitchFamily="18" charset="0"/>
              </a:rPr>
              <a:t>jiwa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berharga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sekali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hilang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hilang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selamanya</a:t>
            </a:r>
            <a:r>
              <a:rPr lang="en-ID" dirty="0">
                <a:latin typeface="Franklin Gothic Medium Cond" panose="020B0606030402020204" pitchFamily="34" charset="0"/>
              </a:rPr>
              <a:t>".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01033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76EC-6749-F81D-B67B-104BFF28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016" y="209836"/>
            <a:ext cx="4939868" cy="1047749"/>
          </a:xfrm>
        </p:spPr>
        <p:txBody>
          <a:bodyPr anchor="b"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ARTI SALIB</a:t>
            </a:r>
            <a:b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Kamis</a:t>
            </a:r>
            <a:r>
              <a:rPr lang="en-ID" sz="2800" dirty="0">
                <a:latin typeface="Bernard MT Condensed" panose="02050806060905020404" pitchFamily="18" charset="0"/>
              </a:rPr>
              <a:t>, 3 November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F08F8-157B-8CF9-C99A-F2A101B17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150" y="1390650"/>
            <a:ext cx="5943601" cy="5343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teori</a:t>
            </a:r>
            <a:r>
              <a:rPr lang="en-ID" sz="2400" dirty="0">
                <a:latin typeface="Franklin Gothic Medium Cond" panose="020B0606030402020204" pitchFamily="34" charset="0"/>
              </a:rPr>
              <a:t> pun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menjelaskan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sepenuhnya</a:t>
            </a:r>
            <a:r>
              <a:rPr lang="en-ID" sz="2400" dirty="0">
                <a:latin typeface="Franklin Gothic Medium Cond" panose="020B0606030402020204" pitchFamily="34" charset="0"/>
              </a:rPr>
              <a:t> arti </a:t>
            </a:r>
            <a:r>
              <a:rPr lang="en-ID" sz="2400" dirty="0" err="1">
                <a:latin typeface="Franklin Gothic Medium Cond" panose="020B0606030402020204" pitchFamily="34" charset="0"/>
              </a:rPr>
              <a:t>penting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kayu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mengumpulkan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mosaik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alasan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-Nya, </a:t>
            </a:r>
            <a:r>
              <a:rPr lang="en-ID" sz="2400" dirty="0" err="1">
                <a:latin typeface="Franklin Gothic Medium Cond" panose="020B0606030402020204" pitchFamily="34" charset="0"/>
              </a:rPr>
              <a:t>gambaran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menangkap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sebagian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kecil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 yang sangat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Salib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mengungkapkan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Allah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dipahami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berdosa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keadilan</a:t>
            </a:r>
            <a:r>
              <a:rPr lang="en-ID" sz="2400" dirty="0">
                <a:latin typeface="Gill Sans Nova Cond XBd" panose="020B0A06020104020203" pitchFamily="34" charset="0"/>
              </a:rPr>
              <a:t>-Nya,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-Nya, </a:t>
            </a:r>
            <a:r>
              <a:rPr lang="en-ID" sz="2400" dirty="0" err="1">
                <a:latin typeface="Gill Sans Nova Cond XBd" panose="020B0A06020104020203" pitchFamily="34" charset="0"/>
              </a:rPr>
              <a:t>kemegahan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karakter</a:t>
            </a:r>
            <a:r>
              <a:rPr lang="en-ID" sz="2400" dirty="0">
                <a:latin typeface="Gill Sans Nova Cond XBd" panose="020B0A06020104020203" pitchFamily="34" charset="0"/>
              </a:rPr>
              <a:t>-Nya yang kudus, </a:t>
            </a:r>
            <a:r>
              <a:rPr lang="en-ID" sz="2400" dirty="0" err="1">
                <a:latin typeface="Gill Sans Nova Cond XBd" panose="020B0A06020104020203" pitchFamily="34" charset="0"/>
              </a:rPr>
              <a:t>kekekalan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hukum</a:t>
            </a:r>
            <a:r>
              <a:rPr lang="en-ID" sz="2400" dirty="0">
                <a:latin typeface="Gill Sans Nova Cond XBd" panose="020B0A06020104020203" pitchFamily="34" charset="0"/>
              </a:rPr>
              <a:t>-Nya, </a:t>
            </a:r>
            <a:r>
              <a:rPr lang="en-ID" sz="2400" dirty="0" err="1">
                <a:latin typeface="Gill Sans Nova Cond XBd" panose="020B0A06020104020203" pitchFamily="34" charset="0"/>
              </a:rPr>
              <a:t>sifat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menjijikkan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keamanan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pemerintahan</a:t>
            </a:r>
            <a:r>
              <a:rPr lang="en-ID" sz="2400" dirty="0">
                <a:latin typeface="Gill Sans Nova Cond XBd" panose="020B0A06020104020203" pitchFamily="34" charset="0"/>
              </a:rPr>
              <a:t>-Nya,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</a:t>
            </a:r>
            <a:r>
              <a:rPr lang="en-ID" sz="2400" dirty="0">
                <a:latin typeface="Gill Sans Nova Cond XBd" panose="020B0A06020104020203" pitchFamily="34" charset="0"/>
              </a:rPr>
              <a:t>-Nya </a:t>
            </a:r>
            <a:r>
              <a:rPr lang="en-ID" sz="2400" dirty="0" err="1"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siapa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terlibat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pertentangan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besar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pasti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latin typeface="Gill Sans Nova Cond XBd" panose="020B0A06020104020203" pitchFamily="34" charset="0"/>
              </a:rPr>
              <a:t> Iblis dan </a:t>
            </a:r>
            <a:r>
              <a:rPr lang="en-ID" sz="2400" dirty="0" err="1">
                <a:latin typeface="Gill Sans Nova Cond XBd" panose="020B0A06020104020203" pitchFamily="34" charset="0"/>
              </a:rPr>
              <a:t>kuasa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kejahatan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8B2C7-D477-2916-A2F0-E8BD708AB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2" r="26354"/>
          <a:stretch/>
        </p:blipFill>
        <p:spPr>
          <a:xfrm>
            <a:off x="0" y="0"/>
            <a:ext cx="2932495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1AF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15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B2097-9C04-F40B-F807-0E7BB2F40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1071450"/>
            <a:ext cx="2569467" cy="47146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55D9-E1D7-0A22-1DCF-756634C9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636" y="571500"/>
            <a:ext cx="5493319" cy="6076949"/>
          </a:xfrm>
        </p:spPr>
        <p:txBody>
          <a:bodyPr>
            <a:noAutofit/>
          </a:bodyPr>
          <a:lstStyle/>
          <a:p>
            <a:r>
              <a:rPr lang="en-ID" sz="2600" dirty="0" err="1">
                <a:latin typeface="Franklin Gothic Medium Cond" panose="020B0606030402020204" pitchFamily="34" charset="0"/>
              </a:rPr>
              <a:t>Apa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kayu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salib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tindakan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Ilahi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tiada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taranya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digandakan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unik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diulang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Ibrani</a:t>
            </a:r>
            <a:r>
              <a:rPr lang="en-ID" sz="2600" dirty="0">
                <a:latin typeface="Franklin Gothic Medium Cond" panose="020B0606030402020204" pitchFamily="34" charset="0"/>
              </a:rPr>
              <a:t> 9:28]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mana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manfaat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mengalir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keluar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termasuk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pelayanan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pengantaraan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lengkap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 [Roma 3:21-26, 1 </a:t>
            </a:r>
            <a:r>
              <a:rPr lang="en-ID" sz="2600" dirty="0" err="1">
                <a:latin typeface="Franklin Gothic Medium Cond" panose="020B0606030402020204" pitchFamily="34" charset="0"/>
              </a:rPr>
              <a:t>Korintus</a:t>
            </a:r>
            <a:r>
              <a:rPr lang="en-ID" sz="2600" dirty="0">
                <a:latin typeface="Franklin Gothic Medium Cond" panose="020B0606030402020204" pitchFamily="34" charset="0"/>
              </a:rPr>
              <a:t> 2:2].</a:t>
            </a:r>
          </a:p>
          <a:p>
            <a:r>
              <a:rPr lang="en-ID" sz="2600" dirty="0">
                <a:latin typeface="Bernard MT Condensed" panose="02050806060905020404" pitchFamily="18" charset="0"/>
              </a:rPr>
              <a:t>Di </a:t>
            </a:r>
            <a:r>
              <a:rPr lang="en-ID" sz="2600" dirty="0" err="1">
                <a:latin typeface="Bernard MT Condensed" panose="02050806060905020404" pitchFamily="18" charset="0"/>
              </a:rPr>
              <a:t>salib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Kristus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hanya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mengalami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kematian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alami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harus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dihadapi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setiap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manusia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mengalami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kedua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hukuman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dosa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sehingga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orang yang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menerima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mengalaminya</a:t>
            </a:r>
            <a:r>
              <a:rPr lang="en-ID" sz="2600" dirty="0">
                <a:solidFill>
                  <a:srgbClr val="FFC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>
                <a:latin typeface="Bernard MT Condensed" panose="02050806060905020404" pitchFamily="18" charset="0"/>
              </a:rPr>
              <a:t>[Roma 8:1].</a:t>
            </a:r>
          </a:p>
        </p:txBody>
      </p:sp>
    </p:spTree>
    <p:extLst>
      <p:ext uri="{BB962C8B-B14F-4D97-AF65-F5344CB8AC3E}">
        <p14:creationId xmlns:p14="http://schemas.microsoft.com/office/powerpoint/2010/main" val="3453087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AF535-21D0-A30E-C22C-7B4F5D6D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450" y="145254"/>
            <a:ext cx="6303264" cy="1323975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Beberapa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aspek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penting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perlu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ingat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berkaitan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makna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salib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8D293-2DE5-1808-F412-FA1021175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9" r="25995"/>
          <a:stretch/>
        </p:blipFill>
        <p:spPr>
          <a:xfrm>
            <a:off x="0" y="0"/>
            <a:ext cx="370284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2CAB-6872-4FA7-0C86-AFBAFCC4D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833" y="1469229"/>
            <a:ext cx="5635678" cy="50387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pernyataan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tertinggi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keadilan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dosa</a:t>
            </a:r>
            <a:r>
              <a:rPr lang="en-ID" sz="2400" dirty="0">
                <a:latin typeface="Franklin Gothic Medium Cond" panose="020B0606030402020204" pitchFamily="34" charset="0"/>
              </a:rPr>
              <a:t> [Roma 3:21-26].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pernyataan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tertinggi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berdosa</a:t>
            </a:r>
            <a:r>
              <a:rPr lang="en-ID" sz="2400" dirty="0">
                <a:latin typeface="Franklin Gothic Medium Cond" panose="020B0606030402020204" pitchFamily="34" charset="0"/>
              </a:rPr>
              <a:t> [Roma 5:8].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sumber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memutuskan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rantai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dosa</a:t>
            </a:r>
            <a:r>
              <a:rPr lang="en-ID" sz="2400" dirty="0">
                <a:latin typeface="Franklin Gothic Medium Cond" panose="020B0606030402020204" pitchFamily="34" charset="0"/>
              </a:rPr>
              <a:t> [Roma 6:22-23; 1 </a:t>
            </a:r>
            <a:r>
              <a:rPr lang="en-ID" sz="2400" dirty="0" err="1">
                <a:latin typeface="Franklin Gothic Medium Cond" panose="020B0606030402020204" pitchFamily="34" charset="0"/>
              </a:rPr>
              <a:t>Korintus</a:t>
            </a:r>
            <a:r>
              <a:rPr lang="en-ID" sz="2400" dirty="0">
                <a:latin typeface="Franklin Gothic Medium Cond" panose="020B0606030402020204" pitchFamily="34" charset="0"/>
              </a:rPr>
              <a:t> 1:17-24].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satu-satunya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harapan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latin typeface="Franklin Gothic Medium Cond" panose="020B0606030402020204" pitchFamily="34" charset="0"/>
              </a:rPr>
              <a:t>Filipi</a:t>
            </a:r>
            <a:r>
              <a:rPr lang="en-ID" sz="2400" dirty="0">
                <a:latin typeface="Franklin Gothic Medium Cond" panose="020B0606030402020204" pitchFamily="34" charset="0"/>
              </a:rPr>
              <a:t> 3:9-11; </a:t>
            </a:r>
            <a:r>
              <a:rPr lang="en-ID" sz="2400" dirty="0" err="1">
                <a:latin typeface="Franklin Gothic Medium Cond" panose="020B0606030402020204" pitchFamily="34" charset="0"/>
              </a:rPr>
              <a:t>Yohanes</a:t>
            </a:r>
            <a:r>
              <a:rPr lang="en-ID" sz="2400" dirty="0">
                <a:latin typeface="Franklin Gothic Medium Cond" panose="020B0606030402020204" pitchFamily="34" charset="0"/>
              </a:rPr>
              <a:t> 3:14-16; 1 </a:t>
            </a:r>
            <a:r>
              <a:rPr lang="en-ID" sz="2400" dirty="0" err="1">
                <a:latin typeface="Franklin Gothic Medium Cond" panose="020B0606030402020204" pitchFamily="34" charset="0"/>
              </a:rPr>
              <a:t>Yohanes</a:t>
            </a:r>
            <a:r>
              <a:rPr lang="en-ID" sz="2400" dirty="0">
                <a:latin typeface="Franklin Gothic Medium Cond" panose="020B0606030402020204" pitchFamily="34" charset="0"/>
              </a:rPr>
              <a:t> 5:11-12].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satu-satunya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penangkal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pemberontakan</a:t>
            </a:r>
            <a:r>
              <a:rPr lang="en-ID" sz="2400" dirty="0">
                <a:latin typeface="Franklin Gothic Medium Cond" panose="020B0606030402020204" pitchFamily="34" charset="0"/>
              </a:rPr>
              <a:t> masa </a:t>
            </a:r>
            <a:r>
              <a:rPr lang="en-ID" sz="2400" dirty="0" err="1">
                <a:latin typeface="Franklin Gothic Medium Cond" panose="020B0606030402020204" pitchFamily="34" charset="0"/>
              </a:rPr>
              <a:t>depan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semesta</a:t>
            </a:r>
            <a:r>
              <a:rPr lang="en-ID" sz="2400" dirty="0">
                <a:latin typeface="Franklin Gothic Medium Cond" panose="020B0606030402020204" pitchFamily="34" charset="0"/>
              </a:rPr>
              <a:t> [Wahyu 7:13-17, Wahyu 22: 3].</a:t>
            </a:r>
          </a:p>
        </p:txBody>
      </p:sp>
    </p:spTree>
    <p:extLst>
      <p:ext uri="{BB962C8B-B14F-4D97-AF65-F5344CB8AC3E}">
        <p14:creationId xmlns:p14="http://schemas.microsoft.com/office/powerpoint/2010/main" val="1993106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B769B-9010-D614-4142-0AE30CA62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2" r="10016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F49B-ED95-6DF8-58B5-DB56FB5D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990600"/>
            <a:ext cx="4057651" cy="5534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Hikmat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duniawi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tidak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dapat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mengenal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Yesus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atau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keselamatan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yang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Dia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tawarkan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kepada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kita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melalui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kematian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-Nya di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kayu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salib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,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sebab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bagi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hikmat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dunia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pemberitaan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tentang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salib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adalah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sebuah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kebodohan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(1 </a:t>
            </a:r>
            <a:r>
              <a:rPr lang="en-ID" sz="3200" dirty="0" err="1">
                <a:latin typeface="Arial Narrow" panose="020B0606020202030204" pitchFamily="34" charset="0"/>
                <a:cs typeface="Cavolini" panose="020B0502040204020203" pitchFamily="66" charset="0"/>
              </a:rPr>
              <a:t>Korintus</a:t>
            </a:r>
            <a:r>
              <a:rPr lang="en-ID" sz="3200" dirty="0">
                <a:latin typeface="Arial Narrow" panose="020B0606020202030204" pitchFamily="34" charset="0"/>
                <a:cs typeface="Cavolini" panose="020B0502040204020203" pitchFamily="66" charset="0"/>
              </a:rPr>
              <a:t> 1:18).</a:t>
            </a:r>
          </a:p>
        </p:txBody>
      </p:sp>
    </p:spTree>
    <p:extLst>
      <p:ext uri="{BB962C8B-B14F-4D97-AF65-F5344CB8AC3E}">
        <p14:creationId xmlns:p14="http://schemas.microsoft.com/office/powerpoint/2010/main" val="1801185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C504-A145-89E2-73D4-04AA39D5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0" y="504826"/>
            <a:ext cx="4518113" cy="1762124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Stephen N. Haskell, The Cross and Its Shadow, </a:t>
            </a:r>
            <a:r>
              <a:rPr lang="en-ID" sz="32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hlm</a:t>
            </a:r>
            <a:r>
              <a:rPr lang="en-ID" sz="3200" dirty="0">
                <a:solidFill>
                  <a:srgbClr val="FFFF00"/>
                </a:solidFill>
                <a:latin typeface="Eras Bold ITC" panose="020B0907030504020204" pitchFamily="34" charset="0"/>
              </a:rPr>
              <a:t>. 5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66662-AD0E-88D3-C266-9BD0C7037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C54FC-3A18-03BE-9938-E47A6A0A4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647950"/>
            <a:ext cx="4518093" cy="38290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"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Keabadian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pernah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bisa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memahami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kedalaman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cinta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diungkapkan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salib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Aharoni" panose="02010803020104030203" pitchFamily="2" charset="-79"/>
                <a:cs typeface="Aharoni" panose="02010803020104030203" pitchFamily="2" charset="-79"/>
              </a:rPr>
              <a:t>Kalvari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Di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sanalah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kasih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Kristus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yang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tak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terbatas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dan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keegoisan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Iblis yang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tak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terbatas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berdiri</a:t>
            </a:r>
            <a:r>
              <a:rPr lang="en-ID" sz="3000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berhadapan</a:t>
            </a:r>
            <a:r>
              <a:rPr lang="en-ID" sz="3000" dirty="0">
                <a:latin typeface="Aharoni" panose="02010803020104030203" pitchFamily="2" charset="-79"/>
                <a:cs typeface="Aharoni" panose="02010803020104030203" pitchFamily="2" charset="-79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315456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0559-E557-EDF6-C3E6-ECA479DD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0B408-2CFC-DE2A-1A6F-3F51CE1CF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3A1F0CA-1309-F7DD-ECD0-A44EBD0F9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0685BF-5486-52D7-A1AB-56CDDF3AC0C4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A94C5-C2CA-3EC2-E122-F4CE67CF4EF4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3D36BC-1CFE-DF86-2FCE-B9C9A0C7A839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068C1-4E4C-BAA5-8B4F-3C44D29A79DC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3227F-6D08-C4A5-6190-70AE68C06A1C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3876F-CBA8-0B7F-405B-D7E3DA70C3CF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B8A99-745C-7293-08CA-8D0D8934BD33}"/>
              </a:ext>
            </a:extLst>
          </p:cNvPr>
          <p:cNvSpPr txBox="1"/>
          <p:nvPr/>
        </p:nvSpPr>
        <p:spPr>
          <a:xfrm>
            <a:off x="990599" y="954309"/>
            <a:ext cx="7953375" cy="1107996"/>
          </a:xfrm>
          <a:prstGeom prst="rect">
            <a:avLst/>
          </a:prstGeom>
          <a:solidFill>
            <a:srgbClr val="7C7412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Rencana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dilakukan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sebelum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penciptaan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dunia dan inti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rencana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Anak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Domba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Allah,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kayu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DAB3F-7EF4-A953-F36C-5FBA0940FA99}"/>
              </a:ext>
            </a:extLst>
          </p:cNvPr>
          <p:cNvSpPr txBox="1"/>
          <p:nvPr/>
        </p:nvSpPr>
        <p:spPr>
          <a:xfrm>
            <a:off x="989095" y="2178663"/>
            <a:ext cx="7953374" cy="769441"/>
          </a:xfrm>
          <a:prstGeom prst="rect">
            <a:avLst/>
          </a:prstGeom>
          <a:solidFill>
            <a:srgbClr val="02505A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pengantar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kayu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26D2A-DB34-883A-03CC-CEE04EBBC68C}"/>
              </a:ext>
            </a:extLst>
          </p:cNvPr>
          <p:cNvSpPr txBox="1"/>
          <p:nvPr/>
        </p:nvSpPr>
        <p:spPr>
          <a:xfrm>
            <a:off x="990598" y="3200383"/>
            <a:ext cx="7953374" cy="1107996"/>
          </a:xfrm>
          <a:prstGeom prst="rect">
            <a:avLst/>
          </a:prstGeom>
          <a:solidFill>
            <a:srgbClr val="492913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Pengorbanan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sempurna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sebuah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kemenangan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semesta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kemenangan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terbesar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paling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mulia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8B4FD7-FFD7-54B3-AC4E-4A2EB11846E8}"/>
              </a:ext>
            </a:extLst>
          </p:cNvPr>
          <p:cNvSpPr txBox="1"/>
          <p:nvPr/>
        </p:nvSpPr>
        <p:spPr>
          <a:xfrm>
            <a:off x="989093" y="4435417"/>
            <a:ext cx="7953374" cy="769441"/>
          </a:xfrm>
          <a:prstGeom prst="rect">
            <a:avLst/>
          </a:prstGeom>
          <a:solidFill>
            <a:srgbClr val="401745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Allah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begitu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mengasihi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dunia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sehingga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Anak-Nya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tunggal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1FF548-3B99-825F-2082-7714A990481F}"/>
              </a:ext>
            </a:extLst>
          </p:cNvPr>
          <p:cNvSpPr txBox="1"/>
          <p:nvPr/>
        </p:nvSpPr>
        <p:spPr>
          <a:xfrm>
            <a:off x="1013740" y="5376604"/>
            <a:ext cx="7928727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terjadi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kayu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tindakan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Ilahi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taranya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digandakan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unik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diulang</a:t>
            </a:r>
            <a:endParaRPr lang="en-ID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EA09B4-F77E-3408-ECD3-5C2539B5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FEDE1-0018-049F-C456-463DDB187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145" y="1028700"/>
            <a:ext cx="5320566" cy="527685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Kristus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menebus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umat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manusia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menyatakan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karakter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kasih</a:t>
            </a:r>
            <a:r>
              <a:rPr lang="en-US" b="1" dirty="0">
                <a:solidFill>
                  <a:schemeClr val="bg1"/>
                </a:solidFill>
              </a:rPr>
              <a:t> Allah yang </a:t>
            </a:r>
            <a:r>
              <a:rPr lang="en-US" b="1" dirty="0" err="1">
                <a:solidFill>
                  <a:schemeClr val="bg1"/>
                </a:solidFill>
              </a:rPr>
              <a:t>sejati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mengalahkan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Setan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membuktikan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bahwa</a:t>
            </a:r>
            <a:r>
              <a:rPr lang="en-US" b="1" dirty="0">
                <a:solidFill>
                  <a:schemeClr val="bg1"/>
                </a:solidFill>
              </a:rPr>
              <a:t> Adam </a:t>
            </a:r>
            <a:r>
              <a:rPr lang="en-US" b="1" dirty="0" err="1">
                <a:solidFill>
                  <a:schemeClr val="bg1"/>
                </a:solidFill>
              </a:rPr>
              <a:t>dapat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menjalani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kehidupan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tanpa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dosa</a:t>
            </a:r>
            <a:r>
              <a:rPr lang="en-US" b="1" dirty="0">
                <a:solidFill>
                  <a:schemeClr val="bg1"/>
                </a:solidFill>
              </a:rPr>
              <a:t>… </a:t>
            </a:r>
            <a:r>
              <a:rPr lang="en-US" b="1" dirty="0" err="1">
                <a:solidFill>
                  <a:schemeClr val="bg1"/>
                </a:solidFill>
              </a:rPr>
              <a:t>Mengapa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lagi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datang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  <a:p>
            <a:pPr>
              <a:spcBef>
                <a:spcPts val="600"/>
              </a:spcBef>
            </a:pPr>
            <a:endParaRPr lang="es-ES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</a:rPr>
              <a:t>Pengorbanan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sebagai</a:t>
            </a:r>
            <a:r>
              <a:rPr lang="en-US" b="1" dirty="0">
                <a:solidFill>
                  <a:schemeClr val="bg1"/>
                </a:solidFill>
              </a:rPr>
              <a:t> “Anak </a:t>
            </a:r>
            <a:r>
              <a:rPr lang="en-US" b="1" dirty="0" err="1">
                <a:solidFill>
                  <a:schemeClr val="bg1"/>
                </a:solidFill>
              </a:rPr>
              <a:t>domba</a:t>
            </a:r>
            <a:r>
              <a:rPr lang="en-US" b="1" dirty="0">
                <a:solidFill>
                  <a:schemeClr val="bg1"/>
                </a:solidFill>
              </a:rPr>
              <a:t> Allah, yang </a:t>
            </a:r>
            <a:r>
              <a:rPr lang="en-US" b="1" dirty="0" err="1">
                <a:solidFill>
                  <a:schemeClr val="bg1"/>
                </a:solidFill>
              </a:rPr>
              <a:t>menghapus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dosa</a:t>
            </a:r>
            <a:r>
              <a:rPr lang="en-US" b="1" dirty="0">
                <a:solidFill>
                  <a:schemeClr val="bg1"/>
                </a:solidFill>
              </a:rPr>
              <a:t> dunia” (Yoh 1:29) </a:t>
            </a:r>
            <a:r>
              <a:rPr lang="en-US" b="1" dirty="0" err="1">
                <a:solidFill>
                  <a:schemeClr val="bg1"/>
                </a:solidFill>
              </a:rPr>
              <a:t>berarti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lebih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sekedar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kematian</a:t>
            </a:r>
            <a:r>
              <a:rPr lang="en-US" b="1" dirty="0">
                <a:solidFill>
                  <a:schemeClr val="bg1"/>
                </a:solidFill>
              </a:rPr>
              <a:t>-Nya di </a:t>
            </a:r>
            <a:r>
              <a:rPr lang="en-US" b="1" dirty="0" err="1">
                <a:solidFill>
                  <a:schemeClr val="bg1"/>
                </a:solidFill>
              </a:rPr>
              <a:t>kayu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salib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Maknanya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diberitahukan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jauh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sebelum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tahun-tahun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pelayanan</a:t>
            </a:r>
            <a:r>
              <a:rPr lang="en-US" b="1" dirty="0">
                <a:solidFill>
                  <a:schemeClr val="bg1"/>
                </a:solidFill>
              </a:rPr>
              <a:t>-Nya yang </a:t>
            </a:r>
            <a:r>
              <a:rPr lang="en-US" b="1" dirty="0" err="1">
                <a:solidFill>
                  <a:schemeClr val="bg1"/>
                </a:solidFill>
              </a:rPr>
              <a:t>singkat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AF239-47CC-AC6F-0293-2043ADA7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89" y="795300"/>
            <a:ext cx="3036071" cy="263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491AD-6732-66AE-3F1F-09DE4A433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84" y="3829843"/>
            <a:ext cx="3198271" cy="22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937C-9C91-BB60-5F1C-3DB31AEE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DARI DASAR DUNIA</a:t>
            </a:r>
            <a:br>
              <a:rPr lang="en-ID" sz="3400" dirty="0"/>
            </a:br>
            <a:r>
              <a:rPr lang="en-ID" sz="2800" dirty="0" err="1">
                <a:latin typeface="Bernard MT Condensed" panose="02050806060905020404" pitchFamily="18" charset="0"/>
              </a:rPr>
              <a:t>Minggu</a:t>
            </a:r>
            <a:r>
              <a:rPr lang="en-ID" sz="2800" dirty="0">
                <a:latin typeface="Bernard MT Condensed" panose="02050806060905020404" pitchFamily="18" charset="0"/>
              </a:rPr>
              <a:t>, 30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CBF4E-9CAE-C02C-464D-E0430F866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732021" cy="37854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000" dirty="0">
                <a:solidFill>
                  <a:srgbClr val="0070C0"/>
                </a:solidFill>
                <a:latin typeface="Eras Bold ITC" panose="020B0907030504020204" pitchFamily="34" charset="0"/>
              </a:rPr>
              <a:t>Wahyu 13:8 </a:t>
            </a:r>
          </a:p>
          <a:p>
            <a:pPr marL="0" indent="0" algn="ctr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Dan </a:t>
            </a:r>
            <a:r>
              <a:rPr lang="en-ID" sz="3000" dirty="0" err="1">
                <a:latin typeface="Gill Sans Nova Cond XBd" panose="020B0A06020104020203" pitchFamily="34" charset="0"/>
              </a:rPr>
              <a:t>semua</a:t>
            </a:r>
            <a:r>
              <a:rPr lang="en-ID" sz="3000" dirty="0">
                <a:latin typeface="Gill Sans Nova Cond XBd" panose="020B0A06020104020203" pitchFamily="34" charset="0"/>
              </a:rPr>
              <a:t> orang yang </a:t>
            </a:r>
            <a:r>
              <a:rPr lang="en-ID" sz="3000" dirty="0" err="1">
                <a:latin typeface="Gill Sans Nova Cond XBd" panose="020B0A06020104020203" pitchFamily="34" charset="0"/>
              </a:rPr>
              <a:t>diam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atas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bumi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menyembahnya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yaitu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setiap</a:t>
            </a:r>
            <a:r>
              <a:rPr lang="en-ID" sz="3000" dirty="0">
                <a:latin typeface="Gill Sans Nova Cond XBd" panose="020B0A06020104020203" pitchFamily="34" charset="0"/>
              </a:rPr>
              <a:t> orang yang </a:t>
            </a:r>
            <a:r>
              <a:rPr lang="en-ID" sz="3000" dirty="0" err="1">
                <a:latin typeface="Gill Sans Nova Cond XBd" panose="020B0A06020104020203" pitchFamily="34" charset="0"/>
              </a:rPr>
              <a:t>namanya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tertulis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sejak</a:t>
            </a:r>
            <a:r>
              <a:rPr lang="en-ID" sz="3000" dirty="0">
                <a:latin typeface="Gill Sans Nova Cond XBd" panose="020B0A06020104020203" pitchFamily="34" charset="0"/>
              </a:rPr>
              <a:t> dunia </a:t>
            </a:r>
            <a:r>
              <a:rPr lang="en-ID" sz="3000" dirty="0" err="1">
                <a:latin typeface="Gill Sans Nova Cond XBd" panose="020B0A06020104020203" pitchFamily="34" charset="0"/>
              </a:rPr>
              <a:t>dijadikan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kitab </a:t>
            </a:r>
            <a:r>
              <a:rPr lang="en-ID" sz="3000" dirty="0" err="1">
                <a:latin typeface="Gill Sans Nova Cond XBd" panose="020B0A06020104020203" pitchFamily="34" charset="0"/>
              </a:rPr>
              <a:t>kehidupan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dari</a:t>
            </a:r>
            <a:r>
              <a:rPr lang="en-ID" sz="3000" dirty="0">
                <a:latin typeface="Gill Sans Nova Cond XBd" panose="020B0A06020104020203" pitchFamily="34" charset="0"/>
              </a:rPr>
              <a:t> Anak </a:t>
            </a:r>
            <a:r>
              <a:rPr lang="en-ID" sz="3000" dirty="0" err="1">
                <a:latin typeface="Gill Sans Nova Cond XBd" panose="020B0A06020104020203" pitchFamily="34" charset="0"/>
              </a:rPr>
              <a:t>Domba</a:t>
            </a:r>
            <a:r>
              <a:rPr lang="en-ID" sz="3000" dirty="0">
                <a:latin typeface="Gill Sans Nova Cond XBd" panose="020B0A06020104020203" pitchFamily="34" charset="0"/>
              </a:rPr>
              <a:t>, yang </a:t>
            </a:r>
            <a:r>
              <a:rPr lang="en-ID" sz="3000" dirty="0" err="1"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disembelih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 descr="A person reading a book&#10;&#10;Description automatically generated">
            <a:extLst>
              <a:ext uri="{FF2B5EF4-FFF2-40B4-BE49-F238E27FC236}">
                <a16:creationId xmlns:a16="http://schemas.microsoft.com/office/drawing/2014/main" id="{639EE594-22E7-E358-730E-2343A9E5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03" r="30307" b="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96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22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AADC4-2BD1-1119-E7F2-2F424A8F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840"/>
            <a:ext cx="9144000" cy="1465915"/>
          </a:xfrm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Apa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artinya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bahwa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sejak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dunia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dijadikan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, </a:t>
            </a:r>
            <a:b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</a:b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Anak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Domba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itu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telah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70C0"/>
                </a:solidFill>
                <a:latin typeface="Eras Bold ITC" panose="020B0907030504020204" pitchFamily="34" charset="0"/>
              </a:rPr>
              <a:t>disembelih</a:t>
            </a:r>
            <a:r>
              <a:rPr lang="en-ID" sz="2800" dirty="0">
                <a:solidFill>
                  <a:srgbClr val="0070C0"/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E391-4A76-8E9C-5D30-F5F3A86E4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6" y="1362074"/>
            <a:ext cx="4981574" cy="54959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memahami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kalimat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ayat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arti </a:t>
            </a:r>
            <a:r>
              <a:rPr lang="en-ID" dirty="0" err="1">
                <a:latin typeface="Gill Sans Nova Cond XBd" panose="020B0A06020104020203" pitchFamily="34" charset="0"/>
              </a:rPr>
              <a:t>simbolis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disalibkan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ribuan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tahun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kemudian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Penciptaan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dikatakan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teks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dilakukan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penciptaan</a:t>
            </a:r>
            <a:r>
              <a:rPr lang="en-ID" dirty="0">
                <a:latin typeface="Gill Sans Nova Cond XBd" panose="020B0A06020104020203" pitchFamily="34" charset="0"/>
              </a:rPr>
              <a:t> dunia. 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Dan inti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Anak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Domba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Allah, di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kayu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salib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7065D-0399-F2E1-C090-D4866B407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5" r="32145"/>
          <a:stretch/>
        </p:blipFill>
        <p:spPr>
          <a:xfrm>
            <a:off x="5215452" y="1656147"/>
            <a:ext cx="3928548" cy="5230427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8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74149B-9893-F72B-8044-BBF20AA7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12C01-8664-3201-8AEC-00C089CCDED8}"/>
              </a:ext>
            </a:extLst>
          </p:cNvPr>
          <p:cNvSpPr txBox="1"/>
          <p:nvPr/>
        </p:nvSpPr>
        <p:spPr>
          <a:xfrm>
            <a:off x="371475" y="552361"/>
            <a:ext cx="6076950" cy="22467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>
                <a:solidFill>
                  <a:srgbClr val="FFFF00"/>
                </a:solidFill>
                <a:latin typeface="Eras Demi ITC" panose="020B0805030504020804" pitchFamily="34" charset="0"/>
              </a:rPr>
              <a:t>Titus 1:2 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dan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berdasarkan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pengharapan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kekal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sebelum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permulaan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zaman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sudah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dijanjikan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oleh Allah yang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berdusta</a:t>
            </a:r>
            <a:endParaRPr lang="en-ID" sz="28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8F266-3DD9-EBDA-CF4B-C2B4D4202712}"/>
              </a:ext>
            </a:extLst>
          </p:cNvPr>
          <p:cNvSpPr txBox="1"/>
          <p:nvPr/>
        </p:nvSpPr>
        <p:spPr>
          <a:xfrm>
            <a:off x="2562225" y="3344967"/>
            <a:ext cx="6419850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Gill Sans Nova Cond XBd" panose="020B0A06020104020203" pitchFamily="34" charset="0"/>
              </a:rPr>
              <a:t>"</a:t>
            </a:r>
            <a:r>
              <a:rPr lang="en-ID" sz="2800" dirty="0" err="1">
                <a:latin typeface="Gill Sans Nova Cond XBd" panose="020B0A06020104020203" pitchFamily="34" charset="0"/>
              </a:rPr>
              <a:t>Rencana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penebusan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bukanlah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suatu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buah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pikiran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lahir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belakangan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suatu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rencana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dirumuskan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sesudah</a:t>
            </a:r>
            <a:r>
              <a:rPr lang="en-ID" sz="2800" dirty="0">
                <a:latin typeface="Gill Sans Nova Cond XBd" panose="020B0A06020104020203" pitchFamily="34" charset="0"/>
              </a:rPr>
              <a:t> Adam </a:t>
            </a:r>
            <a:r>
              <a:rPr lang="en-ID" sz="2800" dirty="0" err="1">
                <a:latin typeface="Gill Sans Nova Cond XBd" panose="020B0A06020104020203" pitchFamily="34" charset="0"/>
              </a:rPr>
              <a:t>berdosa</a:t>
            </a:r>
            <a:r>
              <a:rPr lang="en-ID" sz="2800" dirty="0">
                <a:latin typeface="Gill Sans Nova Cond XBd" panose="020B0A06020104020203" pitchFamily="34" charset="0"/>
              </a:rPr>
              <a:t> .... </a:t>
            </a:r>
            <a:r>
              <a:rPr lang="en-ID" sz="2800" dirty="0" err="1"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uraian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azas-azas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menjadi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dasar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singgasana</a:t>
            </a:r>
            <a:r>
              <a:rPr lang="en-ID" sz="2800" dirty="0">
                <a:latin typeface="Gill Sans Nova Cond XBd" panose="020B0A06020104020203" pitchFamily="34" charset="0"/>
              </a:rPr>
              <a:t> Allah </a:t>
            </a:r>
            <a:r>
              <a:rPr lang="en-ID" sz="2800" dirty="0" err="1">
                <a:latin typeface="Gill Sans Nova Cond XBd" panose="020B0A06020104020203" pitchFamily="34" charset="0"/>
              </a:rPr>
              <a:t>sejak</a:t>
            </a:r>
            <a:r>
              <a:rPr lang="en-ID" sz="2800" dirty="0">
                <a:latin typeface="Gill Sans Nova Cond XBd" panose="020B0A06020104020203" pitchFamily="34" charset="0"/>
              </a:rPr>
              <a:t> zaman </a:t>
            </a:r>
            <a:r>
              <a:rPr lang="en-ID" sz="2800" dirty="0" err="1">
                <a:latin typeface="Gill Sans Nova Cond XBd" panose="020B0A06020104020203" pitchFamily="34" charset="0"/>
              </a:rPr>
              <a:t>abadi</a:t>
            </a:r>
            <a:r>
              <a:rPr lang="en-ID" sz="2800" dirty="0">
                <a:latin typeface="Gill Sans Nova Cond XBd" panose="020B0A06020104020203" pitchFamily="34" charset="0"/>
              </a:rPr>
              <a:t>" </a:t>
            </a:r>
          </a:p>
          <a:p>
            <a:endParaRPr lang="en-ID" sz="2800" dirty="0">
              <a:latin typeface="Gill Sans Nova Cond XBd" panose="020B0A06020104020203" pitchFamily="34" charset="0"/>
            </a:endParaRPr>
          </a:p>
          <a:p>
            <a:r>
              <a:rPr lang="en-ID" sz="2200" dirty="0">
                <a:latin typeface="Gill Sans Nova Cond XBd" panose="020B0A06020104020203" pitchFamily="34" charset="0"/>
              </a:rPr>
              <a:t>[Ellen G. White, Alfa dan Omega, </a:t>
            </a:r>
            <a:r>
              <a:rPr lang="en-ID" sz="2200" dirty="0" err="1">
                <a:latin typeface="Gill Sans Nova Cond XBd" panose="020B0A06020104020203" pitchFamily="34" charset="0"/>
              </a:rPr>
              <a:t>jld</a:t>
            </a:r>
            <a:r>
              <a:rPr lang="en-ID" sz="2200" dirty="0">
                <a:latin typeface="Gill Sans Nova Cond XBd" panose="020B0A06020104020203" pitchFamily="34" charset="0"/>
              </a:rPr>
              <a:t>. 1, </a:t>
            </a:r>
            <a:r>
              <a:rPr lang="en-ID" sz="2200" dirty="0" err="1">
                <a:latin typeface="Gill Sans Nova Cond XBd" panose="020B0A06020104020203" pitchFamily="34" charset="0"/>
              </a:rPr>
              <a:t>hlm</a:t>
            </a:r>
            <a:r>
              <a:rPr lang="en-ID" sz="2200" dirty="0">
                <a:latin typeface="Gill Sans Nova Cond XBd" panose="020B0A06020104020203" pitchFamily="34" charset="0"/>
              </a:rPr>
              <a:t>. 16].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E12536-8B62-C0C1-406F-7BDB0CD1B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0" r="28140"/>
          <a:stretch/>
        </p:blipFill>
        <p:spPr>
          <a:xfrm>
            <a:off x="6572250" y="647700"/>
            <a:ext cx="2094465" cy="1950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51FAB7-AADC-580B-91E8-1A7091438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59"/>
          <a:stretch/>
        </p:blipFill>
        <p:spPr>
          <a:xfrm>
            <a:off x="266701" y="3237191"/>
            <a:ext cx="2171700" cy="2909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003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5661-D9DF-5D7F-C76F-5D7DFF57C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20" y="699717"/>
            <a:ext cx="4419240" cy="5921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Rencana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penebusan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pertama</a:t>
            </a:r>
            <a:r>
              <a:rPr lang="en-ID" dirty="0">
                <a:latin typeface="Franklin Gothic Medium Cond" panose="020B0606030402020204" pitchFamily="34" charset="0"/>
              </a:rPr>
              <a:t> kali </a:t>
            </a:r>
            <a:r>
              <a:rPr lang="en-ID" dirty="0" err="1">
                <a:latin typeface="Franklin Gothic Medium Cond" panose="020B0606030402020204" pitchFamily="34" charset="0"/>
              </a:rPr>
              <a:t>diungkapkan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Adam dan </a:t>
            </a:r>
            <a:r>
              <a:rPr lang="en-ID" dirty="0" err="1">
                <a:latin typeface="Franklin Gothic Medium Cond" panose="020B0606030402020204" pitchFamily="34" charset="0"/>
              </a:rPr>
              <a:t>Hawa</a:t>
            </a:r>
            <a:r>
              <a:rPr lang="en-ID" dirty="0">
                <a:latin typeface="Franklin Gothic Medium Cond" panose="020B0606030402020204" pitchFamily="34" charset="0"/>
              </a:rPr>
              <a:t> di Taman Eden [</a:t>
            </a:r>
            <a:r>
              <a:rPr lang="en-ID" dirty="0" err="1">
                <a:latin typeface="Franklin Gothic Medium Cond" panose="020B0606030402020204" pitchFamily="34" charset="0"/>
              </a:rPr>
              <a:t>Kejadian</a:t>
            </a:r>
            <a:r>
              <a:rPr lang="en-ID" dirty="0">
                <a:latin typeface="Franklin Gothic Medium Cond" panose="020B0606030402020204" pitchFamily="34" charset="0"/>
              </a:rPr>
              <a:t> 3:15,21], dan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dilambangkan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setiap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pengorbanan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darah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Perjanjian</a:t>
            </a:r>
            <a:r>
              <a:rPr lang="en-ID" dirty="0">
                <a:latin typeface="Franklin Gothic Medium Cond" panose="020B0606030402020204" pitchFamily="34" charset="0"/>
              </a:rPr>
              <a:t> Lama yang </a:t>
            </a:r>
            <a:r>
              <a:rPr lang="en-ID" dirty="0" err="1">
                <a:latin typeface="Franklin Gothic Medium Cond" panose="020B0606030402020204" pitchFamily="34" charset="0"/>
              </a:rPr>
              <a:t>wujud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sesungguhnya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digenapi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kayu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korban </a:t>
            </a:r>
            <a:r>
              <a:rPr lang="en-ID" dirty="0" err="1">
                <a:latin typeface="Franklin Gothic Medium Cond" panose="020B0606030402020204" pitchFamily="34" charset="0"/>
              </a:rPr>
              <a:t>pengganti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"Anak </a:t>
            </a:r>
            <a:r>
              <a:rPr lang="en-ID" dirty="0" err="1">
                <a:latin typeface="Eras Bold ITC" panose="020B0907030504020204" pitchFamily="34" charset="0"/>
              </a:rPr>
              <a:t>Domba</a:t>
            </a:r>
            <a:r>
              <a:rPr lang="en-ID" dirty="0">
                <a:latin typeface="Eras Bold ITC" panose="020B0907030504020204" pitchFamily="34" charset="0"/>
              </a:rPr>
              <a:t> Allah yang </a:t>
            </a:r>
            <a:r>
              <a:rPr lang="en-ID" dirty="0" err="1">
                <a:latin typeface="Eras Bold ITC" panose="020B0907030504020204" pitchFamily="34" charset="0"/>
              </a:rPr>
              <a:t>menghapus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dosa</a:t>
            </a:r>
            <a:r>
              <a:rPr lang="en-ID" dirty="0">
                <a:latin typeface="Eras Bold ITC" panose="020B0907030504020204" pitchFamily="34" charset="0"/>
              </a:rPr>
              <a:t> dunia"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1:29].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898A3-4125-A5CA-C598-A4E050947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4781190" y="758514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6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234ADA-1AFB-92C6-9FE1-8D32A54ED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91" b="515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910E7-5974-1454-D41E-09AF08F1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" y="3710613"/>
            <a:ext cx="8296276" cy="2956887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Orang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berdosa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ditebus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darah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yang sangat mahal,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yaitu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darah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1 Petrus 1:18-19 </a:t>
            </a:r>
            <a:r>
              <a:rPr lang="en-ID" sz="2600" dirty="0" err="1">
                <a:latin typeface="Gill Sans Nova Cond XBd" panose="020B0A06020104020203" pitchFamily="34" charset="0"/>
              </a:rPr>
              <a:t>Sebab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tahu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ditebus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hidupmu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sia-sia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warisi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nenek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moyangmu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barang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fana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latin typeface="Gill Sans Nova Cond XBd" panose="020B0A06020104020203" pitchFamily="34" charset="0"/>
              </a:rPr>
              <a:t> pula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emas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melainkan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darah</a:t>
            </a:r>
            <a:r>
              <a:rPr lang="en-ID" sz="2600" dirty="0">
                <a:latin typeface="Gill Sans Nova Cond XBd" panose="020B0A06020104020203" pitchFamily="34" charset="0"/>
              </a:rPr>
              <a:t> yang mahal, </a:t>
            </a:r>
            <a:r>
              <a:rPr lang="en-ID" sz="2600" dirty="0" err="1">
                <a:latin typeface="Gill Sans Nova Cond XBd" panose="020B0A06020104020203" pitchFamily="34" charset="0"/>
              </a:rPr>
              <a:t>yaitu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sama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seperti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anak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domba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bernoda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tak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bercacat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957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932FC-377F-C1E9-5C2C-827642FD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550" y="485012"/>
            <a:ext cx="5884163" cy="1716024"/>
          </a:xfrm>
        </p:spPr>
        <p:txBody>
          <a:bodyPr anchor="b"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SEBUAH PENGANTAR UNTUK SALIB</a:t>
            </a:r>
            <a:br>
              <a:rPr lang="en-ID" sz="3600" dirty="0">
                <a:solidFill>
                  <a:srgbClr val="C00000"/>
                </a:solidFill>
              </a:rPr>
            </a:br>
            <a:r>
              <a:rPr lang="en-ID" sz="2800" dirty="0" err="1">
                <a:latin typeface="Bernard MT Condensed" panose="02050806060905020404" pitchFamily="18" charset="0"/>
              </a:rPr>
              <a:t>Senin</a:t>
            </a:r>
            <a:r>
              <a:rPr lang="en-ID" sz="2800" dirty="0">
                <a:latin typeface="Bernard MT Condensed" panose="02050806060905020404" pitchFamily="18" charset="0"/>
              </a:rPr>
              <a:t>, 31 </a:t>
            </a:r>
            <a:r>
              <a:rPr lang="en-ID" sz="2800" dirty="0" err="1">
                <a:latin typeface="Bernard MT Condensed" panose="02050806060905020404" pitchFamily="18" charset="0"/>
              </a:rPr>
              <a:t>Oktober</a:t>
            </a:r>
            <a:r>
              <a:rPr lang="en-ID" sz="2800" dirty="0">
                <a:latin typeface="Bernard MT Condensed" panose="02050806060905020404" pitchFamily="18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E7191-7011-F0DE-FC12-351E1700C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90" r="31940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80280-C1DF-C541-086F-D08A8AF9E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691940"/>
            <a:ext cx="4636762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Pada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tahun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terakhir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pelayanan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Yesus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bumi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Yesus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berbicara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lebih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lebih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tegas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lagi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murid-murid-Nya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tentang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kematian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-Nya yang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datang</a:t>
            </a:r>
            <a:r>
              <a:rPr lang="en-ID" sz="3200" dirty="0">
                <a:solidFill>
                  <a:srgbClr val="002060"/>
                </a:solidFill>
                <a:latin typeface="Berlin Sans FB" panose="020E0602020502020306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0007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</TotalTime>
  <Words>2037</Words>
  <Application>Microsoft Office PowerPoint</Application>
  <PresentationFormat>On-screen Show (4:3)</PresentationFormat>
  <Paragraphs>88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Aharoni</vt:lpstr>
      <vt:lpstr>Amasis MT Pro Black</vt:lpstr>
      <vt:lpstr>Arial</vt:lpstr>
      <vt:lpstr>Arial Narrow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</vt:lpstr>
      <vt:lpstr>Franklin Gothic Medium Cond</vt:lpstr>
      <vt:lpstr>Gill Sans Nova Cond XBd</vt:lpstr>
      <vt:lpstr>Impact</vt:lpstr>
      <vt:lpstr>Tw Cen MT</vt:lpstr>
      <vt:lpstr>Wingdings</vt:lpstr>
      <vt:lpstr>Office Theme</vt:lpstr>
      <vt:lpstr>DIA MATI UNTUK KITA</vt:lpstr>
      <vt:lpstr>YOHANES 3 : 14,15</vt:lpstr>
      <vt:lpstr>PowerPoint Presentation</vt:lpstr>
      <vt:lpstr>DARI DASAR DUNIA Minggu, 30 Oktober 2022</vt:lpstr>
      <vt:lpstr>Apa artinya bahwa sejak dunia dijadikan,  Anak Domba itu telah disembelih?</vt:lpstr>
      <vt:lpstr>PowerPoint Presentation</vt:lpstr>
      <vt:lpstr>PowerPoint Presentation</vt:lpstr>
      <vt:lpstr>PowerPoint Presentation</vt:lpstr>
      <vt:lpstr>SEBUAH PENGANTAR UNTUK SALIB Senin, 31 Oktober 2022</vt:lpstr>
      <vt:lpstr>Bagaimana reaksi para murid setelah mendengar penjelasan Yesus tentang penderitaan-Nya menuju salib?</vt:lpstr>
      <vt:lpstr>PowerPoint Presentation</vt:lpstr>
      <vt:lpstr>Ellen G. White, Fundamentals of Christian Education, hlm. 382</vt:lpstr>
      <vt:lpstr>"SUDAH SELESAI“ Selasa, 1 November 2022</vt:lpstr>
      <vt:lpstr>PowerPoint Presentation</vt:lpstr>
      <vt:lpstr>Yohanes 19:30</vt:lpstr>
      <vt:lpstr>Apa pesan penting dari pernyataan Yesus, "Sudah selesai"?</vt:lpstr>
      <vt:lpstr>PowerPoint Presentation</vt:lpstr>
      <vt:lpstr>PowerPoint Presentation</vt:lpstr>
      <vt:lpstr> IA TELAH MATI UNTUK KITA Rabu, 2 November 2022</vt:lpstr>
      <vt:lpstr>Apakah arti kasih Allah yang dinyatakan dengan pengorbanan Yesus di kalvari?</vt:lpstr>
      <vt:lpstr>Apakah arti kasih Allah yang dinyatakan dengan pengorbanan Yesus di kalvari?</vt:lpstr>
      <vt:lpstr>Ellen G. White, Testimonies for the Church, jld. 1, hlm. 124</vt:lpstr>
      <vt:lpstr>Ellen G. White, Testimonies for the Church, jld. 1, hlm. 124</vt:lpstr>
      <vt:lpstr>ARTI SALIB Kamis, 3 November 2022</vt:lpstr>
      <vt:lpstr>PowerPoint Presentation</vt:lpstr>
      <vt:lpstr>Beberapa aspek penting yang perlu kita ingat berkaitan dengan makna salib:</vt:lpstr>
      <vt:lpstr>PowerPoint Presentation</vt:lpstr>
      <vt:lpstr>Stephen N. Haskell, The Cross and Its Shadow, hlm. 5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MATI UNTUK KITA</dc:title>
  <dc:creator>daniel siswanto</dc:creator>
  <cp:lastModifiedBy>daniel siswanto</cp:lastModifiedBy>
  <cp:revision>17</cp:revision>
  <dcterms:created xsi:type="dcterms:W3CDTF">2022-10-30T00:49:15Z</dcterms:created>
  <dcterms:modified xsi:type="dcterms:W3CDTF">2022-11-03T01:39:56Z</dcterms:modified>
</cp:coreProperties>
</file>