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1" r:id="rId13"/>
    <p:sldId id="272" r:id="rId14"/>
    <p:sldId id="267" r:id="rId15"/>
    <p:sldId id="273" r:id="rId16"/>
    <p:sldId id="268" r:id="rId17"/>
    <p:sldId id="275" r:id="rId18"/>
    <p:sldId id="276" r:id="rId19"/>
    <p:sldId id="277" r:id="rId20"/>
    <p:sldId id="269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FEFE"/>
    <a:srgbClr val="FFFFFF"/>
    <a:srgbClr val="FFCCFF"/>
    <a:srgbClr val="FFCC99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C98C-423C-4D12-9582-507496FB1237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FE26-ED27-4AF4-881E-1B4FB3431A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8803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C98C-423C-4D12-9582-507496FB1237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FE26-ED27-4AF4-881E-1B4FB3431A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56480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C98C-423C-4D12-9582-507496FB1237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FE26-ED27-4AF4-881E-1B4FB3431A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27409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C98C-423C-4D12-9582-507496FB1237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FE26-ED27-4AF4-881E-1B4FB3431A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41739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C98C-423C-4D12-9582-507496FB1237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FE26-ED27-4AF4-881E-1B4FB3431A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1685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C98C-423C-4D12-9582-507496FB1237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FE26-ED27-4AF4-881E-1B4FB3431A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60885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C98C-423C-4D12-9582-507496FB1237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FE26-ED27-4AF4-881E-1B4FB3431A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99105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C98C-423C-4D12-9582-507496FB1237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FE26-ED27-4AF4-881E-1B4FB3431A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3380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C98C-423C-4D12-9582-507496FB1237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FE26-ED27-4AF4-881E-1B4FB3431A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30448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C98C-423C-4D12-9582-507496FB1237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FE26-ED27-4AF4-881E-1B4FB3431A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98309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FC98C-423C-4D12-9582-507496FB1237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8FE26-ED27-4AF4-881E-1B4FB3431A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323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FC98C-423C-4D12-9582-507496FB1237}" type="datetimeFigureOut">
              <a:rPr lang="en-ID" smtClean="0"/>
              <a:t>24/11/2022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8FE26-ED27-4AF4-881E-1B4FB3431A0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77120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823A2-9FFD-36F9-4312-8059F175A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550" y="4466955"/>
            <a:ext cx="8496300" cy="1314720"/>
          </a:xfrm>
        </p:spPr>
        <p:txBody>
          <a:bodyPr wrap="square" anchor="b">
            <a:no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Amasis MT Pro Black" panose="02040A04050005020304" pitchFamily="18" charset="0"/>
              </a:rPr>
              <a:t>BAGIAN-BAGIAN YANG BERTENTANGAN ?</a:t>
            </a:r>
            <a:endParaRPr lang="en-ID" sz="4400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68C5C7-729B-4A65-1495-BDCAB421E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125" y="5697184"/>
            <a:ext cx="3115866" cy="1017896"/>
          </a:xfrm>
        </p:spPr>
        <p:txBody>
          <a:bodyPr anchor="b">
            <a:normAutofit/>
          </a:bodyPr>
          <a:lstStyle/>
          <a:p>
            <a:pPr algn="l"/>
            <a:r>
              <a:rPr lang="en-US" sz="1900" dirty="0">
                <a:solidFill>
                  <a:schemeClr val="bg1"/>
                </a:solidFill>
              </a:rPr>
              <a:t>Pelajaran </a:t>
            </a:r>
            <a:r>
              <a:rPr lang="en-US" sz="1900" dirty="0" err="1">
                <a:solidFill>
                  <a:schemeClr val="bg1"/>
                </a:solidFill>
              </a:rPr>
              <a:t>ke</a:t>
            </a:r>
            <a:r>
              <a:rPr lang="en-US" sz="1900" dirty="0">
                <a:solidFill>
                  <a:schemeClr val="bg1"/>
                </a:solidFill>
              </a:rPr>
              <a:t> 9, </a:t>
            </a:r>
            <a:r>
              <a:rPr lang="en-US" sz="1900" dirty="0" err="1">
                <a:solidFill>
                  <a:schemeClr val="bg1"/>
                </a:solidFill>
              </a:rPr>
              <a:t>Triwulan</a:t>
            </a:r>
            <a:r>
              <a:rPr lang="en-US" sz="1900" dirty="0">
                <a:solidFill>
                  <a:schemeClr val="bg1"/>
                </a:solidFill>
              </a:rPr>
              <a:t> IV</a:t>
            </a:r>
          </a:p>
          <a:p>
            <a:pPr algn="l"/>
            <a:r>
              <a:rPr lang="en-US" sz="1900" dirty="0" err="1">
                <a:solidFill>
                  <a:schemeClr val="bg1"/>
                </a:solidFill>
              </a:rPr>
              <a:t>Tahun</a:t>
            </a:r>
            <a:r>
              <a:rPr lang="en-US" sz="1900" dirty="0">
                <a:solidFill>
                  <a:schemeClr val="bg1"/>
                </a:solidFill>
              </a:rPr>
              <a:t> 2022</a:t>
            </a:r>
            <a:endParaRPr lang="en-ID" sz="19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920DB-9428-9C09-1D75-4B3FE2133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0" b="7556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00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2D3BD7-DA8B-3613-6AAB-3EAC0F5AB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341" b="-2"/>
          <a:stretch/>
        </p:blipFill>
        <p:spPr>
          <a:xfrm>
            <a:off x="1" y="-2"/>
            <a:ext cx="4081394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0C6D3-C6C7-4C1C-953A-393761784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725" y="333375"/>
            <a:ext cx="4605935" cy="63627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2400" dirty="0">
                <a:latin typeface="Franklin Gothic Medium Cond" panose="020B0606030402020204" pitchFamily="34" charset="0"/>
              </a:rPr>
              <a:t>Jadi, </a:t>
            </a:r>
            <a:r>
              <a:rPr lang="en-ID" sz="2400" dirty="0" err="1">
                <a:latin typeface="Franklin Gothic Medium Cond" panose="020B0606030402020204" pitchFamily="34" charset="0"/>
              </a:rPr>
              <a:t>bacaan</a:t>
            </a:r>
            <a:r>
              <a:rPr lang="en-ID" sz="2400" dirty="0">
                <a:latin typeface="Franklin Gothic Medium Cond" panose="020B0606030402020204" pitchFamily="34" charset="0"/>
              </a:rPr>
              <a:t> paling </a:t>
            </a:r>
            <a:r>
              <a:rPr lang="en-ID" sz="2400" dirty="0" err="1">
                <a:latin typeface="Franklin Gothic Medium Cond" panose="020B0606030402020204" pitchFamily="34" charset="0"/>
              </a:rPr>
              <a:t>dasar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Lukas 23:43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"Aku </a:t>
            </a:r>
            <a:r>
              <a:rPr lang="en-ID" sz="24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kepadamu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kamu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bersama</a:t>
            </a:r>
            <a:r>
              <a:rPr lang="en-ID" sz="2400" dirty="0">
                <a:latin typeface="Franklin Gothic Medium Cond" panose="020B0606030402020204" pitchFamily="34" charset="0"/>
              </a:rPr>
              <a:t>-Ku di Firdaus."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hal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ungkapan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idiomatik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>
                <a:latin typeface="Franklin Gothic Medium Cond" panose="020B0606030402020204" pitchFamily="34" charset="0"/>
              </a:rPr>
              <a:t>"Aku </a:t>
            </a:r>
            <a:r>
              <a:rPr lang="en-ID" sz="2400" dirty="0" err="1">
                <a:latin typeface="Franklin Gothic Medium Cond" panose="020B0606030402020204" pitchFamily="34" charset="0"/>
              </a:rPr>
              <a:t>berkata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kepadamu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" </a:t>
            </a:r>
            <a:r>
              <a:rPr lang="en-ID" sz="2400" dirty="0" err="1">
                <a:latin typeface="Impact" panose="020B0806030902050204" pitchFamily="34" charset="0"/>
              </a:rPr>
              <a:t>menekankan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hubungan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kesungguhan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pernyataan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>
                <a:latin typeface="Franklin Gothic Medium Cond" panose="020B0606030402020204" pitchFamily="34" charset="0"/>
              </a:rPr>
              <a:t>"</a:t>
            </a:r>
            <a:r>
              <a:rPr lang="en-ID" sz="2400" dirty="0" err="1">
                <a:latin typeface="Franklin Gothic Medium Cond" panose="020B0606030402020204" pitchFamily="34" charset="0"/>
              </a:rPr>
              <a:t>kamu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bersama</a:t>
            </a:r>
            <a:r>
              <a:rPr lang="en-ID" sz="2400" dirty="0">
                <a:latin typeface="Franklin Gothic Medium Cond" panose="020B0606030402020204" pitchFamily="34" charset="0"/>
              </a:rPr>
              <a:t>-Ku di Firdaus." </a:t>
            </a:r>
          </a:p>
          <a:p>
            <a:pPr marL="0" indent="0">
              <a:buNone/>
            </a:pPr>
            <a:r>
              <a:rPr lang="en-ID" sz="2400" dirty="0" err="1">
                <a:latin typeface="Bernard MT Condensed" panose="02050806060905020404" pitchFamily="18" charset="0"/>
              </a:rPr>
              <a:t>Yesus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tidak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menunda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untuk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memberikan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janji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kepada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pencuri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itu</a:t>
            </a:r>
            <a:r>
              <a:rPr lang="en-ID" sz="2400" dirty="0"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latin typeface="Bernard MT Condensed" panose="02050806060905020404" pitchFamily="18" charset="0"/>
              </a:rPr>
              <a:t>janji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itu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segera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diberikan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saat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itu</a:t>
            </a:r>
            <a:r>
              <a:rPr lang="en-ID" sz="2400" dirty="0">
                <a:latin typeface="Bernard MT Condensed" panose="02050806060905020404" pitchFamily="18" charset="0"/>
              </a:rPr>
              <a:t> juga, </a:t>
            </a:r>
            <a:r>
              <a:rPr lang="en-ID" sz="2400" dirty="0" err="1">
                <a:latin typeface="Bernard MT Condensed" panose="02050806060905020404" pitchFamily="18" charset="0"/>
              </a:rPr>
              <a:t>bahwa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dia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akan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diselamatkan</a:t>
            </a:r>
            <a:r>
              <a:rPr lang="en-ID" sz="2400" dirty="0">
                <a:latin typeface="Bernard MT Condensed" panose="02050806060905020404" pitchFamily="18" charset="0"/>
              </a:rPr>
              <a:t>.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Janji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keselamatan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itu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telah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diperoleh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pencuri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itu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namun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berada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di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surga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itu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akan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digenapi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setelah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kebangkitan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pada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akhir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zaman, pada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saat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Yesus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datang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menjemput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umat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515882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5CA19-E26E-A1D9-D94D-91B04123F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0" y="133427"/>
            <a:ext cx="7267575" cy="1558212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C00000"/>
                </a:solidFill>
                <a:latin typeface="Congenial Black" panose="02000503040000020004" pitchFamily="2" charset="0"/>
              </a:rPr>
              <a:t>PERGI DAN TINGGAL BERSAMA KRISTUS</a:t>
            </a:r>
            <a:br>
              <a:rPr lang="en-ID" sz="3700" dirty="0"/>
            </a:br>
            <a:r>
              <a:rPr lang="en-ID" sz="36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Selasa</a:t>
            </a:r>
            <a:r>
              <a:rPr lang="en-ID" sz="36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, 22 November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97049-1FFF-F237-E7B9-6AAA46B7B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4676" y="1933956"/>
            <a:ext cx="5581649" cy="4681728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ID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Filipi</a:t>
            </a:r>
            <a:r>
              <a:rPr lang="en-ID" sz="3600" dirty="0">
                <a:latin typeface="Aharoni" panose="02010803020104030203" pitchFamily="2" charset="-79"/>
                <a:cs typeface="Aharoni" panose="02010803020104030203" pitchFamily="2" charset="-79"/>
              </a:rPr>
              <a:t> 1:21-24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Karena </a:t>
            </a:r>
            <a:r>
              <a:rPr lang="en-ID" dirty="0" err="1">
                <a:latin typeface="Franklin Gothic Demi Cond" panose="020B0706030402020204" pitchFamily="34" charset="0"/>
              </a:rPr>
              <a:t>bagiku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hidup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mati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keuntungan.Tetapi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jika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hidup</a:t>
            </a:r>
            <a:r>
              <a:rPr lang="en-ID" dirty="0">
                <a:latin typeface="Franklin Gothic Demi Cond" panose="020B0706030402020204" pitchFamily="34" charset="0"/>
              </a:rPr>
              <a:t> di dunia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berarti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bagiku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bekerja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memberi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buah</a:t>
            </a:r>
            <a:r>
              <a:rPr lang="en-ID" dirty="0">
                <a:latin typeface="Franklin Gothic Demi Cond" panose="020B0706030402020204" pitchFamily="34" charset="0"/>
              </a:rPr>
              <a:t>. Jadi mana yang </a:t>
            </a:r>
            <a:r>
              <a:rPr lang="en-ID" dirty="0" err="1"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kupilih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aku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tahu</a:t>
            </a:r>
            <a:r>
              <a:rPr lang="en-ID" dirty="0">
                <a:latin typeface="Franklin Gothic Demi Cond" panose="020B0706030402020204" pitchFamily="34" charset="0"/>
              </a:rPr>
              <a:t>. Aku </a:t>
            </a:r>
            <a:r>
              <a:rPr lang="en-ID" dirty="0" err="1">
                <a:latin typeface="Franklin Gothic Demi Cond" panose="020B0706030402020204" pitchFamily="34" charset="0"/>
              </a:rPr>
              <a:t>didesak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dua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pihak</a:t>
            </a:r>
            <a:r>
              <a:rPr lang="en-ID" dirty="0">
                <a:latin typeface="Franklin Gothic Demi Cond" panose="020B0706030402020204" pitchFamily="34" charset="0"/>
              </a:rPr>
              <a:t>: </a:t>
            </a:r>
            <a:r>
              <a:rPr lang="en-ID" dirty="0" err="1">
                <a:latin typeface="Franklin Gothic Demi Cond" panose="020B0706030402020204" pitchFamily="34" charset="0"/>
              </a:rPr>
              <a:t>aku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ingin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pergi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diam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bersama-sama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 —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jauh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lebih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baik</a:t>
            </a:r>
            <a:r>
              <a:rPr lang="en-ID" dirty="0">
                <a:latin typeface="Franklin Gothic Demi Cond" panose="020B0706030402020204" pitchFamily="34" charset="0"/>
              </a:rPr>
              <a:t>;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lebih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perlu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tinggal</a:t>
            </a:r>
            <a:r>
              <a:rPr lang="en-ID" dirty="0">
                <a:latin typeface="Franklin Gothic Demi Cond" panose="020B0706030402020204" pitchFamily="34" charset="0"/>
              </a:rPr>
              <a:t> di dunia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kamu</a:t>
            </a:r>
            <a:r>
              <a:rPr lang="en-ID" dirty="0"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BD3FA-63E3-8CC1-88EB-D01057A17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1" y="2650809"/>
            <a:ext cx="2143124" cy="3214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58123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8EF49-2576-3E94-A81B-27AD664E0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247650"/>
            <a:ext cx="4657725" cy="63531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Eras Demi ITC" panose="020B0805030504020804" pitchFamily="34" charset="0"/>
              </a:rPr>
              <a:t>Apa</a:t>
            </a:r>
            <a:r>
              <a:rPr lang="en-ID" sz="2600" dirty="0">
                <a:latin typeface="Eras Demi ITC" panose="020B0805030504020804" pitchFamily="34" charset="0"/>
              </a:rPr>
              <a:t> yang Paulus </a:t>
            </a:r>
            <a:r>
              <a:rPr lang="en-ID" sz="2600" dirty="0" err="1">
                <a:latin typeface="Eras Demi ITC" panose="020B0805030504020804" pitchFamily="34" charset="0"/>
              </a:rPr>
              <a:t>maksudkan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dengan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pernyataan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"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aku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ingin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pergi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dan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diam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bersama-sama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dengan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Kristus</a:t>
            </a:r>
            <a:r>
              <a:rPr lang="en-ID" sz="2600" dirty="0">
                <a:solidFill>
                  <a:srgbClr val="C00000"/>
                </a:solidFill>
                <a:latin typeface="Eras Demi ITC" panose="020B0805030504020804" pitchFamily="34" charset="0"/>
              </a:rPr>
              <a:t>“ </a:t>
            </a:r>
            <a:r>
              <a:rPr lang="en-ID" sz="2600" dirty="0">
                <a:latin typeface="Eras Demi ITC" panose="020B0805030504020804" pitchFamily="34" charset="0"/>
              </a:rPr>
              <a:t>? </a:t>
            </a:r>
          </a:p>
          <a:p>
            <a:pPr marL="0" indent="0">
              <a:buNone/>
            </a:pPr>
            <a:br>
              <a:rPr lang="en-ID" sz="2600" dirty="0">
                <a:latin typeface="Gill Sans Nova Cond XBd" panose="020B0A06020104020203" pitchFamily="34" charset="0"/>
              </a:rPr>
            </a:br>
            <a:r>
              <a:rPr lang="en-ID" sz="2600" dirty="0" err="1">
                <a:latin typeface="Gill Sans Nova Cond XBd" panose="020B0A06020104020203" pitchFamily="34" charset="0"/>
              </a:rPr>
              <a:t>Apakah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menyiratkan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setelah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kematian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jiwanya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pergi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hidup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secara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sadar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bersama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Kristus</a:t>
            </a:r>
            <a:r>
              <a:rPr lang="en-ID" sz="2600" dirty="0">
                <a:latin typeface="Gill Sans Nova Cond XBd" panose="020B0A06020104020203" pitchFamily="34" charset="0"/>
              </a:rPr>
              <a:t>? </a:t>
            </a:r>
          </a:p>
          <a:p>
            <a:pPr marL="0" indent="0">
              <a:buNone/>
            </a:pPr>
            <a:r>
              <a:rPr lang="en-ID" sz="2600" dirty="0">
                <a:latin typeface="Gill Sans Nova Cond XBd" panose="020B0A06020104020203" pitchFamily="34" charset="0"/>
              </a:rPr>
              <a:t>Sama </a:t>
            </a:r>
            <a:r>
              <a:rPr lang="en-ID" sz="2600" dirty="0" err="1">
                <a:latin typeface="Gill Sans Nova Cond XBd" panose="020B0A06020104020203" pitchFamily="34" charset="0"/>
              </a:rPr>
              <a:t>sekali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karena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kalau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demikian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adanya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bertentangan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tulisannya</a:t>
            </a:r>
            <a:r>
              <a:rPr lang="en-ID" sz="2600" dirty="0">
                <a:latin typeface="Gill Sans Nova Cond XBd" panose="020B0A06020104020203" pitchFamily="34" charset="0"/>
              </a:rPr>
              <a:t> yang lain yang </a:t>
            </a:r>
            <a:r>
              <a:rPr lang="en-ID" sz="2600" dirty="0" err="1">
                <a:latin typeface="Gill Sans Nova Cond XBd" panose="020B0A06020104020203" pitchFamily="34" charset="0"/>
              </a:rPr>
              <a:t>menjelaskan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tentang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kebangkitan</a:t>
            </a:r>
            <a:r>
              <a:rPr lang="en-ID" sz="2600" dirty="0">
                <a:latin typeface="Gill Sans Nova Cond XBd" panose="020B0A06020104020203" pitchFamily="34" charset="0"/>
              </a:rPr>
              <a:t> orang </a:t>
            </a:r>
            <a:r>
              <a:rPr lang="en-ID" sz="2600" dirty="0" err="1">
                <a:latin typeface="Gill Sans Nova Cond XBd" panose="020B0A06020104020203" pitchFamily="34" charset="0"/>
              </a:rPr>
              <a:t>mati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menerima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upah</a:t>
            </a:r>
            <a:r>
              <a:rPr lang="en-ID" sz="2600" dirty="0">
                <a:latin typeface="Gill Sans Nova Cond XBd" panose="020B0A06020104020203" pitchFamily="34" charset="0"/>
              </a:rPr>
              <a:t> pada </a:t>
            </a:r>
            <a:r>
              <a:rPr lang="en-ID" sz="2600" dirty="0" err="1">
                <a:latin typeface="Gill Sans Nova Cond XBd" panose="020B0A06020104020203" pitchFamily="34" charset="0"/>
              </a:rPr>
              <a:t>saat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Yesus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datang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kedua</a:t>
            </a:r>
            <a:r>
              <a:rPr lang="en-ID" sz="2600" dirty="0">
                <a:latin typeface="Gill Sans Nova Cond XBd" panose="020B0A06020104020203" pitchFamily="34" charset="0"/>
              </a:rPr>
              <a:t> kali. </a:t>
            </a:r>
            <a:br>
              <a:rPr lang="en-ID" sz="2600" dirty="0">
                <a:latin typeface="Gill Sans Nova Cond XBd" panose="020B0A06020104020203" pitchFamily="34" charset="0"/>
              </a:rPr>
            </a:br>
            <a:endParaRPr lang="en-ID" sz="2600" dirty="0">
              <a:latin typeface="Gill Sans Nova Cond XBd" panose="020B0A060201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441474-FEA2-802C-75B1-29F99343E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44" r="24241" b="2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06971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15A617-5106-5140-8E09-446308B52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1E6C09-1C58-C86B-2766-F76BF426F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6825"/>
          </a:xfrm>
        </p:spPr>
        <p:txBody>
          <a:bodyPr>
            <a:normAutofit/>
          </a:bodyPr>
          <a:lstStyle/>
          <a:p>
            <a:pPr algn="ctr"/>
            <a:r>
              <a:rPr lang="en-ID" sz="3600" b="1" dirty="0">
                <a:solidFill>
                  <a:schemeClr val="bg1"/>
                </a:solidFill>
                <a:latin typeface="Eras Demi ITC" panose="020B0805030504020804" pitchFamily="34" charset="0"/>
              </a:rPr>
              <a:t>Lalu </a:t>
            </a:r>
            <a:r>
              <a:rPr lang="en-ID" sz="36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apa</a:t>
            </a:r>
            <a:r>
              <a:rPr lang="en-ID" sz="3600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6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maksud</a:t>
            </a:r>
            <a:r>
              <a:rPr lang="en-ID" sz="3600" b="1" dirty="0">
                <a:solidFill>
                  <a:schemeClr val="bg1"/>
                </a:solidFill>
                <a:latin typeface="Eras Demi ITC" panose="020B0805030504020804" pitchFamily="34" charset="0"/>
              </a:rPr>
              <a:t> Paulus </a:t>
            </a:r>
            <a:r>
              <a:rPr lang="en-ID" sz="36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dengan</a:t>
            </a:r>
            <a:r>
              <a:rPr lang="en-ID" sz="3600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6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pernyataannya</a:t>
            </a:r>
            <a:r>
              <a:rPr lang="en-ID" sz="3600" b="1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600" b="1" dirty="0" err="1">
                <a:solidFill>
                  <a:schemeClr val="bg1"/>
                </a:solidFill>
                <a:latin typeface="Eras Demi ITC" panose="020B0805030504020804" pitchFamily="34" charset="0"/>
              </a:rPr>
              <a:t>tersebut</a:t>
            </a:r>
            <a:r>
              <a:rPr lang="en-ID" sz="3600" b="1" dirty="0">
                <a:solidFill>
                  <a:schemeClr val="bg1"/>
                </a:solidFill>
                <a:latin typeface="Eras Demi ITC" panose="020B08050305040208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932CBF-0BE4-81E8-1185-C7E8361485C1}"/>
              </a:ext>
            </a:extLst>
          </p:cNvPr>
          <p:cNvSpPr txBox="1"/>
          <p:nvPr/>
        </p:nvSpPr>
        <p:spPr>
          <a:xfrm>
            <a:off x="1162050" y="1389013"/>
            <a:ext cx="7753349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Franklin Gothic Medium Cond" panose="020B0606030402020204" pitchFamily="34" charset="0"/>
              </a:rPr>
              <a:t>Paulus </a:t>
            </a:r>
            <a:r>
              <a:rPr lang="en-ID" sz="2400" dirty="0" err="1">
                <a:latin typeface="Franklin Gothic Medium Cond" panose="020B0606030402020204" pitchFamily="34" charset="0"/>
              </a:rPr>
              <a:t>mengungkapkan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keinginannya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meninggalkan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keberadaan</a:t>
            </a:r>
            <a:r>
              <a:rPr lang="en-ID" sz="2400" dirty="0"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latin typeface="Bernard MT Condensed" panose="02050806060905020404" pitchFamily="18" charset="0"/>
              </a:rPr>
              <a:t>bermasalah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saat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ini</a:t>
            </a:r>
            <a:r>
              <a:rPr lang="en-ID" sz="2400" dirty="0">
                <a:latin typeface="Bernard MT Condensed" panose="02050806060905020404" pitchFamily="18" charset="0"/>
              </a:rPr>
              <a:t> dan </a:t>
            </a:r>
            <a:r>
              <a:rPr lang="en-ID" sz="2400" dirty="0" err="1">
                <a:latin typeface="Bernard MT Condensed" panose="02050806060905020404" pitchFamily="18" charset="0"/>
              </a:rPr>
              <a:t>tinggal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bersama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Kristus</a:t>
            </a:r>
            <a:r>
              <a:rPr lang="en-ID" sz="2400" dirty="0">
                <a:latin typeface="Bernard MT Condensed" panose="02050806060905020404" pitchFamily="18" charset="0"/>
              </a:rPr>
              <a:t>. </a:t>
            </a:r>
            <a:r>
              <a:rPr lang="en-ID" sz="2400" dirty="0">
                <a:latin typeface="Impact" panose="020B0806030902050204" pitchFamily="34" charset="0"/>
              </a:rPr>
              <a:t>Ayat </a:t>
            </a:r>
            <a:r>
              <a:rPr lang="en-ID" sz="2400" dirty="0" err="1">
                <a:latin typeface="Impact" panose="020B0806030902050204" pitchFamily="34" charset="0"/>
              </a:rPr>
              <a:t>ini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mengajarkan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bahwa</a:t>
            </a:r>
            <a:r>
              <a:rPr lang="en-ID" sz="2400" dirty="0">
                <a:latin typeface="Impact" panose="020B0806030902050204" pitchFamily="34" charset="0"/>
              </a:rPr>
              <a:t> Paulus </a:t>
            </a:r>
            <a:r>
              <a:rPr lang="en-ID" sz="2400" dirty="0" err="1">
                <a:latin typeface="Impact" panose="020B0806030902050204" pitchFamily="34" charset="0"/>
              </a:rPr>
              <a:t>mengharapkan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pergi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surga</a:t>
            </a:r>
            <a:r>
              <a:rPr lang="en-ID" sz="2400" dirty="0">
                <a:latin typeface="Impact" panose="020B0806030902050204" pitchFamily="34" charset="0"/>
              </a:rPr>
              <a:t> pada </a:t>
            </a:r>
            <a:r>
              <a:rPr lang="en-ID" sz="2400" dirty="0" err="1">
                <a:latin typeface="Impact" panose="020B0806030902050204" pitchFamily="34" charset="0"/>
              </a:rPr>
              <a:t>saat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kematian</a:t>
            </a:r>
            <a:r>
              <a:rPr lang="en-ID" sz="2400" dirty="0">
                <a:latin typeface="Impact" panose="020B0806030902050204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mengekspresikan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keinginan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beristirahat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semua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beban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latin typeface="Gill Sans Nova Cond XBd" panose="020B0A06020104020203" pitchFamily="34" charset="0"/>
              </a:rPr>
              <a:t> di dunia </a:t>
            </a:r>
            <a:r>
              <a:rPr lang="en-ID" sz="2400" dirty="0" err="1"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A94518-B4AE-3F36-7834-AE38B48407EE}"/>
              </a:ext>
            </a:extLst>
          </p:cNvPr>
          <p:cNvSpPr txBox="1"/>
          <p:nvPr/>
        </p:nvSpPr>
        <p:spPr>
          <a:xfrm>
            <a:off x="1162050" y="3754487"/>
            <a:ext cx="7753349" cy="29238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300" dirty="0" err="1">
                <a:latin typeface="Franklin Gothic Medium Cond" panose="020B0606030402020204" pitchFamily="34" charset="0"/>
              </a:rPr>
              <a:t>Perlu</a:t>
            </a:r>
            <a:r>
              <a:rPr lang="en-ID" sz="2300" dirty="0">
                <a:latin typeface="Franklin Gothic Medium Cond" panose="020B0606030402020204" pitchFamily="34" charset="0"/>
              </a:rPr>
              <a:t> juga </a:t>
            </a:r>
            <a:r>
              <a:rPr lang="en-ID" sz="2300" dirty="0" err="1">
                <a:latin typeface="Franklin Gothic Medium Cond" panose="020B0606030402020204" pitchFamily="34" charset="0"/>
              </a:rPr>
              <a:t>dicatat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bahwa</a:t>
            </a:r>
            <a:r>
              <a:rPr lang="en-ID" sz="2300" dirty="0">
                <a:latin typeface="Franklin Gothic Medium Cond" panose="020B0606030402020204" pitchFamily="34" charset="0"/>
              </a:rPr>
              <a:t> para </a:t>
            </a:r>
            <a:r>
              <a:rPr lang="en-ID" sz="2300" dirty="0" err="1">
                <a:latin typeface="Franklin Gothic Medium Cond" panose="020B0606030402020204" pitchFamily="34" charset="0"/>
              </a:rPr>
              <a:t>penulis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Alkitab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kadang</a:t>
            </a:r>
            <a:r>
              <a:rPr lang="en-ID" sz="2300" dirty="0">
                <a:latin typeface="Franklin Gothic Medium Cond" panose="020B0606030402020204" pitchFamily="34" charset="0"/>
              </a:rPr>
              <a:t> kala </a:t>
            </a:r>
            <a:r>
              <a:rPr lang="en-ID" sz="2300" dirty="0" err="1">
                <a:latin typeface="Franklin Gothic Medium Cond" panose="020B0606030402020204" pitchFamily="34" charset="0"/>
              </a:rPr>
              <a:t>merujuk</a:t>
            </a:r>
            <a:r>
              <a:rPr lang="en-ID" sz="2300" dirty="0">
                <a:latin typeface="Franklin Gothic Medium Cond" panose="020B0606030402020204" pitchFamily="34" charset="0"/>
              </a:rPr>
              <a:t> pada </a:t>
            </a:r>
            <a:r>
              <a:rPr lang="en-ID" sz="2300" dirty="0" err="1">
                <a:latin typeface="Franklin Gothic Medium Cond" panose="020B0606030402020204" pitchFamily="34" charset="0"/>
              </a:rPr>
              <a:t>dua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peristiwa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bersamaan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tetapi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dapat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dipisahkan</a:t>
            </a:r>
            <a:r>
              <a:rPr lang="en-ID" sz="2300" b="1" dirty="0">
                <a:latin typeface="Franklin Gothic Medium Cond" panose="020B0606030402020204" pitchFamily="34" charset="0"/>
              </a:rPr>
              <a:t> oleh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jangka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waktu</a:t>
            </a:r>
            <a:r>
              <a:rPr lang="en-ID" sz="2300" b="1" dirty="0">
                <a:latin typeface="Franklin Gothic Medium Cond" panose="020B0606030402020204" pitchFamily="34" charset="0"/>
              </a:rPr>
              <a:t> yang lama</a:t>
            </a:r>
            <a:r>
              <a:rPr lang="en-ID" sz="2300" dirty="0">
                <a:latin typeface="Franklin Gothic Medium Cond" panose="020B0606030402020204" pitchFamily="34" charset="0"/>
              </a:rPr>
              <a:t>" [Andrews Study Bible, </a:t>
            </a:r>
            <a:r>
              <a:rPr lang="en-ID" sz="2300" dirty="0" err="1">
                <a:latin typeface="Franklin Gothic Medium Cond" panose="020B0606030402020204" pitchFamily="34" charset="0"/>
              </a:rPr>
              <a:t>hlm</a:t>
            </a:r>
            <a:r>
              <a:rPr lang="en-ID" sz="2300" dirty="0">
                <a:latin typeface="Franklin Gothic Medium Cond" panose="020B0606030402020204" pitchFamily="34" charset="0"/>
              </a:rPr>
              <a:t>. 1.555]. </a:t>
            </a:r>
          </a:p>
          <a:p>
            <a:r>
              <a:rPr lang="en-ID" sz="2300" dirty="0">
                <a:latin typeface="Franklin Gothic Medium Cond" panose="020B0606030402020204" pitchFamily="34" charset="0"/>
              </a:rPr>
              <a:t>Jadi </a:t>
            </a:r>
            <a:r>
              <a:rPr lang="en-ID" sz="2300" dirty="0" err="1">
                <a:latin typeface="Franklin Gothic Medium Cond" panose="020B0606030402020204" pitchFamily="34" charset="0"/>
              </a:rPr>
              <a:t>ungkapan</a:t>
            </a:r>
            <a:r>
              <a:rPr lang="en-ID" sz="2300" dirty="0">
                <a:latin typeface="Franklin Gothic Medium Cond" panose="020B0606030402020204" pitchFamily="34" charset="0"/>
              </a:rPr>
              <a:t> Paulus </a:t>
            </a:r>
            <a:r>
              <a:rPr lang="en-ID" sz="2300" dirty="0" err="1">
                <a:latin typeface="Franklin Gothic Medium Cond" panose="020B0606030402020204" pitchFamily="34" charset="0"/>
              </a:rPr>
              <a:t>tentang</a:t>
            </a:r>
            <a:r>
              <a:rPr lang="en-ID" sz="2300" dirty="0">
                <a:latin typeface="Franklin Gothic Medium Cond" panose="020B0606030402020204" pitchFamily="34" charset="0"/>
              </a:rPr>
              <a:t> "</a:t>
            </a:r>
            <a:r>
              <a:rPr lang="en-ID" sz="2300" dirty="0" err="1">
                <a:latin typeface="Franklin Gothic Medium Cond" panose="020B0606030402020204" pitchFamily="34" charset="0"/>
              </a:rPr>
              <a:t>bersama-sama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dengan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300" dirty="0">
                <a:latin typeface="Franklin Gothic Medium Cond" panose="020B0606030402020204" pitchFamily="34" charset="0"/>
              </a:rPr>
              <a:t>"  [</a:t>
            </a:r>
            <a:r>
              <a:rPr lang="en-ID" sz="2300" dirty="0" err="1">
                <a:latin typeface="Franklin Gothic Medium Cond" panose="020B0606030402020204" pitchFamily="34" charset="0"/>
              </a:rPr>
              <a:t>Filipi</a:t>
            </a:r>
            <a:r>
              <a:rPr lang="en-ID" sz="2300" dirty="0">
                <a:latin typeface="Franklin Gothic Medium Cond" panose="020B0606030402020204" pitchFamily="34" charset="0"/>
              </a:rPr>
              <a:t> 1:23] </a:t>
            </a:r>
            <a:r>
              <a:rPr lang="en-ID" sz="2300" dirty="0" err="1">
                <a:latin typeface="Franklin Gothic Medium Cond" panose="020B0606030402020204" pitchFamily="34" charset="0"/>
              </a:rPr>
              <a:t>menyatakan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bahwa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hal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berikutnya</a:t>
            </a:r>
            <a:r>
              <a:rPr lang="en-ID" sz="2300" dirty="0">
                <a:latin typeface="Franklin Gothic Medium Cond" panose="020B0606030402020204" pitchFamily="34" charset="0"/>
              </a:rPr>
              <a:t> yang </a:t>
            </a:r>
            <a:r>
              <a:rPr lang="en-ID" sz="2300" dirty="0" err="1">
                <a:latin typeface="Franklin Gothic Medium Cond" panose="020B0606030402020204" pitchFamily="34" charset="0"/>
              </a:rPr>
              <a:t>akan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dia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ketahui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setelah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dirty="0" err="1">
                <a:latin typeface="Franklin Gothic Medium Cond" panose="020B0606030402020204" pitchFamily="34" charset="0"/>
              </a:rPr>
              <a:t>pergi</a:t>
            </a:r>
            <a:r>
              <a:rPr lang="en-ID" sz="2300" dirty="0">
                <a:latin typeface="Franklin Gothic Medium Cond" panose="020B0606030402020204" pitchFamily="34" charset="0"/>
              </a:rPr>
              <a:t> [</a:t>
            </a:r>
            <a:r>
              <a:rPr lang="en-ID" sz="2300" dirty="0" err="1">
                <a:latin typeface="Franklin Gothic Medium Cond" panose="020B0606030402020204" pitchFamily="34" charset="0"/>
              </a:rPr>
              <a:t>kematian</a:t>
            </a:r>
            <a:r>
              <a:rPr lang="en-ID" sz="2300" dirty="0">
                <a:latin typeface="Franklin Gothic Medium Cond" panose="020B0606030402020204" pitchFamily="34" charset="0"/>
              </a:rPr>
              <a:t>] </a:t>
            </a:r>
            <a:r>
              <a:rPr lang="en-ID" sz="2300" dirty="0" err="1">
                <a:latin typeface="Franklin Gothic Medium Cond" panose="020B0606030402020204" pitchFamily="34" charset="0"/>
              </a:rPr>
              <a:t>adalah</a:t>
            </a:r>
            <a:r>
              <a:rPr lang="en-ID" sz="2300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kedatangan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Kristus</a:t>
            </a:r>
            <a:r>
              <a:rPr lang="en-ID" sz="2300" b="1" dirty="0">
                <a:latin typeface="Franklin Gothic Medium Cond" panose="020B0606030402020204" pitchFamily="34" charset="0"/>
              </a:rPr>
              <a:t> di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awan-awan</a:t>
            </a:r>
            <a:r>
              <a:rPr lang="en-ID" sz="2300" b="1" dirty="0">
                <a:latin typeface="Franklin Gothic Medium Cond" panose="020B0606030402020204" pitchFamily="34" charset="0"/>
              </a:rPr>
              <a:t> di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langit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membangkitkan</a:t>
            </a:r>
            <a:r>
              <a:rPr lang="en-ID" sz="2300" b="1" dirty="0">
                <a:latin typeface="Franklin Gothic Medium Cond" panose="020B0606030402020204" pitchFamily="34" charset="0"/>
              </a:rPr>
              <a:t> orang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mati</a:t>
            </a:r>
            <a:r>
              <a:rPr lang="en-ID" sz="2300" b="1" dirty="0">
                <a:latin typeface="Franklin Gothic Medium Cond" panose="020B0606030402020204" pitchFamily="34" charset="0"/>
              </a:rPr>
              <a:t>, dan pada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saat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itulah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dia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300" b="1" dirty="0">
                <a:latin typeface="Franklin Gothic Medium Cond" panose="020B0606030402020204" pitchFamily="34" charset="0"/>
              </a:rPr>
              <a:t> "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bersama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Tuhan</a:t>
            </a:r>
            <a:r>
              <a:rPr lang="en-ID" sz="2300" b="1" dirty="0">
                <a:latin typeface="Franklin Gothic Medium Cond" panose="020B0606030402020204" pitchFamily="34" charset="0"/>
              </a:rPr>
              <a:t>"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jadi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bukan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saat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setelah</a:t>
            </a:r>
            <a:r>
              <a:rPr lang="en-ID" sz="2300" b="1" dirty="0">
                <a:latin typeface="Franklin Gothic Medium Cond" panose="020B0606030402020204" pitchFamily="34" charset="0"/>
              </a:rPr>
              <a:t> </a:t>
            </a:r>
            <a:r>
              <a:rPr lang="en-ID" sz="2300" b="1" dirty="0" err="1">
                <a:latin typeface="Franklin Gothic Medium Cond" panose="020B0606030402020204" pitchFamily="34" charset="0"/>
              </a:rPr>
              <a:t>kematiannya</a:t>
            </a:r>
            <a:r>
              <a:rPr lang="en-ID" sz="2300" b="1" dirty="0">
                <a:latin typeface="Franklin Gothic Medium Cond" panose="020B060603040202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AF3C85-0F65-FF6F-BE35-1D39EE1D4DC6}"/>
              </a:ext>
            </a:extLst>
          </p:cNvPr>
          <p:cNvSpPr/>
          <p:nvPr/>
        </p:nvSpPr>
        <p:spPr>
          <a:xfrm>
            <a:off x="62230" y="1542901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F1FFE2-D104-43C3-4C3F-56A3074B9450}"/>
              </a:ext>
            </a:extLst>
          </p:cNvPr>
          <p:cNvSpPr/>
          <p:nvPr/>
        </p:nvSpPr>
        <p:spPr>
          <a:xfrm>
            <a:off x="62230" y="4045685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0074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6DBBE3-F0AC-6237-9D2A-4E1A9D918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0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7A646-D392-271F-CE0E-940619AAA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39" y="3710613"/>
            <a:ext cx="8391521" cy="294322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Kita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mengerti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ungkapan</a:t>
            </a:r>
            <a:r>
              <a:rPr lang="en-ID" dirty="0">
                <a:latin typeface="Gill Sans Nova Cond XBd" panose="020B0A06020104020203" pitchFamily="34" charset="0"/>
              </a:rPr>
              <a:t> Paulus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Filipi</a:t>
            </a:r>
            <a:r>
              <a:rPr lang="en-ID" dirty="0">
                <a:latin typeface="Gill Sans Nova Cond XBd" panose="020B0A06020104020203" pitchFamily="34" charset="0"/>
              </a:rPr>
              <a:t> 1:23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mengingat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banyak</a:t>
            </a:r>
            <a:r>
              <a:rPr lang="en-ID" dirty="0"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latin typeface="Gill Sans Nova Cond XBd" panose="020B0A06020104020203" pitchFamily="34" charset="0"/>
              </a:rPr>
              <a:t>khususnya</a:t>
            </a:r>
            <a:r>
              <a:rPr lang="en-ID" dirty="0">
                <a:latin typeface="Gill Sans Nova Cond XBd" panose="020B0A06020104020203" pitchFamily="34" charset="0"/>
              </a:rPr>
              <a:t> di masa-masa </a:t>
            </a:r>
            <a:r>
              <a:rPr lang="en-ID" dirty="0" err="1">
                <a:latin typeface="Gill Sans Nova Cond XBd" panose="020B0A06020104020203" pitchFamily="34" charset="0"/>
              </a:rPr>
              <a:t>sulit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meletihkan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memikirkan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betapa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menyenangkannya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menutup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kematian</a:t>
            </a:r>
            <a:r>
              <a:rPr lang="en-ID" dirty="0">
                <a:latin typeface="Gill Sans Nova Cond XBd" panose="020B0A06020104020203" pitchFamily="34" charset="0"/>
              </a:rPr>
              <a:t> dan, </a:t>
            </a:r>
            <a:r>
              <a:rPr lang="en-ID" dirty="0" err="1">
                <a:latin typeface="Gill Sans Nova Cond XBd" panose="020B0A06020104020203" pitchFamily="34" charset="0"/>
              </a:rPr>
              <a:t>hal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berikutnya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tahu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kebangkitan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tinggal</a:t>
            </a:r>
            <a:r>
              <a:rPr lang="en-ID" dirty="0">
                <a:latin typeface="Gill Sans Nova Cond XBd" panose="020B0A06020104020203" pitchFamily="34" charset="0"/>
              </a:rPr>
              <a:t> "</a:t>
            </a:r>
            <a:r>
              <a:rPr lang="en-ID" dirty="0" err="1">
                <a:latin typeface="Gill Sans Nova Cond XBd" panose="020B0A06020104020203" pitchFamily="34" charset="0"/>
              </a:rPr>
              <a:t>bersama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556130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236A3-B2D2-C42A-7B78-F72907A04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33" r="1" b="1"/>
          <a:stretch/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2DE95-8A62-2640-20D4-164F19E6C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24" y="4215337"/>
            <a:ext cx="8896121" cy="239084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endParaRPr lang="en-ID" sz="3000" dirty="0">
              <a:latin typeface="Franklin Gothic Demi Cond" panose="020B0706030402020204" pitchFamily="34" charset="0"/>
            </a:endParaRPr>
          </a:p>
          <a:p>
            <a:pPr marL="0" indent="0" algn="ctr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Namun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atas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semuanya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bagi</a:t>
            </a:r>
            <a:r>
              <a:rPr lang="en-ID" sz="3000" dirty="0">
                <a:latin typeface="Franklin Gothic Demi Cond" panose="020B0706030402020204" pitchFamily="34" charset="0"/>
              </a:rPr>
              <a:t> Paulus </a:t>
            </a:r>
            <a:r>
              <a:rPr lang="en-ID" sz="3000" dirty="0" err="1">
                <a:latin typeface="Franklin Gothic Demi Cond" panose="020B0706030402020204" pitchFamily="34" charset="0"/>
              </a:rPr>
              <a:t>adalah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baik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hidup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ataupun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kematian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dapat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memisahkannya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Kristus</a:t>
            </a:r>
            <a:r>
              <a:rPr lang="en-ID" sz="3000" dirty="0">
                <a:latin typeface="Franklin Gothic Demi Cond" panose="020B0706030402020204" pitchFamily="34" charset="0"/>
              </a:rPr>
              <a:t> [Roma 8:38-39]. </a:t>
            </a:r>
            <a:r>
              <a:rPr lang="en-ID" sz="3000" dirty="0">
                <a:latin typeface="Bernard MT Condensed" panose="02050806060905020404" pitchFamily="18" charset="0"/>
              </a:rPr>
              <a:t>Pada </a:t>
            </a:r>
            <a:r>
              <a:rPr lang="en-ID" sz="3000" dirty="0" err="1">
                <a:latin typeface="Bernard MT Condensed" panose="02050806060905020404" pitchFamily="18" charset="0"/>
              </a:rPr>
              <a:t>akhirnya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setelah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semua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pekerjaan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ini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selesai</a:t>
            </a:r>
            <a:r>
              <a:rPr lang="en-ID" sz="3000" dirty="0">
                <a:latin typeface="Bernard MT Condensed" panose="02050806060905020404" pitchFamily="18" charset="0"/>
              </a:rPr>
              <a:t>, </a:t>
            </a:r>
            <a:r>
              <a:rPr lang="en-ID" sz="3000" dirty="0" err="1">
                <a:latin typeface="Bernard MT Condensed" panose="02050806060905020404" pitchFamily="18" charset="0"/>
              </a:rPr>
              <a:t>Kristus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akan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datang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menjemput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kita</a:t>
            </a:r>
            <a:r>
              <a:rPr lang="en-ID" sz="3000" dirty="0">
                <a:latin typeface="Bernard MT Condensed" panose="02050806060905020404" pitchFamily="18" charset="0"/>
              </a:rPr>
              <a:t> dan </a:t>
            </a:r>
            <a:r>
              <a:rPr lang="en-ID" sz="3000" dirty="0" err="1">
                <a:latin typeface="Bernard MT Condensed" panose="02050806060905020404" pitchFamily="18" charset="0"/>
              </a:rPr>
              <a:t>kita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akan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selama-lamanya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bersama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dengan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Kristus</a:t>
            </a:r>
            <a:r>
              <a:rPr lang="en-ID" sz="3000" dirty="0">
                <a:latin typeface="Bernard MT Condensed" panose="02050806060905020404" pitchFamily="18" charset="0"/>
              </a:rPr>
              <a:t>.</a:t>
            </a:r>
          </a:p>
          <a:p>
            <a:pPr algn="ctr"/>
            <a:endParaRPr lang="en-ID" sz="30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150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DC158-AB1E-941F-C00C-957E033A0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075" y="171451"/>
            <a:ext cx="7236725" cy="1386762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BERKHOTBAH KEPADA ROH-ROH DI PENJARA</a:t>
            </a:r>
            <a:br>
              <a:rPr lang="en-ID" dirty="0"/>
            </a:br>
            <a:r>
              <a:rPr lang="en-ID" sz="36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Rabu, 23 November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19066-285A-F7E6-A421-388F1A3B3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1904523"/>
            <a:ext cx="8372475" cy="4740593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ID" sz="3600" dirty="0">
                <a:latin typeface="Eras Bold ITC" panose="020B0907030504020204" pitchFamily="34" charset="0"/>
              </a:rPr>
              <a:t>1 Petrus 3:18-20 </a:t>
            </a:r>
          </a:p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Sebab</a:t>
            </a:r>
            <a:r>
              <a:rPr lang="en-ID" dirty="0">
                <a:latin typeface="Franklin Gothic Medium Cond" panose="020B0606030402020204" pitchFamily="34" charset="0"/>
              </a:rPr>
              <a:t> juga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sekali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segala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dosa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benar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orang-orang yang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benar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supaya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membawa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Allah; </a:t>
            </a:r>
            <a:r>
              <a:rPr lang="en-ID" dirty="0" err="1">
                <a:latin typeface="Franklin Gothic Medium Cond" panose="020B0606030402020204" pitchFamily="34" charset="0"/>
              </a:rPr>
              <a:t>Ia</a:t>
            </a:r>
            <a:r>
              <a:rPr lang="en-ID" dirty="0">
                <a:latin typeface="Franklin Gothic Medium Cond" panose="020B0606030402020204" pitchFamily="34" charset="0"/>
              </a:rPr>
              <a:t>, yang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dibunuh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keadaan</a:t>
            </a:r>
            <a:r>
              <a:rPr lang="en-ID" dirty="0">
                <a:latin typeface="Franklin Gothic Medium Cond" panose="020B0606030402020204" pitchFamily="34" charset="0"/>
              </a:rPr>
              <a:t>-Nya </a:t>
            </a:r>
            <a:r>
              <a:rPr lang="en-ID" dirty="0" err="1">
                <a:latin typeface="Franklin Gothic Medium Cond" panose="020B0606030402020204" pitchFamily="34" charset="0"/>
              </a:rPr>
              <a:t>sebagai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manusia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tetapi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dibangkitkan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menurut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Roh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b="1" dirty="0">
                <a:latin typeface="Franklin Gothic Medium Cond" panose="020B0606030402020204" pitchFamily="34" charset="0"/>
              </a:rPr>
              <a:t>di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Roh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itu</a:t>
            </a:r>
            <a:r>
              <a:rPr lang="en-ID" b="1" dirty="0">
                <a:latin typeface="Franklin Gothic Medium Cond" panose="020B0606030402020204" pitchFamily="34" charset="0"/>
              </a:rPr>
              <a:t> juga </a:t>
            </a:r>
            <a:r>
              <a:rPr lang="en-ID" b="1" dirty="0" err="1">
                <a:latin typeface="Franklin Gothic Medium Cond" panose="020B0606030402020204" pitchFamily="34" charset="0"/>
              </a:rPr>
              <a:t>Ia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pergi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memberitakan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Injil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kepada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roh-roh</a:t>
            </a:r>
            <a:r>
              <a:rPr lang="en-ID" b="1" dirty="0">
                <a:latin typeface="Franklin Gothic Medium Cond" panose="020B0606030402020204" pitchFamily="34" charset="0"/>
              </a:rPr>
              <a:t> yang di </a:t>
            </a:r>
            <a:r>
              <a:rPr lang="en-ID" b="1" dirty="0" err="1"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penjara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yaitu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roh-roh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dahulu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waktu</a:t>
            </a:r>
            <a:r>
              <a:rPr lang="en-ID" dirty="0">
                <a:latin typeface="Franklin Gothic Medium Cond" panose="020B0606030402020204" pitchFamily="34" charset="0"/>
              </a:rPr>
              <a:t> Nuh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Allah, </a:t>
            </a:r>
            <a:r>
              <a:rPr lang="en-ID" dirty="0" err="1">
                <a:latin typeface="Franklin Gothic Medium Cond" panose="020B0606030402020204" pitchFamily="34" charset="0"/>
              </a:rPr>
              <a:t>ketika</a:t>
            </a:r>
            <a:r>
              <a:rPr lang="en-ID" dirty="0">
                <a:latin typeface="Franklin Gothic Medium Cond" panose="020B0606030402020204" pitchFamily="34" charset="0"/>
              </a:rPr>
              <a:t> Allah </a:t>
            </a:r>
            <a:r>
              <a:rPr lang="en-ID" dirty="0" err="1">
                <a:latin typeface="Franklin Gothic Medium Cond" panose="020B0606030402020204" pitchFamily="34" charset="0"/>
              </a:rPr>
              <a:t>tetap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menanti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sabar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waktu</a:t>
            </a:r>
            <a:r>
              <a:rPr lang="en-ID" dirty="0">
                <a:latin typeface="Franklin Gothic Medium Cond" panose="020B0606030402020204" pitchFamily="34" charset="0"/>
              </a:rPr>
              <a:t> Nuh </a:t>
            </a:r>
            <a:r>
              <a:rPr lang="en-ID" dirty="0" err="1">
                <a:latin typeface="Franklin Gothic Medium Cond" panose="020B0606030402020204" pitchFamily="34" charset="0"/>
              </a:rPr>
              <a:t>sedang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mempersiapkan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bahteranya</a:t>
            </a:r>
            <a:r>
              <a:rPr lang="en-ID" dirty="0">
                <a:latin typeface="Franklin Gothic Medium Cond" panose="020B0606030402020204" pitchFamily="34" charset="0"/>
              </a:rPr>
              <a:t>, di mana </a:t>
            </a:r>
            <a:r>
              <a:rPr lang="en-ID" dirty="0" err="1">
                <a:latin typeface="Franklin Gothic Medium Cond" panose="020B0606030402020204" pitchFamily="34" charset="0"/>
              </a:rPr>
              <a:t>hanya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sedikit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yaitu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delapan</a:t>
            </a:r>
            <a:r>
              <a:rPr lang="en-ID" dirty="0">
                <a:latin typeface="Franklin Gothic Medium Cond" panose="020B0606030402020204" pitchFamily="34" charset="0"/>
              </a:rPr>
              <a:t> orang, yang </a:t>
            </a:r>
            <a:r>
              <a:rPr lang="en-ID" dirty="0" err="1">
                <a:latin typeface="Franklin Gothic Medium Cond" panose="020B0606030402020204" pitchFamily="34" charset="0"/>
              </a:rPr>
              <a:t>diselamatkan</a:t>
            </a:r>
            <a:r>
              <a:rPr lang="en-ID" dirty="0">
                <a:latin typeface="Franklin Gothic Medium Cond" panose="020B0606030402020204" pitchFamily="34" charset="0"/>
              </a:rPr>
              <a:t> oleh air bah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218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F93318-89B8-FB14-B909-D06F90FE47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"/>
          <a:stretch/>
        </p:blipFill>
        <p:spPr>
          <a:xfrm>
            <a:off x="20" y="10"/>
            <a:ext cx="9141694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7ECBD-8B78-3ADE-6453-C4C0229A0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" y="4023809"/>
            <a:ext cx="7570643" cy="2142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Ayat-</a:t>
            </a:r>
            <a:r>
              <a:rPr lang="en-ID" sz="3200" dirty="0" err="1">
                <a:latin typeface="Gill Sans Nova Cond XBd" panose="020B0A06020104020203" pitchFamily="34" charset="0"/>
              </a:rPr>
              <a:t>ayat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ini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sering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dikutip</a:t>
            </a:r>
            <a:r>
              <a:rPr lang="en-ID" sz="3200" dirty="0">
                <a:latin typeface="Gill Sans Nova Cond XBd" panose="020B0A06020104020203" pitchFamily="34" charset="0"/>
              </a:rPr>
              <a:t> oleh </a:t>
            </a:r>
            <a:r>
              <a:rPr lang="en-ID" sz="3200" dirty="0" err="1">
                <a:latin typeface="Gill Sans Nova Cond XBd" panose="020B0A06020104020203" pitchFamily="34" charset="0"/>
              </a:rPr>
              <a:t>komentator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Alkitab</a:t>
            </a:r>
            <a:r>
              <a:rPr lang="en-ID" sz="3200" dirty="0"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latin typeface="Gill Sans Nova Cond XBd" panose="020B0A06020104020203" pitchFamily="34" charset="0"/>
              </a:rPr>
              <a:t>percaya</a:t>
            </a:r>
            <a:r>
              <a:rPr lang="en-ID" sz="3200" dirty="0">
                <a:latin typeface="Gill Sans Nova Cond XBd" panose="020B0A06020104020203" pitchFamily="34" charset="0"/>
              </a:rPr>
              <a:t> pada </a:t>
            </a:r>
            <a:r>
              <a:rPr lang="en-ID" sz="3200" dirty="0" err="1">
                <a:latin typeface="Gill Sans Nova Cond XBd" panose="020B0A06020104020203" pitchFamily="34" charset="0"/>
              </a:rPr>
              <a:t>kebakaan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jiwa</a:t>
            </a:r>
            <a:r>
              <a:rPr lang="en-ID" sz="3200" dirty="0">
                <a:latin typeface="Gill Sans Nova Cond XBd" panose="020B0A06020104020203" pitchFamily="34" charset="0"/>
              </a:rPr>
              <a:t>.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berargumen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pergi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berkhotbah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roh-roh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mati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tanpa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tubuh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di zaman Nuh</a:t>
            </a:r>
            <a:r>
              <a:rPr lang="en-ID" sz="32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4563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600395-7FEC-1D1C-88CD-A64D500EE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A7B4D7-95E5-76B9-7498-AB5F69490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0175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Mengapa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menerima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argumentasi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ini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sebagai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sebuah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kebenaran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secara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Alkitabiah</a:t>
            </a:r>
            <a:r>
              <a:rPr lang="en-ID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A32D1-7064-8054-7816-47972145C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4" y="1850644"/>
            <a:ext cx="8324851" cy="455688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D" dirty="0" err="1">
                <a:latin typeface="Berlin Sans FB" panose="020E0602020502020306" pitchFamily="34" charset="0"/>
              </a:rPr>
              <a:t>Gagasan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ini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secara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alkitabiah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tidak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dapat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diterima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karena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ada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kesempatan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kedua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keselamatan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bagi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orang yang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mati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>
                <a:latin typeface="Berlin Sans FB" panose="020E0602020502020306" pitchFamily="34" charset="0"/>
              </a:rPr>
              <a:t>[</a:t>
            </a:r>
            <a:r>
              <a:rPr lang="en-ID" dirty="0" err="1">
                <a:latin typeface="Berlin Sans FB" panose="020E0602020502020306" pitchFamily="34" charset="0"/>
              </a:rPr>
              <a:t>Ibrani</a:t>
            </a:r>
            <a:r>
              <a:rPr lang="en-ID" dirty="0">
                <a:latin typeface="Berlin Sans FB" panose="020E0602020502020306" pitchFamily="34" charset="0"/>
              </a:rPr>
              <a:t> 9:27-28]. </a:t>
            </a:r>
            <a:r>
              <a:rPr lang="en-ID" dirty="0">
                <a:latin typeface="Gill Sans Nova Cond Ultra Bold" panose="020B0B04020104020203" pitchFamily="34" charset="0"/>
              </a:rPr>
              <a:t>Jadi, </a:t>
            </a:r>
            <a:r>
              <a:rPr lang="en-ID" dirty="0" err="1">
                <a:latin typeface="Gill Sans Nova Cond Ultra Bold" panose="020B0B04020104020203" pitchFamily="34" charset="0"/>
              </a:rPr>
              <a:t>mengapa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Yesus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harus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pergi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berkhotbah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kepada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mereka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tidak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memiliki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kesempatan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lagi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diselamatkan</a:t>
            </a:r>
            <a:r>
              <a:rPr lang="en-ID" dirty="0">
                <a:latin typeface="Gill Sans Nova Cond Ultra Bold" panose="020B0B04020104020203" pitchFamily="34" charset="0"/>
              </a:rPr>
              <a:t>?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dirty="0" err="1">
                <a:latin typeface="Berlin Sans FB" panose="020E0602020502020306" pitchFamily="34" charset="0"/>
              </a:rPr>
              <a:t>Teori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ini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bertentangan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dengan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ajaran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Alkitabiah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bahwa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orang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mati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tetap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sadarkan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diri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kubur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sampai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kebangkitan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terakhir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>
                <a:latin typeface="Berlin Sans FB" panose="020E0602020502020306" pitchFamily="34" charset="0"/>
              </a:rPr>
              <a:t>[</a:t>
            </a:r>
            <a:r>
              <a:rPr lang="en-ID" dirty="0" err="1">
                <a:latin typeface="Berlin Sans FB" panose="020E0602020502020306" pitchFamily="34" charset="0"/>
              </a:rPr>
              <a:t>Ayub</a:t>
            </a:r>
            <a:r>
              <a:rPr lang="en-ID" dirty="0">
                <a:latin typeface="Berlin Sans FB" panose="020E0602020502020306" pitchFamily="34" charset="0"/>
              </a:rPr>
              <a:t> 14:10-12; </a:t>
            </a:r>
            <a:r>
              <a:rPr lang="en-ID" dirty="0" err="1">
                <a:latin typeface="Berlin Sans FB" panose="020E0602020502020306" pitchFamily="34" charset="0"/>
              </a:rPr>
              <a:t>Mazmur</a:t>
            </a:r>
            <a:r>
              <a:rPr lang="en-ID" dirty="0">
                <a:latin typeface="Berlin Sans FB" panose="020E0602020502020306" pitchFamily="34" charset="0"/>
              </a:rPr>
              <a:t> 146:4; </a:t>
            </a:r>
            <a:r>
              <a:rPr lang="en-ID" dirty="0" err="1">
                <a:latin typeface="Berlin Sans FB" panose="020E0602020502020306" pitchFamily="34" charset="0"/>
              </a:rPr>
              <a:t>Pengkhotbah</a:t>
            </a:r>
            <a:r>
              <a:rPr lang="en-ID" dirty="0">
                <a:latin typeface="Berlin Sans FB" panose="020E0602020502020306" pitchFamily="34" charset="0"/>
              </a:rPr>
              <a:t> 9:5,10; 1 </a:t>
            </a:r>
            <a:r>
              <a:rPr lang="en-ID" dirty="0" err="1">
                <a:latin typeface="Berlin Sans FB" panose="020E0602020502020306" pitchFamily="34" charset="0"/>
              </a:rPr>
              <a:t>Korintus</a:t>
            </a:r>
            <a:r>
              <a:rPr lang="en-ID" dirty="0">
                <a:latin typeface="Berlin Sans FB" panose="020E0602020502020306" pitchFamily="34" charset="0"/>
              </a:rPr>
              <a:t> 15:16-18; 1 </a:t>
            </a:r>
            <a:r>
              <a:rPr lang="en-ID" dirty="0" err="1">
                <a:latin typeface="Berlin Sans FB" panose="020E0602020502020306" pitchFamily="34" charset="0"/>
              </a:rPr>
              <a:t>Tesalonika</a:t>
            </a:r>
            <a:r>
              <a:rPr lang="en-ID" dirty="0">
                <a:latin typeface="Berlin Sans FB" panose="020E0602020502020306" pitchFamily="34" charset="0"/>
              </a:rPr>
              <a:t> 4:13-15].</a:t>
            </a:r>
          </a:p>
        </p:txBody>
      </p:sp>
    </p:spTree>
    <p:extLst>
      <p:ext uri="{BB962C8B-B14F-4D97-AF65-F5344CB8AC3E}">
        <p14:creationId xmlns:p14="http://schemas.microsoft.com/office/powerpoint/2010/main" val="2952736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CF7EE4-76F1-9654-FE0D-282C7B2A2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D3F13D-7EF7-23FF-A1DD-2019E5820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038225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Bagaimana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memahami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1 Petrus 3:19-20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secara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Alkitabiah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61BF9-BCF5-54D2-F564-572129D38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2" y="1181099"/>
            <a:ext cx="8524875" cy="561022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400" dirty="0">
                <a:latin typeface="Franklin Gothic Medium Cond" panose="020B0606030402020204" pitchFamily="34" charset="0"/>
              </a:rPr>
              <a:t>Kita </a:t>
            </a:r>
            <a:r>
              <a:rPr lang="en-ID" sz="2400" dirty="0" err="1">
                <a:latin typeface="Franklin Gothic Medium Cond" panose="020B0606030402020204" pitchFamily="34" charset="0"/>
              </a:rPr>
              <a:t>harus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memperhatikan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1 Petrus 3 "</a:t>
            </a:r>
            <a:r>
              <a:rPr lang="en-ID" sz="2400" dirty="0" err="1">
                <a:latin typeface="Franklin Gothic Medium Cond" panose="020B0606030402020204" pitchFamily="34" charset="0"/>
              </a:rPr>
              <a:t>roh-roh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dipenjarakan</a:t>
            </a:r>
            <a:r>
              <a:rPr lang="en-ID" sz="2400" dirty="0">
                <a:latin typeface="Franklin Gothic Medium Cond" panose="020B0606030402020204" pitchFamily="34" charset="0"/>
              </a:rPr>
              <a:t>"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ayat</a:t>
            </a:r>
            <a:r>
              <a:rPr lang="en-ID" sz="2400" dirty="0">
                <a:latin typeface="Franklin Gothic Medium Cond" panose="020B0606030402020204" pitchFamily="34" charset="0"/>
              </a:rPr>
              <a:t> 19 </a:t>
            </a:r>
            <a:r>
              <a:rPr lang="en-ID" sz="2400" dirty="0" err="1">
                <a:latin typeface="Franklin Gothic Medium Cond" panose="020B0606030402020204" pitchFamily="34" charset="0"/>
              </a:rPr>
              <a:t>diidentifikasi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ayat</a:t>
            </a:r>
            <a:r>
              <a:rPr lang="en-ID" sz="2400" dirty="0">
                <a:latin typeface="Franklin Gothic Medium Cond" panose="020B0606030402020204" pitchFamily="34" charset="0"/>
              </a:rPr>
              <a:t> 20 </a:t>
            </a:r>
            <a:r>
              <a:rPr lang="en-ID" sz="2400" dirty="0" err="1">
                <a:latin typeface="Franklin Gothic Medium Cond" panose="020B0606030402020204" pitchFamily="34" charset="0"/>
              </a:rPr>
              <a:t>sebagai</a:t>
            </a:r>
            <a:r>
              <a:rPr lang="en-ID" sz="2400" dirty="0">
                <a:latin typeface="Franklin Gothic Medium Cond" panose="020B0606030402020204" pitchFamily="34" charset="0"/>
              </a:rPr>
              <a:t> orang-orang zaman </a:t>
            </a:r>
            <a:r>
              <a:rPr lang="en-ID" sz="2400" dirty="0" err="1">
                <a:latin typeface="Franklin Gothic Medium Cond" panose="020B0606030402020204" pitchFamily="34" charset="0"/>
              </a:rPr>
              <a:t>dahulu</a:t>
            </a:r>
            <a:r>
              <a:rPr lang="en-ID" sz="2400" dirty="0">
                <a:latin typeface="Franklin Gothic Medium Cond" panose="020B0606030402020204" pitchFamily="34" charset="0"/>
              </a:rPr>
              <a:t> yang "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taat</a:t>
            </a:r>
            <a:r>
              <a:rPr lang="en-ID" sz="2400" dirty="0">
                <a:latin typeface="Franklin Gothic Medium Cond" panose="020B0606030402020204" pitchFamily="34" charset="0"/>
              </a:rPr>
              <a:t>" pada "zaman Nuh." </a:t>
            </a:r>
            <a:r>
              <a:rPr lang="en-ID" sz="2400" dirty="0" err="1">
                <a:latin typeface="Franklin Gothic Medium Cond" panose="020B0606030402020204" pitchFamily="34" charset="0"/>
              </a:rPr>
              <a:t>Istilah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roh</a:t>
            </a:r>
            <a:r>
              <a:rPr lang="en-ID" sz="2400" dirty="0">
                <a:latin typeface="Franklin Gothic Medium Cond" panose="020B0606030402020204" pitchFamily="34" charset="0"/>
              </a:rPr>
              <a:t> [</a:t>
            </a:r>
            <a:r>
              <a:rPr lang="en-ID" sz="2400" dirty="0" err="1">
                <a:latin typeface="Franklin Gothic Medium Cond" panose="020B0606030402020204" pitchFamily="34" charset="0"/>
              </a:rPr>
              <a:t>bahasa</a:t>
            </a:r>
            <a:r>
              <a:rPr lang="en-ID" sz="2400" dirty="0">
                <a:latin typeface="Franklin Gothic Medium Cond" panose="020B0606030402020204" pitchFamily="34" charset="0"/>
              </a:rPr>
              <a:t> Yunani = pneuma] </a:t>
            </a:r>
            <a:r>
              <a:rPr lang="en-ID" sz="2400" dirty="0" err="1">
                <a:latin typeface="Franklin Gothic Medium Cond" panose="020B0606030402020204" pitchFamily="34" charset="0"/>
              </a:rPr>
              <a:t>digunakan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ayat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, dan di </a:t>
            </a:r>
            <a:r>
              <a:rPr lang="en-ID" sz="2400" dirty="0" err="1">
                <a:latin typeface="Franklin Gothic Medium Cond" panose="020B0606030402020204" pitchFamily="34" charset="0"/>
              </a:rPr>
              <a:t>tempat</a:t>
            </a:r>
            <a:r>
              <a:rPr lang="en-ID" sz="2400" dirty="0">
                <a:latin typeface="Franklin Gothic Medium Cond" panose="020B0606030402020204" pitchFamily="34" charset="0"/>
              </a:rPr>
              <a:t> lain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Perjanjian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Baru</a:t>
            </a:r>
            <a:r>
              <a:rPr lang="en-ID" sz="2400" dirty="0">
                <a:latin typeface="Franklin Gothic Medium Cond" panose="020B0606030402020204" pitchFamily="34" charset="0"/>
              </a:rPr>
              <a:t> [1 </a:t>
            </a:r>
            <a:r>
              <a:rPr lang="en-ID" sz="2400" dirty="0" err="1">
                <a:latin typeface="Franklin Gothic Medium Cond" panose="020B0606030402020204" pitchFamily="34" charset="0"/>
              </a:rPr>
              <a:t>Korintus</a:t>
            </a:r>
            <a:r>
              <a:rPr lang="en-ID" sz="2400" dirty="0">
                <a:latin typeface="Franklin Gothic Medium Cond" panose="020B0606030402020204" pitchFamily="34" charset="0"/>
              </a:rPr>
              <a:t> 16:18, Galatia 6:18], </a:t>
            </a:r>
            <a:r>
              <a:rPr lang="en-ID" sz="2400" dirty="0" err="1">
                <a:latin typeface="Franklin Gothic Medium Cond" panose="020B0606030402020204" pitchFamily="34" charset="0"/>
              </a:rPr>
              <a:t>mengacu</a:t>
            </a:r>
            <a:r>
              <a:rPr lang="en-ID" sz="2400" dirty="0">
                <a:latin typeface="Franklin Gothic Medium Cond" panose="020B0606030402020204" pitchFamily="34" charset="0"/>
              </a:rPr>
              <a:t> pada orang-orang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hidup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dapat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mendengar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menerima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undangan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keselamatan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Ungkapan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"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penjara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jelas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mengacu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penjara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harfiah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penjara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dosa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di mana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sifat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dilahirkan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kembali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ditemukan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>
                <a:latin typeface="Franklin Gothic Medium Cond" panose="020B0606030402020204" pitchFamily="34" charset="0"/>
              </a:rPr>
              <a:t>[Roma 6:1-23, Roma 7:7-25].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2400" dirty="0" err="1">
                <a:latin typeface="Franklin Gothic Medium Cond" panose="020B0606030402020204" pitchFamily="34" charset="0"/>
              </a:rPr>
              <a:t>Khotbah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orang-orang zaman </a:t>
            </a:r>
            <a:r>
              <a:rPr lang="en-ID" sz="2400" dirty="0" err="1">
                <a:latin typeface="Franklin Gothic Medium Cond" panose="020B0606030402020204" pitchFamily="34" charset="0"/>
              </a:rPr>
              <a:t>dahulu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bertobat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dilakukan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melalui</a:t>
            </a:r>
            <a:r>
              <a:rPr lang="en-ID" sz="2400" dirty="0">
                <a:latin typeface="Franklin Gothic Medium Cond" panose="020B0606030402020204" pitchFamily="34" charset="0"/>
              </a:rPr>
              <a:t> Nuh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secara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Ilahi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diinstruksikan</a:t>
            </a:r>
            <a:r>
              <a:rPr lang="en-ID" sz="2400" dirty="0">
                <a:latin typeface="Franklin Gothic Medium Cond" panose="020B0606030402020204" pitchFamily="34" charset="0"/>
              </a:rPr>
              <a:t> oleh Allah [</a:t>
            </a:r>
            <a:r>
              <a:rPr lang="en-ID" sz="2400" dirty="0" err="1">
                <a:latin typeface="Franklin Gothic Medium Cond" panose="020B0606030402020204" pitchFamily="34" charset="0"/>
              </a:rPr>
              <a:t>Ibrani</a:t>
            </a:r>
            <a:r>
              <a:rPr lang="en-ID" sz="2400" dirty="0">
                <a:latin typeface="Franklin Gothic Medium Cond" panose="020B0606030402020204" pitchFamily="34" charset="0"/>
              </a:rPr>
              <a:t> 11:7] dan </a:t>
            </a:r>
            <a:r>
              <a:rPr lang="en-ID" sz="2400" dirty="0" err="1">
                <a:latin typeface="Franklin Gothic Medium Cond" panose="020B0606030402020204" pitchFamily="34" charset="0"/>
              </a:rPr>
              <a:t>menjadi</a:t>
            </a:r>
            <a:r>
              <a:rPr lang="en-ID" sz="2400" dirty="0">
                <a:latin typeface="Franklin Gothic Medium Cond" panose="020B0606030402020204" pitchFamily="34" charset="0"/>
              </a:rPr>
              <a:t> "</a:t>
            </a:r>
            <a:r>
              <a:rPr lang="en-ID" sz="2400" dirty="0" err="1">
                <a:latin typeface="Franklin Gothic Medium Cond" panose="020B0606030402020204" pitchFamily="34" charset="0"/>
              </a:rPr>
              <a:t>pemberita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kebenaran</a:t>
            </a:r>
            <a:r>
              <a:rPr lang="en-ID" sz="2400" dirty="0">
                <a:latin typeface="Franklin Gothic Medium Cond" panose="020B0606030402020204" pitchFamily="34" charset="0"/>
              </a:rPr>
              <a:t>" </a:t>
            </a:r>
            <a:r>
              <a:rPr lang="en-ID" sz="2400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dirty="0">
                <a:latin typeface="Franklin Gothic Medium Cond" panose="020B0606030402020204" pitchFamily="34" charset="0"/>
              </a:rPr>
              <a:t> orang-orang </a:t>
            </a:r>
            <a:r>
              <a:rPr lang="en-ID" sz="2400" dirty="0" err="1">
                <a:latin typeface="Franklin Gothic Medium Cond" panose="020B0606030402020204" pitchFamily="34" charset="0"/>
              </a:rPr>
              <a:t>sezamannya</a:t>
            </a:r>
            <a:r>
              <a:rPr lang="en-ID" sz="2400" dirty="0">
                <a:latin typeface="Franklin Gothic Medium Cond" panose="020B0606030402020204" pitchFamily="34" charset="0"/>
              </a:rPr>
              <a:t> [2 Petrus 2:5]. 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Ayat-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ayat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Petrus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ditulis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konteks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apa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artinya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menjadi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setia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;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itu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bukan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membicarakan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tentang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keadaan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orang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mati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2324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ED4B2-1ED6-B8C0-6763-918ACF791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0613"/>
            <a:ext cx="9144000" cy="885826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dirty="0">
                <a:latin typeface="Aharoni" panose="02010803020104030203" pitchFamily="2" charset="-79"/>
                <a:cs typeface="Aharoni" panose="02010803020104030203" pitchFamily="2" charset="-79"/>
              </a:rPr>
              <a:t>YOHANES 5 : 39</a:t>
            </a:r>
            <a:endParaRPr lang="en-ID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268EFD-2237-D177-CD5A-9D4CB0BA33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79" b="1590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59A3F-F42F-9AB1-D7BE-137DEACC7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62" y="4781550"/>
            <a:ext cx="8601075" cy="1647826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endParaRPr lang="en-ID" sz="3200" dirty="0"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endParaRPr lang="en-ID" sz="3200" dirty="0"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r>
              <a:rPr lang="en-ID" sz="3200" dirty="0">
                <a:latin typeface="Berlin Sans FB" panose="020E0602020502020306" pitchFamily="34" charset="0"/>
              </a:rPr>
              <a:t>“</a:t>
            </a:r>
            <a:r>
              <a:rPr lang="en-ID" sz="3200" dirty="0" err="1">
                <a:latin typeface="Berlin Sans FB" panose="020E0602020502020306" pitchFamily="34" charset="0"/>
              </a:rPr>
              <a:t>Kamu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menyelidiki</a:t>
            </a:r>
            <a:r>
              <a:rPr lang="en-ID" sz="3200" dirty="0">
                <a:latin typeface="Berlin Sans FB" panose="020E0602020502020306" pitchFamily="34" charset="0"/>
              </a:rPr>
              <a:t> Kitab-kitab </a:t>
            </a:r>
            <a:r>
              <a:rPr lang="en-ID" sz="3200" dirty="0" err="1">
                <a:latin typeface="Berlin Sans FB" panose="020E0602020502020306" pitchFamily="34" charset="0"/>
              </a:rPr>
              <a:t>Suci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sebab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kamu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menyangka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bahwa</a:t>
            </a:r>
            <a:r>
              <a:rPr lang="en-ID" sz="3200" dirty="0">
                <a:latin typeface="Berlin Sans FB" panose="020E0602020502020306" pitchFamily="34" charset="0"/>
              </a:rPr>
              <a:t> oleh-Nya </a:t>
            </a:r>
            <a:r>
              <a:rPr lang="en-ID" sz="3200" dirty="0" err="1">
                <a:latin typeface="Berlin Sans FB" panose="020E0602020502020306" pitchFamily="34" charset="0"/>
              </a:rPr>
              <a:t>kamu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mempunyai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hidup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kekal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tetapi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walaupun</a:t>
            </a:r>
            <a:r>
              <a:rPr lang="en-ID" sz="3200" dirty="0">
                <a:latin typeface="Berlin Sans FB" panose="020E0602020502020306" pitchFamily="34" charset="0"/>
              </a:rPr>
              <a:t> Kitab-kitab </a:t>
            </a:r>
            <a:r>
              <a:rPr lang="en-ID" sz="3200" dirty="0" err="1">
                <a:latin typeface="Berlin Sans FB" panose="020E0602020502020306" pitchFamily="34" charset="0"/>
              </a:rPr>
              <a:t>Suci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itu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memberi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kesaksian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tentang</a:t>
            </a:r>
            <a:r>
              <a:rPr lang="en-ID" sz="3200" dirty="0">
                <a:latin typeface="Berlin Sans FB" panose="020E0602020502020306" pitchFamily="34" charset="0"/>
              </a:rPr>
              <a:t> Aku”</a:t>
            </a:r>
          </a:p>
          <a:p>
            <a:pPr algn="ctr"/>
            <a:endParaRPr lang="en-ID" sz="3200" dirty="0">
              <a:latin typeface="Berlin Sans FB" panose="020E0602020502020306" pitchFamily="34" charset="0"/>
            </a:endParaRPr>
          </a:p>
          <a:p>
            <a:pPr algn="ctr"/>
            <a:endParaRPr lang="en-ID" sz="32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454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71827-A59B-2866-C7A3-9DBA8A530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5" y="365760"/>
            <a:ext cx="8010525" cy="118872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Congenial Black" panose="02000503040000020004" pitchFamily="2" charset="0"/>
              </a:rPr>
              <a:t>JIWA-JIWA DI BAWAH MEZBAH</a:t>
            </a:r>
            <a:br>
              <a:rPr lang="de-DE" dirty="0"/>
            </a:br>
            <a:r>
              <a:rPr lang="de-DE" sz="36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Kamis, 24 November 2022</a:t>
            </a:r>
            <a:endParaRPr lang="en-ID" sz="3600" dirty="0">
              <a:solidFill>
                <a:srgbClr val="0070C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23A7B-BD60-29AB-9804-526926164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2148840"/>
            <a:ext cx="6096000" cy="4572000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4000" dirty="0">
                <a:latin typeface="Arial Rounded MT Bold" panose="020F0704030504030204" pitchFamily="34" charset="0"/>
              </a:rPr>
              <a:t>Wahyu 6:9-10 </a:t>
            </a:r>
          </a:p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Dan </a:t>
            </a:r>
            <a:r>
              <a:rPr lang="en-ID" dirty="0" err="1">
                <a:latin typeface="Franklin Gothic Medium Cond" panose="020B0606030402020204" pitchFamily="34" charset="0"/>
              </a:rPr>
              <a:t>ketika</a:t>
            </a:r>
            <a:r>
              <a:rPr lang="en-ID" dirty="0">
                <a:latin typeface="Franklin Gothic Medium Cond" panose="020B0606030402020204" pitchFamily="34" charset="0"/>
              </a:rPr>
              <a:t> Anak </a:t>
            </a:r>
            <a:r>
              <a:rPr lang="en-ID" dirty="0" err="1">
                <a:latin typeface="Franklin Gothic Medium Cond" panose="020B0606030402020204" pitchFamily="34" charset="0"/>
              </a:rPr>
              <a:t>Domba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membuka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meterai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kelima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latin typeface="Franklin Gothic Medium Cond" panose="020B0606030402020204" pitchFamily="34" charset="0"/>
              </a:rPr>
              <a:t>aku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melihat</a:t>
            </a:r>
            <a:r>
              <a:rPr lang="en-ID" b="1" dirty="0">
                <a:latin typeface="Franklin Gothic Medium Cond" panose="020B0606030402020204" pitchFamily="34" charset="0"/>
              </a:rPr>
              <a:t> di </a:t>
            </a:r>
            <a:r>
              <a:rPr lang="en-ID" b="1" dirty="0" err="1">
                <a:latin typeface="Franklin Gothic Medium Cond" panose="020B0606030402020204" pitchFamily="34" charset="0"/>
              </a:rPr>
              <a:t>bawah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mezbah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jiwa-jiwa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dibunuh</a:t>
            </a:r>
            <a:r>
              <a:rPr lang="en-ID" dirty="0">
                <a:latin typeface="Franklin Gothic Medium Cond" panose="020B0606030402020204" pitchFamily="34" charset="0"/>
              </a:rPr>
              <a:t> oleh </a:t>
            </a:r>
            <a:r>
              <a:rPr lang="en-ID" dirty="0" err="1">
                <a:latin typeface="Franklin Gothic Medium Cond" panose="020B0606030402020204" pitchFamily="34" charset="0"/>
              </a:rPr>
              <a:t>karena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firman</a:t>
            </a:r>
            <a:r>
              <a:rPr lang="en-ID" dirty="0">
                <a:latin typeface="Franklin Gothic Medium Cond" panose="020B0606030402020204" pitchFamily="34" charset="0"/>
              </a:rPr>
              <a:t> Allah dan oleh </a:t>
            </a:r>
            <a:r>
              <a:rPr lang="en-ID" dirty="0" err="1">
                <a:latin typeface="Franklin Gothic Medium Cond" panose="020B0606030402020204" pitchFamily="34" charset="0"/>
              </a:rPr>
              <a:t>karena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kesaksian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miliki</a:t>
            </a:r>
            <a:r>
              <a:rPr lang="en-ID" dirty="0">
                <a:latin typeface="Franklin Gothic Medium Cond" panose="020B0606030402020204" pitchFamily="34" charset="0"/>
              </a:rPr>
              <a:t>. Dan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berseru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suara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nyaring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katanya</a:t>
            </a:r>
            <a:r>
              <a:rPr lang="en-ID" dirty="0">
                <a:latin typeface="Franklin Gothic Medium Cond" panose="020B0606030402020204" pitchFamily="34" charset="0"/>
              </a:rPr>
              <a:t>: "</a:t>
            </a:r>
            <a:r>
              <a:rPr lang="en-ID" dirty="0" err="1">
                <a:latin typeface="Franklin Gothic Medium Cond" panose="020B0606030402020204" pitchFamily="34" charset="0"/>
              </a:rPr>
              <a:t>Berapa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lamakah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lagi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Penguasa</a:t>
            </a:r>
            <a:r>
              <a:rPr lang="en-ID" dirty="0">
                <a:latin typeface="Franklin Gothic Medium Cond" panose="020B0606030402020204" pitchFamily="34" charset="0"/>
              </a:rPr>
              <a:t> yang kudus dan </a:t>
            </a:r>
            <a:r>
              <a:rPr lang="en-ID" dirty="0" err="1">
                <a:latin typeface="Franklin Gothic Medium Cond" panose="020B0606030402020204" pitchFamily="34" charset="0"/>
              </a:rPr>
              <a:t>benar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Engkau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menghakimi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membalaskan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darah</a:t>
            </a:r>
            <a:r>
              <a:rPr lang="en-ID" dirty="0">
                <a:latin typeface="Franklin Gothic Medium Cond" panose="020B0606030402020204" pitchFamily="34" charset="0"/>
              </a:rPr>
              <a:t> kami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diam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bumi</a:t>
            </a:r>
            <a:r>
              <a:rPr lang="en-ID" dirty="0">
                <a:latin typeface="Franklin Gothic Medium Cond" panose="020B0606030402020204" pitchFamily="34" charset="0"/>
              </a:rPr>
              <a:t>?"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AD3CC-3297-E8F4-E75D-499100411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53" r="7385"/>
          <a:stretch/>
        </p:blipFill>
        <p:spPr>
          <a:xfrm>
            <a:off x="7019925" y="2700125"/>
            <a:ext cx="1893290" cy="27717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766626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BEF623-9761-AEA7-AB5B-15D738585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F5B436-961C-68E7-FE22-FBA7F296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54305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>
                <a:latin typeface="Bernard MT Condensed" panose="02050806060905020404" pitchFamily="18" charset="0"/>
              </a:rPr>
              <a:t>Kita </a:t>
            </a:r>
            <a:r>
              <a:rPr lang="en-ID" sz="2800" dirty="0" err="1">
                <a:latin typeface="Bernard MT Condensed" panose="02050806060905020404" pitchFamily="18" charset="0"/>
              </a:rPr>
              <a:t>harus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memahami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bahwa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jiwa-jiwa</a:t>
            </a:r>
            <a:r>
              <a:rPr lang="en-ID" sz="2800" dirty="0"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latin typeface="Bernard MT Condensed" panose="02050806060905020404" pitchFamily="18" charset="0"/>
              </a:rPr>
              <a:t>berseru</a:t>
            </a:r>
            <a:r>
              <a:rPr lang="en-ID" sz="2800" dirty="0">
                <a:latin typeface="Bernard MT Condensed" panose="02050806060905020404" pitchFamily="18" charset="0"/>
              </a:rPr>
              <a:t> di </a:t>
            </a:r>
            <a:r>
              <a:rPr lang="en-ID" sz="2800" dirty="0" err="1">
                <a:latin typeface="Bernard MT Condensed" panose="02050806060905020404" pitchFamily="18" charset="0"/>
              </a:rPr>
              <a:t>bawah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mezbah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ini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tidak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mengacu</a:t>
            </a:r>
            <a:r>
              <a:rPr lang="en-ID" sz="2800" dirty="0">
                <a:latin typeface="Bernard MT Condensed" panose="02050806060905020404" pitchFamily="18" charset="0"/>
              </a:rPr>
              <a:t> pada </a:t>
            </a:r>
            <a:r>
              <a:rPr lang="en-ID" sz="2800" dirty="0" err="1">
                <a:latin typeface="Bernard MT Condensed" panose="02050806060905020404" pitchFamily="18" charset="0"/>
              </a:rPr>
              <a:t>jiwa-jiwa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secara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harfiah</a:t>
            </a:r>
            <a:r>
              <a:rPr lang="en-ID" sz="2800" dirty="0">
                <a:latin typeface="Bernard MT Condensed" panose="02050806060905020404" pitchFamily="18" charset="0"/>
              </a:rPr>
              <a:t>. </a:t>
            </a:r>
            <a:r>
              <a:rPr lang="en-ID" sz="2800" dirty="0" err="1">
                <a:latin typeface="Bernard MT Condensed" panose="02050806060905020404" pitchFamily="18" charset="0"/>
              </a:rPr>
              <a:t>Mengapa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demikian</a:t>
            </a:r>
            <a:r>
              <a:rPr lang="en-ID" sz="2800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5AE5A-FC69-A677-9D9E-AF1529F1F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766885"/>
            <a:ext cx="8324850" cy="502443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Karena, </a:t>
            </a:r>
            <a:r>
              <a:rPr lang="en-ID" sz="2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dengan</a:t>
            </a:r>
            <a:r>
              <a:rPr lang="en-ID" sz="2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memahaminya</a:t>
            </a:r>
            <a:r>
              <a:rPr lang="en-ID" sz="2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secara</a:t>
            </a:r>
            <a:r>
              <a:rPr lang="en-ID" sz="2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harfiah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orang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harus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menyimpulkan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bahwa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para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martir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tidak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sepenuhnya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bahagia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di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surga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sebab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mereka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masih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menangis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untuk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membalas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latin typeface="Impact" panose="020B0806030902050204" pitchFamily="34" charset="0"/>
              </a:rPr>
              <a:t>dendam</a:t>
            </a:r>
            <a:r>
              <a:rPr lang="en-ID" sz="2600" dirty="0">
                <a:solidFill>
                  <a:srgbClr val="FFFF00"/>
                </a:solidFill>
                <a:latin typeface="Impact" panose="020B0806030902050204" pitchFamily="34" charset="0"/>
              </a:rPr>
              <a:t>.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hampir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terdengar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seolah-olah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sedang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menikmati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upah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keselamatan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Keinginan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membalas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dendam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membuat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seseorang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sengsara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Yohanes</a:t>
            </a:r>
            <a:r>
              <a:rPr lang="en-ID" sz="2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sz="2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diberi</a:t>
            </a:r>
            <a:r>
              <a:rPr lang="en-ID" sz="2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pemandangan</a:t>
            </a:r>
            <a:r>
              <a:rPr lang="en-ID" sz="2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surga</a:t>
            </a:r>
            <a:r>
              <a:rPr lang="en-ID" sz="2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sebagaimana</a:t>
            </a:r>
            <a:r>
              <a:rPr lang="en-ID" sz="2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adanya</a:t>
            </a:r>
            <a:r>
              <a:rPr lang="en-ID" sz="2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.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"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kuda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putih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merah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hitam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atau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pucat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sana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penunggangnya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siap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berperang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[Wahyu 6].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muncul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sana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bentuk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anak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domba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luka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pisau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berdarah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Keempat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binatang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juga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mewakili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makhluk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bersayap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sebenamya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ciri-ciri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binatang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Demikian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juga,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'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jiwa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' yang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terbaring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dasar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mezbah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surga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Seluruh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adegan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pernyataan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gambaran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simbolis</a:t>
            </a:r>
            <a:r>
              <a:rPr lang="en-ID" sz="2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" </a:t>
            </a:r>
            <a:r>
              <a:rPr lang="en-ID" sz="26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[The SDA Bible Commentary, </a:t>
            </a:r>
            <a:r>
              <a:rPr lang="en-ID" sz="26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jld</a:t>
            </a:r>
            <a:r>
              <a:rPr lang="en-ID" sz="26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. 7, </a:t>
            </a:r>
            <a:r>
              <a:rPr lang="en-ID" sz="26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hlm</a:t>
            </a:r>
            <a:r>
              <a:rPr lang="en-ID" sz="26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. 778]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3960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1A4BD7-CF02-633A-BD15-7A43D4CCD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073"/>
            <a:ext cx="9143999" cy="68469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B9BE61-91A3-DD0B-123B-86C56733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9100"/>
            <a:ext cx="9144000" cy="1085849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Jadi, apa artinya jiwa-jiwa di bawah mezbah?</a:t>
            </a:r>
            <a:endParaRPr lang="en-ID" sz="3200" dirty="0">
              <a:solidFill>
                <a:srgbClr val="C000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54FF4C-4032-933E-D023-1830A297DCFC}"/>
              </a:ext>
            </a:extLst>
          </p:cNvPr>
          <p:cNvSpPr txBox="1"/>
          <p:nvPr/>
        </p:nvSpPr>
        <p:spPr>
          <a:xfrm>
            <a:off x="1866900" y="1940002"/>
            <a:ext cx="68199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 err="1">
                <a:latin typeface="Franklin Gothic Heavy" panose="020B0903020102020204" pitchFamily="34" charset="0"/>
              </a:rPr>
              <a:t>Penting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untuk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dipahami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bahwa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mezbah</a:t>
            </a:r>
            <a:r>
              <a:rPr lang="en-ID" sz="2600" dirty="0">
                <a:latin typeface="Franklin Gothic Heavy" panose="020B0903020102020204" pitchFamily="34" charset="0"/>
              </a:rPr>
              <a:t> yang di </a:t>
            </a:r>
            <a:r>
              <a:rPr lang="en-ID" sz="2600" dirty="0" err="1">
                <a:latin typeface="Franklin Gothic Heavy" panose="020B0903020102020204" pitchFamily="34" charset="0"/>
              </a:rPr>
              <a:t>maksud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adalah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mezbah</a:t>
            </a:r>
            <a:r>
              <a:rPr lang="en-ID" sz="2600" dirty="0">
                <a:latin typeface="Franklin Gothic Heavy" panose="020B0903020102020204" pitchFamily="34" charset="0"/>
              </a:rPr>
              <a:t> korban </a:t>
            </a:r>
            <a:r>
              <a:rPr lang="en-ID" sz="2600" dirty="0" err="1">
                <a:latin typeface="Franklin Gothic Heavy" panose="020B0903020102020204" pitchFamily="34" charset="0"/>
              </a:rPr>
              <a:t>bakaran</a:t>
            </a:r>
            <a:r>
              <a:rPr lang="en-ID" sz="2600" dirty="0">
                <a:latin typeface="Franklin Gothic Heavy" panose="020B0903020102020204" pitchFamily="34" charset="0"/>
              </a:rPr>
              <a:t> [</a:t>
            </a:r>
            <a:r>
              <a:rPr lang="en-ID" sz="2600" dirty="0" err="1">
                <a:latin typeface="Franklin Gothic Heavy" panose="020B0903020102020204" pitchFamily="34" charset="0"/>
              </a:rPr>
              <a:t>bukan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mezbah</a:t>
            </a:r>
            <a:r>
              <a:rPr lang="en-ID" sz="2600" dirty="0"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latin typeface="Franklin Gothic Heavy" panose="020B0903020102020204" pitchFamily="34" charset="0"/>
              </a:rPr>
              <a:t>dupa</a:t>
            </a:r>
            <a:r>
              <a:rPr lang="en-ID" sz="2600" dirty="0">
                <a:latin typeface="Franklin Gothic Heavy" panose="020B0903020102020204" pitchFamily="34" charset="0"/>
              </a:rPr>
              <a:t>] </a:t>
            </a:r>
            <a:r>
              <a:rPr lang="en-ID" sz="2600" dirty="0">
                <a:latin typeface="Gill Sans Nova Cond Ultra Bold" panose="020B0B04020104020203" pitchFamily="34" charset="0"/>
              </a:rPr>
              <a:t>di mana </a:t>
            </a:r>
            <a:r>
              <a:rPr lang="en-ID" sz="2600" dirty="0" err="1">
                <a:latin typeface="Gill Sans Nova Cond Ultra Bold" panose="020B0B04020104020203" pitchFamily="34" charset="0"/>
              </a:rPr>
              <a:t>darah</a:t>
            </a:r>
            <a:r>
              <a:rPr lang="en-ID" sz="2600" dirty="0">
                <a:latin typeface="Gill Sans Nova Cond Ultra Bold" panose="020B0B04020104020203" pitchFamily="34" charset="0"/>
              </a:rPr>
              <a:t> korban </a:t>
            </a:r>
            <a:r>
              <a:rPr lang="en-ID" sz="2600" dirty="0" err="1">
                <a:latin typeface="Gill Sans Nova Cond Ultra Bold" panose="020B0B04020104020203" pitchFamily="34" charset="0"/>
              </a:rPr>
              <a:t>hewan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dicurahkan</a:t>
            </a:r>
            <a:r>
              <a:rPr lang="en-ID" sz="2600" dirty="0">
                <a:latin typeface="Gill Sans Nova Cond Ultra Bold" panose="020B0B04020104020203" pitchFamily="34" charset="0"/>
              </a:rPr>
              <a:t> di </a:t>
            </a:r>
            <a:r>
              <a:rPr lang="en-ID" sz="2600" dirty="0" err="1">
                <a:latin typeface="Gill Sans Nova Cond Ultra Bold" panose="020B0B04020104020203" pitchFamily="34" charset="0"/>
              </a:rPr>
              <a:t>bawah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mezbah</a:t>
            </a:r>
            <a:r>
              <a:rPr lang="en-ID" sz="2600" dirty="0">
                <a:latin typeface="Gill Sans Nova Cond Ultra Bold" panose="020B0B04020104020203" pitchFamily="34" charset="0"/>
              </a:rPr>
              <a:t>.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solidFill>
                  <a:srgbClr val="0070C0"/>
                </a:solidFill>
                <a:latin typeface="Franklin Gothic Heavy" panose="020B0903020102020204" pitchFamily="34" charset="0"/>
              </a:rPr>
              <a:t>Mezbah</a:t>
            </a:r>
            <a:r>
              <a:rPr lang="en-ID" sz="2600" dirty="0">
                <a:solidFill>
                  <a:srgbClr val="0070C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solidFill>
                  <a:srgbClr val="0070C0"/>
                </a:solidFill>
                <a:latin typeface="Franklin Gothic Heavy" panose="020B0903020102020204" pitchFamily="34" charset="0"/>
              </a:rPr>
              <a:t>itu</a:t>
            </a:r>
            <a:r>
              <a:rPr lang="en-ID" sz="2600" dirty="0">
                <a:solidFill>
                  <a:srgbClr val="0070C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solidFill>
                  <a:srgbClr val="0070C0"/>
                </a:solidFill>
                <a:latin typeface="Franklin Gothic Heavy" panose="020B0903020102020204" pitchFamily="34" charset="0"/>
              </a:rPr>
              <a:t>terletak</a:t>
            </a:r>
            <a:r>
              <a:rPr lang="en-ID" sz="2600" dirty="0">
                <a:solidFill>
                  <a:srgbClr val="0070C0"/>
                </a:solidFill>
                <a:latin typeface="Franklin Gothic Heavy" panose="020B0903020102020204" pitchFamily="34" charset="0"/>
              </a:rPr>
              <a:t> di </a:t>
            </a:r>
            <a:r>
              <a:rPr lang="en-ID" sz="2600" dirty="0" err="1">
                <a:solidFill>
                  <a:srgbClr val="0070C0"/>
                </a:solidFill>
                <a:latin typeface="Franklin Gothic Heavy" panose="020B0903020102020204" pitchFamily="34" charset="0"/>
              </a:rPr>
              <a:t>pelataran</a:t>
            </a:r>
            <a:r>
              <a:rPr lang="en-ID" sz="2600" dirty="0">
                <a:solidFill>
                  <a:srgbClr val="0070C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solidFill>
                  <a:srgbClr val="0070C0"/>
                </a:solidFill>
                <a:latin typeface="Franklin Gothic Heavy" panose="020B0903020102020204" pitchFamily="34" charset="0"/>
              </a:rPr>
              <a:t>luar</a:t>
            </a:r>
            <a:r>
              <a:rPr lang="en-ID" sz="2600" dirty="0">
                <a:solidFill>
                  <a:srgbClr val="0070C0"/>
                </a:solidFill>
                <a:latin typeface="Franklin Gothic Heavy" panose="020B0903020102020204" pitchFamily="34" charset="0"/>
              </a:rPr>
              <a:t> bait </a:t>
            </a:r>
            <a:r>
              <a:rPr lang="en-ID" sz="2600" dirty="0" err="1">
                <a:solidFill>
                  <a:srgbClr val="0070C0"/>
                </a:solidFill>
                <a:latin typeface="Franklin Gothic Heavy" panose="020B0903020102020204" pitchFamily="34" charset="0"/>
              </a:rPr>
              <a:t>suci</a:t>
            </a:r>
            <a:r>
              <a:rPr lang="en-ID" sz="2600" dirty="0">
                <a:solidFill>
                  <a:srgbClr val="0070C0"/>
                </a:solidFill>
                <a:latin typeface="Franklin Gothic Heavy" panose="020B0903020102020204" pitchFamily="34" charset="0"/>
              </a:rPr>
              <a:t>, </a:t>
            </a:r>
            <a:r>
              <a:rPr lang="en-ID" sz="2600" dirty="0" err="1">
                <a:solidFill>
                  <a:srgbClr val="0070C0"/>
                </a:solidFill>
                <a:latin typeface="Franklin Gothic Heavy" panose="020B0903020102020204" pitchFamily="34" charset="0"/>
              </a:rPr>
              <a:t>itu</a:t>
            </a:r>
            <a:r>
              <a:rPr lang="en-ID" sz="2600" dirty="0">
                <a:solidFill>
                  <a:srgbClr val="0070C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solidFill>
                  <a:srgbClr val="0070C0"/>
                </a:solidFill>
                <a:latin typeface="Franklin Gothic Heavy" panose="020B0903020102020204" pitchFamily="34" charset="0"/>
              </a:rPr>
              <a:t>berarti</a:t>
            </a:r>
            <a:r>
              <a:rPr lang="en-ID" sz="2600" dirty="0">
                <a:solidFill>
                  <a:srgbClr val="0070C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solidFill>
                  <a:srgbClr val="0070C0"/>
                </a:solidFill>
                <a:latin typeface="Franklin Gothic Heavy" panose="020B0903020102020204" pitchFamily="34" charset="0"/>
              </a:rPr>
              <a:t>gambaran</a:t>
            </a:r>
            <a:r>
              <a:rPr lang="en-ID" sz="2600" dirty="0">
                <a:solidFill>
                  <a:srgbClr val="0070C0"/>
                </a:solidFill>
                <a:latin typeface="Franklin Gothic Heavy" panose="020B0903020102020204" pitchFamily="34" charset="0"/>
              </a:rPr>
              <a:t> yang </a:t>
            </a:r>
            <a:r>
              <a:rPr lang="en-ID" sz="2600" dirty="0" err="1">
                <a:solidFill>
                  <a:srgbClr val="0070C0"/>
                </a:solidFill>
                <a:latin typeface="Franklin Gothic Heavy" panose="020B0903020102020204" pitchFamily="34" charset="0"/>
              </a:rPr>
              <a:t>dilihat</a:t>
            </a:r>
            <a:r>
              <a:rPr lang="en-ID" sz="2600" dirty="0">
                <a:solidFill>
                  <a:srgbClr val="0070C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solidFill>
                  <a:srgbClr val="0070C0"/>
                </a:solidFill>
                <a:latin typeface="Franklin Gothic Heavy" panose="020B0903020102020204" pitchFamily="34" charset="0"/>
              </a:rPr>
              <a:t>itu</a:t>
            </a:r>
            <a:r>
              <a:rPr lang="en-ID" sz="2600" dirty="0">
                <a:solidFill>
                  <a:srgbClr val="0070C0"/>
                </a:solidFill>
                <a:latin typeface="Franklin Gothic Heavy" panose="020B0903020102020204" pitchFamily="34" charset="0"/>
              </a:rPr>
              <a:t> di </a:t>
            </a:r>
            <a:r>
              <a:rPr lang="en-ID" sz="2600" dirty="0" err="1">
                <a:solidFill>
                  <a:srgbClr val="0070C0"/>
                </a:solidFill>
                <a:latin typeface="Franklin Gothic Heavy" panose="020B0903020102020204" pitchFamily="34" charset="0"/>
              </a:rPr>
              <a:t>bumi</a:t>
            </a:r>
            <a:r>
              <a:rPr lang="en-ID" sz="2600" dirty="0">
                <a:solidFill>
                  <a:srgbClr val="0070C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solidFill>
                  <a:srgbClr val="0070C0"/>
                </a:solidFill>
                <a:latin typeface="Franklin Gothic Heavy" panose="020B0903020102020204" pitchFamily="34" charset="0"/>
              </a:rPr>
              <a:t>bukan</a:t>
            </a:r>
            <a:r>
              <a:rPr lang="en-ID" sz="2600" dirty="0">
                <a:solidFill>
                  <a:srgbClr val="0070C0"/>
                </a:solidFill>
                <a:latin typeface="Franklin Gothic Heavy" panose="020B0903020102020204" pitchFamily="34" charset="0"/>
              </a:rPr>
              <a:t> di bait </a:t>
            </a:r>
            <a:r>
              <a:rPr lang="en-ID" sz="2600" dirty="0" err="1">
                <a:solidFill>
                  <a:srgbClr val="0070C0"/>
                </a:solidFill>
                <a:latin typeface="Franklin Gothic Heavy" panose="020B0903020102020204" pitchFamily="34" charset="0"/>
              </a:rPr>
              <a:t>suci</a:t>
            </a:r>
            <a:r>
              <a:rPr lang="en-ID" sz="2600" dirty="0">
                <a:solidFill>
                  <a:srgbClr val="0070C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solidFill>
                  <a:srgbClr val="0070C0"/>
                </a:solidFill>
                <a:latin typeface="Franklin Gothic Heavy" panose="020B0903020102020204" pitchFamily="34" charset="0"/>
              </a:rPr>
              <a:t>surgawi</a:t>
            </a:r>
            <a:r>
              <a:rPr lang="en-ID" sz="2600" dirty="0">
                <a:latin typeface="Gill Sans Nova Cond XBd" panose="020B0A06020104020203" pitchFamily="34" charset="0"/>
              </a:rPr>
              <a:t>. Oleh </a:t>
            </a:r>
            <a:r>
              <a:rPr lang="en-ID" sz="2600" dirty="0" err="1">
                <a:latin typeface="Gill Sans Nova Cond XBd" panose="020B0A06020104020203" pitchFamily="34" charset="0"/>
              </a:rPr>
              <a:t>karena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jiwa-jiwa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terbunuh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menangis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bumi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jadi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bukanlah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roh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hidup</a:t>
            </a:r>
            <a:r>
              <a:rPr lang="en-ID" sz="2600" dirty="0"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latin typeface="Gill Sans Nova Cond XBd" panose="020B0A06020104020203" pitchFamily="34" charset="0"/>
              </a:rPr>
              <a:t>surga</a:t>
            </a:r>
            <a:r>
              <a:rPr lang="en-ID" sz="2600" dirty="0">
                <a:latin typeface="Gill Sans Nova Cond XBd" panose="020B0A06020104020203" pitchFamily="34" charset="0"/>
              </a:rPr>
              <a:t>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0E158A-5E91-69F7-3ABC-77ACAC53ABAE}"/>
              </a:ext>
            </a:extLst>
          </p:cNvPr>
          <p:cNvSpPr/>
          <p:nvPr/>
        </p:nvSpPr>
        <p:spPr>
          <a:xfrm>
            <a:off x="528955" y="2724001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16109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E33C444-34FF-AA60-3C1C-4C3D2344C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97F22A-9CD9-AC78-B47C-EA278E127920}"/>
              </a:ext>
            </a:extLst>
          </p:cNvPr>
          <p:cNvSpPr txBox="1"/>
          <p:nvPr/>
        </p:nvSpPr>
        <p:spPr>
          <a:xfrm>
            <a:off x="1566545" y="1572816"/>
            <a:ext cx="678688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500" dirty="0">
                <a:latin typeface="Impact" panose="020B0806030902050204" pitchFamily="34" charset="0"/>
              </a:rPr>
              <a:t>George E. Ladd</a:t>
            </a:r>
            <a:r>
              <a:rPr lang="en-ID" sz="2500" dirty="0">
                <a:latin typeface="Gill Sans Nova Cond XBd" panose="020B0A06020104020203" pitchFamily="34" charset="0"/>
              </a:rPr>
              <a:t>, </a:t>
            </a:r>
            <a:r>
              <a:rPr lang="en-ID" sz="2500" dirty="0" err="1">
                <a:latin typeface="Gill Sans Nova Cond XBd" panose="020B0A06020104020203" pitchFamily="34" charset="0"/>
              </a:rPr>
              <a:t>menulis</a:t>
            </a:r>
            <a:r>
              <a:rPr lang="en-ID" sz="2500" dirty="0">
                <a:latin typeface="Gill Sans Nova Cond XBd" panose="020B0A06020104020203" pitchFamily="34" charset="0"/>
              </a:rPr>
              <a:t> : "</a:t>
            </a:r>
            <a:r>
              <a:rPr lang="en-ID" sz="2500" dirty="0" err="1">
                <a:latin typeface="Gill Sans Nova Cond XBd" panose="020B0A06020104020203" pitchFamily="34" charset="0"/>
              </a:rPr>
              <a:t>Dalam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contoh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sekarang</a:t>
            </a:r>
            <a:r>
              <a:rPr lang="en-ID" sz="2500" dirty="0">
                <a:latin typeface="Gill Sans Nova Cond XBd" panose="020B0A06020104020203" pitchFamily="34" charset="0"/>
              </a:rPr>
              <a:t> [Wahyu 6:9- 11], </a:t>
            </a:r>
            <a:r>
              <a:rPr lang="en-ID" sz="2500" dirty="0" err="1">
                <a:latin typeface="Gill Sans Nova Cond XBd" panose="020B0A06020104020203" pitchFamily="34" charset="0"/>
              </a:rPr>
              <a:t>mezbah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jelas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merupakan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mezbah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pengorbanan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tempat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darah</a:t>
            </a:r>
            <a:r>
              <a:rPr lang="en-ID" sz="2500" dirty="0">
                <a:latin typeface="Gill Sans Nova Cond XBd" panose="020B0A06020104020203" pitchFamily="34" charset="0"/>
              </a:rPr>
              <a:t> korban </a:t>
            </a:r>
            <a:r>
              <a:rPr lang="en-ID" sz="2500" dirty="0" err="1">
                <a:latin typeface="Gill Sans Nova Cond XBd" panose="020B0A06020104020203" pitchFamily="34" charset="0"/>
              </a:rPr>
              <a:t>dicurahkan</a:t>
            </a:r>
            <a:r>
              <a:rPr lang="en-ID" sz="2500" dirty="0">
                <a:latin typeface="Gill Sans Nova Cond XBd" panose="020B0A06020104020203" pitchFamily="34" charset="0"/>
              </a:rPr>
              <a:t>. Fakta </a:t>
            </a:r>
            <a:r>
              <a:rPr lang="en-ID" sz="2500" dirty="0" err="1">
                <a:latin typeface="Gill Sans Nova Cond XBd" panose="020B0A06020104020203" pitchFamily="34" charset="0"/>
              </a:rPr>
              <a:t>bahwa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Yohanes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melihat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jiwa-jiwa</a:t>
            </a:r>
            <a:r>
              <a:rPr lang="en-ID" sz="2500" dirty="0">
                <a:latin typeface="Gill Sans Nova Cond XBd" panose="020B0A06020104020203" pitchFamily="34" charset="0"/>
              </a:rPr>
              <a:t> para </a:t>
            </a:r>
            <a:r>
              <a:rPr lang="en-ID" sz="2500" dirty="0" err="1">
                <a:latin typeface="Gill Sans Nova Cond XBd" panose="020B0A06020104020203" pitchFamily="34" charset="0"/>
              </a:rPr>
              <a:t>martir</a:t>
            </a:r>
            <a:r>
              <a:rPr lang="en-ID" sz="2500" dirty="0">
                <a:latin typeface="Gill Sans Nova Cond XBd" panose="020B0A06020104020203" pitchFamily="34" charset="0"/>
              </a:rPr>
              <a:t> di </a:t>
            </a:r>
            <a:r>
              <a:rPr lang="en-ID" sz="2500" dirty="0" err="1">
                <a:latin typeface="Gill Sans Nova Cond XBd" panose="020B0A06020104020203" pitchFamily="34" charset="0"/>
              </a:rPr>
              <a:t>bawah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mezbah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tidak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ada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hubungannya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dengan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keadaan</a:t>
            </a:r>
            <a:r>
              <a:rPr lang="en-ID" sz="2500" dirty="0">
                <a:latin typeface="Gill Sans Nova Cond XBd" panose="020B0A06020104020203" pitchFamily="34" charset="0"/>
              </a:rPr>
              <a:t> orang </a:t>
            </a:r>
            <a:r>
              <a:rPr lang="en-ID" sz="2500" dirty="0" err="1">
                <a:latin typeface="Gill Sans Nova Cond XBd" panose="020B0A06020104020203" pitchFamily="34" charset="0"/>
              </a:rPr>
              <a:t>mati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atau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situasi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mereka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dalam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keadaan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hampir</a:t>
            </a:r>
            <a:r>
              <a:rPr lang="en-ID" sz="2500" dirty="0">
                <a:latin typeface="Gill Sans Nova Cond XBd" panose="020B0A06020104020203" pitchFamily="34" charset="0"/>
              </a:rPr>
              <a:t> </a:t>
            </a:r>
            <a:r>
              <a:rPr lang="en-ID" sz="2500" dirty="0" err="1">
                <a:latin typeface="Gill Sans Nova Cond XBd" panose="020B0A06020104020203" pitchFamily="34" charset="0"/>
              </a:rPr>
              <a:t>mati</a:t>
            </a:r>
            <a:r>
              <a:rPr lang="en-ID" sz="2500" dirty="0">
                <a:latin typeface="Gill Sans Nova Cond XBd" panose="020B0A06020104020203" pitchFamily="34" charset="0"/>
              </a:rPr>
              <a:t>; </a:t>
            </a:r>
            <a:r>
              <a:rPr lang="en-ID" sz="2500" dirty="0" err="1">
                <a:latin typeface="Gill Sans Nova Cond Ultra Bold" panose="020B0B04020104020203" pitchFamily="34" charset="0"/>
              </a:rPr>
              <a:t>itu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hanyalah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cara</a:t>
            </a:r>
            <a:r>
              <a:rPr lang="en-ID" sz="2500" dirty="0">
                <a:latin typeface="Gill Sans Nova Cond Ultra Bold" panose="020B0B04020104020203" pitchFamily="34" charset="0"/>
              </a:rPr>
              <a:t> yang </a:t>
            </a:r>
            <a:r>
              <a:rPr lang="en-ID" sz="2500" dirty="0" err="1">
                <a:latin typeface="Gill Sans Nova Cond Ultra Bold" panose="020B0B04020104020203" pitchFamily="34" charset="0"/>
              </a:rPr>
              <a:t>jelas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menggambarkan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fakta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bahwa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telah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menjadi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martir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atas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nama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Tuhan</a:t>
            </a:r>
            <a:r>
              <a:rPr lang="en-ID" sz="2500" dirty="0">
                <a:latin typeface="Gill Sans Nova Cond Ultra Bold" panose="020B0B04020104020203" pitchFamily="34" charset="0"/>
              </a:rPr>
              <a:t> </a:t>
            </a:r>
            <a:r>
              <a:rPr lang="en-ID" sz="25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2500" dirty="0">
                <a:latin typeface="Gill Sans Nova Cond XBd" panose="020B0A06020104020203" pitchFamily="34" charset="0"/>
              </a:rPr>
              <a:t>" [A Commentary on the Revelation of John (Grand Rapids, MI: Eerdmans, 1972), </a:t>
            </a:r>
            <a:r>
              <a:rPr lang="en-ID" sz="2500" dirty="0" err="1">
                <a:latin typeface="Gill Sans Nova Cond XBd" panose="020B0A06020104020203" pitchFamily="34" charset="0"/>
              </a:rPr>
              <a:t>hlm</a:t>
            </a:r>
            <a:r>
              <a:rPr lang="en-ID" sz="2500" dirty="0">
                <a:latin typeface="Gill Sans Nova Cond XBd" panose="020B0A06020104020203" pitchFamily="34" charset="0"/>
              </a:rPr>
              <a:t>. 103].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153581D-0FD3-53D1-B140-D249C8545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1476"/>
            <a:ext cx="7886700" cy="1276350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Jadi, apa artinya jiwa-jiwa di bawah mezbah?</a:t>
            </a:r>
            <a:endParaRPr lang="en-ID" sz="3200" dirty="0">
              <a:solidFill>
                <a:srgbClr val="C000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C37281-1FA7-0542-A336-454D3E55A457}"/>
              </a:ext>
            </a:extLst>
          </p:cNvPr>
          <p:cNvSpPr/>
          <p:nvPr/>
        </p:nvSpPr>
        <p:spPr>
          <a:xfrm>
            <a:off x="528955" y="2724001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46705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28AE7A-F285-8ED4-C2EA-F50DC79BE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2B6A12-99EA-EB17-CCF7-3AAAC4C77F8D}"/>
              </a:ext>
            </a:extLst>
          </p:cNvPr>
          <p:cNvSpPr txBox="1"/>
          <p:nvPr/>
        </p:nvSpPr>
        <p:spPr>
          <a:xfrm>
            <a:off x="1685926" y="1454140"/>
            <a:ext cx="676275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 err="1">
                <a:latin typeface="Impact" panose="020B0806030902050204" pitchFamily="34" charset="0"/>
              </a:rPr>
              <a:t>Itu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berbicara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tentang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darah</a:t>
            </a:r>
            <a:r>
              <a:rPr lang="en-ID" sz="2600" dirty="0">
                <a:latin typeface="Impact" panose="020B0806030902050204" pitchFamily="34" charset="0"/>
              </a:rPr>
              <a:t> para </a:t>
            </a:r>
            <a:r>
              <a:rPr lang="en-ID" sz="2600" dirty="0" err="1">
                <a:latin typeface="Impact" panose="020B0806030902050204" pitchFamily="34" charset="0"/>
              </a:rPr>
              <a:t>martir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secara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simbolis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dicurahkan</a:t>
            </a:r>
            <a:r>
              <a:rPr lang="en-ID" sz="2600" dirty="0">
                <a:latin typeface="Impact" panose="020B0806030902050204" pitchFamily="34" charset="0"/>
              </a:rPr>
              <a:t> di </a:t>
            </a:r>
            <a:r>
              <a:rPr lang="en-ID" sz="2600" dirty="0" err="1">
                <a:latin typeface="Impact" panose="020B0806030902050204" pitchFamily="34" charset="0"/>
              </a:rPr>
              <a:t>mezbah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Tuhan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karena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kesetiaan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mereka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kepada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firman</a:t>
            </a:r>
            <a:r>
              <a:rPr lang="en-ID" sz="2600" dirty="0">
                <a:latin typeface="Impact" panose="020B0806030902050204" pitchFamily="34" charset="0"/>
              </a:rPr>
              <a:t> Allah dan </a:t>
            </a:r>
            <a:r>
              <a:rPr lang="en-ID" sz="2600" dirty="0" err="1">
                <a:latin typeface="Impact" panose="020B0806030902050204" pitchFamily="34" charset="0"/>
              </a:rPr>
              <a:t>kesaksian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Yesus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>
                <a:latin typeface="Gill Sans Nova Cond XBd" panose="020B0A06020104020203" pitchFamily="34" charset="0"/>
              </a:rPr>
              <a:t>[Wahyu 12:17, 14:12]. </a:t>
            </a:r>
          </a:p>
          <a:p>
            <a:r>
              <a:rPr lang="en-ID" sz="2600" dirty="0">
                <a:latin typeface="Gill Sans Nova Cond XBd" panose="020B0A06020104020203" pitchFamily="34" charset="0"/>
              </a:rPr>
              <a:t>Orang-orang kudus </a:t>
            </a:r>
            <a:r>
              <a:rPr lang="en-ID" sz="2600" dirty="0" err="1"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dianiaya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mati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secara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adil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karena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setia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kepada</a:t>
            </a:r>
            <a:r>
              <a:rPr lang="en-ID" sz="2600" dirty="0">
                <a:latin typeface="Gill Sans Nova Cond XBd" panose="020B0A06020104020203" pitchFamily="34" charset="0"/>
              </a:rPr>
              <a:t> Allah dan </a:t>
            </a:r>
            <a:r>
              <a:rPr lang="en-ID" sz="2600" dirty="0" err="1">
                <a:latin typeface="Gill Sans Nova Cond XBd" panose="020B0A06020104020203" pitchFamily="34" charset="0"/>
              </a:rPr>
              <a:t>mendedikasikan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mengabarkan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Injil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penuh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semangat</a:t>
            </a:r>
            <a:r>
              <a:rPr lang="en-ID" sz="2600" dirty="0">
                <a:latin typeface="Gill Sans Nova Cond XBd" panose="020B0A06020104020203" pitchFamily="34" charset="0"/>
              </a:rPr>
              <a:t>. </a:t>
            </a:r>
            <a:r>
              <a:rPr lang="en-ID" sz="2600" dirty="0">
                <a:latin typeface="Gill Sans Nova Cond Ultra Bold" panose="020B0B04020104020203" pitchFamily="34" charset="0"/>
              </a:rPr>
              <a:t>Jiwa-</a:t>
            </a:r>
            <a:r>
              <a:rPr lang="en-ID" sz="2600" dirty="0" err="1">
                <a:latin typeface="Gill Sans Nova Cond Ultra Bold" panose="020B0B04020104020203" pitchFamily="34" charset="0"/>
              </a:rPr>
              <a:t>jiwa</a:t>
            </a:r>
            <a:r>
              <a:rPr lang="en-ID" sz="2600" dirty="0">
                <a:latin typeface="Gill Sans Nova Cond Ultra Bold" panose="020B0B04020104020203" pitchFamily="34" charset="0"/>
              </a:rPr>
              <a:t> yang </a:t>
            </a:r>
            <a:r>
              <a:rPr lang="en-ID" sz="2600" dirty="0" err="1">
                <a:latin typeface="Gill Sans Nova Cond Ultra Bold" panose="020B0B04020104020203" pitchFamily="34" charset="0"/>
              </a:rPr>
              <a:t>berseru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ini</a:t>
            </a:r>
            <a:r>
              <a:rPr lang="en-ID" sz="2600" dirty="0">
                <a:latin typeface="Gill Sans Nova Cond Ultra Bold" panose="020B0B04020104020203" pitchFamily="34" charset="0"/>
              </a:rPr>
              <a:t>, </a:t>
            </a:r>
            <a:r>
              <a:rPr lang="en-ID" sz="2600" dirty="0" err="1">
                <a:latin typeface="Gill Sans Nova Cond Ultra Bold" panose="020B0B04020104020203" pitchFamily="34" charset="0"/>
              </a:rPr>
              <a:t>bukanlah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balas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dendam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tetapi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keadilan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hukum</a:t>
            </a:r>
            <a:r>
              <a:rPr lang="en-ID" sz="2600" dirty="0">
                <a:latin typeface="Gill Sans Nova Cond Ultra Bold" panose="020B0B04020104020203" pitchFamily="34" charset="0"/>
              </a:rPr>
              <a:t> dan yang paling </a:t>
            </a:r>
            <a:r>
              <a:rPr lang="en-ID" sz="2600" dirty="0" err="1">
                <a:latin typeface="Gill Sans Nova Cond Ultra Bold" panose="020B0B04020104020203" pitchFamily="34" charset="0"/>
              </a:rPr>
              <a:t>penting</a:t>
            </a:r>
            <a:r>
              <a:rPr lang="en-ID" sz="2600" dirty="0">
                <a:latin typeface="Gill Sans Nova Cond Ultra Bold" panose="020B0B04020104020203" pitchFamily="34" charset="0"/>
              </a:rPr>
              <a:t>, agar </a:t>
            </a:r>
            <a:r>
              <a:rPr lang="en-ID" sz="2600" dirty="0" err="1">
                <a:latin typeface="Gill Sans Nova Cond Ultra Bold" panose="020B0B04020104020203" pitchFamily="34" charset="0"/>
              </a:rPr>
              <a:t>karakter</a:t>
            </a:r>
            <a:r>
              <a:rPr lang="en-ID" sz="2600" dirty="0">
                <a:latin typeface="Gill Sans Nova Cond Ultra Bold" panose="020B0B04020104020203" pitchFamily="34" charset="0"/>
              </a:rPr>
              <a:t> Allah </a:t>
            </a:r>
            <a:r>
              <a:rPr lang="en-ID" sz="2600" dirty="0" err="1">
                <a:latin typeface="Gill Sans Nova Cond Ultra Bold" panose="020B0B04020104020203" pitchFamily="34" charset="0"/>
              </a:rPr>
              <a:t>ditunjukkan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sebagai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benar</a:t>
            </a:r>
            <a:r>
              <a:rPr lang="en-ID" sz="2600" dirty="0">
                <a:latin typeface="Gill Sans Nova Cond Ultra Bold" panose="020B0B04020104020203" pitchFamily="34" charset="0"/>
              </a:rPr>
              <a:t>, </a:t>
            </a:r>
            <a:r>
              <a:rPr lang="en-ID" sz="2600" dirty="0" err="1">
                <a:latin typeface="Gill Sans Nova Cond Ultra Bold" panose="020B0B04020104020203" pitchFamily="34" charset="0"/>
              </a:rPr>
              <a:t>suci</a:t>
            </a:r>
            <a:r>
              <a:rPr lang="en-ID" sz="2600" dirty="0">
                <a:latin typeface="Gill Sans Nova Cond Ultra Bold" panose="020B0B04020104020203" pitchFamily="34" charset="0"/>
              </a:rPr>
              <a:t>, dan </a:t>
            </a:r>
            <a:r>
              <a:rPr lang="en-ID" sz="2600" dirty="0" err="1">
                <a:latin typeface="Gill Sans Nova Cond Ultra Bold" panose="020B0B04020104020203" pitchFamily="34" charset="0"/>
              </a:rPr>
              <a:t>adil</a:t>
            </a:r>
            <a:r>
              <a:rPr lang="en-ID" sz="2600" dirty="0">
                <a:latin typeface="Gill Sans Nova Cond Ultra Bold" panose="020B0B04020104020203" pitchFamily="34" charset="0"/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849C8F-8C73-5F48-065A-4E1A8FA67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4013"/>
            <a:ext cx="9144000" cy="909012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Jadi, apa artinya jiwa-jiwa di bawah mezbah?</a:t>
            </a:r>
            <a:endParaRPr lang="en-ID" sz="3200" dirty="0">
              <a:solidFill>
                <a:srgbClr val="C000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A977EC-47DA-DAEC-DABE-5E257F7E5F78}"/>
              </a:ext>
            </a:extLst>
          </p:cNvPr>
          <p:cNvSpPr/>
          <p:nvPr/>
        </p:nvSpPr>
        <p:spPr>
          <a:xfrm>
            <a:off x="528955" y="2724001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16720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AA587-F19A-595A-EAA5-05005297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C7898-164C-74F9-7686-6040217A2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AFCB29C-C76B-DC60-E914-0DA5A39FE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6"/>
            <a:ext cx="9143999" cy="68675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EB562DA-4E23-0C94-144B-2471B8212DF8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08695E-E8DB-F13E-9A34-EC4F08E1B498}"/>
              </a:ext>
            </a:extLst>
          </p:cNvPr>
          <p:cNvSpPr/>
          <p:nvPr/>
        </p:nvSpPr>
        <p:spPr>
          <a:xfrm>
            <a:off x="341462" y="54462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14F6DE-4020-8DB3-7728-B57F3C1FC2CC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B9802B-5821-B28A-AE43-9157AD4E6D44}"/>
              </a:ext>
            </a:extLst>
          </p:cNvPr>
          <p:cNvSpPr/>
          <p:nvPr/>
        </p:nvSpPr>
        <p:spPr>
          <a:xfrm>
            <a:off x="341736" y="203629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DF38CE-2961-A2AA-856C-16965665BA85}"/>
              </a:ext>
            </a:extLst>
          </p:cNvPr>
          <p:cNvSpPr/>
          <p:nvPr/>
        </p:nvSpPr>
        <p:spPr>
          <a:xfrm>
            <a:off x="341736" y="32236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5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445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7DCE46-A9EC-7A98-DB3A-00A4BEC5840D}"/>
              </a:ext>
            </a:extLst>
          </p:cNvPr>
          <p:cNvSpPr/>
          <p:nvPr/>
        </p:nvSpPr>
        <p:spPr>
          <a:xfrm>
            <a:off x="341462" y="43479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EC13BD-123F-F177-EB7D-D6A89A0FB0BA}"/>
              </a:ext>
            </a:extLst>
          </p:cNvPr>
          <p:cNvSpPr txBox="1"/>
          <p:nvPr/>
        </p:nvSpPr>
        <p:spPr>
          <a:xfrm>
            <a:off x="1086735" y="916298"/>
            <a:ext cx="7886700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Gill Sans Nova Cond XBd" panose="020B0A06020104020203" pitchFamily="34" charset="0"/>
              </a:rPr>
              <a:t>Dalam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perumpamaan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tentang</a:t>
            </a:r>
            <a:r>
              <a:rPr lang="en-ID" sz="2000" dirty="0">
                <a:latin typeface="Gill Sans Nova Cond XBd" panose="020B0A06020104020203" pitchFamily="34" charset="0"/>
              </a:rPr>
              <a:t> orang kaya dan Lazarus, </a:t>
            </a:r>
            <a:r>
              <a:rPr lang="en-ID" sz="2000" dirty="0" err="1">
                <a:latin typeface="Gill Sans Nova Cond XBd" panose="020B0A06020104020203" pitchFamily="34" charset="0"/>
              </a:rPr>
              <a:t>Kristus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menunjukkan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bahwa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dalam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kehidupan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ini</a:t>
            </a:r>
            <a:r>
              <a:rPr lang="en-ID" sz="2000" dirty="0">
                <a:latin typeface="Gill Sans Nova Cond XBd" panose="020B0A06020104020203" pitchFamily="34" charset="0"/>
              </a:rPr>
              <a:t>, OLEH PILIHANNYA SENDIRI </a:t>
            </a:r>
            <a:r>
              <a:rPr lang="en-ID" sz="2000" dirty="0" err="1">
                <a:latin typeface="Gill Sans Nova Cond XBd" panose="020B0A06020104020203" pitchFamily="34" charset="0"/>
              </a:rPr>
              <a:t>manusia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menentukan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nasibnya</a:t>
            </a:r>
            <a:r>
              <a:rPr lang="en-ID" sz="2000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8EBD09-B38D-B1A3-490E-1E8B5FCCDDF0}"/>
              </a:ext>
            </a:extLst>
          </p:cNvPr>
          <p:cNvSpPr txBox="1"/>
          <p:nvPr/>
        </p:nvSpPr>
        <p:spPr>
          <a:xfrm>
            <a:off x="1086735" y="2085226"/>
            <a:ext cx="7886700" cy="1015663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Gill Sans Nova Cond XBd" panose="020B0A06020104020203" pitchFamily="34" charset="0"/>
              </a:rPr>
              <a:t>Janji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keselamatan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diberikan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kepada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kita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semua</a:t>
            </a:r>
            <a:r>
              <a:rPr lang="en-ID" sz="2000" dirty="0">
                <a:latin typeface="Gill Sans Nova Cond XBd" panose="020B0A06020104020203" pitchFamily="34" charset="0"/>
              </a:rPr>
              <a:t>, </a:t>
            </a:r>
            <a:r>
              <a:rPr lang="en-ID" sz="2000" dirty="0" err="1">
                <a:latin typeface="Gill Sans Nova Cond XBd" panose="020B0A06020104020203" pitchFamily="34" charset="0"/>
              </a:rPr>
              <a:t>namun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untuk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berada</a:t>
            </a:r>
            <a:r>
              <a:rPr lang="en-ID" sz="2000" dirty="0">
                <a:latin typeface="Gill Sans Nova Cond XBd" panose="020B0A06020104020203" pitchFamily="34" charset="0"/>
              </a:rPr>
              <a:t> di </a:t>
            </a:r>
            <a:r>
              <a:rPr lang="en-ID" sz="2000" dirty="0" err="1">
                <a:latin typeface="Gill Sans Nova Cond XBd" panose="020B0A06020104020203" pitchFamily="34" charset="0"/>
              </a:rPr>
              <a:t>surga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itu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akan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digenapi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setelah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kebangkitan</a:t>
            </a:r>
            <a:r>
              <a:rPr lang="en-ID" sz="2000" dirty="0">
                <a:latin typeface="Gill Sans Nova Cond XBd" panose="020B0A06020104020203" pitchFamily="34" charset="0"/>
              </a:rPr>
              <a:t> pada </a:t>
            </a:r>
            <a:r>
              <a:rPr lang="en-ID" sz="2000" dirty="0" err="1">
                <a:latin typeface="Gill Sans Nova Cond XBd" panose="020B0A06020104020203" pitchFamily="34" charset="0"/>
              </a:rPr>
              <a:t>akhir</a:t>
            </a:r>
            <a:r>
              <a:rPr lang="en-ID" sz="2000" dirty="0">
                <a:latin typeface="Gill Sans Nova Cond XBd" panose="020B0A06020104020203" pitchFamily="34" charset="0"/>
              </a:rPr>
              <a:t> zaman, pada </a:t>
            </a:r>
            <a:r>
              <a:rPr lang="en-ID" sz="2000" dirty="0" err="1">
                <a:latin typeface="Gill Sans Nova Cond XBd" panose="020B0A06020104020203" pitchFamily="34" charset="0"/>
              </a:rPr>
              <a:t>saat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Yesus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datang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menjemput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umat</a:t>
            </a:r>
            <a:r>
              <a:rPr lang="en-ID" sz="2000" dirty="0">
                <a:latin typeface="Gill Sans Nova Cond XBd" panose="020B0A06020104020203" pitchFamily="34" charset="0"/>
              </a:rPr>
              <a:t>-Nya.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FDDE9-F767-0CBA-D0DA-C10B3A51495A}"/>
              </a:ext>
            </a:extLst>
          </p:cNvPr>
          <p:cNvSpPr txBox="1"/>
          <p:nvPr/>
        </p:nvSpPr>
        <p:spPr>
          <a:xfrm>
            <a:off x="1086735" y="3235941"/>
            <a:ext cx="7886700" cy="954107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latin typeface="Gill Sans Nova Cond XBd" panose="020B0A06020104020203" pitchFamily="34" charset="0"/>
              </a:rPr>
              <a:t>Baik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hidup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ataupun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kematian</a:t>
            </a:r>
            <a:r>
              <a:rPr lang="en-ID" sz="2800" dirty="0"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latin typeface="Gill Sans Nova Cond XBd" panose="020B0A06020104020203" pitchFamily="34" charset="0"/>
              </a:rPr>
              <a:t>tidak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dapat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memisahkan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dari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Kristus</a:t>
            </a:r>
            <a:r>
              <a:rPr lang="en-ID" sz="2800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017666-02C2-DD08-CDD6-DB6251B368E9}"/>
              </a:ext>
            </a:extLst>
          </p:cNvPr>
          <p:cNvSpPr txBox="1"/>
          <p:nvPr/>
        </p:nvSpPr>
        <p:spPr>
          <a:xfrm>
            <a:off x="1086737" y="4285138"/>
            <a:ext cx="7886698" cy="1015663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latin typeface="Gill Sans Nova Cond XBd" panose="020B0A06020104020203" pitchFamily="34" charset="0"/>
              </a:rPr>
              <a:t>Tidak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ada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kesempatan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kedua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untuk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keselamatan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bagi</a:t>
            </a:r>
            <a:r>
              <a:rPr lang="en-ID" sz="2000" dirty="0">
                <a:latin typeface="Gill Sans Nova Cond XBd" panose="020B0A06020104020203" pitchFamily="34" charset="0"/>
              </a:rPr>
              <a:t> orang yang </a:t>
            </a:r>
            <a:r>
              <a:rPr lang="en-ID" sz="2000" dirty="0" err="1">
                <a:latin typeface="Gill Sans Nova Cond XBd" panose="020B0A06020104020203" pitchFamily="34" charset="0"/>
              </a:rPr>
              <a:t>mati</a:t>
            </a:r>
            <a:r>
              <a:rPr lang="en-ID" sz="2000" dirty="0">
                <a:latin typeface="Gill Sans Nova Cond XBd" panose="020B0A06020104020203" pitchFamily="34" charset="0"/>
              </a:rPr>
              <a:t>, </a:t>
            </a:r>
            <a:r>
              <a:rPr lang="en-ID" sz="2000" dirty="0" err="1">
                <a:latin typeface="Gill Sans Nova Cond XBd" panose="020B0A06020104020203" pitchFamily="34" charset="0"/>
              </a:rPr>
              <a:t>karena</a:t>
            </a:r>
            <a:r>
              <a:rPr lang="en-ID" sz="2000" dirty="0">
                <a:latin typeface="Gill Sans Nova Cond XBd" panose="020B0A06020104020203" pitchFamily="34" charset="0"/>
              </a:rPr>
              <a:t> orang </a:t>
            </a:r>
            <a:r>
              <a:rPr lang="en-ID" sz="2000" dirty="0" err="1">
                <a:latin typeface="Gill Sans Nova Cond XBd" panose="020B0A06020104020203" pitchFamily="34" charset="0"/>
              </a:rPr>
              <a:t>mati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tetap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tidak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sadarkan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diri</a:t>
            </a:r>
            <a:r>
              <a:rPr lang="en-ID" sz="2000" dirty="0">
                <a:latin typeface="Gill Sans Nova Cond XBd" panose="020B0A06020104020203" pitchFamily="34" charset="0"/>
              </a:rPr>
              <a:t> di </a:t>
            </a:r>
            <a:r>
              <a:rPr lang="en-ID" sz="2000" dirty="0" err="1">
                <a:latin typeface="Gill Sans Nova Cond XBd" panose="020B0A06020104020203" pitchFamily="34" charset="0"/>
              </a:rPr>
              <a:t>dalam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kubur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sampai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kebangkitan</a:t>
            </a:r>
            <a:r>
              <a:rPr lang="en-ID" sz="2000" dirty="0"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latin typeface="Gill Sans Nova Cond XBd" panose="020B0A06020104020203" pitchFamily="34" charset="0"/>
              </a:rPr>
              <a:t>terakhir</a:t>
            </a:r>
            <a:r>
              <a:rPr lang="en-ID" sz="2000" dirty="0">
                <a:latin typeface="Gill Sans Nova Cond XBd" panose="020B0A06020104020203" pitchFamily="34" charset="0"/>
              </a:rPr>
              <a:t>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99B7B5-408C-BC97-351A-5CF9DC35AC14}"/>
              </a:ext>
            </a:extLst>
          </p:cNvPr>
          <p:cNvSpPr txBox="1"/>
          <p:nvPr/>
        </p:nvSpPr>
        <p:spPr>
          <a:xfrm>
            <a:off x="1086736" y="5493418"/>
            <a:ext cx="7886699" cy="92333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ID" sz="1800" dirty="0">
                <a:latin typeface="Gill Sans Nova Cond XBd" panose="020B0A06020104020203" pitchFamily="34" charset="0"/>
              </a:rPr>
              <a:t>Orang-orang kudus yang </a:t>
            </a:r>
            <a:r>
              <a:rPr lang="en-ID" sz="1800" dirty="0" err="1">
                <a:latin typeface="Gill Sans Nova Cond XBd" panose="020B0A06020104020203" pitchFamily="34" charset="0"/>
              </a:rPr>
              <a:t>dianiaya</a:t>
            </a:r>
            <a:r>
              <a:rPr lang="en-ID" sz="1800" dirty="0">
                <a:latin typeface="Gill Sans Nova Cond XBd" panose="020B0A06020104020203" pitchFamily="34" charset="0"/>
              </a:rPr>
              <a:t> dan </a:t>
            </a:r>
            <a:r>
              <a:rPr lang="en-ID" sz="1800" dirty="0" err="1">
                <a:latin typeface="Gill Sans Nova Cond XBd" panose="020B0A06020104020203" pitchFamily="34" charset="0"/>
              </a:rPr>
              <a:t>mati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secara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tidak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adil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karena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mereka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setia</a:t>
            </a:r>
            <a:r>
              <a:rPr lang="en-ID" sz="1800" dirty="0">
                <a:latin typeface="Gill Sans Nova Cond XBd" panose="020B0A06020104020203" pitchFamily="34" charset="0"/>
              </a:rPr>
              <a:t> dan </a:t>
            </a:r>
            <a:r>
              <a:rPr lang="en-ID" sz="1800" dirty="0" err="1">
                <a:latin typeface="Gill Sans Nova Cond XBd" panose="020B0A06020104020203" pitchFamily="34" charset="0"/>
              </a:rPr>
              <a:t>mendedikasikan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diri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untuk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mengabarkan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Injil</a:t>
            </a:r>
            <a:r>
              <a:rPr lang="en-ID" sz="1800" dirty="0">
                <a:latin typeface="Gill Sans Nova Cond XBd" panose="020B0A06020104020203" pitchFamily="34" charset="0"/>
              </a:rPr>
              <a:t>, </a:t>
            </a:r>
            <a:r>
              <a:rPr lang="en-ID" sz="1800" dirty="0" err="1">
                <a:latin typeface="Gill Sans Nova Cond XBd" panose="020B0A06020104020203" pitchFamily="34" charset="0"/>
              </a:rPr>
              <a:t>memberikan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teladan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kepada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kita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supaya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karakter</a:t>
            </a:r>
            <a:r>
              <a:rPr lang="en-ID" sz="1800" dirty="0">
                <a:latin typeface="Gill Sans Nova Cond XBd" panose="020B0A06020104020203" pitchFamily="34" charset="0"/>
              </a:rPr>
              <a:t> Allah </a:t>
            </a:r>
            <a:r>
              <a:rPr lang="en-ID" sz="1800" dirty="0" err="1">
                <a:latin typeface="Gill Sans Nova Cond XBd" panose="020B0A06020104020203" pitchFamily="34" charset="0"/>
              </a:rPr>
              <a:t>ditunjukkan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dengan</a:t>
            </a:r>
            <a:r>
              <a:rPr lang="en-ID" sz="1800" dirty="0">
                <a:latin typeface="Gill Sans Nova Cond XBd" panose="020B0A06020104020203" pitchFamily="34" charset="0"/>
              </a:rPr>
              <a:t> </a:t>
            </a:r>
            <a:r>
              <a:rPr lang="en-ID" sz="1800" dirty="0" err="1">
                <a:latin typeface="Gill Sans Nova Cond XBd" panose="020B0A06020104020203" pitchFamily="34" charset="0"/>
              </a:rPr>
              <a:t>benar</a:t>
            </a:r>
            <a:r>
              <a:rPr lang="en-ID" sz="1800" dirty="0">
                <a:latin typeface="Gill Sans Nova Cond XBd" panose="020B0A06020104020203" pitchFamily="34" charset="0"/>
              </a:rPr>
              <a:t>, </a:t>
            </a:r>
            <a:r>
              <a:rPr lang="en-ID" sz="1800" dirty="0" err="1">
                <a:latin typeface="Gill Sans Nova Cond XBd" panose="020B0A06020104020203" pitchFamily="34" charset="0"/>
              </a:rPr>
              <a:t>suci</a:t>
            </a:r>
            <a:r>
              <a:rPr lang="en-ID" sz="1800" dirty="0">
                <a:latin typeface="Gill Sans Nova Cond XBd" panose="020B0A06020104020203" pitchFamily="34" charset="0"/>
              </a:rPr>
              <a:t>, dan </a:t>
            </a:r>
            <a:r>
              <a:rPr lang="en-ID" sz="1800" dirty="0" err="1">
                <a:latin typeface="Gill Sans Nova Cond XBd" panose="020B0A06020104020203" pitchFamily="34" charset="0"/>
              </a:rPr>
              <a:t>adil</a:t>
            </a:r>
            <a:r>
              <a:rPr lang="en-ID" sz="18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0206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FA1488-29DE-89BD-5C81-3BF2BD2D9F8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AF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D4302-2C9B-FFC7-EDCF-7B97130C5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319980"/>
            <a:ext cx="4109060" cy="29805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Ada </a:t>
            </a:r>
            <a:r>
              <a:rPr lang="en-US" b="1" dirty="0" err="1"/>
              <a:t>beberapa</a:t>
            </a:r>
            <a:r>
              <a:rPr lang="en-US" b="1" dirty="0"/>
              <a:t> </a:t>
            </a:r>
            <a:r>
              <a:rPr lang="en-US" b="1" dirty="0" err="1"/>
              <a:t>bagian</a:t>
            </a:r>
            <a:r>
              <a:rPr lang="en-US" b="1" dirty="0"/>
              <a:t>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err="1"/>
              <a:t>Perjanjian</a:t>
            </a:r>
            <a:r>
              <a:rPr lang="en-US" b="1" dirty="0"/>
              <a:t> </a:t>
            </a:r>
            <a:r>
              <a:rPr lang="en-US" b="1" dirty="0" err="1"/>
              <a:t>Baru</a:t>
            </a:r>
            <a:r>
              <a:rPr lang="en-US" b="1" dirty="0"/>
              <a:t> yang </a:t>
            </a:r>
            <a:r>
              <a:rPr lang="en-US" b="1" dirty="0" err="1"/>
              <a:t>tampaknya</a:t>
            </a:r>
            <a:r>
              <a:rPr lang="en-US" b="1" dirty="0"/>
              <a:t> </a:t>
            </a:r>
            <a:r>
              <a:rPr lang="en-US" b="1" dirty="0" err="1"/>
              <a:t>menyiratkan</a:t>
            </a:r>
            <a:r>
              <a:rPr lang="en-US" b="1" dirty="0"/>
              <a:t> </a:t>
            </a:r>
            <a:r>
              <a:rPr lang="en-US" b="1" dirty="0" err="1"/>
              <a:t>bahwa</a:t>
            </a:r>
            <a:r>
              <a:rPr lang="en-US" b="1" dirty="0"/>
              <a:t> </a:t>
            </a:r>
            <a:r>
              <a:rPr lang="en-US" b="1" dirty="0" err="1"/>
              <a:t>ada</a:t>
            </a:r>
            <a:r>
              <a:rPr lang="en-US" b="1" dirty="0"/>
              <a:t> </a:t>
            </a:r>
            <a:r>
              <a:rPr lang="en-US" b="1" dirty="0" err="1"/>
              <a:t>jiwa</a:t>
            </a:r>
            <a:r>
              <a:rPr lang="en-US" b="1" dirty="0"/>
              <a:t> </a:t>
            </a:r>
            <a:r>
              <a:rPr lang="en-US" b="1" dirty="0" err="1"/>
              <a:t>atau</a:t>
            </a:r>
            <a:r>
              <a:rPr lang="en-US" b="1" dirty="0"/>
              <a:t> </a:t>
            </a:r>
            <a:r>
              <a:rPr lang="en-US" b="1" dirty="0" err="1"/>
              <a:t>roh</a:t>
            </a:r>
            <a:r>
              <a:rPr lang="en-US" b="1" dirty="0"/>
              <a:t> yang </a:t>
            </a:r>
            <a:r>
              <a:rPr lang="en-US" b="1" dirty="0" err="1"/>
              <a:t>tidak</a:t>
            </a:r>
            <a:r>
              <a:rPr lang="en-US" b="1" dirty="0"/>
              <a:t> </a:t>
            </a:r>
            <a:r>
              <a:rPr lang="en-US" b="1" dirty="0" err="1"/>
              <a:t>abadi</a:t>
            </a:r>
            <a:r>
              <a:rPr lang="en-US" b="1" dirty="0"/>
              <a:t>, </a:t>
            </a:r>
            <a:r>
              <a:rPr lang="en-US" b="1" dirty="0" err="1"/>
              <a:t>atau</a:t>
            </a:r>
            <a:r>
              <a:rPr lang="en-US" b="1" dirty="0"/>
              <a:t> </a:t>
            </a:r>
            <a:r>
              <a:rPr lang="en-US" b="1" dirty="0" err="1"/>
              <a:t>bahwa</a:t>
            </a:r>
            <a:r>
              <a:rPr lang="en-US" b="1" dirty="0"/>
              <a:t> </a:t>
            </a:r>
            <a:r>
              <a:rPr lang="en-US" b="1" dirty="0" err="1"/>
              <a:t>ada</a:t>
            </a:r>
            <a:r>
              <a:rPr lang="en-US" b="1" dirty="0"/>
              <a:t> </a:t>
            </a:r>
            <a:r>
              <a:rPr lang="en-US" b="1" dirty="0" err="1"/>
              <a:t>api</a:t>
            </a:r>
            <a:r>
              <a:rPr lang="en-US" b="1" dirty="0"/>
              <a:t> </a:t>
            </a:r>
            <a:r>
              <a:rPr lang="en-US" b="1" dirty="0" err="1"/>
              <a:t>neraka</a:t>
            </a:r>
            <a:r>
              <a:rPr lang="en-US" b="1" dirty="0"/>
              <a:t> di mana orang </a:t>
            </a:r>
            <a:r>
              <a:rPr lang="en-US" b="1" dirty="0" err="1"/>
              <a:t>jahat</a:t>
            </a:r>
            <a:r>
              <a:rPr lang="en-US" b="1" dirty="0"/>
              <a:t> </a:t>
            </a:r>
            <a:r>
              <a:rPr lang="en-US" b="1" dirty="0" err="1"/>
              <a:t>terbakar</a:t>
            </a:r>
            <a:r>
              <a:rPr lang="en-US" b="1" dirty="0"/>
              <a:t> </a:t>
            </a:r>
            <a:r>
              <a:rPr lang="en-US" b="1" dirty="0" err="1"/>
              <a:t>selamanya</a:t>
            </a:r>
            <a:r>
              <a:rPr lang="en-US" b="1" dirty="0"/>
              <a:t>.</a:t>
            </a:r>
            <a:endParaRPr lang="es-E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4D871F-1CB4-DEF8-20DA-87960AF938F6}"/>
              </a:ext>
            </a:extLst>
          </p:cNvPr>
          <p:cNvSpPr txBox="1"/>
          <p:nvPr/>
        </p:nvSpPr>
        <p:spPr>
          <a:xfrm>
            <a:off x="4251934" y="3164682"/>
            <a:ext cx="489206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>
                <a:latin typeface="Franklin Gothic Demi Cond" panose="020B0706030402020204" pitchFamily="34" charset="0"/>
              </a:rPr>
              <a:t>Namun</a:t>
            </a:r>
            <a:r>
              <a:rPr lang="en-US" sz="2400" b="1" dirty="0">
                <a:latin typeface="Franklin Gothic Demi Cond" panose="020B0706030402020204" pitchFamily="34" charset="0"/>
              </a:rPr>
              <a:t>, </a:t>
            </a:r>
            <a:r>
              <a:rPr lang="en-US" sz="2400" b="1" dirty="0" err="1">
                <a:latin typeface="Franklin Gothic Demi Cond" panose="020B0706030402020204" pitchFamily="34" charset="0"/>
              </a:rPr>
              <a:t>bagian-bagian</a:t>
            </a:r>
            <a:r>
              <a:rPr lang="en-US" sz="2400" b="1" dirty="0">
                <a:latin typeface="Franklin Gothic Demi Cond" panose="020B0706030402020204" pitchFamily="34" charset="0"/>
              </a:rPr>
              <a:t> </a:t>
            </a:r>
            <a:r>
              <a:rPr lang="en-US" sz="2400" b="1" dirty="0" err="1">
                <a:latin typeface="Franklin Gothic Demi Cond" panose="020B0706030402020204" pitchFamily="34" charset="0"/>
              </a:rPr>
              <a:t>tersebut</a:t>
            </a:r>
            <a:r>
              <a:rPr lang="en-US" sz="2400" b="1" dirty="0">
                <a:latin typeface="Franklin Gothic Demi Cond" panose="020B0706030402020204" pitchFamily="34" charset="0"/>
              </a:rPr>
              <a:t> </a:t>
            </a:r>
            <a:r>
              <a:rPr lang="en-US" sz="2400" b="1" dirty="0" err="1">
                <a:latin typeface="Franklin Gothic Demi Cond" panose="020B0706030402020204" pitchFamily="34" charset="0"/>
              </a:rPr>
              <a:t>tidak</a:t>
            </a:r>
            <a:r>
              <a:rPr lang="en-US" sz="2400" b="1" dirty="0">
                <a:latin typeface="Franklin Gothic Demi Cond" panose="020B0706030402020204" pitchFamily="34" charset="0"/>
              </a:rPr>
              <a:t> </a:t>
            </a:r>
            <a:r>
              <a:rPr lang="en-US" sz="2400" b="1" dirty="0" err="1">
                <a:latin typeface="Franklin Gothic Demi Cond" panose="020B0706030402020204" pitchFamily="34" charset="0"/>
              </a:rPr>
              <a:t>benar-benar</a:t>
            </a:r>
            <a:r>
              <a:rPr lang="en-US" sz="2400" b="1" dirty="0">
                <a:latin typeface="Franklin Gothic Demi Cond" panose="020B0706030402020204" pitchFamily="34" charset="0"/>
              </a:rPr>
              <a:t> </a:t>
            </a:r>
            <a:r>
              <a:rPr lang="en-US" sz="2400" b="1" dirty="0" err="1">
                <a:latin typeface="Franklin Gothic Demi Cond" panose="020B0706030402020204" pitchFamily="34" charset="0"/>
              </a:rPr>
              <a:t>bermaksud</a:t>
            </a:r>
            <a:r>
              <a:rPr lang="en-US" sz="2400" b="1" dirty="0">
                <a:latin typeface="Franklin Gothic Demi Cond" panose="020B0706030402020204" pitchFamily="34" charset="0"/>
              </a:rPr>
              <a:t> </a:t>
            </a:r>
            <a:r>
              <a:rPr lang="en-US" sz="2400" b="1" dirty="0" err="1">
                <a:latin typeface="Franklin Gothic Demi Cond" panose="020B0706030402020204" pitchFamily="34" charset="0"/>
              </a:rPr>
              <a:t>demikian</a:t>
            </a:r>
            <a:r>
              <a:rPr lang="en-US" sz="2400" b="1" dirty="0">
                <a:latin typeface="Franklin Gothic Demi Cond" panose="020B0706030402020204" pitchFamily="34" charset="0"/>
              </a:rPr>
              <a:t>. Ketika </a:t>
            </a:r>
            <a:r>
              <a:rPr lang="en-US" sz="2400" b="1" dirty="0" err="1">
                <a:latin typeface="Franklin Gothic Demi Cond" panose="020B0706030402020204" pitchFamily="34" charset="0"/>
              </a:rPr>
              <a:t>mempelajari</a:t>
            </a:r>
            <a:r>
              <a:rPr lang="en-US" sz="2400" b="1" dirty="0">
                <a:latin typeface="Franklin Gothic Demi Cond" panose="020B0706030402020204" pitchFamily="34" charset="0"/>
              </a:rPr>
              <a:t> </a:t>
            </a:r>
            <a:r>
              <a:rPr lang="en-US" sz="2400" b="1" dirty="0" err="1">
                <a:latin typeface="Franklin Gothic Demi Cond" panose="020B0706030402020204" pitchFamily="34" charset="0"/>
              </a:rPr>
              <a:t>konteksnya</a:t>
            </a:r>
            <a:r>
              <a:rPr lang="en-US" sz="2400" b="1" dirty="0">
                <a:latin typeface="Franklin Gothic Demi Cond" panose="020B0706030402020204" pitchFamily="34" charset="0"/>
              </a:rPr>
              <a:t> dan </a:t>
            </a:r>
            <a:r>
              <a:rPr lang="en-US" sz="2400" b="1" dirty="0" err="1">
                <a:latin typeface="Franklin Gothic Demi Cond" panose="020B0706030402020204" pitchFamily="34" charset="0"/>
              </a:rPr>
              <a:t>menghubungkannya</a:t>
            </a:r>
            <a:r>
              <a:rPr lang="en-US" sz="2400" b="1" dirty="0">
                <a:latin typeface="Franklin Gothic Demi Cond" panose="020B0706030402020204" pitchFamily="34" charset="0"/>
              </a:rPr>
              <a:t> </a:t>
            </a:r>
            <a:r>
              <a:rPr lang="en-US" sz="2400" b="1" dirty="0" err="1">
                <a:latin typeface="Franklin Gothic Demi Cond" panose="020B0706030402020204" pitchFamily="34" charset="0"/>
              </a:rPr>
              <a:t>dengan</a:t>
            </a:r>
            <a:r>
              <a:rPr lang="en-US" sz="2400" b="1" dirty="0">
                <a:latin typeface="Franklin Gothic Demi Cond" panose="020B0706030402020204" pitchFamily="34" charset="0"/>
              </a:rPr>
              <a:t> </a:t>
            </a:r>
            <a:r>
              <a:rPr lang="en-US" sz="2400" b="1" dirty="0" err="1">
                <a:latin typeface="Franklin Gothic Demi Cond" panose="020B0706030402020204" pitchFamily="34" charset="0"/>
              </a:rPr>
              <a:t>bagian</a:t>
            </a:r>
            <a:r>
              <a:rPr lang="en-US" sz="2400" b="1" dirty="0">
                <a:latin typeface="Franklin Gothic Demi Cond" panose="020B0706030402020204" pitchFamily="34" charset="0"/>
              </a:rPr>
              <a:t> lain </a:t>
            </a:r>
            <a:r>
              <a:rPr lang="en-US" sz="2400" b="1" dirty="0" err="1">
                <a:latin typeface="Franklin Gothic Demi Cond" panose="020B0706030402020204" pitchFamily="34" charset="0"/>
              </a:rPr>
              <a:t>dalam</a:t>
            </a:r>
            <a:r>
              <a:rPr lang="en-US" sz="2400" b="1" dirty="0">
                <a:latin typeface="Franklin Gothic Demi Cond" panose="020B0706030402020204" pitchFamily="34" charset="0"/>
              </a:rPr>
              <a:t> Kitab </a:t>
            </a:r>
            <a:r>
              <a:rPr lang="en-US" sz="2400" b="1" dirty="0" err="1">
                <a:latin typeface="Franklin Gothic Demi Cond" panose="020B0706030402020204" pitchFamily="34" charset="0"/>
              </a:rPr>
              <a:t>Suci</a:t>
            </a:r>
            <a:r>
              <a:rPr lang="en-US" sz="2400" b="1" dirty="0">
                <a:latin typeface="Franklin Gothic Demi Cond" panose="020B0706030402020204" pitchFamily="34" charset="0"/>
              </a:rPr>
              <a:t>, </a:t>
            </a:r>
            <a:r>
              <a:rPr lang="en-US" sz="2400" b="1" dirty="0" err="1">
                <a:latin typeface="Franklin Gothic Demi Cond" panose="020B0706030402020204" pitchFamily="34" charset="0"/>
              </a:rPr>
              <a:t>bagian-bagian</a:t>
            </a:r>
            <a:r>
              <a:rPr lang="en-US" sz="2400" b="1" dirty="0">
                <a:latin typeface="Franklin Gothic Demi Cond" panose="020B0706030402020204" pitchFamily="34" charset="0"/>
              </a:rPr>
              <a:t> </a:t>
            </a:r>
            <a:r>
              <a:rPr lang="en-US" sz="2400" b="1" dirty="0" err="1">
                <a:latin typeface="Franklin Gothic Demi Cond" panose="020B0706030402020204" pitchFamily="34" charset="0"/>
              </a:rPr>
              <a:t>itu</a:t>
            </a:r>
            <a:r>
              <a:rPr lang="en-US" sz="2400" b="1" dirty="0">
                <a:latin typeface="Franklin Gothic Demi Cond" panose="020B0706030402020204" pitchFamily="34" charset="0"/>
              </a:rPr>
              <a:t> </a:t>
            </a:r>
            <a:r>
              <a:rPr lang="en-US" sz="2400" b="1" dirty="0" err="1">
                <a:latin typeface="Franklin Gothic Demi Cond" panose="020B0706030402020204" pitchFamily="34" charset="0"/>
              </a:rPr>
              <a:t>mengajarkan</a:t>
            </a:r>
            <a:r>
              <a:rPr lang="en-US" sz="2400" b="1" dirty="0">
                <a:latin typeface="Franklin Gothic Demi Cond" panose="020B0706030402020204" pitchFamily="34" charset="0"/>
              </a:rPr>
              <a:t> </a:t>
            </a:r>
            <a:r>
              <a:rPr lang="en-US" sz="2400" b="1" dirty="0" err="1">
                <a:latin typeface="Franklin Gothic Demi Cond" panose="020B0706030402020204" pitchFamily="34" charset="0"/>
              </a:rPr>
              <a:t>hal</a:t>
            </a:r>
            <a:r>
              <a:rPr lang="en-US" sz="2400" b="1" dirty="0">
                <a:latin typeface="Franklin Gothic Demi Cond" panose="020B0706030402020204" pitchFamily="34" charset="0"/>
              </a:rPr>
              <a:t> yang </a:t>
            </a:r>
            <a:r>
              <a:rPr lang="en-US" sz="2400" b="1" dirty="0" err="1">
                <a:latin typeface="Franklin Gothic Demi Cond" panose="020B0706030402020204" pitchFamily="34" charset="0"/>
              </a:rPr>
              <a:t>sama</a:t>
            </a:r>
            <a:r>
              <a:rPr lang="en-US" sz="2400" b="1" dirty="0">
                <a:latin typeface="Franklin Gothic Demi Cond" panose="020B0706030402020204" pitchFamily="34" charset="0"/>
              </a:rPr>
              <a:t> </a:t>
            </a:r>
            <a:r>
              <a:rPr lang="en-US" sz="2400" b="1" dirty="0" err="1">
                <a:latin typeface="Franklin Gothic Demi Cond" panose="020B0706030402020204" pitchFamily="34" charset="0"/>
              </a:rPr>
              <a:t>seperti</a:t>
            </a:r>
            <a:r>
              <a:rPr lang="en-US" sz="2400" b="1" dirty="0">
                <a:latin typeface="Franklin Gothic Demi Cond" panose="020B0706030402020204" pitchFamily="34" charset="0"/>
              </a:rPr>
              <a:t> yang </a:t>
            </a:r>
            <a:r>
              <a:rPr lang="en-US" sz="2400" b="1" dirty="0" err="1">
                <a:latin typeface="Franklin Gothic Demi Cond" panose="020B0706030402020204" pitchFamily="34" charset="0"/>
              </a:rPr>
              <a:t>diajarkan</a:t>
            </a:r>
            <a:r>
              <a:rPr lang="en-US" sz="2400" b="1" dirty="0">
                <a:latin typeface="Franklin Gothic Demi Cond" panose="020B0706030402020204" pitchFamily="34" charset="0"/>
              </a:rPr>
              <a:t> oleh </a:t>
            </a:r>
            <a:r>
              <a:rPr lang="en-US" sz="2400" b="1" dirty="0" err="1">
                <a:latin typeface="Franklin Gothic Demi Cond" panose="020B0706030402020204" pitchFamily="34" charset="0"/>
              </a:rPr>
              <a:t>bagian</a:t>
            </a:r>
            <a:r>
              <a:rPr lang="en-US" sz="2400" b="1" dirty="0">
                <a:latin typeface="Franklin Gothic Demi Cond" panose="020B0706030402020204" pitchFamily="34" charset="0"/>
              </a:rPr>
              <a:t> lain </a:t>
            </a:r>
            <a:r>
              <a:rPr lang="en-US" sz="2400" b="1" dirty="0" err="1">
                <a:latin typeface="Franklin Gothic Demi Cond" panose="020B0706030402020204" pitchFamily="34" charset="0"/>
              </a:rPr>
              <a:t>dari</a:t>
            </a:r>
            <a:r>
              <a:rPr lang="en-US" sz="2400" b="1" dirty="0">
                <a:latin typeface="Franklin Gothic Demi Cond" panose="020B0706030402020204" pitchFamily="34" charset="0"/>
              </a:rPr>
              <a:t> </a:t>
            </a:r>
            <a:r>
              <a:rPr lang="en-US" sz="2400" b="1" dirty="0" err="1">
                <a:latin typeface="Franklin Gothic Demi Cond" panose="020B0706030402020204" pitchFamily="34" charset="0"/>
              </a:rPr>
              <a:t>Alkitab</a:t>
            </a:r>
            <a:r>
              <a:rPr lang="en-US" sz="2400" b="1" dirty="0">
                <a:latin typeface="Franklin Gothic Demi Cond" panose="020B0706030402020204" pitchFamily="34" charset="0"/>
              </a:rPr>
              <a:t>: </a:t>
            </a:r>
            <a:r>
              <a:rPr lang="en-US" sz="2400" b="1" dirty="0" err="1">
                <a:latin typeface="Franklin Gothic Demi Cond" panose="020B0706030402020204" pitchFamily="34" charset="0"/>
              </a:rPr>
              <a:t>Kematian</a:t>
            </a:r>
            <a:r>
              <a:rPr lang="en-US" sz="2400" b="1" dirty="0">
                <a:latin typeface="Franklin Gothic Demi Cond" panose="020B0706030402020204" pitchFamily="34" charset="0"/>
              </a:rPr>
              <a:t> </a:t>
            </a:r>
            <a:r>
              <a:rPr lang="en-US" sz="2400" b="1" dirty="0" err="1">
                <a:latin typeface="Franklin Gothic Demi Cond" panose="020B0706030402020204" pitchFamily="34" charset="0"/>
              </a:rPr>
              <a:t>adalah</a:t>
            </a:r>
            <a:r>
              <a:rPr lang="en-US" sz="2400" b="1" dirty="0">
                <a:latin typeface="Franklin Gothic Demi Cond" panose="020B0706030402020204" pitchFamily="34" charset="0"/>
              </a:rPr>
              <a:t> </a:t>
            </a:r>
            <a:r>
              <a:rPr lang="en-US" sz="2400" b="1" dirty="0" err="1">
                <a:latin typeface="Franklin Gothic Demi Cond" panose="020B0706030402020204" pitchFamily="34" charset="0"/>
              </a:rPr>
              <a:t>keadaan</a:t>
            </a:r>
            <a:r>
              <a:rPr lang="en-US" sz="2400" b="1" dirty="0">
                <a:latin typeface="Franklin Gothic Demi Cond" panose="020B0706030402020204" pitchFamily="34" charset="0"/>
              </a:rPr>
              <a:t> </a:t>
            </a:r>
            <a:r>
              <a:rPr lang="en-US" sz="2400" b="1" dirty="0" err="1">
                <a:latin typeface="Franklin Gothic Demi Cond" panose="020B0706030402020204" pitchFamily="34" charset="0"/>
              </a:rPr>
              <a:t>tidak</a:t>
            </a:r>
            <a:r>
              <a:rPr lang="en-US" sz="2400" b="1" dirty="0">
                <a:latin typeface="Franklin Gothic Demi Cond" panose="020B0706030402020204" pitchFamily="34" charset="0"/>
              </a:rPr>
              <a:t> </a:t>
            </a:r>
            <a:r>
              <a:rPr lang="en-US" sz="2400" b="1" dirty="0" err="1">
                <a:latin typeface="Franklin Gothic Demi Cond" panose="020B0706030402020204" pitchFamily="34" charset="0"/>
              </a:rPr>
              <a:t>sadar</a:t>
            </a:r>
            <a:r>
              <a:rPr lang="en-US" sz="2400" b="1" dirty="0">
                <a:latin typeface="Franklin Gothic Demi Cond" panose="020B0706030402020204" pitchFamily="34" charset="0"/>
              </a:rPr>
              <a:t> </a:t>
            </a:r>
            <a:r>
              <a:rPr lang="en-US" sz="2400" b="1" dirty="0" err="1">
                <a:latin typeface="Franklin Gothic Demi Cond" panose="020B0706030402020204" pitchFamily="34" charset="0"/>
              </a:rPr>
              <a:t>sampai</a:t>
            </a:r>
            <a:r>
              <a:rPr lang="en-US" sz="2400" b="1" dirty="0">
                <a:latin typeface="Franklin Gothic Demi Cond" panose="020B0706030402020204" pitchFamily="34" charset="0"/>
              </a:rPr>
              <a:t> </a:t>
            </a:r>
            <a:r>
              <a:rPr lang="id-ID" sz="2400" b="1" dirty="0">
                <a:latin typeface="Franklin Gothic Demi Cond" panose="020B0706030402020204" pitchFamily="34" charset="0"/>
              </a:rPr>
              <a:t>pada waktu </a:t>
            </a:r>
            <a:r>
              <a:rPr lang="en-US" sz="2400" b="1" dirty="0" err="1">
                <a:latin typeface="Franklin Gothic Demi Cond" panose="020B0706030402020204" pitchFamily="34" charset="0"/>
              </a:rPr>
              <a:t>kebangkitan</a:t>
            </a:r>
            <a:r>
              <a:rPr lang="en-US" sz="2400" b="1" dirty="0">
                <a:latin typeface="Franklin Gothic Demi Cond" panose="020B0706030402020204" pitchFamily="34" charset="0"/>
              </a:rPr>
              <a:t>.</a:t>
            </a:r>
            <a:endParaRPr lang="es-ES" sz="2400" b="1" dirty="0">
              <a:latin typeface="Franklin Gothic Demi Cond" panose="020B07060304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266E30-3FCD-1E92-4BCA-DBE4A5D01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71366"/>
            <a:ext cx="4109060" cy="1902117"/>
          </a:xfrm>
          <a:prstGeom prst="rect">
            <a:avLst/>
          </a:prstGeom>
        </p:spPr>
      </p:pic>
      <p:pic>
        <p:nvPicPr>
          <p:cNvPr id="7" name="Imagen 7" descr="Imagen que contiene exterior, fuego, humo, borroso&#10;&#10;Descripción generada automáticamente">
            <a:extLst>
              <a:ext uri="{FF2B5EF4-FFF2-40B4-BE49-F238E27FC236}">
                <a16:creationId xmlns:a16="http://schemas.microsoft.com/office/drawing/2014/main" id="{C697F737-1290-47FB-C3D5-CDE7F05B41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68" y="3549408"/>
            <a:ext cx="2762215" cy="2071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9" descr="Imagen que contiene agua, estrella&#10;&#10;Descripción generada automáticamente">
            <a:extLst>
              <a:ext uri="{FF2B5EF4-FFF2-40B4-BE49-F238E27FC236}">
                <a16:creationId xmlns:a16="http://schemas.microsoft.com/office/drawing/2014/main" id="{6D780547-3E82-A628-0B74-28E9D73124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249" y="4872842"/>
            <a:ext cx="1801659" cy="1620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3129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8BF8C-B1B1-F1CE-3C96-4FAC5754D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25" y="133428"/>
            <a:ext cx="8067675" cy="1558212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ORANG KAYA DAN LAZARUS</a:t>
            </a:r>
            <a:br>
              <a:rPr lang="en-ID" sz="3700" dirty="0"/>
            </a:br>
            <a:r>
              <a:rPr lang="en-ID" sz="32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Minggu</a:t>
            </a:r>
            <a:r>
              <a:rPr lang="en-ID" sz="32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, 20 November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1D682-0A1D-5ABA-EFCA-0AF3A5E3E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067" y="2165984"/>
            <a:ext cx="5906408" cy="469201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Cerita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latin typeface="Franklin Gothic Demi Cond" panose="020B0706030402020204" pitchFamily="34" charset="0"/>
              </a:rPr>
              <a:t> Orang Kaya dan Lazarus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Lukas 16:19-31 </a:t>
            </a:r>
            <a:r>
              <a:rPr lang="en-ID" dirty="0" err="1">
                <a:latin typeface="Amasis MT Pro Black" panose="02040A04050005020304" pitchFamily="18" charset="0"/>
              </a:rPr>
              <a:t>bukanlah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kisah</a:t>
            </a:r>
            <a:r>
              <a:rPr lang="en-ID" dirty="0">
                <a:latin typeface="Amasis MT Pro Black" panose="02040A04050005020304" pitchFamily="18" charset="0"/>
              </a:rPr>
              <a:t> yang </a:t>
            </a:r>
            <a:r>
              <a:rPr lang="en-ID" dirty="0" err="1">
                <a:latin typeface="Amasis MT Pro Black" panose="02040A04050005020304" pitchFamily="18" charset="0"/>
              </a:rPr>
              <a:t>terjadi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secara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harfiah</a:t>
            </a:r>
            <a:r>
              <a:rPr lang="en-ID" dirty="0">
                <a:latin typeface="Amasis MT Pro Black" panose="02040A040500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Amasis MT Pro Black" panose="02040A04050005020304" pitchFamily="18" charset="0"/>
              </a:rPr>
              <a:t>George E. Ladd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bukunya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berjudul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i="1" dirty="0">
                <a:latin typeface="Franklin Gothic Demi Cond" panose="020B0706030402020204" pitchFamily="34" charset="0"/>
              </a:rPr>
              <a:t>Eschatology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menuliskan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cerita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mungkin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"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sebuah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perumpamaan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menggunakan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pemikiran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Yahudi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saat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dimaksudkan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mengajarkan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apa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pun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keadaan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mati</a:t>
            </a:r>
            <a:r>
              <a:rPr lang="en-ID" dirty="0">
                <a:latin typeface="Franklin Gothic Demi Cond" panose="020B0706030402020204" pitchFamily="34" charset="0"/>
              </a:rPr>
              <a:t>".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4209A2-0096-6A0B-0602-C2473B3DC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744" y="2857976"/>
            <a:ext cx="2283259" cy="28336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09997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157BF-3471-7D7A-36AC-08B96513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01944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Apa</a:t>
            </a:r>
            <a:r>
              <a:rPr lang="en-ID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implikasinya</a:t>
            </a:r>
            <a:r>
              <a:rPr lang="en-ID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jika</a:t>
            </a:r>
            <a:r>
              <a:rPr lang="en-ID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memercayai</a:t>
            </a:r>
            <a:r>
              <a:rPr lang="en-ID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bahwa</a:t>
            </a:r>
            <a:r>
              <a:rPr lang="en-ID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cerita</a:t>
            </a:r>
            <a:r>
              <a:rPr lang="en-ID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ini</a:t>
            </a:r>
            <a:r>
              <a:rPr lang="en-ID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terjadi</a:t>
            </a:r>
            <a:r>
              <a:rPr lang="en-ID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secara</a:t>
            </a:r>
            <a:r>
              <a:rPr lang="en-ID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harfiah</a:t>
            </a:r>
            <a:r>
              <a:rPr lang="en-ID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A7B1-AE57-7648-5A09-FBE01CCD9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67" y="1306404"/>
            <a:ext cx="8448186" cy="5619749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D" sz="2400" dirty="0">
                <a:latin typeface="Franklin Gothic Medium Cond" panose="020B0606030402020204" pitchFamily="34" charset="0"/>
              </a:rPr>
              <a:t>Kita </a:t>
            </a:r>
            <a:r>
              <a:rPr lang="en-ID" sz="2400" dirty="0" err="1">
                <a:latin typeface="Franklin Gothic Medium Cond" panose="020B0606030402020204" pitchFamily="34" charset="0"/>
              </a:rPr>
              <a:t>harus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mengakui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surga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neraka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cukup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dekat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memungkinkan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percakapan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antara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penghuni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kedua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tempat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.    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2400" dirty="0">
                <a:latin typeface="Franklin Gothic Medium Cond" panose="020B0606030402020204" pitchFamily="34" charset="0"/>
              </a:rPr>
              <a:t>Kita juga </a:t>
            </a:r>
            <a:r>
              <a:rPr lang="en-ID" sz="2400" dirty="0" err="1">
                <a:latin typeface="Franklin Gothic Medium Cond" panose="020B0606030402020204" pitchFamily="34" charset="0"/>
              </a:rPr>
              <a:t>harus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menganggap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dirty="0">
                <a:latin typeface="Franklin Gothic Medium Cond" panose="020B0606030402020204" pitchFamily="34" charset="0"/>
              </a:rPr>
              <a:t>, di </a:t>
            </a:r>
            <a:r>
              <a:rPr lang="en-ID" sz="2400" dirty="0" err="1">
                <a:latin typeface="Franklin Gothic Medium Cond" panose="020B0606030402020204" pitchFamily="34" charset="0"/>
              </a:rPr>
              <a:t>akhirat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sementara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tubuh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terbaring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kuburan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masih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sadar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jiwa</a:t>
            </a:r>
            <a:r>
              <a:rPr lang="en-ID" sz="2400" dirty="0">
                <a:latin typeface="Franklin Gothic Medium Cond" panose="020B0606030402020204" pitchFamily="34" charset="0"/>
              </a:rPr>
              <a:t> spiritual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"</a:t>
            </a:r>
            <a:r>
              <a:rPr lang="en-ID" sz="2400" dirty="0" err="1">
                <a:latin typeface="Franklin Gothic Medium Cond" panose="020B0606030402020204" pitchFamily="34" charset="0"/>
              </a:rPr>
              <a:t>mata</a:t>
            </a:r>
            <a:r>
              <a:rPr lang="en-ID" sz="2400" dirty="0">
                <a:latin typeface="Franklin Gothic Medium Cond" panose="020B0606030402020204" pitchFamily="34" charset="0"/>
              </a:rPr>
              <a:t>," </a:t>
            </a:r>
            <a:r>
              <a:rPr lang="en-ID" sz="2400" dirty="0" err="1">
                <a:latin typeface="Franklin Gothic Medium Cond" panose="020B0606030402020204" pitchFamily="34" charset="0"/>
              </a:rPr>
              <a:t>sebuah</a:t>
            </a:r>
            <a:r>
              <a:rPr lang="en-ID" sz="2400" dirty="0">
                <a:latin typeface="Franklin Gothic Medium Cond" panose="020B0606030402020204" pitchFamily="34" charset="0"/>
              </a:rPr>
              <a:t> "</a:t>
            </a:r>
            <a:r>
              <a:rPr lang="en-ID" sz="2400" dirty="0" err="1">
                <a:latin typeface="Franklin Gothic Medium Cond" panose="020B0606030402020204" pitchFamily="34" charset="0"/>
              </a:rPr>
              <a:t>jari</a:t>
            </a:r>
            <a:r>
              <a:rPr lang="en-ID" sz="2400" dirty="0">
                <a:latin typeface="Franklin Gothic Medium Cond" panose="020B0606030402020204" pitchFamily="34" charset="0"/>
              </a:rPr>
              <a:t>," </a:t>
            </a:r>
            <a:r>
              <a:rPr lang="en-ID" sz="2400" dirty="0" err="1">
                <a:latin typeface="Franklin Gothic Medium Cond" panose="020B0606030402020204" pitchFamily="34" charset="0"/>
              </a:rPr>
              <a:t>sebuah</a:t>
            </a:r>
            <a:r>
              <a:rPr lang="en-ID" sz="2400" dirty="0">
                <a:latin typeface="Franklin Gothic Medium Cond" panose="020B0606030402020204" pitchFamily="34" charset="0"/>
              </a:rPr>
              <a:t> "</a:t>
            </a:r>
            <a:r>
              <a:rPr lang="en-ID" sz="2400" dirty="0" err="1">
                <a:latin typeface="Franklin Gothic Medium Cond" panose="020B0606030402020204" pitchFamily="34" charset="0"/>
              </a:rPr>
              <a:t>lidah</a:t>
            </a:r>
            <a:r>
              <a:rPr lang="en-ID" sz="2400" dirty="0">
                <a:latin typeface="Franklin Gothic Medium Cond" panose="020B0606030402020204" pitchFamily="34" charset="0"/>
              </a:rPr>
              <a:t>," dan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bahkan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terasa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haus</a:t>
            </a:r>
            <a:r>
              <a:rPr lang="en-ID" sz="2400" dirty="0">
                <a:latin typeface="Franklin Gothic Medium Cond" panose="020B0606030402020204" pitchFamily="34" charset="0"/>
              </a:rPr>
              <a:t>.   </a:t>
            </a:r>
          </a:p>
          <a:p>
            <a:pPr marL="342900" indent="-342900">
              <a:buFont typeface="+mj-lt"/>
              <a:buAutoNum type="arabicPeriod"/>
            </a:pPr>
            <a:r>
              <a:rPr lang="en-ID" sz="2400" dirty="0">
                <a:latin typeface="Franklin Gothic Medium Cond" panose="020B0606030402020204" pitchFamily="34" charset="0"/>
              </a:rPr>
              <a:t>Jika </a:t>
            </a:r>
            <a:r>
              <a:rPr lang="en-ID" sz="2400" dirty="0" err="1">
                <a:latin typeface="Franklin Gothic Medium Cond" panose="020B0606030402020204" pitchFamily="34" charset="0"/>
              </a:rPr>
              <a:t>bagian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menggambarkan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keadaan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kematian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maka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surga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tentu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menjadi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tempat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sukacita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kebahagiaan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karena</a:t>
            </a:r>
            <a:r>
              <a:rPr lang="en-ID" sz="2400" dirty="0">
                <a:latin typeface="Franklin Gothic Medium Cond" panose="020B0606030402020204" pitchFamily="34" charset="0"/>
              </a:rPr>
              <a:t> orang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diselamatkan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dapat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cermat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mengikuti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penderitaan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berujung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orang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kasihi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hilang</a:t>
            </a:r>
            <a:r>
              <a:rPr lang="en-ID" sz="2400" dirty="0">
                <a:latin typeface="Franklin Gothic Medium Cond" panose="020B0606030402020204" pitchFamily="34" charset="0"/>
              </a:rPr>
              <a:t>, dan </a:t>
            </a:r>
            <a:r>
              <a:rPr lang="en-ID" sz="2400" dirty="0" err="1">
                <a:latin typeface="Franklin Gothic Medium Cond" panose="020B0606030402020204" pitchFamily="34" charset="0"/>
              </a:rPr>
              <a:t>bahkan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berdialog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Bagaimanakah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mungkin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seorang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ibu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bisa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bahagia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surga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sambil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melihat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penderitaan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anak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tak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henti-hentinya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neraka</a:t>
            </a:r>
            <a:r>
              <a:rPr lang="en-ID" sz="2400" dirty="0">
                <a:latin typeface="Franklin Gothic Medium Cond" panose="020B0606030402020204" pitchFamily="34" charset="0"/>
              </a:rPr>
              <a:t>? </a:t>
            </a:r>
            <a:r>
              <a:rPr lang="en-ID" sz="2400" dirty="0" err="1">
                <a:latin typeface="Franklin Gothic Demi Cond" panose="020B0706030402020204" pitchFamily="34" charset="0"/>
              </a:rPr>
              <a:t>Dalam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konteks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seperti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itu</a:t>
            </a:r>
            <a:r>
              <a:rPr lang="en-ID" sz="2400" dirty="0">
                <a:latin typeface="Franklin Gothic Demi Cond" panose="020B0706030402020204" pitchFamily="34" charset="0"/>
              </a:rPr>
              <a:t>, sangat </a:t>
            </a:r>
            <a:r>
              <a:rPr lang="en-ID" sz="2400" dirty="0" err="1">
                <a:latin typeface="Franklin Gothic Demi Cond" panose="020B0706030402020204" pitchFamily="34" charset="0"/>
              </a:rPr>
              <a:t>tidak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mungkin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bagi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janji</a:t>
            </a:r>
            <a:r>
              <a:rPr lang="en-ID" sz="2400" dirty="0">
                <a:latin typeface="Franklin Gothic Demi Cond" panose="020B0706030402020204" pitchFamily="34" charset="0"/>
              </a:rPr>
              <a:t> Allah </a:t>
            </a:r>
            <a:r>
              <a:rPr lang="en-ID" sz="2400" dirty="0" err="1">
                <a:latin typeface="Franklin Gothic Demi Cond" panose="020B0706030402020204" pitchFamily="34" charset="0"/>
              </a:rPr>
              <a:t>tentang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tidak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akan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ada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lagi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dukacita</a:t>
            </a:r>
            <a:r>
              <a:rPr lang="en-ID" sz="2400" dirty="0">
                <a:latin typeface="Franklin Gothic Demi Cond" panose="020B0706030402020204" pitchFamily="34" charset="0"/>
              </a:rPr>
              <a:t>, </a:t>
            </a:r>
            <a:r>
              <a:rPr lang="en-ID" sz="2400" dirty="0" err="1">
                <a:latin typeface="Franklin Gothic Demi Cond" panose="020B0706030402020204" pitchFamily="34" charset="0"/>
              </a:rPr>
              <a:t>tangisan</a:t>
            </a:r>
            <a:r>
              <a:rPr lang="en-ID" sz="2400" dirty="0">
                <a:latin typeface="Franklin Gothic Demi Cond" panose="020B0706030402020204" pitchFamily="34" charset="0"/>
              </a:rPr>
              <a:t>, dan rasa </a:t>
            </a:r>
            <a:r>
              <a:rPr lang="en-ID" sz="2400" dirty="0" err="1">
                <a:latin typeface="Franklin Gothic Demi Cond" panose="020B0706030402020204" pitchFamily="34" charset="0"/>
              </a:rPr>
              <a:t>sakit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dapat</a:t>
            </a:r>
            <a:r>
              <a:rPr lang="en-ID" sz="2400" dirty="0"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latin typeface="Franklin Gothic Demi Cond" panose="020B0706030402020204" pitchFamily="34" charset="0"/>
              </a:rPr>
              <a:t>digenapi</a:t>
            </a:r>
            <a:r>
              <a:rPr lang="en-ID" sz="2400" dirty="0">
                <a:latin typeface="Franklin Gothic Demi Cond" panose="020B0706030402020204" pitchFamily="34" charset="0"/>
              </a:rPr>
              <a:t> [Wahyu 21:4].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08801" y="2200695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00197" y="1502156"/>
            <a:ext cx="2532832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52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B8BFBB-88BD-C6E7-E01B-02E1DCFA9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5C5F5D-E609-B56E-9DE1-CDE032CC7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9540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Jadi,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apa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pesan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atau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pelajaran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Yesus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hendak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sampaikan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melalui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cerita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Orang Kaya dan Lazarus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ini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D1879-0787-0A45-CD2A-D25F940CD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562100"/>
            <a:ext cx="8420100" cy="5029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24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hendak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mengajarkan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betapa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seriusnya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pilihan</a:t>
            </a:r>
            <a:r>
              <a:rPr lang="en-ID" sz="2400" dirty="0">
                <a:latin typeface="Gill Sans Nova Cond Ultra Bold" panose="020B0B04020104020203" pitchFamily="34" charset="0"/>
              </a:rPr>
              <a:t> yang </a:t>
            </a:r>
            <a:r>
              <a:rPr lang="en-ID" sz="24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400" dirty="0">
                <a:latin typeface="Gill Sans Nova Cond Ultra Bold" panose="020B0B04020104020203" pitchFamily="34" charset="0"/>
              </a:rPr>
              <a:t> buat </a:t>
            </a:r>
            <a:r>
              <a:rPr lang="en-ID" sz="2400" dirty="0" err="1">
                <a:latin typeface="Gill Sans Nova Cond Ultra Bold" panose="020B0B04020104020203" pitchFamily="34" charset="0"/>
              </a:rPr>
              <a:t>selama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hidup</a:t>
            </a:r>
            <a:r>
              <a:rPr lang="en-ID" sz="2400" dirty="0">
                <a:latin typeface="Gill Sans Nova Cond Ultra Bold" panose="020B0B04020104020203" pitchFamily="34" charset="0"/>
              </a:rPr>
              <a:t> di dunia </a:t>
            </a:r>
            <a:r>
              <a:rPr lang="en-ID" sz="2400" dirty="0" err="1">
                <a:latin typeface="Gill Sans Nova Cond Ultra Bold" panose="020B0B04020104020203" pitchFamily="34" charset="0"/>
              </a:rPr>
              <a:t>ini</a:t>
            </a:r>
            <a:r>
              <a:rPr lang="en-ID" sz="2400" dirty="0">
                <a:latin typeface="Gill Sans Nova Cond Ultra Bold" panose="020B0B04020104020203" pitchFamily="34" charset="0"/>
              </a:rPr>
              <a:t>.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Apa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pilih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memberikan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kesetiaan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baik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atau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dapat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diubah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lagi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kematian</a:t>
            </a:r>
            <a:r>
              <a:rPr lang="en-ID" sz="2400" dirty="0">
                <a:latin typeface="Gill Sans Nova Cond XBd" panose="020B0A06020104020203" pitchFamily="34" charset="0"/>
              </a:rPr>
              <a:t> [</a:t>
            </a:r>
            <a:r>
              <a:rPr lang="en-ID" sz="2400" dirty="0" err="1">
                <a:latin typeface="Gill Sans Nova Cond XBd" panose="020B0A06020104020203" pitchFamily="34" charset="0"/>
              </a:rPr>
              <a:t>Ibrani</a:t>
            </a:r>
            <a:r>
              <a:rPr lang="en-ID" sz="2400" dirty="0">
                <a:latin typeface="Gill Sans Nova Cond XBd" panose="020B0A06020104020203" pitchFamily="34" charset="0"/>
              </a:rPr>
              <a:t> 9:27].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Nasib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abadi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setiap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ditentukan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kehidupan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dapat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diubah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lagi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saat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akhirat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2400" dirty="0">
                <a:latin typeface="Gill Sans Nova Cond Ultra Bold" panose="020B0B04020104020203" pitchFamily="34" charset="0"/>
              </a:rPr>
              <a:t>Jika </a:t>
            </a:r>
            <a:r>
              <a:rPr lang="en-ID" sz="2400" dirty="0" err="1">
                <a:latin typeface="Gill Sans Nova Cond Ultra Bold" panose="020B0B04020104020203" pitchFamily="34" charset="0"/>
              </a:rPr>
              <a:t>seseorang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peduli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pengajaran</a:t>
            </a:r>
            <a:r>
              <a:rPr lang="en-ID" sz="2400" dirty="0">
                <a:latin typeface="Gill Sans Nova Cond Ultra Bold" panose="020B0B04020104020203" pitchFamily="34" charset="0"/>
              </a:rPr>
              <a:t> Kitab </a:t>
            </a:r>
            <a:r>
              <a:rPr lang="en-ID" sz="2400" dirty="0" err="1">
                <a:latin typeface="Gill Sans Nova Cond Ultra Bold" panose="020B0B04020104020203" pitchFamily="34" charset="0"/>
              </a:rPr>
              <a:t>Suci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maka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bahkan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seseorang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bangkit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dari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kematian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sekalipun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mengajarkan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kepadanya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dia</a:t>
            </a:r>
            <a:r>
              <a:rPr lang="en-ID" sz="24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tetap</a:t>
            </a:r>
            <a:r>
              <a:rPr lang="en-ID" sz="24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tidak</a:t>
            </a:r>
            <a:r>
              <a:rPr lang="en-ID" sz="24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akan</a:t>
            </a:r>
            <a:r>
              <a:rPr lang="en-ID" sz="24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meyakininya</a:t>
            </a:r>
            <a:r>
              <a:rPr lang="en-ID" sz="24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2400" dirty="0" err="1">
                <a:latin typeface="Gill Sans Nova Cond Ultra Bold" panose="020B0B04020104020203" pitchFamily="34" charset="0"/>
              </a:rPr>
              <a:t>Kekayaan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menjamin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kebahagiaan</a:t>
            </a:r>
            <a:r>
              <a:rPr lang="en-ID" sz="2400" dirty="0"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latin typeface="Gill Sans Nova Cond Ultra Bold" panose="020B0B04020104020203" pitchFamily="34" charset="0"/>
              </a:rPr>
              <a:t>abadi</a:t>
            </a:r>
            <a:r>
              <a:rPr lang="en-ID" sz="2400" dirty="0">
                <a:latin typeface="Gill Sans Nova Cond Ultra Bold" panose="020B0B04020104020203" pitchFamily="34" charset="0"/>
              </a:rPr>
              <a:t> di </a:t>
            </a:r>
            <a:r>
              <a:rPr lang="en-ID" sz="2400" dirty="0" err="1">
                <a:latin typeface="Gill Sans Nova Cond Ultra Bold" panose="020B0B04020104020203" pitchFamily="34" charset="0"/>
              </a:rPr>
              <a:t>surga</a:t>
            </a:r>
            <a:r>
              <a:rPr lang="en-ID" sz="2400" dirty="0">
                <a:latin typeface="Gill Sans Nova Cond Ultra Bold" panose="020B0B04020104020203" pitchFamily="34" charset="0"/>
              </a:rPr>
              <a:t>.</a:t>
            </a:r>
            <a:r>
              <a:rPr lang="en-ID" sz="2400" dirty="0">
                <a:latin typeface="Gill Sans Nova Cond XBd" panose="020B0A06020104020203" pitchFamily="34" charset="0"/>
              </a:rPr>
              <a:t> Status dan </a:t>
            </a:r>
            <a:r>
              <a:rPr lang="en-ID" sz="2400" dirty="0" err="1">
                <a:latin typeface="Gill Sans Nova Cond XBd" panose="020B0A06020104020203" pitchFamily="34" charset="0"/>
              </a:rPr>
              <a:t>pengakuan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sosial</a:t>
            </a:r>
            <a:r>
              <a:rPr lang="en-ID" sz="2400" dirty="0">
                <a:latin typeface="Gill Sans Nova Cond XBd" panose="020B0A06020104020203" pitchFamily="34" charset="0"/>
              </a:rPr>
              <a:t> di masa </a:t>
            </a:r>
            <a:r>
              <a:rPr lang="en-ID" sz="2400" dirty="0" err="1">
                <a:latin typeface="Gill Sans Nova Cond XBd" panose="020B0A06020104020203" pitchFamily="34" charset="0"/>
              </a:rPr>
              <a:t>sekarang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bukanlah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kriteria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pahala</a:t>
            </a:r>
            <a:r>
              <a:rPr lang="en-ID" sz="2400" dirty="0">
                <a:latin typeface="Gill Sans Nova Cond XBd" panose="020B0A06020104020203" pitchFamily="34" charset="0"/>
              </a:rPr>
              <a:t> di masa </a:t>
            </a:r>
            <a:r>
              <a:rPr lang="en-ID" sz="2400" dirty="0" err="1">
                <a:latin typeface="Gill Sans Nova Cond XBd" panose="020B0A06020104020203" pitchFamily="34" charset="0"/>
              </a:rPr>
              <a:t>depan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Kehidupan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kekal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dasarkan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penerimaan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karya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keselamatan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atas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nama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886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347D14-926C-DE73-2BA8-8B101676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04900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Ellen G. White, </a:t>
            </a:r>
            <a:r>
              <a:rPr lang="en-ID" sz="3200" i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Membina</a:t>
            </a:r>
            <a:r>
              <a:rPr lang="en-ID" sz="3200" i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i="1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Kehidupan</a:t>
            </a:r>
            <a:r>
              <a:rPr lang="en-ID" sz="3200" i="1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Abadi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hal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195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982F6-71F4-140F-EDD0-F9923045D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03" y="1476375"/>
            <a:ext cx="5452872" cy="52101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Berlin Sans FB" panose="020E0602020502020306" pitchFamily="34" charset="0"/>
              </a:rPr>
              <a:t>"</a:t>
            </a:r>
            <a:r>
              <a:rPr lang="en-ID" sz="2400" dirty="0" err="1">
                <a:latin typeface="Berlin Sans FB" panose="020E0602020502020306" pitchFamily="34" charset="0"/>
              </a:rPr>
              <a:t>Dalam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perumpamaan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tentang</a:t>
            </a:r>
            <a:r>
              <a:rPr lang="en-ID" sz="2400" dirty="0">
                <a:latin typeface="Berlin Sans FB" panose="020E0602020502020306" pitchFamily="34" charset="0"/>
              </a:rPr>
              <a:t> orang kaya dan Lazarus, </a:t>
            </a:r>
            <a:r>
              <a:rPr lang="en-ID" sz="2400" dirty="0" err="1">
                <a:latin typeface="Berlin Sans FB" panose="020E0602020502020306" pitchFamily="34" charset="0"/>
              </a:rPr>
              <a:t>Kristus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menunjukkan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bahwa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dalam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kehidupan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ini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manusia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menentukan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nasibnya</a:t>
            </a:r>
            <a:r>
              <a:rPr lang="en-ID" sz="2400" dirty="0">
                <a:latin typeface="Berlin Sans FB" panose="020E0602020502020306" pitchFamily="34" charset="0"/>
              </a:rPr>
              <a:t> yang </a:t>
            </a:r>
            <a:r>
              <a:rPr lang="en-ID" sz="2400" dirty="0" err="1">
                <a:latin typeface="Berlin Sans FB" panose="020E0602020502020306" pitchFamily="34" charset="0"/>
              </a:rPr>
              <a:t>kekal</a:t>
            </a:r>
            <a:r>
              <a:rPr lang="en-ID" sz="2400" dirty="0">
                <a:latin typeface="Berlin Sans FB" panose="020E0602020502020306" pitchFamily="34" charset="0"/>
              </a:rPr>
              <a:t>. </a:t>
            </a:r>
            <a:r>
              <a:rPr lang="en-ID" sz="2400" dirty="0" err="1">
                <a:latin typeface="Berlin Sans FB" panose="020E0602020502020306" pitchFamily="34" charset="0"/>
              </a:rPr>
              <a:t>Selama</a:t>
            </a:r>
            <a:r>
              <a:rPr lang="en-ID" sz="2400" dirty="0">
                <a:latin typeface="Berlin Sans FB" panose="020E0602020502020306" pitchFamily="34" charset="0"/>
              </a:rPr>
              <a:t> masa </a:t>
            </a:r>
            <a:r>
              <a:rPr lang="en-ID" sz="2400" dirty="0" err="1">
                <a:latin typeface="Berlin Sans FB" panose="020E0602020502020306" pitchFamily="34" charset="0"/>
              </a:rPr>
              <a:t>percobaan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karunia</a:t>
            </a:r>
            <a:r>
              <a:rPr lang="en-ID" sz="2400" dirty="0">
                <a:latin typeface="Berlin Sans FB" panose="020E0602020502020306" pitchFamily="34" charset="0"/>
              </a:rPr>
              <a:t> Allah </a:t>
            </a:r>
            <a:r>
              <a:rPr lang="en-ID" sz="2400" dirty="0" err="1">
                <a:latin typeface="Berlin Sans FB" panose="020E0602020502020306" pitchFamily="34" charset="0"/>
              </a:rPr>
              <a:t>dipersembahkan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kepada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setiap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jiwa</a:t>
            </a:r>
            <a:r>
              <a:rPr lang="en-ID" sz="2400" dirty="0">
                <a:latin typeface="Berlin Sans FB" panose="020E0602020502020306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Tetapi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bila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manusia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menyia-nyiakan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kesempatannya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menyenangkan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dirinya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sendiri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memutuskan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dirinya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kehidupan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kekal</a:t>
            </a:r>
            <a:r>
              <a:rPr lang="en-ID" sz="2400" dirty="0">
                <a:latin typeface="Berlin Sans FB" panose="020E0602020502020306" pitchFamily="34" charset="0"/>
              </a:rPr>
              <a:t>. </a:t>
            </a:r>
            <a:r>
              <a:rPr lang="en-ID" sz="2400" dirty="0" err="1">
                <a:latin typeface="Berlin Sans FB" panose="020E0602020502020306" pitchFamily="34" charset="0"/>
              </a:rPr>
              <a:t>Tidak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ada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apa-apa</a:t>
            </a:r>
            <a:r>
              <a:rPr lang="en-ID" sz="2400" dirty="0">
                <a:latin typeface="Berlin Sans FB" panose="020E0602020502020306" pitchFamily="34" charset="0"/>
              </a:rPr>
              <a:t> yang </a:t>
            </a:r>
            <a:r>
              <a:rPr lang="en-ID" sz="2400" dirty="0" err="1">
                <a:latin typeface="Berlin Sans FB" panose="020E0602020502020306" pitchFamily="34" charset="0"/>
              </a:rPr>
              <a:t>diberikan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sesudah</a:t>
            </a:r>
            <a:r>
              <a:rPr lang="en-ID" sz="2400" dirty="0">
                <a:latin typeface="Berlin Sans FB" panose="020E0602020502020306" pitchFamily="34" charset="0"/>
              </a:rPr>
              <a:t> masa </a:t>
            </a:r>
            <a:r>
              <a:rPr lang="en-ID" sz="2400" dirty="0" err="1">
                <a:latin typeface="Berlin Sans FB" panose="020E0602020502020306" pitchFamily="34" charset="0"/>
              </a:rPr>
              <a:t>percobaan</a:t>
            </a:r>
            <a:r>
              <a:rPr lang="en-ID" sz="2400" dirty="0">
                <a:latin typeface="Berlin Sans FB" panose="020E0602020502020306" pitchFamily="34" charset="0"/>
              </a:rPr>
              <a:t>. </a:t>
            </a:r>
            <a:r>
              <a:rPr lang="en-ID" sz="2400" dirty="0">
                <a:latin typeface="Bernard MT Condensed" panose="02050806060905020404" pitchFamily="18" charset="0"/>
              </a:rPr>
              <a:t>Oleh </a:t>
            </a:r>
            <a:r>
              <a:rPr lang="en-ID" sz="2400" dirty="0" err="1">
                <a:latin typeface="Bernard MT Condensed" panose="02050806060905020404" pitchFamily="18" charset="0"/>
              </a:rPr>
              <a:t>pilihan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mereka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sendiri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mereka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telah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menciptakan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suatu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jurang</a:t>
            </a:r>
            <a:r>
              <a:rPr lang="en-ID" sz="2400" dirty="0"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latin typeface="Bernard MT Condensed" panose="02050806060905020404" pitchFamily="18" charset="0"/>
              </a:rPr>
              <a:t>tak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dapat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dilalui</a:t>
            </a:r>
            <a:r>
              <a:rPr lang="en-ID" sz="2400" dirty="0">
                <a:latin typeface="Bernard MT Condensed" panose="02050806060905020404" pitchFamily="18" charset="0"/>
              </a:rPr>
              <a:t> di </a:t>
            </a:r>
            <a:r>
              <a:rPr lang="en-ID" sz="2400" dirty="0" err="1">
                <a:latin typeface="Bernard MT Condensed" panose="02050806060905020404" pitchFamily="18" charset="0"/>
              </a:rPr>
              <a:t>antara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mereka</a:t>
            </a:r>
            <a:r>
              <a:rPr lang="en-ID" sz="2400" dirty="0">
                <a:latin typeface="Bernard MT Condensed" panose="02050806060905020404" pitchFamily="18" charset="0"/>
              </a:rPr>
              <a:t> dan </a:t>
            </a:r>
            <a:r>
              <a:rPr lang="en-ID" sz="2400" dirty="0" err="1">
                <a:latin typeface="Bernard MT Condensed" panose="02050806060905020404" pitchFamily="18" charset="0"/>
              </a:rPr>
              <a:t>Allahnya</a:t>
            </a:r>
            <a:r>
              <a:rPr lang="en-ID" sz="2400" dirty="0">
                <a:latin typeface="Berlin Sans FB" panose="020E0602020502020306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1A9D79-42C9-FE32-D173-EBC4A103D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79" r="16831" b="1"/>
          <a:stretch/>
        </p:blipFill>
        <p:spPr>
          <a:xfrm>
            <a:off x="5527933" y="2105025"/>
            <a:ext cx="3460674" cy="3676845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6195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0EE0F-CFB7-0E96-7AB0-D975B97B8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76199"/>
            <a:ext cx="8058150" cy="161543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C00000"/>
                </a:solidFill>
                <a:latin typeface="Congenial Black" panose="02000503040000020004" pitchFamily="2" charset="0"/>
              </a:rPr>
              <a:t>HARI INI... BERSAMA DENGAN AKU DI FIRDAUS“</a:t>
            </a:r>
            <a:br>
              <a:rPr lang="en-ID" dirty="0">
                <a:solidFill>
                  <a:srgbClr val="C00000"/>
                </a:solidFill>
                <a:latin typeface="Congenial Black" panose="02000503040000020004" pitchFamily="2" charset="0"/>
              </a:rPr>
            </a:br>
            <a:r>
              <a:rPr lang="en-ID" sz="3600" dirty="0" err="1">
                <a:solidFill>
                  <a:srgbClr val="0070C0"/>
                </a:solidFill>
                <a:latin typeface="Bernard MT Condensed" panose="02050806060905020404" pitchFamily="18" charset="0"/>
              </a:rPr>
              <a:t>Senin</a:t>
            </a:r>
            <a:r>
              <a:rPr lang="en-ID" sz="3600" dirty="0">
                <a:solidFill>
                  <a:srgbClr val="0070C0"/>
                </a:solidFill>
                <a:latin typeface="Bernard MT Condensed" panose="02050806060905020404" pitchFamily="18" charset="0"/>
              </a:rPr>
              <a:t>, 21 November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F3FAF-A95D-5425-65AE-71B65DD44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49" y="3960808"/>
            <a:ext cx="5586333" cy="2601917"/>
          </a:xfrm>
          <a:solidFill>
            <a:schemeClr val="tx1">
              <a:lumMod val="50000"/>
              <a:lumOff val="50000"/>
            </a:schemeClr>
          </a:solidFill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Hampir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versi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Alkitab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menerjemahkan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teks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Lukas 23:43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cara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sama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sehingga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memberikan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kesan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pada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hari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mati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pencuri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bersama-sama</a:t>
            </a:r>
            <a:r>
              <a:rPr lang="en-ID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di Firdaus.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7DA6BC-1AE9-83E5-1435-3F4FF2AB4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670" y="3481606"/>
            <a:ext cx="2358679" cy="28163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A553BE-C424-983D-9950-763F186E16E4}"/>
              </a:ext>
            </a:extLst>
          </p:cNvPr>
          <p:cNvSpPr txBox="1"/>
          <p:nvPr/>
        </p:nvSpPr>
        <p:spPr>
          <a:xfrm>
            <a:off x="1085850" y="1832189"/>
            <a:ext cx="756284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Lukas 23:43 Kata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Yesus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kepadanya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: "Aku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berkata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kepadamu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sesungguhnya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hari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ini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juga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engkau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akan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ada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bersama-sama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dengan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Aku di </a:t>
            </a:r>
            <a:r>
              <a:rPr lang="en-ID" sz="28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dalam</a:t>
            </a:r>
            <a:r>
              <a:rPr lang="en-ID" sz="2800" dirty="0">
                <a:solidFill>
                  <a:srgbClr val="C00000"/>
                </a:solidFill>
                <a:latin typeface="Berlin Sans FB" panose="020E0602020502020306" pitchFamily="34" charset="0"/>
              </a:rPr>
              <a:t> Firdaus.“</a:t>
            </a:r>
          </a:p>
        </p:txBody>
      </p:sp>
    </p:spTree>
    <p:extLst>
      <p:ext uri="{BB962C8B-B14F-4D97-AF65-F5344CB8AC3E}">
        <p14:creationId xmlns:p14="http://schemas.microsoft.com/office/powerpoint/2010/main" val="2008658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F10B08-40A7-D1B6-7423-460C69896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C578B-530E-F935-3C1C-D3FE88A0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Mengapa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interpretasi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janji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salah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seorang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pencuri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berada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sebelah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salib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Lukas 23:43,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boleh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dipahami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bahwa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pencuri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segera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bersama-sama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di Firdaus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setelah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mati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CE32E-2B00-333B-24DD-29AFEEA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981200"/>
            <a:ext cx="8705850" cy="454342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Gill Sans Nova Cond XBd" panose="020B0A06020104020203" pitchFamily="34" charset="0"/>
              </a:rPr>
              <a:t>Karena, </a:t>
            </a:r>
            <a:r>
              <a:rPr lang="en-ID" dirty="0" err="1">
                <a:latin typeface="Gill Sans Nova Cond XBd" panose="020B0A06020104020203" pitchFamily="34" charset="0"/>
              </a:rPr>
              <a:t>asumsi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pencuri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salib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pergi</a:t>
            </a:r>
            <a:r>
              <a:rPr lang="en-ID" dirty="0"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latin typeface="Gill Sans Nova Cond XBd" panose="020B0A06020104020203" pitchFamily="34" charset="0"/>
              </a:rPr>
              <a:t>hari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sama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</a:t>
            </a:r>
            <a:r>
              <a:rPr lang="en-ID" dirty="0">
                <a:latin typeface="Gill Sans Nova Cond XBd" panose="020B0A06020104020203" pitchFamily="34" charset="0"/>
              </a:rPr>
              <a:t> Firdaus [</a:t>
            </a:r>
            <a:r>
              <a:rPr lang="en-ID" dirty="0" err="1">
                <a:latin typeface="Gill Sans Nova Cond XBd" panose="020B0A06020104020203" pitchFamily="34" charset="0"/>
              </a:rPr>
              <a:t>atau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surga</a:t>
            </a:r>
            <a:r>
              <a:rPr lang="en-ID" dirty="0">
                <a:latin typeface="Gill Sans Nova Cond XBd" panose="020B0A06020104020203" pitchFamily="34" charset="0"/>
              </a:rPr>
              <a:t>] </a:t>
            </a:r>
            <a:r>
              <a:rPr lang="en-ID" dirty="0" err="1">
                <a:latin typeface="Impact" panose="020B0806030902050204" pitchFamily="34" charset="0"/>
              </a:rPr>
              <a:t>bertentangan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dengan</a:t>
            </a:r>
            <a:r>
              <a:rPr lang="en-ID" dirty="0">
                <a:latin typeface="Berlin Sans FB" panose="020E0602020502020306" pitchFamily="34" charset="0"/>
              </a:rPr>
              <a:t> kata-kata </a:t>
            </a:r>
            <a:r>
              <a:rPr lang="en-ID" dirty="0" err="1">
                <a:latin typeface="Berlin Sans FB" panose="020E0602020502020306" pitchFamily="34" charset="0"/>
              </a:rPr>
              <a:t>Yesus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kepada</a:t>
            </a:r>
            <a:r>
              <a:rPr lang="en-ID" dirty="0">
                <a:latin typeface="Berlin Sans FB" panose="020E0602020502020306" pitchFamily="34" charset="0"/>
              </a:rPr>
              <a:t> Maria Magdalena </a:t>
            </a:r>
            <a:r>
              <a:rPr lang="en-ID" dirty="0" err="1">
                <a:latin typeface="Berlin Sans FB" panose="020E0602020502020306" pitchFamily="34" charset="0"/>
              </a:rPr>
              <a:t>setelah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kebangkitan</a:t>
            </a:r>
            <a:r>
              <a:rPr lang="en-ID" dirty="0">
                <a:latin typeface="Berlin Sans FB" panose="020E0602020502020306" pitchFamily="34" charset="0"/>
              </a:rPr>
              <a:t>-Nya, yang </a:t>
            </a:r>
            <a:r>
              <a:rPr lang="en-ID" dirty="0" err="1">
                <a:latin typeface="Berlin Sans FB" panose="020E0602020502020306" pitchFamily="34" charset="0"/>
              </a:rPr>
              <a:t>menegaskan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bahwa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belum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hadirat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Bapa</a:t>
            </a:r>
            <a:r>
              <a:rPr lang="en-ID" dirty="0">
                <a:latin typeface="Franklin Gothic Demi Cond" panose="020B0706030402020204" pitchFamily="34" charset="0"/>
              </a:rPr>
              <a:t>-Nya di </a:t>
            </a:r>
            <a:r>
              <a:rPr lang="en-ID" dirty="0" err="1">
                <a:latin typeface="Franklin Gothic Demi Cond" panose="020B0706030402020204" pitchFamily="34" charset="0"/>
              </a:rPr>
              <a:t>surga</a:t>
            </a:r>
            <a:r>
              <a:rPr lang="en-ID" dirty="0">
                <a:latin typeface="Franklin Gothic Demi Cond" panose="020B0706030402020204" pitchFamily="34" charset="0"/>
              </a:rPr>
              <a:t> [</a:t>
            </a:r>
            <a:r>
              <a:rPr lang="en-ID" dirty="0" err="1">
                <a:latin typeface="Franklin Gothic Demi Cond" panose="020B0706030402020204" pitchFamily="34" charset="0"/>
              </a:rPr>
              <a:t>Yohanes</a:t>
            </a:r>
            <a:r>
              <a:rPr lang="en-ID" dirty="0">
                <a:latin typeface="Franklin Gothic Demi Cond" panose="020B0706030402020204" pitchFamily="34" charset="0"/>
              </a:rPr>
              <a:t> 20:17].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Berlin Sans FB" panose="020E0602020502020306" pitchFamily="34" charset="0"/>
              </a:rPr>
              <a:t>Karena </a:t>
            </a:r>
            <a:r>
              <a:rPr lang="en-ID" dirty="0" err="1">
                <a:latin typeface="Berlin Sans FB" panose="020E0602020502020306" pitchFamily="34" charset="0"/>
              </a:rPr>
              <a:t>interpretasi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bahwa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baik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Yesus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maupun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pencuri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bertobat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pergi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surga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pada </a:t>
            </a:r>
            <a:r>
              <a:rPr lang="en-ID" dirty="0" err="1">
                <a:latin typeface="Impact" panose="020B0806030902050204" pitchFamily="34" charset="0"/>
              </a:rPr>
              <a:t>hari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>
                <a:latin typeface="Impact" panose="020B0806030902050204" pitchFamily="34" charset="0"/>
              </a:rPr>
              <a:t>juga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bertentangan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dengan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janji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Yesus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murid-murid-Nya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diangkat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surga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hanya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kedatangan</a:t>
            </a:r>
            <a:r>
              <a:rPr lang="en-ID" dirty="0">
                <a:latin typeface="Franklin Gothic Demi Cond" panose="020B0706030402020204" pitchFamily="34" charset="0"/>
              </a:rPr>
              <a:t>-Nya yang </a:t>
            </a:r>
            <a:r>
              <a:rPr lang="en-ID" dirty="0" err="1">
                <a:latin typeface="Franklin Gothic Demi Cond" panose="020B0706030402020204" pitchFamily="34" charset="0"/>
              </a:rPr>
              <a:t>kedua</a:t>
            </a:r>
            <a:r>
              <a:rPr lang="en-ID" dirty="0">
                <a:latin typeface="Franklin Gothic Demi Cond" panose="020B0706030402020204" pitchFamily="34" charset="0"/>
              </a:rPr>
              <a:t> kali [</a:t>
            </a:r>
            <a:r>
              <a:rPr lang="en-ID" dirty="0" err="1">
                <a:latin typeface="Franklin Gothic Demi Cond" panose="020B0706030402020204" pitchFamily="34" charset="0"/>
              </a:rPr>
              <a:t>Yohanes</a:t>
            </a:r>
            <a:r>
              <a:rPr lang="en-ID" dirty="0">
                <a:latin typeface="Franklin Gothic Demi Cond" panose="020B0706030402020204" pitchFamily="34" charset="0"/>
              </a:rPr>
              <a:t> 14:1-3]. </a:t>
            </a:r>
          </a:p>
        </p:txBody>
      </p:sp>
    </p:spTree>
    <p:extLst>
      <p:ext uri="{BB962C8B-B14F-4D97-AF65-F5344CB8AC3E}">
        <p14:creationId xmlns:p14="http://schemas.microsoft.com/office/powerpoint/2010/main" val="2606224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</TotalTime>
  <Words>2299</Words>
  <Application>Microsoft Office PowerPoint</Application>
  <PresentationFormat>On-screen Show (4:3)</PresentationFormat>
  <Paragraphs>82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Aharoni</vt:lpstr>
      <vt:lpstr>Amasis MT Pro Black</vt:lpstr>
      <vt:lpstr>Arial</vt:lpstr>
      <vt:lpstr>Arial Rounded MT Bold</vt:lpstr>
      <vt:lpstr>Berlin Sans FB</vt:lpstr>
      <vt:lpstr>Bernard MT Condensed</vt:lpstr>
      <vt:lpstr>Calibri</vt:lpstr>
      <vt:lpstr>Calibri Light</vt:lpstr>
      <vt:lpstr>Congenial Black</vt:lpstr>
      <vt:lpstr>Eras Bold ITC</vt:lpstr>
      <vt:lpstr>Eras Demi ITC</vt:lpstr>
      <vt:lpstr>Franklin Gothic Demi Cond</vt:lpstr>
      <vt:lpstr>Franklin Gothic Heavy</vt:lpstr>
      <vt:lpstr>Franklin Gothic Medium Cond</vt:lpstr>
      <vt:lpstr>Gill Sans Nova Cond Ultra Bold</vt:lpstr>
      <vt:lpstr>Gill Sans Nova Cond XBd</vt:lpstr>
      <vt:lpstr>Impact</vt:lpstr>
      <vt:lpstr>Wingdings</vt:lpstr>
      <vt:lpstr>Office Theme</vt:lpstr>
      <vt:lpstr>BAGIAN-BAGIAN YANG BERTENTANGAN ?</vt:lpstr>
      <vt:lpstr>YOHANES 5 : 39</vt:lpstr>
      <vt:lpstr>PowerPoint Presentation</vt:lpstr>
      <vt:lpstr>ORANG KAYA DAN LAZARUS Minggu, 20 November 2022</vt:lpstr>
      <vt:lpstr>Apa implikasinya jika kita memercayai bahwa cerita ini terjadi secara harfiah?</vt:lpstr>
      <vt:lpstr>Jadi, apa pesan atau pelajaran yang Yesus hendak sampaikan melalui cerita Orang Kaya dan Lazarus ini?</vt:lpstr>
      <vt:lpstr>Ellen G. White, Membina Kehidupan Abadi, hal. 195</vt:lpstr>
      <vt:lpstr>HARI INI... BERSAMA DENGAN AKU DI FIRDAUS“ Senin, 21 November 2022</vt:lpstr>
      <vt:lpstr>Mengapa interpretasi janji Yesus kepada salah seorang pencuri yang berada di sebelah salib Yesus dalam Lukas 23:43, tidak boleh dipahami bahwa Yesus dan pencuri itu akan segera bersama-sama di Firdaus setelah mereka mati?</vt:lpstr>
      <vt:lpstr>PowerPoint Presentation</vt:lpstr>
      <vt:lpstr>PERGI DAN TINGGAL BERSAMA KRISTUS Selasa, 22 November 2022</vt:lpstr>
      <vt:lpstr>PowerPoint Presentation</vt:lpstr>
      <vt:lpstr>Lalu apa maksud Paulus dengan pernyataannya tersebut?</vt:lpstr>
      <vt:lpstr>PowerPoint Presentation</vt:lpstr>
      <vt:lpstr>PowerPoint Presentation</vt:lpstr>
      <vt:lpstr>BERKHOTBAH KEPADA ROH-ROH DI PENJARA Rabu, 23 November 2022</vt:lpstr>
      <vt:lpstr>PowerPoint Presentation</vt:lpstr>
      <vt:lpstr>Mengapa kita tidak menerima argumentasi ini sebagai sebuah kebenaran secara Alkitabiah?</vt:lpstr>
      <vt:lpstr>Bagaimana kita memahami 1 Petrus 3:19-20 secara Alkitabiah?</vt:lpstr>
      <vt:lpstr>JIWA-JIWA DI BAWAH MEZBAH Kamis, 24 November 2022</vt:lpstr>
      <vt:lpstr>Kita harus memahami bahwa jiwa-jiwa yang berseru di bawah mezbah ini tidak mengacu pada jiwa-jiwa secara harfiah. Mengapa demikian?</vt:lpstr>
      <vt:lpstr>Jadi, apa artinya jiwa-jiwa di bawah mezbah?</vt:lpstr>
      <vt:lpstr>Jadi, apa artinya jiwa-jiwa di bawah mezbah?</vt:lpstr>
      <vt:lpstr>Jadi, apa artinya jiwa-jiwa di bawah mezbah?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BAGIAN-BAGIAN YANG BERTENTANGAN ?</dc:title>
  <dc:creator>daniel siswanto</dc:creator>
  <cp:lastModifiedBy>daniel siswanto</cp:lastModifiedBy>
  <cp:revision>9</cp:revision>
  <dcterms:created xsi:type="dcterms:W3CDTF">2022-11-22T03:36:05Z</dcterms:created>
  <dcterms:modified xsi:type="dcterms:W3CDTF">2022-11-24T03:41:51Z</dcterms:modified>
</cp:coreProperties>
</file>