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7" r:id="rId4"/>
    <p:sldId id="274" r:id="rId5"/>
    <p:sldId id="259" r:id="rId6"/>
    <p:sldId id="260" r:id="rId7"/>
    <p:sldId id="267" r:id="rId8"/>
    <p:sldId id="261" r:id="rId9"/>
    <p:sldId id="268" r:id="rId10"/>
    <p:sldId id="262" r:id="rId11"/>
    <p:sldId id="263" r:id="rId12"/>
    <p:sldId id="264" r:id="rId13"/>
    <p:sldId id="269" r:id="rId14"/>
    <p:sldId id="265" r:id="rId15"/>
    <p:sldId id="266" r:id="rId16"/>
    <p:sldId id="270" r:id="rId17"/>
    <p:sldId id="276" r:id="rId18"/>
    <p:sldId id="277" r:id="rId19"/>
    <p:sldId id="278" r:id="rId20"/>
    <p:sldId id="271" r:id="rId21"/>
    <p:sldId id="279" r:id="rId22"/>
    <p:sldId id="281" r:id="rId23"/>
    <p:sldId id="282" r:id="rId24"/>
    <p:sldId id="280" r:id="rId25"/>
    <p:sldId id="272" r:id="rId26"/>
    <p:sldId id="283" r:id="rId27"/>
    <p:sldId id="286" r:id="rId28"/>
    <p:sldId id="284" r:id="rId29"/>
    <p:sldId id="285" r:id="rId30"/>
    <p:sldId id="288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7A0C"/>
    <a:srgbClr val="03453D"/>
    <a:srgbClr val="3D2905"/>
    <a:srgbClr val="0F0327"/>
    <a:srgbClr val="000F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14246-5B05-4FB0-8662-430AAEE1330A}" type="datetimeFigureOut">
              <a:rPr lang="en-ID" smtClean="0"/>
              <a:t>17/11/2022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9B7F-0209-4CC5-A4AC-1F0AD505937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69836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14246-5B05-4FB0-8662-430AAEE1330A}" type="datetimeFigureOut">
              <a:rPr lang="en-ID" smtClean="0"/>
              <a:t>17/11/2022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9B7F-0209-4CC5-A4AC-1F0AD505937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11835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14246-5B05-4FB0-8662-430AAEE1330A}" type="datetimeFigureOut">
              <a:rPr lang="en-ID" smtClean="0"/>
              <a:t>17/11/2022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9B7F-0209-4CC5-A4AC-1F0AD505937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26348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14246-5B05-4FB0-8662-430AAEE1330A}" type="datetimeFigureOut">
              <a:rPr lang="en-ID" smtClean="0"/>
              <a:t>17/11/2022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9B7F-0209-4CC5-A4AC-1F0AD505937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314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14246-5B05-4FB0-8662-430AAEE1330A}" type="datetimeFigureOut">
              <a:rPr lang="en-ID" smtClean="0"/>
              <a:t>17/11/2022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9B7F-0209-4CC5-A4AC-1F0AD505937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64546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14246-5B05-4FB0-8662-430AAEE1330A}" type="datetimeFigureOut">
              <a:rPr lang="en-ID" smtClean="0"/>
              <a:t>17/11/2022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9B7F-0209-4CC5-A4AC-1F0AD505937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89095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14246-5B05-4FB0-8662-430AAEE1330A}" type="datetimeFigureOut">
              <a:rPr lang="en-ID" smtClean="0"/>
              <a:t>17/11/2022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9B7F-0209-4CC5-A4AC-1F0AD505937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8679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14246-5B05-4FB0-8662-430AAEE1330A}" type="datetimeFigureOut">
              <a:rPr lang="en-ID" smtClean="0"/>
              <a:t>17/11/2022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9B7F-0209-4CC5-A4AC-1F0AD505937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82381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14246-5B05-4FB0-8662-430AAEE1330A}" type="datetimeFigureOut">
              <a:rPr lang="en-ID" smtClean="0"/>
              <a:t>17/11/2022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9B7F-0209-4CC5-A4AC-1F0AD505937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59308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14246-5B05-4FB0-8662-430AAEE1330A}" type="datetimeFigureOut">
              <a:rPr lang="en-ID" smtClean="0"/>
              <a:t>17/11/2022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9B7F-0209-4CC5-A4AC-1F0AD505937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18066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14246-5B05-4FB0-8662-430AAEE1330A}" type="datetimeFigureOut">
              <a:rPr lang="en-ID" smtClean="0"/>
              <a:t>17/11/2022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D9B7F-0209-4CC5-A4AC-1F0AD505937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76868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14246-5B05-4FB0-8662-430AAEE1330A}" type="datetimeFigureOut">
              <a:rPr lang="en-ID" smtClean="0"/>
              <a:t>17/11/2022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D9B7F-0209-4CC5-A4AC-1F0AD505937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7412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97C305C-0E98-44D5-A930-21F23CC52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8">
            <a:extLst>
              <a:ext uri="{FF2B5EF4-FFF2-40B4-BE49-F238E27FC236}">
                <a16:creationId xmlns:a16="http://schemas.microsoft.com/office/drawing/2014/main" id="{A61CC62C-ED8A-62DC-F3E2-D87D6988C5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158" r="33842" b="-1"/>
          <a:stretch/>
        </p:blipFill>
        <p:spPr>
          <a:xfrm>
            <a:off x="20" y="10"/>
            <a:ext cx="4571980" cy="6857990"/>
          </a:xfrm>
          <a:prstGeom prst="rect">
            <a:avLst/>
          </a:prstGeom>
        </p:spPr>
      </p:pic>
      <p:pic>
        <p:nvPicPr>
          <p:cNvPr id="5" name="Imagen 2">
            <a:extLst>
              <a:ext uri="{FF2B5EF4-FFF2-40B4-BE49-F238E27FC236}">
                <a16:creationId xmlns:a16="http://schemas.microsoft.com/office/drawing/2014/main" id="{83DD9A47-8DFD-2FFC-0B63-3538419663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21" r="12121"/>
          <a:stretch/>
        </p:blipFill>
        <p:spPr>
          <a:xfrm>
            <a:off x="4572000" y="1"/>
            <a:ext cx="457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7711" y="4638503"/>
            <a:ext cx="6288577" cy="1332634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2B0E44-118A-2AD9-EAD1-DDDD7FB96B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7340" y="4727173"/>
            <a:ext cx="5989320" cy="868823"/>
          </a:xfrm>
        </p:spPr>
        <p:txBody>
          <a:bodyPr anchor="ctr">
            <a:normAutofit/>
          </a:bodyPr>
          <a:lstStyle/>
          <a:p>
            <a:r>
              <a:rPr lang="en-US" sz="3600" b="1" dirty="0">
                <a:latin typeface="Impact" panose="020B0806030902050204" pitchFamily="34" charset="0"/>
              </a:rPr>
              <a:t>PENGHARAPAN PERJANJIAN BARU</a:t>
            </a:r>
            <a:endParaRPr lang="en-ID" sz="3600" b="1" dirty="0">
              <a:latin typeface="Impact" panose="020B080603090205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62332" y="5628237"/>
            <a:ext cx="5419335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6CE7D0-1706-111D-0BBC-5B699C58CB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1803" y="5680637"/>
            <a:ext cx="5220393" cy="598516"/>
          </a:xfrm>
        </p:spPr>
        <p:txBody>
          <a:bodyPr anchor="ctr">
            <a:no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Pelajaran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Triwulan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IV</a:t>
            </a:r>
          </a:p>
          <a:p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Tahun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2022</a:t>
            </a:r>
            <a:endParaRPr lang="en-ID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734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C798A-6250-540C-5E68-6019E57D5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2" y="190500"/>
            <a:ext cx="7903978" cy="1363980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Congenial Black" panose="02000503040000020004" pitchFamily="2" charset="0"/>
              </a:rPr>
              <a:t>AKU AKAN DATANG KEMBALI</a:t>
            </a:r>
            <a:br>
              <a:rPr lang="en-ID" sz="3700" dirty="0"/>
            </a:br>
            <a:r>
              <a:rPr lang="en-ID" sz="3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Senin</a:t>
            </a:r>
            <a:r>
              <a:rPr lang="en-ID" sz="3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, 14 November 2022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5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8B584-8A87-FBCA-496B-33DFD2DFD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215" y="1933575"/>
            <a:ext cx="7672310" cy="2287076"/>
          </a:xfrm>
        </p:spPr>
        <p:txBody>
          <a:bodyPr anchor="t">
            <a:normAutofit fontScale="85000" lnSpcReduction="10000"/>
          </a:bodyPr>
          <a:lstStyle/>
          <a:p>
            <a:pPr marL="0" indent="0">
              <a:buNone/>
            </a:pPr>
            <a:r>
              <a:rPr lang="en-ID" sz="3200" dirty="0">
                <a:latin typeface="Gill Sans Nova Cond XBd" panose="020B0A06020104020203" pitchFamily="34" charset="0"/>
              </a:rPr>
              <a:t>Dunia </a:t>
            </a:r>
            <a:r>
              <a:rPr lang="en-ID" sz="3200" dirty="0" err="1">
                <a:latin typeface="Gill Sans Nova Cond XBd" panose="020B0A06020104020203" pitchFamily="34" charset="0"/>
              </a:rPr>
              <a:t>sudah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hampir</a:t>
            </a:r>
            <a:r>
              <a:rPr lang="en-ID" sz="3200" dirty="0">
                <a:latin typeface="Gill Sans Nova Cond XBd" panose="020B0A06020104020203" pitchFamily="34" charset="0"/>
              </a:rPr>
              <a:t> 2.000 </a:t>
            </a:r>
            <a:r>
              <a:rPr lang="en-ID" sz="3200" dirty="0" err="1">
                <a:latin typeface="Gill Sans Nova Cond XBd" panose="020B0A06020104020203" pitchFamily="34" charset="0"/>
              </a:rPr>
              <a:t>tahun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sejak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Yesus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berjanji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dalam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Yohanes</a:t>
            </a:r>
            <a:r>
              <a:rPr lang="en-ID" sz="3200" dirty="0">
                <a:latin typeface="Gill Sans Nova Cond XBd" panose="020B0A06020104020203" pitchFamily="34" charset="0"/>
              </a:rPr>
              <a:t> 14:1-3 </a:t>
            </a:r>
            <a:r>
              <a:rPr lang="en-ID" sz="3200" dirty="0" err="1">
                <a:latin typeface="Gill Sans Nova Cond XBd" panose="020B0A06020104020203" pitchFamily="34" charset="0"/>
              </a:rPr>
              <a:t>bahwa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Ia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akan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datang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kembali</a:t>
            </a:r>
            <a:r>
              <a:rPr lang="en-ID" sz="3200" dirty="0"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endParaRPr lang="en-ID" sz="1600" dirty="0">
              <a:latin typeface="Gill Sans Nova Cond XBd" panose="020B0A06020104020203" pitchFamily="34" charset="0"/>
            </a:endParaRPr>
          </a:p>
          <a:p>
            <a:pPr marL="0" indent="0">
              <a:buNone/>
            </a:pPr>
            <a:r>
              <a:rPr lang="en-ID" sz="3200" dirty="0" err="1">
                <a:latin typeface="Gill Sans Nova Cond XBd" panose="020B0A06020104020203" pitchFamily="34" charset="0"/>
              </a:rPr>
              <a:t>Empat</a:t>
            </a:r>
            <a:r>
              <a:rPr lang="en-ID" sz="3200" dirty="0">
                <a:latin typeface="Gill Sans Nova Cond XBd" panose="020B0A06020104020203" pitchFamily="34" charset="0"/>
              </a:rPr>
              <a:t> kali di kitab Wahyu </a:t>
            </a:r>
            <a:r>
              <a:rPr lang="en-ID" sz="3200" dirty="0" err="1">
                <a:latin typeface="Gill Sans Nova Cond XBd" panose="020B0A06020104020203" pitchFamily="34" charset="0"/>
              </a:rPr>
              <a:t>Yesus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menyebutkan</a:t>
            </a:r>
            <a:r>
              <a:rPr lang="en-ID" sz="3200" dirty="0">
                <a:latin typeface="Gill Sans Nova Cond XBd" panose="020B0A06020104020203" pitchFamily="34" charset="0"/>
              </a:rPr>
              <a:t>, "Aku </a:t>
            </a:r>
            <a:r>
              <a:rPr lang="en-ID" sz="3200" dirty="0" err="1">
                <a:latin typeface="Gill Sans Nova Cond XBd" panose="020B0A06020104020203" pitchFamily="34" charset="0"/>
              </a:rPr>
              <a:t>datang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segera</a:t>
            </a:r>
            <a:r>
              <a:rPr lang="en-ID" sz="3200" dirty="0">
                <a:latin typeface="Gill Sans Nova Cond XBd" panose="020B0A06020104020203" pitchFamily="34" charset="0"/>
              </a:rPr>
              <a:t>" [Wahyu 3:11; Wahyu 22:7, 12, 20].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6929D4-E592-E290-AB70-69E176826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816" y="4220652"/>
            <a:ext cx="3709988" cy="20819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FD8BF5-4FEA-7755-D725-18EF92BB6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867" y="4648200"/>
            <a:ext cx="3569317" cy="18811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48832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3AE9F7-C673-0AFE-D518-7C2D661857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897" b="4962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7CCB7-BA7B-1570-4DC8-913B43FD2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6" y="3733800"/>
            <a:ext cx="8801100" cy="3028950"/>
          </a:xfrm>
        </p:spPr>
        <p:txBody>
          <a:bodyPr anchor="ctr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sz="2600" dirty="0">
                <a:latin typeface="Gill Sans Nova Cond XBd" panose="020B0A06020104020203" pitchFamily="34" charset="0"/>
              </a:rPr>
              <a:t>Harapan </a:t>
            </a:r>
            <a:r>
              <a:rPr lang="en-ID" sz="2600" dirty="0" err="1">
                <a:latin typeface="Gill Sans Nova Cond XBd" panose="020B0A06020104020203" pitchFamily="34" charset="0"/>
              </a:rPr>
              <a:t>akan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kedatangan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Yesus</a:t>
            </a:r>
            <a:r>
              <a:rPr lang="en-ID" sz="2600" dirty="0"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latin typeface="Gill Sans Nova Cond XBd" panose="020B0A06020104020203" pitchFamily="34" charset="0"/>
              </a:rPr>
              <a:t>segera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mendorong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misi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gereja</a:t>
            </a:r>
            <a:r>
              <a:rPr lang="en-ID" sz="2600" dirty="0">
                <a:latin typeface="Gill Sans Nova Cond XBd" panose="020B0A06020104020203" pitchFamily="34" charset="0"/>
              </a:rPr>
              <a:t> para </a:t>
            </a:r>
            <a:r>
              <a:rPr lang="en-ID" sz="2600" dirty="0" err="1">
                <a:latin typeface="Gill Sans Nova Cond XBd" panose="020B0A06020104020203" pitchFamily="34" charset="0"/>
              </a:rPr>
              <a:t>rasul</a:t>
            </a:r>
            <a:r>
              <a:rPr lang="en-ID" sz="2600" dirty="0">
                <a:latin typeface="Gill Sans Nova Cond XBd" panose="020B0A06020104020203" pitchFamily="34" charset="0"/>
              </a:rPr>
              <a:t> dan </a:t>
            </a:r>
            <a:r>
              <a:rPr lang="en-ID" sz="2600" dirty="0" err="1">
                <a:latin typeface="Gill Sans Nova Cond XBd" panose="020B0A06020104020203" pitchFamily="34" charset="0"/>
              </a:rPr>
              <a:t>memenuhi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kehidupan</a:t>
            </a:r>
            <a:r>
              <a:rPr lang="en-ID" sz="2600" dirty="0">
                <a:latin typeface="Gill Sans Nova Cond XBd" panose="020B0A06020104020203" pitchFamily="34" charset="0"/>
              </a:rPr>
              <a:t> orang-orang Kristen yang </a:t>
            </a:r>
            <a:r>
              <a:rPr lang="en-ID" sz="2600" dirty="0" err="1">
                <a:latin typeface="Gill Sans Nova Cond XBd" panose="020B0A06020104020203" pitchFamily="34" charset="0"/>
              </a:rPr>
              <a:t>tak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terhitung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jumlahnya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selama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berabad-abad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dengan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harapan</a:t>
            </a:r>
            <a:r>
              <a:rPr lang="en-ID" sz="2600" dirty="0">
                <a:latin typeface="Gill Sans Nova Cond XBd" panose="020B0A06020104020203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600" dirty="0" err="1">
                <a:latin typeface="Gill Sans Nova Cond XBd" panose="020B0A06020104020203" pitchFamily="34" charset="0"/>
              </a:rPr>
              <a:t>Tetapi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generasi</a:t>
            </a:r>
            <a:r>
              <a:rPr lang="en-ID" sz="2600" dirty="0">
                <a:latin typeface="Gill Sans Nova Cond XBd" panose="020B0A06020104020203" pitchFamily="34" charset="0"/>
              </a:rPr>
              <a:t> demi </a:t>
            </a:r>
            <a:r>
              <a:rPr lang="en-ID" sz="2600" dirty="0" err="1">
                <a:latin typeface="Gill Sans Nova Cond XBd" panose="020B0A06020104020203" pitchFamily="34" charset="0"/>
              </a:rPr>
              <a:t>generasi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telah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mati</a:t>
            </a:r>
            <a:r>
              <a:rPr lang="en-ID" sz="2600" dirty="0">
                <a:latin typeface="Gill Sans Nova Cond XBd" panose="020B0A06020104020203" pitchFamily="34" charset="0"/>
              </a:rPr>
              <a:t>, dan </a:t>
            </a:r>
            <a:r>
              <a:rPr lang="en-ID" sz="2600" dirty="0" err="1">
                <a:latin typeface="Gill Sans Nova Cond XBd" panose="020B0A06020104020203" pitchFamily="34" charset="0"/>
              </a:rPr>
              <a:t>peristiwa</a:t>
            </a:r>
            <a:r>
              <a:rPr lang="en-ID" sz="2600" dirty="0"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latin typeface="Gill Sans Nova Cond XBd" panose="020B0A06020104020203" pitchFamily="34" charset="0"/>
              </a:rPr>
              <a:t>dijanjikan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ini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belum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terjadi</a:t>
            </a:r>
            <a:r>
              <a:rPr lang="en-ID" sz="2600" dirty="0">
                <a:latin typeface="Gill Sans Nova Cond XBd" panose="020B0A06020104020203" pitchFamily="34" charset="0"/>
              </a:rPr>
              <a:t>. </a:t>
            </a:r>
            <a:r>
              <a:rPr lang="en-ID" sz="2600" dirty="0" err="1">
                <a:latin typeface="Gill Sans Nova Cond XBd" panose="020B0A06020104020203" pitchFamily="34" charset="0"/>
              </a:rPr>
              <a:t>Dengan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demikian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banyak</a:t>
            </a:r>
            <a:r>
              <a:rPr lang="en-ID" sz="2600" dirty="0"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latin typeface="Gill Sans Nova Cond XBd" panose="020B0A06020104020203" pitchFamily="34" charset="0"/>
              </a:rPr>
              <a:t>bertanya</a:t>
            </a:r>
            <a:r>
              <a:rPr lang="en-ID" sz="2600" dirty="0">
                <a:latin typeface="Gill Sans Nova Cond XBd" panose="020B0A06020104020203" pitchFamily="34" charset="0"/>
              </a:rPr>
              <a:t>: </a:t>
            </a:r>
            <a:r>
              <a:rPr lang="en-ID" sz="2600" dirty="0" err="1">
                <a:latin typeface="Gill Sans Nova Cond XBd" panose="020B0A06020104020203" pitchFamily="34" charset="0"/>
              </a:rPr>
              <a:t>berapa</a:t>
            </a:r>
            <a:r>
              <a:rPr lang="en-ID" sz="2600" dirty="0">
                <a:latin typeface="Gill Sans Nova Cond XBd" panose="020B0A06020104020203" pitchFamily="34" charset="0"/>
              </a:rPr>
              <a:t> lama </a:t>
            </a:r>
            <a:r>
              <a:rPr lang="en-ID" sz="2600" dirty="0" err="1">
                <a:latin typeface="Gill Sans Nova Cond XBd" panose="020B0A06020104020203" pitchFamily="34" charset="0"/>
              </a:rPr>
              <a:t>lagi</a:t>
            </a:r>
            <a:r>
              <a:rPr lang="en-ID" sz="2600" dirty="0">
                <a:latin typeface="Gill Sans Nova Cond XBd" panose="020B0A06020104020203" pitchFamily="34" charset="0"/>
              </a:rPr>
              <a:t> kami </a:t>
            </a:r>
            <a:r>
              <a:rPr lang="en-ID" sz="2600" dirty="0" err="1">
                <a:latin typeface="Gill Sans Nova Cond XBd" panose="020B0A06020104020203" pitchFamily="34" charset="0"/>
              </a:rPr>
              <a:t>harus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mengkhotbahkan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bahwa</a:t>
            </a:r>
            <a:r>
              <a:rPr lang="en-ID" sz="2600" dirty="0">
                <a:latin typeface="Gill Sans Nova Cond XBd" panose="020B0A06020104020203" pitchFamily="34" charset="0"/>
              </a:rPr>
              <a:t> "</a:t>
            </a:r>
            <a:r>
              <a:rPr lang="en-ID" sz="2600" dirty="0" err="1">
                <a:latin typeface="Gill Sans Nova Cond XBd" panose="020B0A06020104020203" pitchFamily="34" charset="0"/>
              </a:rPr>
              <a:t>Yesus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segera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datang</a:t>
            </a:r>
            <a:r>
              <a:rPr lang="en-ID" sz="2600" dirty="0">
                <a:latin typeface="Gill Sans Nova Cond XBd" panose="020B0A06020104020203" pitchFamily="34" charset="0"/>
              </a:rPr>
              <a:t>"? </a:t>
            </a:r>
          </a:p>
        </p:txBody>
      </p:sp>
    </p:spTree>
    <p:extLst>
      <p:ext uri="{BB962C8B-B14F-4D97-AF65-F5344CB8AC3E}">
        <p14:creationId xmlns:p14="http://schemas.microsoft.com/office/powerpoint/2010/main" val="859579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6B4BB48-DE19-7852-EF49-8E68370FD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9D0B67-A55A-0188-F40C-09D479A9C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2875"/>
            <a:ext cx="9144000" cy="1828800"/>
          </a:xfrm>
        </p:spPr>
        <p:txBody>
          <a:bodyPr>
            <a:noAutofit/>
          </a:bodyPr>
          <a:lstStyle/>
          <a:p>
            <a:pPr algn="ctr"/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Bagaimana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dapat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memelihara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janji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Alkitabiah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dalam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hidup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,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bahwa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Yesus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pasti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datang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sesuai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janjinya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entah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berapa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lama pun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harus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menunggu</a:t>
            </a:r>
            <a:r>
              <a:rPr lang="en-ID" sz="32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03F63B-58FF-794E-5911-5A392BAF4C48}"/>
              </a:ext>
            </a:extLst>
          </p:cNvPr>
          <p:cNvSpPr txBox="1"/>
          <p:nvPr/>
        </p:nvSpPr>
        <p:spPr>
          <a:xfrm>
            <a:off x="1657350" y="2484388"/>
            <a:ext cx="7048500" cy="35394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 dirty="0">
                <a:latin typeface="Impact" panose="020B0806030902050204" pitchFamily="34" charset="0"/>
              </a:rPr>
              <a:t>Kita </a:t>
            </a:r>
            <a:r>
              <a:rPr lang="en-ID" sz="2800" dirty="0" err="1">
                <a:latin typeface="Impact" panose="020B0806030902050204" pitchFamily="34" charset="0"/>
              </a:rPr>
              <a:t>harus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percaya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bahwa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ada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maksud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Tuhan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untuk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kita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menunggu</a:t>
            </a:r>
            <a:r>
              <a:rPr lang="en-ID" sz="2800" dirty="0">
                <a:latin typeface="Gill Sans Nova Cond XBd" panose="020B0A06020104020203" pitchFamily="34" charset="0"/>
              </a:rPr>
              <a:t>, "</a:t>
            </a:r>
            <a:r>
              <a:rPr lang="en-ID" sz="2800" dirty="0" err="1">
                <a:latin typeface="Gill Sans Nova Cond XBd" panose="020B0A06020104020203" pitchFamily="34" charset="0"/>
              </a:rPr>
              <a:t>Tuhan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tidak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lalai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menepati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janji</a:t>
            </a:r>
            <a:r>
              <a:rPr lang="en-ID" sz="2800" dirty="0">
                <a:latin typeface="Gill Sans Nova Cond XBd" panose="020B0A06020104020203" pitchFamily="34" charset="0"/>
              </a:rPr>
              <a:t>-Nya, </a:t>
            </a:r>
            <a:r>
              <a:rPr lang="en-ID" sz="2800" dirty="0" err="1">
                <a:latin typeface="Gill Sans Nova Cond XBd" panose="020B0A06020104020203" pitchFamily="34" charset="0"/>
              </a:rPr>
              <a:t>sekalipun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ada</a:t>
            </a:r>
            <a:r>
              <a:rPr lang="en-ID" sz="2800" dirty="0">
                <a:latin typeface="Gill Sans Nova Cond XBd" panose="020B0A06020104020203" pitchFamily="34" charset="0"/>
              </a:rPr>
              <a:t> orang yang </a:t>
            </a:r>
            <a:r>
              <a:rPr lang="en-ID" sz="2800" dirty="0" err="1">
                <a:latin typeface="Gill Sans Nova Cond XBd" panose="020B0A06020104020203" pitchFamily="34" charset="0"/>
              </a:rPr>
              <a:t>menganggapnya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sebagai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kelalaian</a:t>
            </a:r>
            <a:r>
              <a:rPr lang="en-ID" sz="2800" dirty="0">
                <a:latin typeface="Gill Sans Nova Cond XBd" panose="020B0A06020104020203" pitchFamily="34" charset="0"/>
              </a:rPr>
              <a:t>, </a:t>
            </a:r>
            <a:r>
              <a:rPr lang="en-ID" sz="2800" dirty="0" err="1">
                <a:latin typeface="Gill Sans Nova Cond XBd" panose="020B0A06020104020203" pitchFamily="34" charset="0"/>
              </a:rPr>
              <a:t>tetapi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Ia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sabar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terhadap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kamu</a:t>
            </a:r>
            <a:r>
              <a:rPr lang="en-ID" sz="2800" dirty="0">
                <a:latin typeface="Gill Sans Nova Cond XBd" panose="020B0A06020104020203" pitchFamily="34" charset="0"/>
              </a:rPr>
              <a:t>, </a:t>
            </a:r>
            <a:r>
              <a:rPr lang="en-ID" sz="2800" dirty="0" err="1">
                <a:latin typeface="Gill Sans Nova Cond XBd" panose="020B0A06020104020203" pitchFamily="34" charset="0"/>
              </a:rPr>
              <a:t>karena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Ia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menghendaki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supaya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jangan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ada</a:t>
            </a:r>
            <a:r>
              <a:rPr lang="en-ID" sz="2800" dirty="0">
                <a:latin typeface="Gill Sans Nova Cond XBd" panose="020B0A06020104020203" pitchFamily="34" charset="0"/>
              </a:rPr>
              <a:t> yang </a:t>
            </a:r>
            <a:r>
              <a:rPr lang="en-ID" sz="2800" dirty="0" err="1">
                <a:latin typeface="Gill Sans Nova Cond XBd" panose="020B0A06020104020203" pitchFamily="34" charset="0"/>
              </a:rPr>
              <a:t>binasa</a:t>
            </a:r>
            <a:r>
              <a:rPr lang="en-ID" sz="2800" dirty="0">
                <a:latin typeface="Gill Sans Nova Cond XBd" panose="020B0A06020104020203" pitchFamily="34" charset="0"/>
              </a:rPr>
              <a:t>, </a:t>
            </a:r>
            <a:r>
              <a:rPr lang="en-ID" sz="2800" dirty="0" err="1">
                <a:latin typeface="Gill Sans Nova Cond XBd" panose="020B0A06020104020203" pitchFamily="34" charset="0"/>
              </a:rPr>
              <a:t>melainkan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supaya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semua</a:t>
            </a:r>
            <a:r>
              <a:rPr lang="en-ID" sz="2800" dirty="0">
                <a:latin typeface="Gill Sans Nova Cond XBd" panose="020B0A06020104020203" pitchFamily="34" charset="0"/>
              </a:rPr>
              <a:t> orang </a:t>
            </a:r>
            <a:r>
              <a:rPr lang="en-ID" sz="2800" dirty="0" err="1">
                <a:latin typeface="Gill Sans Nova Cond XBd" panose="020B0A06020104020203" pitchFamily="34" charset="0"/>
              </a:rPr>
              <a:t>berbalik</a:t>
            </a:r>
            <a:r>
              <a:rPr lang="en-ID" sz="2800" dirty="0">
                <a:latin typeface="Gill Sans Nova Cond XBd" panose="020B0A06020104020203" pitchFamily="34" charset="0"/>
              </a:rPr>
              <a:t> dan </a:t>
            </a:r>
            <a:r>
              <a:rPr lang="en-ID" sz="2800" dirty="0" err="1">
                <a:latin typeface="Gill Sans Nova Cond XBd" panose="020B0A06020104020203" pitchFamily="34" charset="0"/>
              </a:rPr>
              <a:t>bertobat</a:t>
            </a:r>
            <a:r>
              <a:rPr lang="en-ID" sz="2800" dirty="0">
                <a:latin typeface="Gill Sans Nova Cond XBd" panose="020B0A06020104020203" pitchFamily="34" charset="0"/>
              </a:rPr>
              <a:t>". [2 Petrus 3:9].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FA024D-FBCE-F3D4-81A0-53936813C1FA}"/>
              </a:ext>
            </a:extLst>
          </p:cNvPr>
          <p:cNvSpPr/>
          <p:nvPr/>
        </p:nvSpPr>
        <p:spPr>
          <a:xfrm>
            <a:off x="438150" y="3359885"/>
            <a:ext cx="103759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19341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7255D0-72B3-96F5-92D3-191AF8CD9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2D12DD-1A3F-A3F5-0911-A8D1C6B50360}"/>
              </a:ext>
            </a:extLst>
          </p:cNvPr>
          <p:cNvSpPr txBox="1"/>
          <p:nvPr/>
        </p:nvSpPr>
        <p:spPr>
          <a:xfrm>
            <a:off x="1143000" y="332184"/>
            <a:ext cx="7867650" cy="36933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D" sz="2600" dirty="0">
                <a:latin typeface="Impact" panose="020B0806030902050204" pitchFamily="34" charset="0"/>
              </a:rPr>
              <a:t>Kita </a:t>
            </a:r>
            <a:r>
              <a:rPr lang="en-ID" sz="2600" dirty="0" err="1">
                <a:latin typeface="Impact" panose="020B0806030902050204" pitchFamily="34" charset="0"/>
              </a:rPr>
              <a:t>memiliki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hanya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kehidupan</a:t>
            </a:r>
            <a:r>
              <a:rPr lang="en-ID" sz="2600" dirty="0"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latin typeface="Impact" panose="020B0806030902050204" pitchFamily="34" charset="0"/>
              </a:rPr>
              <a:t>singkat</a:t>
            </a:r>
            <a:r>
              <a:rPr lang="en-ID" sz="2600" dirty="0">
                <a:latin typeface="Impact" panose="020B0806030902050204" pitchFamily="34" charset="0"/>
              </a:rPr>
              <a:t> di dunia </a:t>
            </a:r>
            <a:r>
              <a:rPr lang="en-ID" sz="2600" dirty="0" err="1">
                <a:latin typeface="Impact" panose="020B0806030902050204" pitchFamily="34" charset="0"/>
              </a:rPr>
              <a:t>ini</a:t>
            </a:r>
            <a:r>
              <a:rPr lang="en-ID" sz="2600" dirty="0">
                <a:latin typeface="Impact" panose="020B0806030902050204" pitchFamily="34" charset="0"/>
              </a:rPr>
              <a:t> [</a:t>
            </a:r>
            <a:r>
              <a:rPr lang="en-ID" sz="2600" dirty="0" err="1">
                <a:latin typeface="Impact" panose="020B0806030902050204" pitchFamily="34" charset="0"/>
              </a:rPr>
              <a:t>Mazmur</a:t>
            </a:r>
            <a:r>
              <a:rPr lang="en-ID" sz="2600" dirty="0">
                <a:latin typeface="Impact" panose="020B0806030902050204" pitchFamily="34" charset="0"/>
              </a:rPr>
              <a:t> 90:10], </a:t>
            </a:r>
            <a:r>
              <a:rPr lang="en-ID" sz="2600" dirty="0">
                <a:latin typeface="Gill Sans Nova Cond XBd" panose="020B0A06020104020203" pitchFamily="34" charset="0"/>
              </a:rPr>
              <a:t>dan </a:t>
            </a:r>
            <a:r>
              <a:rPr lang="en-ID" sz="2600" dirty="0" err="1">
                <a:latin typeface="Amasis MT Pro Black" panose="02040A04050005020304" pitchFamily="18" charset="0"/>
              </a:rPr>
              <a:t>diikuti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dengan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istirahat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tidak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sadarkan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diri</a:t>
            </a:r>
            <a:r>
              <a:rPr lang="en-ID" sz="2600" dirty="0">
                <a:latin typeface="Amasis MT Pro Black" panose="02040A04050005020304" pitchFamily="18" charset="0"/>
              </a:rPr>
              <a:t> di </a:t>
            </a:r>
            <a:r>
              <a:rPr lang="en-ID" sz="2600" dirty="0" err="1">
                <a:latin typeface="Amasis MT Pro Black" panose="02040A04050005020304" pitchFamily="18" charset="0"/>
              </a:rPr>
              <a:t>dalam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 err="1">
                <a:latin typeface="Amasis MT Pro Black" panose="02040A04050005020304" pitchFamily="18" charset="0"/>
              </a:rPr>
              <a:t>kubur</a:t>
            </a:r>
            <a:r>
              <a:rPr lang="en-ID" sz="2600" dirty="0">
                <a:latin typeface="Amasis MT Pro Black" panose="02040A04050005020304" pitchFamily="18" charset="0"/>
              </a:rPr>
              <a:t> </a:t>
            </a:r>
            <a:r>
              <a:rPr lang="en-ID" sz="2600" dirty="0">
                <a:latin typeface="Gill Sans Nova Cond XBd" panose="020B0A06020104020203" pitchFamily="34" charset="0"/>
              </a:rPr>
              <a:t>[</a:t>
            </a:r>
            <a:r>
              <a:rPr lang="en-ID" sz="2600" dirty="0" err="1">
                <a:latin typeface="Gill Sans Nova Cond XBd" panose="020B0A06020104020203" pitchFamily="34" charset="0"/>
              </a:rPr>
              <a:t>Pengkhotbah</a:t>
            </a:r>
            <a:r>
              <a:rPr lang="en-ID" sz="2600" dirty="0">
                <a:latin typeface="Gill Sans Nova Cond XBd" panose="020B0A06020104020203" pitchFamily="34" charset="0"/>
              </a:rPr>
              <a:t> 9:5,10], </a:t>
            </a:r>
            <a:r>
              <a:rPr lang="en-ID" sz="2600" dirty="0" err="1">
                <a:latin typeface="Gill Sans Nova Cond Ultra Bold" panose="020B0B04020104020203" pitchFamily="34" charset="0"/>
              </a:rPr>
              <a:t>kemudian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kebangkitan</a:t>
            </a:r>
            <a:r>
              <a:rPr lang="en-ID" sz="2600" dirty="0">
                <a:latin typeface="Gill Sans Nova Cond Ultra Bold" panose="020B0B04020104020203" pitchFamily="34" charset="0"/>
              </a:rPr>
              <a:t> </a:t>
            </a:r>
            <a:r>
              <a:rPr lang="en-ID" sz="2600" dirty="0" err="1">
                <a:latin typeface="Gill Sans Nova Cond Ultra Bold" panose="020B0B04020104020203" pitchFamily="34" charset="0"/>
              </a:rPr>
              <a:t>terakhir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tanpa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ada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kesempatan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kemudian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untuk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mengubah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nasib</a:t>
            </a:r>
            <a:r>
              <a:rPr lang="en-ID" sz="2600" dirty="0">
                <a:latin typeface="Gill Sans Nova Cond XBd" panose="020B0A06020104020203" pitchFamily="34" charset="0"/>
              </a:rPr>
              <a:t> [</a:t>
            </a:r>
            <a:r>
              <a:rPr lang="en-ID" sz="2600" dirty="0" err="1">
                <a:latin typeface="Gill Sans Nova Cond XBd" panose="020B0A06020104020203" pitchFamily="34" charset="0"/>
              </a:rPr>
              <a:t>lbrani</a:t>
            </a:r>
            <a:r>
              <a:rPr lang="en-ID" sz="2600" dirty="0">
                <a:latin typeface="Gill Sans Nova Cond XBd" panose="020B0A06020104020203" pitchFamily="34" charset="0"/>
              </a:rPr>
              <a:t> 9:27]. Jadi, </a:t>
            </a:r>
            <a:r>
              <a:rPr lang="en-ID" sz="2600" dirty="0" err="1">
                <a:latin typeface="Gill Sans Nova Cond XBd" panose="020B0A06020104020203" pitchFamily="34" charset="0"/>
              </a:rPr>
              <a:t>kedatangan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Kristus</a:t>
            </a:r>
            <a:r>
              <a:rPr lang="en-ID" sz="2600" dirty="0">
                <a:latin typeface="Gill Sans Nova Cond XBd" panose="020B0A06020104020203" pitchFamily="34" charset="0"/>
              </a:rPr>
              <a:t> yang </a:t>
            </a:r>
            <a:r>
              <a:rPr lang="en-ID" sz="2600" dirty="0" err="1">
                <a:latin typeface="Gill Sans Nova Cond XBd" panose="020B0A06020104020203" pitchFamily="34" charset="0"/>
              </a:rPr>
              <a:t>kedua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tidaklah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lebih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dari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satu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atau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dua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saat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setelah</a:t>
            </a:r>
            <a:r>
              <a:rPr lang="en-ID" sz="2600" dirty="0">
                <a:latin typeface="Gill Sans Nova Cond XBd" panose="020B0A06020104020203" pitchFamily="34" charset="0"/>
              </a:rPr>
              <a:t> orang </a:t>
            </a:r>
            <a:r>
              <a:rPr lang="en-ID" sz="2600" dirty="0" err="1">
                <a:latin typeface="Gill Sans Nova Cond XBd" panose="020B0A06020104020203" pitchFamily="34" charset="0"/>
              </a:rPr>
              <a:t>percaya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mati</a:t>
            </a:r>
            <a:r>
              <a:rPr lang="en-ID" sz="2600" dirty="0">
                <a:latin typeface="Gill Sans Nova Cond XBd" panose="020B0A06020104020203" pitchFamily="34" charset="0"/>
              </a:rPr>
              <a:t>. </a:t>
            </a:r>
            <a:r>
              <a:rPr lang="en-ID" sz="2600" dirty="0">
                <a:latin typeface="Impact" panose="020B0806030902050204" pitchFamily="34" charset="0"/>
              </a:rPr>
              <a:t>Karena </a:t>
            </a:r>
            <a:r>
              <a:rPr lang="en-ID" sz="2600" dirty="0" err="1">
                <a:latin typeface="Impact" panose="020B0806030902050204" pitchFamily="34" charset="0"/>
              </a:rPr>
              <a:t>berapa</a:t>
            </a:r>
            <a:r>
              <a:rPr lang="en-ID" sz="2600" dirty="0">
                <a:latin typeface="Impact" panose="020B0806030902050204" pitchFamily="34" charset="0"/>
              </a:rPr>
              <a:t> lama pun </a:t>
            </a:r>
            <a:r>
              <a:rPr lang="en-ID" sz="2600" dirty="0" err="1">
                <a:latin typeface="Impact" panose="020B0806030902050204" pitchFamily="34" charset="0"/>
              </a:rPr>
              <a:t>ia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berada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dalam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kubur</a:t>
            </a:r>
            <a:r>
              <a:rPr lang="en-ID" sz="2600" dirty="0">
                <a:latin typeface="Impact" panose="020B0806030902050204" pitchFamily="34" charset="0"/>
              </a:rPr>
              <a:t>, </a:t>
            </a:r>
            <a:r>
              <a:rPr lang="en-ID" sz="2600" dirty="0" err="1">
                <a:latin typeface="Impact" panose="020B0806030902050204" pitchFamily="34" charset="0"/>
              </a:rPr>
              <a:t>ia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tidak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pernah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merasakan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waktu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penantian</a:t>
            </a:r>
            <a:r>
              <a:rPr lang="en-ID" sz="2600" dirty="0">
                <a:latin typeface="Impact" panose="020B0806030902050204" pitchFamily="34" charset="0"/>
              </a:rPr>
              <a:t> yang lama</a:t>
            </a:r>
            <a:r>
              <a:rPr lang="en-ID" sz="2600" dirty="0">
                <a:latin typeface="Gill Sans Nova Cond XBd" panose="020B0A06020104020203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B269E0-4535-4312-7882-AAEB228027EE}"/>
              </a:ext>
            </a:extLst>
          </p:cNvPr>
          <p:cNvSpPr txBox="1"/>
          <p:nvPr/>
        </p:nvSpPr>
        <p:spPr>
          <a:xfrm>
            <a:off x="1143000" y="4357687"/>
            <a:ext cx="7867650" cy="20928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600" dirty="0" err="1">
                <a:latin typeface="Impact" panose="020B0806030902050204" pitchFamily="34" charset="0"/>
              </a:rPr>
              <a:t>Setiap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hari</a:t>
            </a:r>
            <a:r>
              <a:rPr lang="en-ID" sz="2600" dirty="0"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latin typeface="Impact" panose="020B0806030902050204" pitchFamily="34" charset="0"/>
              </a:rPr>
              <a:t>berlalu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membawa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kita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satu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hari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lebih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dekat</a:t>
            </a:r>
            <a:r>
              <a:rPr lang="en-ID" sz="2600" dirty="0">
                <a:latin typeface="Impact" panose="020B0806030902050204" pitchFamily="34" charset="0"/>
              </a:rPr>
              <a:t> pada </a:t>
            </a:r>
            <a:r>
              <a:rPr lang="en-ID" sz="2600" dirty="0" err="1">
                <a:latin typeface="Impact" panose="020B0806030902050204" pitchFamily="34" charset="0"/>
              </a:rPr>
              <a:t>kemunculan</a:t>
            </a:r>
            <a:r>
              <a:rPr lang="en-ID" sz="2600" dirty="0"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latin typeface="Impact" panose="020B0806030902050204" pitchFamily="34" charset="0"/>
              </a:rPr>
              <a:t>mulia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dari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Tuhan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Yesus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Kristus</a:t>
            </a:r>
            <a:r>
              <a:rPr lang="en-ID" sz="2600" dirty="0">
                <a:latin typeface="Impact" panose="020B0806030902050204" pitchFamily="34" charset="0"/>
              </a:rPr>
              <a:t> di </a:t>
            </a:r>
            <a:r>
              <a:rPr lang="en-ID" sz="2600" dirty="0" err="1">
                <a:latin typeface="Impact" panose="020B0806030902050204" pitchFamily="34" charset="0"/>
              </a:rPr>
              <a:t>awan-awan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surga</a:t>
            </a:r>
            <a:r>
              <a:rPr lang="en-ID" sz="2600" dirty="0">
                <a:latin typeface="Impact" panose="020B0806030902050204" pitchFamily="34" charset="0"/>
              </a:rPr>
              <a:t>. </a:t>
            </a:r>
            <a:r>
              <a:rPr lang="en-ID" sz="2600" dirty="0" err="1">
                <a:latin typeface="Gill Sans Nova Cond XBd" panose="020B0A06020104020203" pitchFamily="34" charset="0"/>
              </a:rPr>
              <a:t>Walaupun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tidak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tahu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kapan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Ia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kembali</a:t>
            </a:r>
            <a:r>
              <a:rPr lang="en-ID" sz="2600" dirty="0">
                <a:latin typeface="Gill Sans Nova Cond XBd" panose="020B0A06020104020203" pitchFamily="34" charset="0"/>
              </a:rPr>
              <a:t>, </a:t>
            </a:r>
            <a:r>
              <a:rPr lang="en-ID" sz="2600" dirty="0" err="1">
                <a:latin typeface="Gill Sans Nova Cond XBd" panose="020B0A06020104020203" pitchFamily="34" charset="0"/>
              </a:rPr>
              <a:t>kita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bisa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pastikan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bahwa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ia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akan</a:t>
            </a:r>
            <a:r>
              <a:rPr lang="en-ID" sz="2600" dirty="0">
                <a:latin typeface="Gill Sans Nova Cond XBd" panose="020B0A06020104020203" pitchFamily="34" charset="0"/>
              </a:rPr>
              <a:t> </a:t>
            </a:r>
            <a:r>
              <a:rPr lang="en-ID" sz="2600" dirty="0" err="1">
                <a:latin typeface="Gill Sans Nova Cond XBd" panose="020B0A06020104020203" pitchFamily="34" charset="0"/>
              </a:rPr>
              <a:t>datang</a:t>
            </a:r>
            <a:r>
              <a:rPr lang="en-ID" sz="2600" dirty="0">
                <a:latin typeface="Gill Sans Nova Cond XBd" panose="020B0A06020104020203" pitchFamily="34" charset="0"/>
              </a:rPr>
              <a:t>, dan </a:t>
            </a:r>
            <a:r>
              <a:rPr lang="en-ID" sz="2600" dirty="0" err="1">
                <a:latin typeface="Gill Sans Nova Cond XBd" panose="020B0A06020104020203" pitchFamily="34" charset="0"/>
              </a:rPr>
              <a:t>itulah</a:t>
            </a:r>
            <a:r>
              <a:rPr lang="en-ID" sz="2600" dirty="0">
                <a:latin typeface="Gill Sans Nova Cond XBd" panose="020B0A06020104020203" pitchFamily="34" charset="0"/>
              </a:rPr>
              <a:t> yang paling </a:t>
            </a:r>
            <a:r>
              <a:rPr lang="en-ID" sz="2600" dirty="0" err="1">
                <a:latin typeface="Gill Sans Nova Cond XBd" panose="020B0A06020104020203" pitchFamily="34" charset="0"/>
              </a:rPr>
              <a:t>penting</a:t>
            </a:r>
            <a:r>
              <a:rPr lang="en-ID" sz="2600" dirty="0">
                <a:latin typeface="Gill Sans Nova Cond XBd" panose="020B0A06020104020203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5D4B2B-219F-B110-832D-88D4DF051C83}"/>
              </a:ext>
            </a:extLst>
          </p:cNvPr>
          <p:cNvSpPr/>
          <p:nvPr/>
        </p:nvSpPr>
        <p:spPr>
          <a:xfrm>
            <a:off x="133350" y="1363235"/>
            <a:ext cx="103759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FE04EC-6A4B-545C-B495-48607154D447}"/>
              </a:ext>
            </a:extLst>
          </p:cNvPr>
          <p:cNvSpPr/>
          <p:nvPr/>
        </p:nvSpPr>
        <p:spPr>
          <a:xfrm>
            <a:off x="133350" y="4419597"/>
            <a:ext cx="103759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16248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6E2E4E-9CC9-078F-1848-D89CEAC552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9547F8-F75B-F356-0FE2-E46F145FC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635" y="728907"/>
            <a:ext cx="7344354" cy="1499848"/>
          </a:xfrm>
        </p:spPr>
        <p:txBody>
          <a:bodyPr>
            <a:normAutofit/>
          </a:bodyPr>
          <a:lstStyle/>
          <a:p>
            <a:r>
              <a:rPr lang="en-ID" dirty="0" err="1">
                <a:solidFill>
                  <a:srgbClr val="FFFFFF"/>
                </a:solidFill>
                <a:latin typeface="Congenial Black" panose="02000503040000020004" pitchFamily="2" charset="0"/>
              </a:rPr>
              <a:t>Yohanes</a:t>
            </a:r>
            <a:r>
              <a:rPr lang="en-ID" dirty="0">
                <a:solidFill>
                  <a:srgbClr val="FFFFFF"/>
                </a:solidFill>
                <a:latin typeface="Congenial Black" panose="02000503040000020004" pitchFamily="2" charset="0"/>
              </a:rPr>
              <a:t> 14:1-3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9A9FF-871F-EB73-46DB-B0FFF4F9D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8634" y="2571751"/>
            <a:ext cx="7788165" cy="3557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"</a:t>
            </a:r>
            <a:r>
              <a:rPr lang="en-ID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Janganlah</a:t>
            </a:r>
            <a:r>
              <a:rPr lang="en-ID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gelisah</a:t>
            </a:r>
            <a:r>
              <a:rPr lang="en-ID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hatimu</a:t>
            </a:r>
            <a:r>
              <a:rPr lang="en-ID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; </a:t>
            </a:r>
            <a:r>
              <a:rPr lang="en-ID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percayalah</a:t>
            </a:r>
            <a:r>
              <a:rPr lang="en-ID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kepada</a:t>
            </a:r>
            <a:r>
              <a:rPr lang="en-ID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Allah, </a:t>
            </a:r>
            <a:r>
              <a:rPr lang="en-ID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percayalah</a:t>
            </a:r>
            <a:r>
              <a:rPr lang="en-ID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juga </a:t>
            </a:r>
            <a:r>
              <a:rPr lang="en-ID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kepada-Ku.Di</a:t>
            </a:r>
            <a:r>
              <a:rPr lang="en-ID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rumah</a:t>
            </a:r>
            <a:r>
              <a:rPr lang="en-ID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Bapa</a:t>
            </a:r>
            <a:r>
              <a:rPr lang="en-ID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-Ku </a:t>
            </a:r>
            <a:r>
              <a:rPr lang="en-ID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banyak</a:t>
            </a:r>
            <a:r>
              <a:rPr lang="en-ID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tempat</a:t>
            </a:r>
            <a:r>
              <a:rPr lang="en-ID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tinggal</a:t>
            </a:r>
            <a:r>
              <a:rPr lang="en-ID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. Jika </a:t>
            </a:r>
            <a:r>
              <a:rPr lang="en-ID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demikian</a:t>
            </a:r>
            <a:r>
              <a:rPr lang="en-ID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tentu</a:t>
            </a:r>
            <a:r>
              <a:rPr lang="en-ID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Aku </a:t>
            </a:r>
            <a:r>
              <a:rPr lang="en-ID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mengatakannya</a:t>
            </a:r>
            <a:r>
              <a:rPr lang="en-ID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kepadamu</a:t>
            </a:r>
            <a:r>
              <a:rPr lang="en-ID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. </a:t>
            </a:r>
            <a:r>
              <a:rPr lang="en-ID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Sebab</a:t>
            </a:r>
            <a:r>
              <a:rPr lang="en-ID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Aku </a:t>
            </a:r>
            <a:r>
              <a:rPr lang="en-ID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pergi</a:t>
            </a:r>
            <a:r>
              <a:rPr lang="en-ID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ke</a:t>
            </a:r>
            <a:r>
              <a:rPr lang="en-ID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situ </a:t>
            </a:r>
            <a:r>
              <a:rPr lang="en-ID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untuk</a:t>
            </a:r>
            <a:r>
              <a:rPr lang="en-ID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menyediakan</a:t>
            </a:r>
            <a:r>
              <a:rPr lang="en-ID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tempat</a:t>
            </a:r>
            <a:r>
              <a:rPr lang="en-ID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bagimu</a:t>
            </a:r>
            <a:r>
              <a:rPr lang="en-ID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. Dan </a:t>
            </a:r>
            <a:r>
              <a:rPr lang="en-ID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apabila</a:t>
            </a:r>
            <a:r>
              <a:rPr lang="en-ID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Aku </a:t>
            </a:r>
            <a:r>
              <a:rPr lang="en-ID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telah</a:t>
            </a:r>
            <a:r>
              <a:rPr lang="en-ID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pergi</a:t>
            </a:r>
            <a:r>
              <a:rPr lang="en-ID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ke</a:t>
            </a:r>
            <a:r>
              <a:rPr lang="en-ID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situ dan </a:t>
            </a:r>
            <a:r>
              <a:rPr lang="en-ID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telah</a:t>
            </a:r>
            <a:r>
              <a:rPr lang="en-ID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menyediakan</a:t>
            </a:r>
            <a:r>
              <a:rPr lang="en-ID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tempat</a:t>
            </a:r>
            <a:r>
              <a:rPr lang="en-ID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bagimu</a:t>
            </a:r>
            <a:r>
              <a:rPr lang="en-ID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, Aku </a:t>
            </a:r>
            <a:r>
              <a:rPr lang="en-ID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datang</a:t>
            </a:r>
            <a:r>
              <a:rPr lang="en-ID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kembali</a:t>
            </a:r>
            <a:r>
              <a:rPr lang="en-ID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membawa</a:t>
            </a:r>
            <a:r>
              <a:rPr lang="en-ID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kamu</a:t>
            </a:r>
            <a:r>
              <a:rPr lang="en-ID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ke</a:t>
            </a:r>
            <a:r>
              <a:rPr lang="en-ID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tempat</a:t>
            </a:r>
            <a:r>
              <a:rPr lang="en-ID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-Ku, </a:t>
            </a:r>
            <a:r>
              <a:rPr lang="en-ID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supaya</a:t>
            </a:r>
            <a:r>
              <a:rPr lang="en-ID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di </a:t>
            </a:r>
            <a:r>
              <a:rPr lang="en-ID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tempat</a:t>
            </a:r>
            <a:r>
              <a:rPr lang="en-ID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di mana Aku </a:t>
            </a:r>
            <a:r>
              <a:rPr lang="en-ID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berada</a:t>
            </a:r>
            <a:r>
              <a:rPr lang="en-ID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kamu</a:t>
            </a:r>
            <a:r>
              <a:rPr lang="en-ID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 pun </a:t>
            </a:r>
            <a:r>
              <a:rPr lang="en-ID" dirty="0" err="1">
                <a:solidFill>
                  <a:srgbClr val="FFFFFF"/>
                </a:solidFill>
                <a:latin typeface="Franklin Gothic Medium Cond" panose="020B0606030402020204" pitchFamily="34" charset="0"/>
              </a:rPr>
              <a:t>berada</a:t>
            </a:r>
            <a:r>
              <a:rPr lang="en-ID" dirty="0">
                <a:solidFill>
                  <a:srgbClr val="FFFFFF"/>
                </a:solidFill>
                <a:latin typeface="Franklin Gothic Medium Cond" panose="020B06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826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172955-3891-2596-993B-50E6F43BF1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1051"/>
          <a:stretch/>
        </p:blipFill>
        <p:spPr>
          <a:xfrm>
            <a:off x="20" y="10"/>
            <a:ext cx="458740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44882-3EB0-88CE-E930-D560CBA76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8191" y="1628775"/>
            <a:ext cx="3830034" cy="42386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600" dirty="0" err="1">
                <a:latin typeface="Eras Demi ITC" panose="020B0805030504020804" pitchFamily="34" charset="0"/>
              </a:rPr>
              <a:t>Meskipun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latin typeface="Eras Demi ITC" panose="020B0805030504020804" pitchFamily="34" charset="0"/>
              </a:rPr>
              <a:t>telah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latin typeface="Eras Demi ITC" panose="020B0805030504020804" pitchFamily="34" charset="0"/>
              </a:rPr>
              <a:t>berabad-abad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latin typeface="Eras Demi ITC" panose="020B0805030504020804" pitchFamily="34" charset="0"/>
              </a:rPr>
              <a:t>sejak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latin typeface="Eras Demi ITC" panose="020B0805030504020804" pitchFamily="34" charset="0"/>
              </a:rPr>
              <a:t>Yesus</a:t>
            </a:r>
            <a:r>
              <a:rPr lang="en-ID" sz="3600" dirty="0">
                <a:latin typeface="Eras Demi ITC" panose="020B0805030504020804" pitchFamily="34" charset="0"/>
              </a:rPr>
              <a:t> naik </a:t>
            </a:r>
            <a:r>
              <a:rPr lang="en-ID" sz="3600" dirty="0" err="1">
                <a:latin typeface="Eras Demi ITC" panose="020B0805030504020804" pitchFamily="34" charset="0"/>
              </a:rPr>
              <a:t>ke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latin typeface="Eras Demi ITC" panose="020B0805030504020804" pitchFamily="34" charset="0"/>
              </a:rPr>
              <a:t>sorga</a:t>
            </a:r>
            <a:r>
              <a:rPr lang="en-ID" sz="3600" dirty="0">
                <a:latin typeface="Eras Demi ITC" panose="020B0805030504020804" pitchFamily="34" charset="0"/>
              </a:rPr>
              <a:t>, </a:t>
            </a:r>
            <a:r>
              <a:rPr lang="en-ID" sz="3600" dirty="0" err="1">
                <a:latin typeface="Eras Demi ITC" panose="020B0805030504020804" pitchFamily="34" charset="0"/>
              </a:rPr>
              <a:t>janji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latin typeface="Eras Demi ITC" panose="020B0805030504020804" pitchFamily="34" charset="0"/>
              </a:rPr>
              <a:t>kedatangannya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latin typeface="Eras Demi ITC" panose="020B0805030504020804" pitchFamily="34" charset="0"/>
              </a:rPr>
              <a:t>tetap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latin typeface="Eras Demi ITC" panose="020B0805030504020804" pitchFamily="34" charset="0"/>
              </a:rPr>
              <a:t>relevan</a:t>
            </a:r>
            <a:r>
              <a:rPr lang="en-ID" sz="3600" dirty="0">
                <a:latin typeface="Eras Demi ITC" panose="020B0805030504020804" pitchFamily="34" charset="0"/>
              </a:rPr>
              <a:t>, </a:t>
            </a:r>
            <a:r>
              <a:rPr lang="en-ID" sz="3600" dirty="0" err="1">
                <a:latin typeface="Eras Demi ITC" panose="020B0805030504020804" pitchFamily="34" charset="0"/>
              </a:rPr>
              <a:t>bahkan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latin typeface="Eras Demi ITC" panose="020B0805030504020804" pitchFamily="34" charset="0"/>
              </a:rPr>
              <a:t>sampai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latin typeface="Eras Demi ITC" panose="020B0805030504020804" pitchFamily="34" charset="0"/>
              </a:rPr>
              <a:t>hari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latin typeface="Eras Demi ITC" panose="020B0805030504020804" pitchFamily="34" charset="0"/>
              </a:rPr>
              <a:t>ini</a:t>
            </a:r>
            <a:r>
              <a:rPr lang="en-ID" sz="3600" dirty="0">
                <a:latin typeface="Eras Demi ITC" panose="020B08050305040208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6659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1DDC6-A4F9-7338-7D42-BE3C74B36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740" y="365760"/>
            <a:ext cx="8415260" cy="1188720"/>
          </a:xfrm>
        </p:spPr>
        <p:txBody>
          <a:bodyPr>
            <a:normAutofit/>
          </a:bodyPr>
          <a:lstStyle/>
          <a:p>
            <a:pPr algn="ctr"/>
            <a:r>
              <a:rPr lang="en-ID" sz="3800" dirty="0">
                <a:solidFill>
                  <a:srgbClr val="C00000"/>
                </a:solidFill>
                <a:latin typeface="Congenial Black" panose="02000503040000020004" pitchFamily="2" charset="0"/>
              </a:rPr>
              <a:t>"AKU AKAN MEMBANGKITKAN DIA“</a:t>
            </a:r>
            <a:br>
              <a:rPr lang="en-ID" sz="3800" dirty="0">
                <a:solidFill>
                  <a:srgbClr val="C00000"/>
                </a:solidFill>
                <a:latin typeface="Congenial Black" panose="02000503040000020004" pitchFamily="2" charset="0"/>
              </a:rPr>
            </a:br>
            <a:r>
              <a:rPr lang="en-ID" sz="3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Selasa</a:t>
            </a:r>
            <a:r>
              <a:rPr lang="en-ID" sz="3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, 15 November 2022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5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22529-DEE7-4AC5-AF39-2C576560E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674" y="2682621"/>
            <a:ext cx="8010525" cy="380961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ID" sz="4000" dirty="0" err="1">
                <a:latin typeface="Eras Bold ITC" panose="020B0907030504020204" pitchFamily="34" charset="0"/>
              </a:rPr>
              <a:t>Yohanes</a:t>
            </a:r>
            <a:r>
              <a:rPr lang="en-ID" sz="4000" dirty="0">
                <a:latin typeface="Eras Bold ITC" panose="020B0907030504020204" pitchFamily="34" charset="0"/>
              </a:rPr>
              <a:t> 6:40 </a:t>
            </a:r>
          </a:p>
          <a:p>
            <a:pPr marL="0" indent="0">
              <a:buNone/>
            </a:pPr>
            <a:endParaRPr lang="en-ID" sz="1000" dirty="0">
              <a:latin typeface="Eras Bold ITC" panose="020B0907030504020204" pitchFamily="34" charset="0"/>
            </a:endParaRPr>
          </a:p>
          <a:p>
            <a:pPr marL="0" indent="0">
              <a:buNone/>
            </a:pPr>
            <a:r>
              <a:rPr lang="en-ID" sz="3200" dirty="0" err="1">
                <a:latin typeface="Eras Demi ITC" panose="020B0805030504020804" pitchFamily="34" charset="0"/>
              </a:rPr>
              <a:t>Sebab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inilah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kehendak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Bapa</a:t>
            </a:r>
            <a:r>
              <a:rPr lang="en-ID" sz="3200" dirty="0">
                <a:latin typeface="Eras Demi ITC" panose="020B0805030504020804" pitchFamily="34" charset="0"/>
              </a:rPr>
              <a:t>-Ku, </a:t>
            </a:r>
            <a:r>
              <a:rPr lang="en-ID" sz="3200" dirty="0" err="1">
                <a:latin typeface="Eras Demi ITC" panose="020B0805030504020804" pitchFamily="34" charset="0"/>
              </a:rPr>
              <a:t>yaitu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supaya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setiap</a:t>
            </a:r>
            <a:r>
              <a:rPr lang="en-ID" sz="3200" dirty="0">
                <a:latin typeface="Eras Demi ITC" panose="020B0805030504020804" pitchFamily="34" charset="0"/>
              </a:rPr>
              <a:t> orang, yang </a:t>
            </a:r>
            <a:r>
              <a:rPr lang="en-ID" sz="3200" dirty="0" err="1">
                <a:latin typeface="Eras Demi ITC" panose="020B0805030504020804" pitchFamily="34" charset="0"/>
              </a:rPr>
              <a:t>melihat</a:t>
            </a:r>
            <a:r>
              <a:rPr lang="en-ID" sz="3200" dirty="0">
                <a:latin typeface="Eras Demi ITC" panose="020B0805030504020804" pitchFamily="34" charset="0"/>
              </a:rPr>
              <a:t> Anak dan yang </a:t>
            </a:r>
            <a:r>
              <a:rPr lang="en-ID" sz="3200" dirty="0" err="1">
                <a:latin typeface="Eras Demi ITC" panose="020B0805030504020804" pitchFamily="34" charset="0"/>
              </a:rPr>
              <a:t>percaya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kepada</a:t>
            </a:r>
            <a:r>
              <a:rPr lang="en-ID" sz="3200" dirty="0">
                <a:latin typeface="Eras Demi ITC" panose="020B0805030504020804" pitchFamily="34" charset="0"/>
              </a:rPr>
              <a:t>-Nya </a:t>
            </a:r>
            <a:r>
              <a:rPr lang="en-ID" sz="3200" dirty="0" err="1">
                <a:latin typeface="Eras Demi ITC" panose="020B0805030504020804" pitchFamily="34" charset="0"/>
              </a:rPr>
              <a:t>beroleh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hidup</a:t>
            </a:r>
            <a:r>
              <a:rPr lang="en-ID" sz="3200" dirty="0">
                <a:latin typeface="Eras Demi ITC" panose="020B0805030504020804" pitchFamily="34" charset="0"/>
              </a:rPr>
              <a:t> yang </a:t>
            </a:r>
            <a:r>
              <a:rPr lang="en-ID" sz="3200" dirty="0" err="1">
                <a:latin typeface="Eras Demi ITC" panose="020B0805030504020804" pitchFamily="34" charset="0"/>
              </a:rPr>
              <a:t>kekal</a:t>
            </a:r>
            <a:r>
              <a:rPr lang="en-ID" sz="3200" dirty="0">
                <a:latin typeface="Eras Demi ITC" panose="020B0805030504020804" pitchFamily="34" charset="0"/>
              </a:rPr>
              <a:t>, dan </a:t>
            </a:r>
            <a:r>
              <a:rPr lang="en-ID" sz="3200" dirty="0" err="1">
                <a:latin typeface="Eras Demi ITC" panose="020B0805030504020804" pitchFamily="34" charset="0"/>
              </a:rPr>
              <a:t>supaya</a:t>
            </a:r>
            <a:r>
              <a:rPr lang="en-ID" sz="3200" dirty="0">
                <a:latin typeface="Eras Demi ITC" panose="020B0805030504020804" pitchFamily="34" charset="0"/>
              </a:rPr>
              <a:t> Aku </a:t>
            </a:r>
            <a:r>
              <a:rPr lang="en-ID" sz="3200" dirty="0" err="1">
                <a:latin typeface="Eras Demi ITC" panose="020B0805030504020804" pitchFamily="34" charset="0"/>
              </a:rPr>
              <a:t>membangkitkannya</a:t>
            </a:r>
            <a:r>
              <a:rPr lang="en-ID" sz="3200" dirty="0">
                <a:latin typeface="Eras Demi ITC" panose="020B0805030504020804" pitchFamily="34" charset="0"/>
              </a:rPr>
              <a:t> pada </a:t>
            </a:r>
            <a:r>
              <a:rPr lang="en-ID" sz="3200" dirty="0" err="1">
                <a:latin typeface="Eras Demi ITC" panose="020B0805030504020804" pitchFamily="34" charset="0"/>
              </a:rPr>
              <a:t>akhir</a:t>
            </a:r>
            <a:r>
              <a:rPr lang="en-ID" sz="3200" dirty="0">
                <a:latin typeface="Eras Demi ITC" panose="020B0805030504020804" pitchFamily="34" charset="0"/>
              </a:rPr>
              <a:t> zaman."</a:t>
            </a:r>
          </a:p>
        </p:txBody>
      </p:sp>
    </p:spTree>
    <p:extLst>
      <p:ext uri="{BB962C8B-B14F-4D97-AF65-F5344CB8AC3E}">
        <p14:creationId xmlns:p14="http://schemas.microsoft.com/office/powerpoint/2010/main" val="3963921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AA228C-CA53-AAAD-2BC7-0C8BC0402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1"/>
            <a:ext cx="9144000" cy="70008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C84923-07CA-786A-CB50-DE0E0409D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6201"/>
            <a:ext cx="9144000" cy="1333501"/>
          </a:xfrm>
          <a:solidFill>
            <a:schemeClr val="tx1">
              <a:lumMod val="75000"/>
              <a:lumOff val="2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Pengajaran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Yesus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di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dalam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Yohanes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6:26-51,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menyoroti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tiga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konsep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dasar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tentang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hidup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kekal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,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yaitu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D0363-28AE-3B91-2E6D-B6B55A163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571624"/>
            <a:ext cx="8382000" cy="5210175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dirty="0" err="1">
                <a:latin typeface="Berlin Sans FB" panose="020E0602020502020306" pitchFamily="34" charset="0"/>
              </a:rPr>
              <a:t>Yesus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memperkenalkan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diri</a:t>
            </a:r>
            <a:r>
              <a:rPr lang="en-ID" dirty="0">
                <a:latin typeface="Berlin Sans FB" panose="020E0602020502020306" pitchFamily="34" charset="0"/>
              </a:rPr>
              <a:t>-Nya </a:t>
            </a:r>
            <a:r>
              <a:rPr lang="en-ID" dirty="0" err="1">
                <a:latin typeface="Berlin Sans FB" panose="020E0602020502020306" pitchFamily="34" charset="0"/>
              </a:rPr>
              <a:t>sebagai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"Roti yang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turun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surga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dan yang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memberi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hidup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dunia"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latin typeface="Berlin Sans FB" panose="020E0602020502020306" pitchFamily="34" charset="0"/>
              </a:rPr>
              <a:t>Dengan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menyatakan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bahwa</a:t>
            </a:r>
            <a:r>
              <a:rPr lang="en-ID" dirty="0">
                <a:latin typeface="Berlin Sans FB" panose="020E0602020502020306" pitchFamily="34" charset="0"/>
              </a:rPr>
              <a:t> "</a:t>
            </a:r>
            <a:r>
              <a:rPr lang="en-ID" dirty="0" err="1">
                <a:latin typeface="Berlin Sans FB" panose="020E0602020502020306" pitchFamily="34" charset="0"/>
              </a:rPr>
              <a:t>Akulah</a:t>
            </a:r>
            <a:r>
              <a:rPr lang="en-ID" dirty="0">
                <a:latin typeface="Berlin Sans FB" panose="020E0602020502020306" pitchFamily="34" charset="0"/>
              </a:rPr>
              <a:t> roti yang </a:t>
            </a:r>
            <a:r>
              <a:rPr lang="en-ID" dirty="0" err="1">
                <a:latin typeface="Berlin Sans FB" panose="020E0602020502020306" pitchFamily="34" charset="0"/>
              </a:rPr>
              <a:t>hidup</a:t>
            </a:r>
            <a:r>
              <a:rPr lang="en-ID" dirty="0">
                <a:latin typeface="Berlin Sans FB" panose="020E0602020502020306" pitchFamily="34" charset="0"/>
              </a:rPr>
              <a:t>",  </a:t>
            </a:r>
            <a:r>
              <a:rPr lang="en-ID" dirty="0" err="1">
                <a:latin typeface="Berlin Sans FB" panose="020E0602020502020306" pitchFamily="34" charset="0"/>
              </a:rPr>
              <a:t>Yesus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menyampaikan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diri</a:t>
            </a:r>
            <a:r>
              <a:rPr lang="en-ID" dirty="0">
                <a:latin typeface="Berlin Sans FB" panose="020E0602020502020306" pitchFamily="34" charset="0"/>
              </a:rPr>
              <a:t>-Nya </a:t>
            </a:r>
            <a:r>
              <a:rPr lang="en-ID" dirty="0" err="1">
                <a:latin typeface="Berlin Sans FB" panose="020E0602020502020306" pitchFamily="34" charset="0"/>
              </a:rPr>
              <a:t>sebagai</a:t>
            </a:r>
            <a:r>
              <a:rPr lang="en-ID" dirty="0">
                <a:latin typeface="Berlin Sans FB" panose="020E0602020502020306" pitchFamily="34" charset="0"/>
              </a:rPr>
              <a:t> "AKU ADALAH AKU" yang agung </a:t>
            </a:r>
            <a:r>
              <a:rPr lang="en-ID" dirty="0" err="1">
                <a:latin typeface="Berlin Sans FB" panose="020E0602020502020306" pitchFamily="34" charset="0"/>
              </a:rPr>
              <a:t>dari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Perjanjian</a:t>
            </a:r>
            <a:r>
              <a:rPr lang="en-ID" dirty="0">
                <a:latin typeface="Berlin Sans FB" panose="020E0602020502020306" pitchFamily="34" charset="0"/>
              </a:rPr>
              <a:t> Lama [</a:t>
            </a:r>
            <a:r>
              <a:rPr lang="en-ID" dirty="0" err="1">
                <a:latin typeface="Berlin Sans FB" panose="020E0602020502020306" pitchFamily="34" charset="0"/>
              </a:rPr>
              <a:t>Keluaran</a:t>
            </a:r>
            <a:r>
              <a:rPr lang="en-ID" dirty="0">
                <a:latin typeface="Berlin Sans FB" panose="020E0602020502020306" pitchFamily="34" charset="0"/>
              </a:rPr>
              <a:t> 3: 14].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 err="1">
                <a:latin typeface="Berlin Sans FB" panose="020E0602020502020306" pitchFamily="34" charset="0"/>
              </a:rPr>
              <a:t>Yesus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menjelaskan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bahwa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kehidupan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kekal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dijamin</a:t>
            </a:r>
            <a:r>
              <a:rPr lang="en-ID" dirty="0">
                <a:latin typeface="Berlin Sans FB" panose="020E0602020502020306" pitchFamily="34" charset="0"/>
              </a:rPr>
              <a:t> di </a:t>
            </a:r>
            <a:r>
              <a:rPr lang="en-ID" dirty="0" err="1">
                <a:latin typeface="Berlin Sans FB" panose="020E0602020502020306" pitchFamily="34" charset="0"/>
              </a:rPr>
              <a:t>dalam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Dia</a:t>
            </a:r>
            <a:r>
              <a:rPr lang="en-ID" dirty="0">
                <a:latin typeface="Berlin Sans FB" panose="020E0602020502020306" pitchFamily="34" charset="0"/>
              </a:rPr>
              <a:t>: 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"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datang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kepadaku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" dan "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percaya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Aku"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mendapatkan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berkat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ini</a:t>
            </a:r>
            <a:r>
              <a:rPr lang="en-ID" dirty="0">
                <a:latin typeface="Gill Sans Nova Cond XBd" panose="020B0A06020104020203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 err="1">
                <a:latin typeface="Berlin Sans FB" panose="020E0602020502020306" pitchFamily="34" charset="0"/>
              </a:rPr>
              <a:t>Yesus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menghubungkan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karunia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hidup</a:t>
            </a:r>
            <a:r>
              <a:rPr lang="en-ID" dirty="0">
                <a:latin typeface="Berlin Sans FB" panose="020E0602020502020306" pitchFamily="34" charset="0"/>
              </a:rPr>
              <a:t> yang </a:t>
            </a:r>
            <a:r>
              <a:rPr lang="en-ID" dirty="0" err="1">
                <a:latin typeface="Berlin Sans FB" panose="020E0602020502020306" pitchFamily="34" charset="0"/>
              </a:rPr>
              <a:t>kekal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itu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dengan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kebangkitan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terakhir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Ia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meyakinkan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pendengar</a:t>
            </a:r>
            <a:r>
              <a:rPr lang="en-ID" dirty="0">
                <a:latin typeface="Berlin Sans FB" panose="020E0602020502020306" pitchFamily="34" charset="0"/>
              </a:rPr>
              <a:t>-Nya </a:t>
            </a:r>
            <a:r>
              <a:rPr lang="en-ID" dirty="0" err="1">
                <a:latin typeface="Berlin Sans FB" panose="020E0602020502020306" pitchFamily="34" charset="0"/>
              </a:rPr>
              <a:t>sebanyak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tiga</a:t>
            </a:r>
            <a:r>
              <a:rPr lang="en-ID" dirty="0">
                <a:latin typeface="Berlin Sans FB" panose="020E0602020502020306" pitchFamily="34" charset="0"/>
              </a:rPr>
              <a:t> kali, </a:t>
            </a:r>
            <a:r>
              <a:rPr lang="en-ID" dirty="0" err="1">
                <a:latin typeface="Berlin Sans FB" panose="020E0602020502020306" pitchFamily="34" charset="0"/>
              </a:rPr>
              <a:t>dengan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mengatakan</a:t>
            </a:r>
            <a:r>
              <a:rPr lang="en-ID" dirty="0">
                <a:latin typeface="Berlin Sans FB" panose="020E0602020502020306" pitchFamily="34" charset="0"/>
              </a:rPr>
              <a:t> "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dan Aku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membangkitkannya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pada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akhir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zaman" </a:t>
            </a:r>
            <a:r>
              <a:rPr lang="en-ID" dirty="0">
                <a:latin typeface="Berlin Sans FB" panose="020E0602020502020306" pitchFamily="34" charset="0"/>
              </a:rPr>
              <a:t>[</a:t>
            </a:r>
            <a:r>
              <a:rPr lang="en-ID" dirty="0" err="1">
                <a:latin typeface="Berlin Sans FB" panose="020E0602020502020306" pitchFamily="34" charset="0"/>
              </a:rPr>
              <a:t>Yohanes</a:t>
            </a:r>
            <a:r>
              <a:rPr lang="en-ID" dirty="0">
                <a:latin typeface="Berlin Sans FB" panose="020E0602020502020306" pitchFamily="34" charset="0"/>
              </a:rPr>
              <a:t> 6: 40, 44, 54].</a:t>
            </a:r>
          </a:p>
        </p:txBody>
      </p:sp>
    </p:spTree>
    <p:extLst>
      <p:ext uri="{BB962C8B-B14F-4D97-AF65-F5344CB8AC3E}">
        <p14:creationId xmlns:p14="http://schemas.microsoft.com/office/powerpoint/2010/main" val="1342224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E4028D-349E-E785-2E43-54495323E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3999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32D91B-DC8A-7289-B9A3-9158B18AB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71625"/>
          </a:xfrm>
        </p:spPr>
        <p:txBody>
          <a:bodyPr>
            <a:noAutofit/>
          </a:bodyPr>
          <a:lstStyle/>
          <a:p>
            <a:pPr algn="ctr"/>
            <a:r>
              <a:rPr lang="en-ID" sz="2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Kita </a:t>
            </a:r>
            <a:r>
              <a:rPr lang="en-ID" sz="2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perlu</a:t>
            </a:r>
            <a:r>
              <a:rPr lang="en-ID" sz="2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memahami</a:t>
            </a:r>
            <a:r>
              <a:rPr lang="en-ID" sz="2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bahwa</a:t>
            </a:r>
            <a:r>
              <a:rPr lang="en-ID" sz="2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karunia</a:t>
            </a:r>
            <a:r>
              <a:rPr lang="en-ID" sz="2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hidup</a:t>
            </a:r>
            <a:r>
              <a:rPr lang="en-ID" sz="2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kekal</a:t>
            </a:r>
            <a:r>
              <a:rPr lang="en-ID" sz="2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itu</a:t>
            </a:r>
            <a:r>
              <a:rPr lang="en-ID" sz="2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sudah</a:t>
            </a:r>
            <a:r>
              <a:rPr lang="en-ID" sz="2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menjadi</a:t>
            </a:r>
            <a:r>
              <a:rPr lang="en-ID" sz="2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kenyataan</a:t>
            </a:r>
            <a:r>
              <a:rPr lang="en-ID" sz="2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saat</a:t>
            </a:r>
            <a:r>
              <a:rPr lang="en-ID" sz="2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seseorang</a:t>
            </a:r>
            <a:r>
              <a:rPr lang="en-ID" sz="2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percaya</a:t>
            </a:r>
            <a:r>
              <a:rPr lang="en-ID" sz="2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kepada</a:t>
            </a:r>
            <a:r>
              <a:rPr lang="en-ID" sz="2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Yesus</a:t>
            </a:r>
            <a:r>
              <a:rPr lang="en-ID" sz="2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dan </a:t>
            </a:r>
            <a:r>
              <a:rPr lang="en-ID" sz="2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terus</a:t>
            </a:r>
            <a:r>
              <a:rPr lang="en-ID" sz="2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hidup</a:t>
            </a:r>
            <a:r>
              <a:rPr lang="en-ID" sz="2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dalam</a:t>
            </a:r>
            <a:r>
              <a:rPr lang="en-ID" sz="2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imannya</a:t>
            </a:r>
            <a:r>
              <a:rPr lang="en-ID" sz="2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. </a:t>
            </a:r>
            <a:r>
              <a:rPr lang="en-ID" sz="2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Dalam</a:t>
            </a:r>
            <a:r>
              <a:rPr lang="en-ID" sz="2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hal</a:t>
            </a:r>
            <a:r>
              <a:rPr lang="en-ID" sz="2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ini</a:t>
            </a:r>
            <a:r>
              <a:rPr lang="en-ID" sz="2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kita</a:t>
            </a:r>
            <a:r>
              <a:rPr lang="en-ID" sz="2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perlu</a:t>
            </a:r>
            <a:r>
              <a:rPr lang="en-ID" sz="2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mengerti</a:t>
            </a:r>
            <a:r>
              <a:rPr lang="en-ID" sz="2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bahwa</a:t>
            </a:r>
            <a:r>
              <a:rPr lang="en-ID" sz="2600" dirty="0">
                <a:solidFill>
                  <a:schemeClr val="bg1"/>
                </a:solidFill>
                <a:latin typeface="Bernard MT Condensed" panose="02050806060905020404" pitchFamily="18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00096-C98F-0013-2FDA-D15A8FFDD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398" y="1647824"/>
            <a:ext cx="8077200" cy="4924425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dirty="0" err="1">
                <a:latin typeface="Gill Sans Nova Cond XBd" panose="020B0A06020104020203" pitchFamily="34" charset="0"/>
              </a:rPr>
              <a:t>Tanpa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Kristus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seseorang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memiliki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hidup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kekal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latin typeface="Gill Sans Nova Cond XBd" panose="020B0A06020104020203" pitchFamily="34" charset="0"/>
              </a:rPr>
              <a:t>Namun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setelah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menerima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Kristus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memiliki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jaminan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hidup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kekal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saat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ini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masih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menjadi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manusia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fana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karena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tunduk</a:t>
            </a:r>
            <a:r>
              <a:rPr lang="en-ID" dirty="0">
                <a:latin typeface="Gill Sans Nova Cond XBd" panose="020B0A06020104020203" pitchFamily="34" charset="0"/>
              </a:rPr>
              <a:t> pada </a:t>
            </a:r>
            <a:r>
              <a:rPr lang="en-ID" dirty="0" err="1">
                <a:latin typeface="Gill Sans Nova Cond XBd" panose="020B0A06020104020203" pitchFamily="34" charset="0"/>
              </a:rPr>
              <a:t>kematian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alami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sebagai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akibat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dosa</a:t>
            </a:r>
            <a:r>
              <a:rPr lang="en-ID" dirty="0">
                <a:latin typeface="Gill Sans Nova Cond XBd" panose="020B0A06020104020203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dirty="0">
                <a:latin typeface="Gill Sans Nova Cond XBd" panose="020B0A06020104020203" pitchFamily="34" charset="0"/>
              </a:rPr>
              <a:t>Pada </a:t>
            </a:r>
            <a:r>
              <a:rPr lang="en-ID" dirty="0" err="1">
                <a:latin typeface="Gill Sans Nova Cond XBd" panose="020B0A06020104020203" pitchFamily="34" charset="0"/>
              </a:rPr>
              <a:t>kedatangan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kedua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Yesus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menghidupkan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kembali</a:t>
            </a:r>
            <a:r>
              <a:rPr lang="en-ID" dirty="0">
                <a:latin typeface="Gill Sans Nova Cond XBd" panose="020B0A06020104020203" pitchFamily="34" charset="0"/>
              </a:rPr>
              <a:t> dan pada </a:t>
            </a:r>
            <a:r>
              <a:rPr lang="en-ID" dirty="0" err="1">
                <a:latin typeface="Gill Sans Nova Cond XBd" panose="020B0A06020104020203" pitchFamily="34" charset="0"/>
              </a:rPr>
              <a:t>waktu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memberikan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kepada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karunia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hidup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kekal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sudah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menjadi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miliki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saat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percaya</a:t>
            </a:r>
            <a:r>
              <a:rPr lang="en-ID" dirty="0">
                <a:latin typeface="Gill Sans Nova Cond XBd" panose="020B0A06020104020203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dirty="0" err="1">
                <a:latin typeface="Gill Sans Nova Cond XBd" panose="020B0A06020104020203" pitchFamily="34" charset="0"/>
              </a:rPr>
              <a:t>Karunia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dijamin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bukan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karena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kekekalan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jiwa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alami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melainkan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karena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kebenaran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Yesus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datang</a:t>
            </a:r>
            <a:r>
              <a:rPr lang="en-ID" dirty="0">
                <a:latin typeface="Gill Sans Nova Cond XBd" panose="020B0A06020104020203" pitchFamily="34" charset="0"/>
              </a:rPr>
              <a:t> pada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melalui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iman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kepada</a:t>
            </a:r>
            <a:r>
              <a:rPr lang="en-ID" dirty="0">
                <a:latin typeface="Gill Sans Nova Cond XBd" panose="020B0A06020104020203" pitchFamily="34" charset="0"/>
              </a:rPr>
              <a:t>-Nya.</a:t>
            </a:r>
          </a:p>
        </p:txBody>
      </p:sp>
    </p:spTree>
    <p:extLst>
      <p:ext uri="{BB962C8B-B14F-4D97-AF65-F5344CB8AC3E}">
        <p14:creationId xmlns:p14="http://schemas.microsoft.com/office/powerpoint/2010/main" val="2399077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10E65D-8686-1169-E562-A3CD51037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8" y="631460"/>
            <a:ext cx="3938487" cy="996950"/>
          </a:xfrm>
        </p:spPr>
        <p:txBody>
          <a:bodyPr>
            <a:normAutofit/>
          </a:bodyPr>
          <a:lstStyle/>
          <a:p>
            <a:r>
              <a:rPr lang="en-ID" dirty="0" err="1">
                <a:latin typeface="Bernard MT Condensed" panose="02050806060905020404" pitchFamily="18" charset="0"/>
              </a:rPr>
              <a:t>Yohanes</a:t>
            </a:r>
            <a:r>
              <a:rPr lang="en-ID" dirty="0">
                <a:latin typeface="Bernard MT Condensed" panose="02050806060905020404" pitchFamily="18" charset="0"/>
              </a:rPr>
              <a:t> 6:44, 54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AE256-54B5-3301-A87A-6F0F4F7E1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848" y="1628410"/>
            <a:ext cx="4886427" cy="50482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ada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seorang</a:t>
            </a:r>
            <a:r>
              <a:rPr lang="en-ID" dirty="0">
                <a:latin typeface="Gill Sans Nova Cond XBd" panose="020B0A06020104020203" pitchFamily="34" charset="0"/>
              </a:rPr>
              <a:t> pun yang </a:t>
            </a:r>
            <a:r>
              <a:rPr lang="en-ID" dirty="0" err="1">
                <a:latin typeface="Gill Sans Nova Cond XBd" panose="020B0A06020104020203" pitchFamily="34" charset="0"/>
              </a:rPr>
              <a:t>dapat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datang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kepada</a:t>
            </a:r>
            <a:r>
              <a:rPr lang="en-ID" dirty="0">
                <a:latin typeface="Gill Sans Nova Cond XBd" panose="020B0A06020104020203" pitchFamily="34" charset="0"/>
              </a:rPr>
              <a:t>-Ku, </a:t>
            </a:r>
            <a:r>
              <a:rPr lang="en-ID" dirty="0" err="1">
                <a:latin typeface="Gill Sans Nova Cond XBd" panose="020B0A06020104020203" pitchFamily="34" charset="0"/>
              </a:rPr>
              <a:t>jikalau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ditarik</a:t>
            </a:r>
            <a:r>
              <a:rPr lang="en-ID" dirty="0">
                <a:latin typeface="Gill Sans Nova Cond XBd" panose="020B0A06020104020203" pitchFamily="34" charset="0"/>
              </a:rPr>
              <a:t> oleh </a:t>
            </a:r>
            <a:r>
              <a:rPr lang="en-ID" dirty="0" err="1">
                <a:latin typeface="Gill Sans Nova Cond XBd" panose="020B0A06020104020203" pitchFamily="34" charset="0"/>
              </a:rPr>
              <a:t>Bapa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mengutus</a:t>
            </a:r>
            <a:r>
              <a:rPr lang="en-ID" dirty="0">
                <a:latin typeface="Gill Sans Nova Cond XBd" panose="020B0A06020104020203" pitchFamily="34" charset="0"/>
              </a:rPr>
              <a:t> Aku, dan </a:t>
            </a:r>
            <a:r>
              <a:rPr lang="en-ID" dirty="0" err="1">
                <a:latin typeface="Eras Bold ITC" panose="020B0907030504020204" pitchFamily="34" charset="0"/>
              </a:rPr>
              <a:t>ia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akan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Kubangkitkan</a:t>
            </a:r>
            <a:r>
              <a:rPr lang="en-ID" dirty="0">
                <a:latin typeface="Eras Bold ITC" panose="020B0907030504020204" pitchFamily="34" charset="0"/>
              </a:rPr>
              <a:t> pada </a:t>
            </a:r>
            <a:r>
              <a:rPr lang="en-ID" dirty="0" err="1">
                <a:latin typeface="Eras Bold ITC" panose="020B0907030504020204" pitchFamily="34" charset="0"/>
              </a:rPr>
              <a:t>akhir</a:t>
            </a:r>
            <a:r>
              <a:rPr lang="en-ID" dirty="0">
                <a:latin typeface="Eras Bold ITC" panose="020B0907030504020204" pitchFamily="34" charset="0"/>
              </a:rPr>
              <a:t> zaman. </a:t>
            </a:r>
            <a:r>
              <a:rPr lang="en-ID" dirty="0" err="1">
                <a:latin typeface="Gill Sans Nova Cond XBd" panose="020B0A06020104020203" pitchFamily="34" charset="0"/>
              </a:rPr>
              <a:t>Barangsiapa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daging</a:t>
            </a:r>
            <a:r>
              <a:rPr lang="en-ID" dirty="0">
                <a:latin typeface="Gill Sans Nova Cond XBd" panose="020B0A06020104020203" pitchFamily="34" charset="0"/>
              </a:rPr>
              <a:t>-Ku dan </a:t>
            </a:r>
            <a:r>
              <a:rPr lang="en-ID" dirty="0" err="1">
                <a:latin typeface="Gill Sans Nova Cond XBd" panose="020B0A06020104020203" pitchFamily="34" charset="0"/>
              </a:rPr>
              <a:t>minum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darah</a:t>
            </a:r>
            <a:r>
              <a:rPr lang="en-ID" dirty="0">
                <a:latin typeface="Gill Sans Nova Cond XBd" panose="020B0A06020104020203" pitchFamily="34" charset="0"/>
              </a:rPr>
              <a:t>-Ku, </a:t>
            </a:r>
            <a:r>
              <a:rPr lang="en-ID" dirty="0" err="1">
                <a:latin typeface="Gill Sans Nova Cond XBd" panose="020B0A06020104020203" pitchFamily="34" charset="0"/>
              </a:rPr>
              <a:t>ia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mempunyai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hidup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kekal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>
                <a:latin typeface="Eras Bold ITC" panose="020B0907030504020204" pitchFamily="34" charset="0"/>
              </a:rPr>
              <a:t>Aku </a:t>
            </a:r>
            <a:r>
              <a:rPr lang="en-ID" dirty="0" err="1">
                <a:latin typeface="Eras Bold ITC" panose="020B0907030504020204" pitchFamily="34" charset="0"/>
              </a:rPr>
              <a:t>akan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membangkitkan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dia</a:t>
            </a:r>
            <a:r>
              <a:rPr lang="en-ID" dirty="0">
                <a:latin typeface="Eras Bold ITC" panose="020B0907030504020204" pitchFamily="34" charset="0"/>
              </a:rPr>
              <a:t> pada </a:t>
            </a:r>
            <a:r>
              <a:rPr lang="en-ID" dirty="0" err="1">
                <a:latin typeface="Eras Bold ITC" panose="020B0907030504020204" pitchFamily="34" charset="0"/>
              </a:rPr>
              <a:t>akhir</a:t>
            </a:r>
            <a:r>
              <a:rPr lang="en-ID" dirty="0">
                <a:latin typeface="Eras Bold ITC" panose="020B0907030504020204" pitchFamily="34" charset="0"/>
              </a:rPr>
              <a:t> zaman.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4CA047-76FB-245A-DA3F-5385C31063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60" r="47511" b="-1"/>
          <a:stretch/>
        </p:blipFill>
        <p:spPr>
          <a:xfrm>
            <a:off x="4924425" y="10"/>
            <a:ext cx="421957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16781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02332-8AE2-C6EB-CEE6-9CCFB2DD5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76600"/>
            <a:ext cx="9144000" cy="1409700"/>
          </a:xfrm>
        </p:spPr>
        <p:txBody>
          <a:bodyPr anchor="ctr">
            <a:normAutofit/>
          </a:bodyPr>
          <a:lstStyle/>
          <a:p>
            <a:pPr algn="ctr"/>
            <a:r>
              <a:rPr lang="en-US" sz="4800" dirty="0">
                <a:latin typeface="Congenial Black" panose="02000503040000020004" pitchFamily="2" charset="0"/>
              </a:rPr>
              <a:t>1 YOHANES 5 : 11,12</a:t>
            </a:r>
            <a:endParaRPr lang="en-ID" sz="4800" dirty="0">
              <a:latin typeface="Congenial Black" panose="0200050304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57BDF7-7005-E085-C316-67153FE5B0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381" b="11513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6FB1A-8FC0-F62D-2631-80F76A0D1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1" y="4343400"/>
            <a:ext cx="8172450" cy="2381251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endParaRPr lang="en-ID" sz="3000" dirty="0">
              <a:latin typeface="Gill Sans Nova Cond XBd" panose="020B0A06020104020203" pitchFamily="34" charset="0"/>
            </a:endParaRPr>
          </a:p>
          <a:p>
            <a:pPr marL="0" indent="0" algn="ctr">
              <a:buNone/>
            </a:pPr>
            <a:endParaRPr lang="en-ID" sz="3000" dirty="0">
              <a:latin typeface="Gill Sans Nova Cond XBd" panose="020B0A06020104020203" pitchFamily="34" charset="0"/>
            </a:endParaRPr>
          </a:p>
          <a:p>
            <a:pPr marL="0" indent="0" algn="ctr">
              <a:buNone/>
            </a:pPr>
            <a:r>
              <a:rPr lang="en-ID" sz="3000" dirty="0">
                <a:latin typeface="Gill Sans Nova Cond XBd" panose="020B0A06020104020203" pitchFamily="34" charset="0"/>
              </a:rPr>
              <a:t>“Dan </a:t>
            </a:r>
            <a:r>
              <a:rPr lang="en-ID" sz="3000" dirty="0" err="1">
                <a:latin typeface="Gill Sans Nova Cond XBd" panose="020B0A06020104020203" pitchFamily="34" charset="0"/>
              </a:rPr>
              <a:t>inilah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kesaksian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itu</a:t>
            </a:r>
            <a:r>
              <a:rPr lang="en-ID" sz="3000" dirty="0">
                <a:latin typeface="Gill Sans Nova Cond XBd" panose="020B0A06020104020203" pitchFamily="34" charset="0"/>
              </a:rPr>
              <a:t>: Allah </a:t>
            </a:r>
            <a:r>
              <a:rPr lang="en-ID" sz="3000" dirty="0" err="1">
                <a:latin typeface="Gill Sans Nova Cond XBd" panose="020B0A06020104020203" pitchFamily="34" charset="0"/>
              </a:rPr>
              <a:t>telah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mengaruniakan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hidup</a:t>
            </a:r>
            <a:r>
              <a:rPr lang="en-ID" sz="3000" dirty="0">
                <a:latin typeface="Gill Sans Nova Cond XBd" panose="020B0A06020104020203" pitchFamily="34" charset="0"/>
              </a:rPr>
              <a:t> yang </a:t>
            </a:r>
            <a:r>
              <a:rPr lang="en-ID" sz="3000" dirty="0" err="1">
                <a:latin typeface="Gill Sans Nova Cond XBd" panose="020B0A06020104020203" pitchFamily="34" charset="0"/>
              </a:rPr>
              <a:t>kekal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kepada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kita</a:t>
            </a:r>
            <a:r>
              <a:rPr lang="en-ID" sz="3000" dirty="0">
                <a:latin typeface="Gill Sans Nova Cond XBd" panose="020B0A06020104020203" pitchFamily="34" charset="0"/>
              </a:rPr>
              <a:t> dan </a:t>
            </a:r>
            <a:r>
              <a:rPr lang="en-ID" sz="3000" dirty="0" err="1">
                <a:latin typeface="Gill Sans Nova Cond XBd" panose="020B0A06020104020203" pitchFamily="34" charset="0"/>
              </a:rPr>
              <a:t>hidup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itu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ada</a:t>
            </a:r>
            <a:r>
              <a:rPr lang="en-ID" sz="3000" dirty="0">
                <a:latin typeface="Gill Sans Nova Cond XBd" panose="020B0A06020104020203" pitchFamily="34" charset="0"/>
              </a:rPr>
              <a:t> di </a:t>
            </a:r>
            <a:r>
              <a:rPr lang="en-ID" sz="3000" dirty="0" err="1">
                <a:latin typeface="Gill Sans Nova Cond XBd" panose="020B0A06020104020203" pitchFamily="34" charset="0"/>
              </a:rPr>
              <a:t>dalam</a:t>
            </a:r>
            <a:r>
              <a:rPr lang="en-ID" sz="3000" dirty="0">
                <a:latin typeface="Gill Sans Nova Cond XBd" panose="020B0A06020104020203" pitchFamily="34" charset="0"/>
              </a:rPr>
              <a:t> Anak-Nya. </a:t>
            </a:r>
            <a:r>
              <a:rPr lang="en-ID" sz="3000" dirty="0" err="1">
                <a:latin typeface="Gill Sans Nova Cond XBd" panose="020B0A06020104020203" pitchFamily="34" charset="0"/>
              </a:rPr>
              <a:t>Barangsiapa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memiliki</a:t>
            </a:r>
            <a:r>
              <a:rPr lang="en-ID" sz="3000" dirty="0">
                <a:latin typeface="Gill Sans Nova Cond XBd" panose="020B0A06020104020203" pitchFamily="34" charset="0"/>
              </a:rPr>
              <a:t> Anak, </a:t>
            </a:r>
            <a:r>
              <a:rPr lang="en-ID" sz="3000" dirty="0" err="1">
                <a:latin typeface="Gill Sans Nova Cond XBd" panose="020B0A06020104020203" pitchFamily="34" charset="0"/>
              </a:rPr>
              <a:t>ia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memiliki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hidup</a:t>
            </a:r>
            <a:r>
              <a:rPr lang="en-ID" sz="3000" dirty="0">
                <a:latin typeface="Gill Sans Nova Cond XBd" panose="020B0A06020104020203" pitchFamily="34" charset="0"/>
              </a:rPr>
              <a:t>; </a:t>
            </a:r>
            <a:r>
              <a:rPr lang="en-ID" sz="3000" dirty="0" err="1">
                <a:latin typeface="Gill Sans Nova Cond XBd" panose="020B0A06020104020203" pitchFamily="34" charset="0"/>
              </a:rPr>
              <a:t>barangsiapa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tidak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memiliki</a:t>
            </a:r>
            <a:r>
              <a:rPr lang="en-ID" sz="3000" dirty="0">
                <a:latin typeface="Gill Sans Nova Cond XBd" panose="020B0A06020104020203" pitchFamily="34" charset="0"/>
              </a:rPr>
              <a:t> Anak, </a:t>
            </a:r>
            <a:r>
              <a:rPr lang="en-ID" sz="3000" dirty="0" err="1">
                <a:latin typeface="Gill Sans Nova Cond XBd" panose="020B0A06020104020203" pitchFamily="34" charset="0"/>
              </a:rPr>
              <a:t>ia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tidak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memiliki</a:t>
            </a:r>
            <a:r>
              <a:rPr lang="en-ID" sz="3000" dirty="0">
                <a:latin typeface="Gill Sans Nova Cond XBd" panose="020B0A06020104020203" pitchFamily="34" charset="0"/>
              </a:rPr>
              <a:t> </a:t>
            </a:r>
            <a:r>
              <a:rPr lang="en-ID" sz="3000" dirty="0" err="1">
                <a:latin typeface="Gill Sans Nova Cond XBd" panose="020B0A06020104020203" pitchFamily="34" charset="0"/>
              </a:rPr>
              <a:t>hidup</a:t>
            </a:r>
            <a:r>
              <a:rPr lang="en-ID" sz="3000" dirty="0">
                <a:latin typeface="Gill Sans Nova Cond XBd" panose="020B0A06020104020203" pitchFamily="34" charset="0"/>
              </a:rPr>
              <a:t>”.</a:t>
            </a:r>
          </a:p>
          <a:p>
            <a:pPr algn="ctr"/>
            <a:endParaRPr lang="en-ID" sz="3000" dirty="0">
              <a:latin typeface="Gill Sans Nova Cond XBd" panose="020B0A06020104020203" pitchFamily="34" charset="0"/>
            </a:endParaRPr>
          </a:p>
          <a:p>
            <a:pPr algn="ctr"/>
            <a:endParaRPr lang="en-ID" sz="3000" dirty="0">
              <a:latin typeface="Gill Sans Nova Cond XB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9072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00E0-7DE6-BCD7-AAF8-FE8C5DD43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2" y="152400"/>
            <a:ext cx="7903978" cy="1402080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Congenial Black" panose="02000503040000020004" pitchFamily="2" charset="0"/>
              </a:rPr>
              <a:t>PADA SAAT SANGKAKALA</a:t>
            </a:r>
            <a:br>
              <a:rPr lang="en-ID" dirty="0"/>
            </a:br>
            <a:r>
              <a:rPr lang="en-ID" sz="3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Rabu, 16 November 2022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5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693B0-B9E1-7E17-AD2A-05886443C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740" y="1954530"/>
            <a:ext cx="8330063" cy="483679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2400" dirty="0">
                <a:latin typeface="Impact" panose="020B0806030902050204" pitchFamily="34" charset="0"/>
              </a:rPr>
              <a:t>Orang </a:t>
            </a:r>
            <a:r>
              <a:rPr lang="en-ID" sz="2400" dirty="0" err="1">
                <a:latin typeface="Impact" panose="020B0806030902050204" pitchFamily="34" charset="0"/>
              </a:rPr>
              <a:t>percaya</a:t>
            </a:r>
            <a:r>
              <a:rPr lang="en-ID" sz="2400" dirty="0">
                <a:latin typeface="Impact" panose="020B0806030902050204" pitchFamily="34" charset="0"/>
              </a:rPr>
              <a:t> di </a:t>
            </a:r>
            <a:r>
              <a:rPr lang="en-ID" sz="2400" dirty="0" err="1">
                <a:latin typeface="Impact" panose="020B0806030902050204" pitchFamily="34" charset="0"/>
              </a:rPr>
              <a:t>Tesalonika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beranggapan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bahwa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hidup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kekal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diberikan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kepada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mereka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tetap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hidup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sampai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Kedatangan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Yesus</a:t>
            </a:r>
            <a:r>
              <a:rPr lang="en-ID" sz="2400" dirty="0">
                <a:latin typeface="Impact" panose="020B0806030902050204" pitchFamily="34" charset="0"/>
              </a:rPr>
              <a:t>.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Namun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apa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lakukan</a:t>
            </a:r>
            <a:r>
              <a:rPr lang="en-ID" sz="2400" dirty="0"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latin typeface="Franklin Gothic Medium Cond" panose="020B0606030402020204" pitchFamily="34" charset="0"/>
              </a:rPr>
              <a:t>apa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mereka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rasakan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kemudian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dijelaskan</a:t>
            </a:r>
            <a:r>
              <a:rPr lang="en-ID" sz="2400" dirty="0">
                <a:latin typeface="Franklin Gothic Medium Cond" panose="020B0606030402020204" pitchFamily="34" charset="0"/>
              </a:rPr>
              <a:t> oleh Ellen G. White </a:t>
            </a:r>
            <a:r>
              <a:rPr lang="en-ID" sz="2400" dirty="0" err="1">
                <a:latin typeface="Franklin Gothic Medium Cond" panose="020B0606030402020204" pitchFamily="34" charset="0"/>
              </a:rPr>
              <a:t>sebagai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berikut</a:t>
            </a:r>
            <a:r>
              <a:rPr lang="en-ID" sz="2400" dirty="0">
                <a:latin typeface="Franklin Gothic Medium Cond" panose="020B0606030402020204" pitchFamily="34" charset="0"/>
              </a:rPr>
              <a:t>: </a:t>
            </a:r>
          </a:p>
          <a:p>
            <a:pPr marL="0" indent="0">
              <a:buNone/>
            </a:pPr>
            <a:r>
              <a:rPr lang="en-ID" sz="2400" dirty="0">
                <a:latin typeface="Gill Sans Nova Cond XBd" panose="020B0A06020104020203" pitchFamily="34" charset="0"/>
              </a:rPr>
              <a:t>"</a:t>
            </a:r>
            <a:r>
              <a:rPr lang="en-ID" sz="2400" dirty="0" err="1"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dengan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hati-hati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menjaga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kehidupan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teman-teman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supaya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jangan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mati</a:t>
            </a:r>
            <a:r>
              <a:rPr lang="en-ID" sz="2400" dirty="0"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latin typeface="Gill Sans Nova Cond XBd" panose="020B0A06020104020203" pitchFamily="34" charset="0"/>
              </a:rPr>
              <a:t>kehilangan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berkat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harapkan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menerimanya</a:t>
            </a:r>
            <a:r>
              <a:rPr lang="en-ID" sz="2400" dirty="0">
                <a:latin typeface="Gill Sans Nova Cond XBd" panose="020B0A06020104020203" pitchFamily="34" charset="0"/>
              </a:rPr>
              <a:t> pada </a:t>
            </a:r>
            <a:r>
              <a:rPr lang="en-ID" sz="2400" dirty="0" err="1">
                <a:latin typeface="Gill Sans Nova Cond XBd" panose="020B0A06020104020203" pitchFamily="34" charset="0"/>
              </a:rPr>
              <a:t>waktu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kedatangan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Tuhan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  <a:r>
              <a:rPr lang="en-ID" sz="2400" dirty="0" err="1">
                <a:latin typeface="Gill Sans Nova Cond XBd" panose="020B0A06020104020203" pitchFamily="34" charset="0"/>
              </a:rPr>
              <a:t>Tetapi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satu-persatu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kekasih-kekasih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telah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diangkat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dari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latin typeface="Gill Sans Nova Cond XBd" panose="020B0A06020104020203" pitchFamily="34" charset="0"/>
              </a:rPr>
              <a:t>, dan </a:t>
            </a:r>
            <a:r>
              <a:rPr lang="en-ID" sz="2400" dirty="0" err="1">
                <a:latin typeface="Gill Sans Nova Cond XBd" panose="020B0A06020104020203" pitchFamily="34" charset="0"/>
              </a:rPr>
              <a:t>dengan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kesedihan</a:t>
            </a:r>
            <a:r>
              <a:rPr lang="en-ID" sz="2400" dirty="0">
                <a:latin typeface="Gill Sans Nova Cond XBd" panose="020B0A06020104020203" pitchFamily="34" charset="0"/>
              </a:rPr>
              <a:t> orang-orang </a:t>
            </a:r>
            <a:r>
              <a:rPr lang="en-ID" sz="2400" dirty="0" err="1">
                <a:latin typeface="Gill Sans Nova Cond XBd" panose="020B0A06020104020203" pitchFamily="34" charset="0"/>
              </a:rPr>
              <a:t>Tesalonika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memandang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waktu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terakhir</a:t>
            </a:r>
            <a:r>
              <a:rPr lang="en-ID" sz="2400" dirty="0">
                <a:latin typeface="Gill Sans Nova Cond XBd" panose="020B0A06020104020203" pitchFamily="34" charset="0"/>
              </a:rPr>
              <a:t> pada </a:t>
            </a:r>
            <a:r>
              <a:rPr lang="en-ID" sz="2400" dirty="0" err="1">
                <a:latin typeface="Gill Sans Nova Cond XBd" panose="020B0A06020104020203" pitchFamily="34" charset="0"/>
              </a:rPr>
              <a:t>wajah</a:t>
            </a:r>
            <a:r>
              <a:rPr lang="en-ID" sz="2400" dirty="0">
                <a:latin typeface="Gill Sans Nova Cond XBd" panose="020B0A06020104020203" pitchFamily="34" charset="0"/>
              </a:rPr>
              <a:t> orang-orang yang </a:t>
            </a:r>
            <a:r>
              <a:rPr lang="en-ID" sz="2400" dirty="0" err="1">
                <a:latin typeface="Gill Sans Nova Cond XBd" panose="020B0A06020104020203" pitchFamily="34" charset="0"/>
              </a:rPr>
              <a:t>sudah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mati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hampir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berani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mengharapkan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bertemu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dengan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kehidupan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datang</a:t>
            </a:r>
            <a:r>
              <a:rPr lang="en-ID" sz="2400" dirty="0">
                <a:latin typeface="Gill Sans Nova Cond XBd" panose="020B0A06020104020203" pitchFamily="34" charset="0"/>
              </a:rPr>
              <a:t>" </a:t>
            </a:r>
            <a:r>
              <a:rPr lang="en-ID" sz="2400" dirty="0">
                <a:latin typeface="Franklin Gothic Medium Cond" panose="020B0606030402020204" pitchFamily="34" charset="0"/>
              </a:rPr>
              <a:t>[Alfa dan Omega, </a:t>
            </a:r>
            <a:r>
              <a:rPr lang="en-ID" sz="2400" dirty="0" err="1">
                <a:latin typeface="Franklin Gothic Medium Cond" panose="020B0606030402020204" pitchFamily="34" charset="0"/>
              </a:rPr>
              <a:t>jld</a:t>
            </a:r>
            <a:r>
              <a:rPr lang="en-ID" sz="2400" dirty="0">
                <a:latin typeface="Franklin Gothic Medium Cond" panose="020B0606030402020204" pitchFamily="34" charset="0"/>
              </a:rPr>
              <a:t>. 7, </a:t>
            </a:r>
            <a:r>
              <a:rPr lang="en-ID" sz="2400" dirty="0" err="1">
                <a:latin typeface="Franklin Gothic Medium Cond" panose="020B0606030402020204" pitchFamily="34" charset="0"/>
              </a:rPr>
              <a:t>hlm</a:t>
            </a:r>
            <a:r>
              <a:rPr lang="en-ID" sz="2400" dirty="0">
                <a:latin typeface="Franklin Gothic Medium Cond" panose="020B0606030402020204" pitchFamily="34" charset="0"/>
              </a:rPr>
              <a:t>. 218].</a:t>
            </a:r>
          </a:p>
        </p:txBody>
      </p:sp>
    </p:spTree>
    <p:extLst>
      <p:ext uri="{BB962C8B-B14F-4D97-AF65-F5344CB8AC3E}">
        <p14:creationId xmlns:p14="http://schemas.microsoft.com/office/powerpoint/2010/main" val="6542876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A25853-6396-D1B0-A008-086F5D2BA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871E42-DD06-A2C4-0FA6-166B9C1A4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0817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Rasul Paulus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mengkoreksi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kesalahpahaman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orang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percaya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Tesalonika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dengan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penjelasan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sebagai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berikut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BED2AF-1899-B5AD-EDF6-6C200EA137B7}"/>
              </a:ext>
            </a:extLst>
          </p:cNvPr>
          <p:cNvSpPr txBox="1"/>
          <p:nvPr/>
        </p:nvSpPr>
        <p:spPr>
          <a:xfrm>
            <a:off x="1790700" y="1991916"/>
            <a:ext cx="706755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 err="1">
                <a:latin typeface="Gill Sans Nova Cond XBd" panose="020B0A06020104020203" pitchFamily="34" charset="0"/>
              </a:rPr>
              <a:t>Apa</a:t>
            </a:r>
            <a:r>
              <a:rPr lang="en-ID" sz="2400" dirty="0">
                <a:latin typeface="Gill Sans Nova Cond XBd" panose="020B0A06020104020203" pitchFamily="34" charset="0"/>
              </a:rPr>
              <a:t> yang sangat </a:t>
            </a:r>
            <a:r>
              <a:rPr lang="en-ID" sz="2400" dirty="0" err="1">
                <a:latin typeface="Gill Sans Nova Cond XBd" panose="020B0A06020104020203" pitchFamily="34" charset="0"/>
              </a:rPr>
              <a:t>penting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bagi</a:t>
            </a:r>
            <a:r>
              <a:rPr lang="en-ID" sz="2400" dirty="0">
                <a:latin typeface="Gill Sans Nova Cond XBd" panose="020B0A06020104020203" pitchFamily="34" charset="0"/>
              </a:rPr>
              <a:t> orang </a:t>
            </a:r>
            <a:r>
              <a:rPr lang="en-ID" sz="2400" dirty="0" err="1">
                <a:latin typeface="Gill Sans Nova Cond XBd" panose="020B0A06020104020203" pitchFamily="34" charset="0"/>
              </a:rPr>
              <a:t>percaya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adalah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hidup</a:t>
            </a:r>
            <a:r>
              <a:rPr lang="en-ID" sz="2400" dirty="0"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latin typeface="Gill Sans Nova Cond XBd" panose="020B0A06020104020203" pitchFamily="34" charset="0"/>
              </a:rPr>
              <a:t>mati</a:t>
            </a:r>
            <a:r>
              <a:rPr lang="en-ID" sz="2400" dirty="0">
                <a:latin typeface="Gill Sans Nova Cond XBd" panose="020B0A06020104020203" pitchFamily="34" charset="0"/>
              </a:rPr>
              <a:t> di </a:t>
            </a:r>
            <a:r>
              <a:rPr lang="en-ID" sz="2400" dirty="0" err="1"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Tuhan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mengapa</a:t>
            </a:r>
            <a:r>
              <a:rPr lang="en-ID" sz="2400" dirty="0">
                <a:latin typeface="Gill Sans Nova Cond XBd" panose="020B0A06020104020203" pitchFamily="34" charset="0"/>
              </a:rPr>
              <a:t>? 1 </a:t>
            </a:r>
            <a:r>
              <a:rPr lang="en-ID" sz="2400" dirty="0" err="1">
                <a:latin typeface="Gill Sans Nova Cond XBd" panose="020B0A06020104020203" pitchFamily="34" charset="0"/>
              </a:rPr>
              <a:t>Tesalonika</a:t>
            </a:r>
            <a:r>
              <a:rPr lang="en-ID" sz="2400" dirty="0">
                <a:latin typeface="Gill Sans Nova Cond XBd" panose="020B0A06020104020203" pitchFamily="34" charset="0"/>
              </a:rPr>
              <a:t> 4:16-17 </a:t>
            </a:r>
            <a:r>
              <a:rPr lang="en-ID" sz="2400" dirty="0" err="1">
                <a:latin typeface="Gill Sans Nova Cond XBd" panose="020B0A06020104020203" pitchFamily="34" charset="0"/>
              </a:rPr>
              <a:t>Sebab</a:t>
            </a:r>
            <a:r>
              <a:rPr lang="en-ID" sz="2400" dirty="0">
                <a:latin typeface="Gill Sans Nova Cond XBd" panose="020B0A06020104020203" pitchFamily="34" charset="0"/>
              </a:rPr>
              <a:t> pada </a:t>
            </a:r>
            <a:r>
              <a:rPr lang="en-ID" sz="2400" dirty="0" err="1">
                <a:latin typeface="Gill Sans Nova Cond XBd" panose="020B0A06020104020203" pitchFamily="34" charset="0"/>
              </a:rPr>
              <a:t>waktu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tanda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diberi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yaitu</a:t>
            </a:r>
            <a:r>
              <a:rPr lang="en-ID" sz="2400" dirty="0">
                <a:latin typeface="Gill Sans Nova Cond XBd" panose="020B0A06020104020203" pitchFamily="34" charset="0"/>
              </a:rPr>
              <a:t> pada </a:t>
            </a:r>
            <a:r>
              <a:rPr lang="en-ID" sz="2400" dirty="0" err="1">
                <a:latin typeface="Gill Sans Nova Cond XBd" panose="020B0A06020104020203" pitchFamily="34" charset="0"/>
              </a:rPr>
              <a:t>waktu</a:t>
            </a:r>
            <a:r>
              <a:rPr lang="en-ID" sz="2400" dirty="0">
                <a:latin typeface="Gill Sans Nova Cond XBd" panose="020B0A06020104020203" pitchFamily="34" charset="0"/>
              </a:rPr>
              <a:t> penghulu </a:t>
            </a:r>
            <a:r>
              <a:rPr lang="en-ID" sz="2400" dirty="0" err="1">
                <a:latin typeface="Gill Sans Nova Cond XBd" panose="020B0A06020104020203" pitchFamily="34" charset="0"/>
              </a:rPr>
              <a:t>malaikat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berseru</a:t>
            </a:r>
            <a:r>
              <a:rPr lang="en-ID" sz="2400" dirty="0"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latin typeface="Gill Sans Nova Cond XBd" panose="020B0A06020104020203" pitchFamily="34" charset="0"/>
              </a:rPr>
              <a:t>sangkakala</a:t>
            </a:r>
            <a:r>
              <a:rPr lang="en-ID" sz="2400" dirty="0">
                <a:latin typeface="Gill Sans Nova Cond XBd" panose="020B0A06020104020203" pitchFamily="34" charset="0"/>
              </a:rPr>
              <a:t> Allah </a:t>
            </a:r>
            <a:r>
              <a:rPr lang="en-ID" sz="2400" dirty="0" err="1">
                <a:latin typeface="Gill Sans Nova Cond XBd" panose="020B0A06020104020203" pitchFamily="34" charset="0"/>
              </a:rPr>
              <a:t>berbunyi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maka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Tuhan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sendiri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turun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dari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sorga</a:t>
            </a:r>
            <a:r>
              <a:rPr lang="en-ID" sz="2400" dirty="0"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mati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Kristus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lebih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dahulu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bangkit</a:t>
            </a:r>
            <a:r>
              <a:rPr lang="en-ID" sz="2400" dirty="0">
                <a:latin typeface="Gill Sans Nova Cond XBd" panose="020B0A06020104020203" pitchFamily="34" charset="0"/>
              </a:rPr>
              <a:t>; </a:t>
            </a:r>
            <a:r>
              <a:rPr lang="en-ID" sz="2400" dirty="0" err="1">
                <a:latin typeface="Gill Sans Nova Cond XBd" panose="020B0A06020104020203" pitchFamily="34" charset="0"/>
              </a:rPr>
              <a:t>sesudah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itu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hidup</a:t>
            </a:r>
            <a:r>
              <a:rPr lang="en-ID" sz="2400" dirty="0">
                <a:latin typeface="Gill Sans Nova Cond XBd" panose="020B0A06020104020203" pitchFamily="34" charset="0"/>
              </a:rPr>
              <a:t>, yang </a:t>
            </a:r>
            <a:r>
              <a:rPr lang="en-ID" sz="2400" dirty="0" err="1">
                <a:latin typeface="Gill Sans Nova Cond XBd" panose="020B0A06020104020203" pitchFamily="34" charset="0"/>
              </a:rPr>
              <a:t>masih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tinggal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diangkat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bersama-sama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dengan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awan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menyongsong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Tuhan</a:t>
            </a:r>
            <a:r>
              <a:rPr lang="en-ID" sz="2400" dirty="0">
                <a:latin typeface="Gill Sans Nova Cond XBd" panose="020B0A06020104020203" pitchFamily="34" charset="0"/>
              </a:rPr>
              <a:t> di </a:t>
            </a:r>
            <a:r>
              <a:rPr lang="en-ID" sz="2400" dirty="0" err="1">
                <a:latin typeface="Gill Sans Nova Cond XBd" panose="020B0A06020104020203" pitchFamily="34" charset="0"/>
              </a:rPr>
              <a:t>angkasa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  <a:r>
              <a:rPr lang="en-ID" sz="2400" dirty="0" err="1">
                <a:latin typeface="Gill Sans Nova Cond XBd" panose="020B0A06020104020203" pitchFamily="34" charset="0"/>
              </a:rPr>
              <a:t>Demikianlah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selama-lamanya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bersama-sama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dengan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Tuhan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D6DC20-63A3-0B4C-692C-37E8F0BD1A56}"/>
              </a:ext>
            </a:extLst>
          </p:cNvPr>
          <p:cNvSpPr/>
          <p:nvPr/>
        </p:nvSpPr>
        <p:spPr>
          <a:xfrm>
            <a:off x="467360" y="3026510"/>
            <a:ext cx="103759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100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80088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35467FD-C63B-0C9A-4DD2-AC81CB01A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3929F63-527E-1210-3136-9E475D8E5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62955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Rasul Paulus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mengkoreksi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kesalahpahaman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orang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percaya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Tesalonika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dengan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penjelasan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sebagai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berikut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628615-AF25-36E9-F3F1-FF1A12A79772}"/>
              </a:ext>
            </a:extLst>
          </p:cNvPr>
          <p:cNvSpPr txBox="1"/>
          <p:nvPr/>
        </p:nvSpPr>
        <p:spPr>
          <a:xfrm>
            <a:off x="1085850" y="1428988"/>
            <a:ext cx="784859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 err="1">
                <a:latin typeface="Gill Sans Nova Cond XBd" panose="020B0A06020104020203" pitchFamily="34" charset="0"/>
              </a:rPr>
              <a:t>Ungkapan</a:t>
            </a:r>
            <a:r>
              <a:rPr lang="en-ID" sz="2400" dirty="0">
                <a:latin typeface="Gill Sans Nova Cond XBd" panose="020B0A06020104020203" pitchFamily="34" charset="0"/>
              </a:rPr>
              <a:t> "</a:t>
            </a:r>
            <a:r>
              <a:rPr lang="en-ID" sz="2400" dirty="0" err="1">
                <a:latin typeface="Gill Sans Nova Cond XBd" panose="020B0A06020104020203" pitchFamily="34" charset="0"/>
              </a:rPr>
              <a:t>Dikumpulkan</a:t>
            </a:r>
            <a:r>
              <a:rPr lang="en-ID" sz="2400" dirty="0">
                <a:latin typeface="Gill Sans Nova Cond XBd" panose="020B0A06020104020203" pitchFamily="34" charset="0"/>
              </a:rPr>
              <a:t> Allah </a:t>
            </a:r>
            <a:r>
              <a:rPr lang="en-ID" sz="2400" dirty="0" err="1">
                <a:latin typeface="Gill Sans Nova Cond XBd" panose="020B0A06020104020203" pitchFamily="34" charset="0"/>
              </a:rPr>
              <a:t>bersama-sama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dengan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Dia</a:t>
            </a:r>
            <a:r>
              <a:rPr lang="en-ID" sz="2400" dirty="0">
                <a:latin typeface="Gill Sans Nova Cond XBd" panose="020B0A06020104020203" pitchFamily="34" charset="0"/>
              </a:rPr>
              <a:t>" [1 </a:t>
            </a:r>
            <a:r>
              <a:rPr lang="en-ID" sz="2400" dirty="0" err="1">
                <a:latin typeface="Gill Sans Nova Cond XBd" panose="020B0A06020104020203" pitchFamily="34" charset="0"/>
              </a:rPr>
              <a:t>Tesalonika</a:t>
            </a:r>
            <a:r>
              <a:rPr lang="en-ID" sz="2400" dirty="0">
                <a:latin typeface="Gill Sans Nova Cond XBd" panose="020B0A06020104020203" pitchFamily="34" charset="0"/>
              </a:rPr>
              <a:t> 4:14], </a:t>
            </a:r>
            <a:r>
              <a:rPr lang="en-ID" sz="2400" dirty="0" err="1">
                <a:latin typeface="Gill Sans Nova Cond XBd" panose="020B0A06020104020203" pitchFamily="34" charset="0"/>
              </a:rPr>
              <a:t>bukanlah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mengajarkan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teori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keabadian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jiwa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menyatakan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bahwa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Kristus</a:t>
            </a:r>
            <a:r>
              <a:rPr lang="en-ID" sz="2400" dirty="0">
                <a:latin typeface="Gill Sans Nova Cond XBd" panose="020B0A06020104020203" pitchFamily="34" charset="0"/>
              </a:rPr>
              <a:t>, pada </a:t>
            </a:r>
            <a:r>
              <a:rPr lang="en-ID" sz="2400" dirty="0" err="1">
                <a:latin typeface="Gill Sans Nova Cond XBd" panose="020B0A06020104020203" pitchFamily="34" charset="0"/>
              </a:rPr>
              <a:t>kedatangan</a:t>
            </a:r>
            <a:r>
              <a:rPr lang="en-ID" sz="2400" dirty="0">
                <a:latin typeface="Gill Sans Nova Cond XBd" panose="020B0A06020104020203" pitchFamily="34" charset="0"/>
              </a:rPr>
              <a:t>-Nya yang </a:t>
            </a:r>
            <a:r>
              <a:rPr lang="en-ID" sz="2400" dirty="0" err="1">
                <a:latin typeface="Gill Sans Nova Cond XBd" panose="020B0A06020104020203" pitchFamily="34" charset="0"/>
              </a:rPr>
              <a:t>kedua</a:t>
            </a:r>
            <a:r>
              <a:rPr lang="en-ID" sz="2400" dirty="0">
                <a:latin typeface="Gill Sans Nova Cond XBd" panose="020B0A06020104020203" pitchFamily="34" charset="0"/>
              </a:rPr>
              <a:t> kali, </a:t>
            </a:r>
            <a:r>
              <a:rPr lang="en-ID" sz="2400" dirty="0" err="1"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membawa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bersama</a:t>
            </a:r>
            <a:r>
              <a:rPr lang="en-ID" sz="2400" dirty="0">
                <a:latin typeface="Gill Sans Nova Cond XBd" panose="020B0A06020104020203" pitchFamily="34" charset="0"/>
              </a:rPr>
              <a:t>-Nya </a:t>
            </a:r>
            <a:r>
              <a:rPr lang="en-ID" sz="2400" dirty="0" err="1">
                <a:latin typeface="Gill Sans Nova Cond XBd" panose="020B0A06020104020203" pitchFamily="34" charset="0"/>
              </a:rPr>
              <a:t>dari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surga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jiwa-jiwa</a:t>
            </a:r>
            <a:r>
              <a:rPr lang="en-ID" sz="2400" dirty="0">
                <a:latin typeface="Gill Sans Nova Cond XBd" panose="020B0A06020104020203" pitchFamily="34" charset="0"/>
              </a:rPr>
              <a:t> orang </a:t>
            </a:r>
            <a:r>
              <a:rPr lang="en-ID" sz="2400" dirty="0" err="1">
                <a:latin typeface="Gill Sans Nova Cond XBd" panose="020B0A06020104020203" pitchFamily="34" charset="0"/>
              </a:rPr>
              <a:t>benar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telah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mati</a:t>
            </a:r>
            <a:r>
              <a:rPr lang="en-ID" sz="2400" dirty="0">
                <a:latin typeface="Gill Sans Nova Cond XBd" panose="020B0A06020104020203" pitchFamily="34" charset="0"/>
              </a:rPr>
              <a:t> dan yang </a:t>
            </a:r>
            <a:r>
              <a:rPr lang="en-ID" sz="2400" dirty="0" err="1">
                <a:latin typeface="Gill Sans Nova Cond XBd" panose="020B0A06020104020203" pitchFamily="34" charset="0"/>
              </a:rPr>
              <a:t>sudah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berada</a:t>
            </a:r>
            <a:r>
              <a:rPr lang="en-ID" sz="2400" dirty="0">
                <a:latin typeface="Gill Sans Nova Cond XBd" panose="020B0A06020104020203" pitchFamily="34" charset="0"/>
              </a:rPr>
              <a:t> di </a:t>
            </a:r>
            <a:r>
              <a:rPr lang="en-ID" sz="2400" dirty="0" err="1">
                <a:latin typeface="Gill Sans Nova Cond XBd" panose="020B0A06020104020203" pitchFamily="34" charset="0"/>
              </a:rPr>
              <a:t>surga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bersama</a:t>
            </a:r>
            <a:r>
              <a:rPr lang="en-ID" sz="2400" dirty="0">
                <a:latin typeface="Gill Sans Nova Cond XBd" panose="020B0A06020104020203" pitchFamily="34" charset="0"/>
              </a:rPr>
              <a:t> Allah. Jiwa-</a:t>
            </a:r>
            <a:r>
              <a:rPr lang="en-ID" sz="2400" dirty="0" err="1">
                <a:latin typeface="Gill Sans Nova Cond XBd" panose="020B0A06020104020203" pitchFamily="34" charset="0"/>
              </a:rPr>
              <a:t>jiwa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itu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dengan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demikian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dapat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dipersatukan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kembali</a:t>
            </a:r>
            <a:r>
              <a:rPr lang="en-ID" sz="2400" dirty="0">
                <a:latin typeface="Gill Sans Nova Cond XBd" panose="020B0A06020104020203" pitchFamily="34" charset="0"/>
              </a:rPr>
              <a:t> masing-masing </a:t>
            </a:r>
            <a:r>
              <a:rPr lang="en-ID" sz="2400" dirty="0" err="1">
                <a:latin typeface="Gill Sans Nova Cond XBd" panose="020B0A06020104020203" pitchFamily="34" charset="0"/>
              </a:rPr>
              <a:t>dengan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tubuh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sudah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dibangkitkan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  <a:r>
              <a:rPr lang="en-ID" sz="2400" dirty="0" err="1">
                <a:latin typeface="Gill Sans Nova Cond XBd" panose="020B0A06020104020203" pitchFamily="34" charset="0"/>
              </a:rPr>
              <a:t>Sebab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jika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jiwa</a:t>
            </a:r>
            <a:r>
              <a:rPr lang="en-ID" sz="2400" dirty="0">
                <a:latin typeface="Gill Sans Nova Cond XBd" panose="020B0A06020104020203" pitchFamily="34" charset="0"/>
              </a:rPr>
              <a:t> orang </a:t>
            </a:r>
            <a:r>
              <a:rPr lang="en-ID" sz="2400" dirty="0" err="1">
                <a:latin typeface="Gill Sans Nova Cond XBd" panose="020B0A06020104020203" pitchFamily="34" charset="0"/>
              </a:rPr>
              <a:t>benar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telah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mati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sudah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bersama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Tuhan</a:t>
            </a:r>
            <a:r>
              <a:rPr lang="en-ID" sz="2400" dirty="0">
                <a:latin typeface="Gill Sans Nova Cond XBd" panose="020B0A06020104020203" pitchFamily="34" charset="0"/>
              </a:rPr>
              <a:t> di </a:t>
            </a:r>
            <a:r>
              <a:rPr lang="en-ID" sz="2400" dirty="0" err="1">
                <a:latin typeface="Gill Sans Nova Cond XBd" panose="020B0A06020104020203" pitchFamily="34" charset="0"/>
              </a:rPr>
              <a:t>surga</a:t>
            </a:r>
            <a:r>
              <a:rPr lang="en-ID" sz="2400" dirty="0">
                <a:latin typeface="Gill Sans Nova Cond XBd" panose="020B0A06020104020203" pitchFamily="34" charset="0"/>
              </a:rPr>
              <a:t>, Paulus </a:t>
            </a:r>
            <a:r>
              <a:rPr lang="en-ID" sz="2400" dirty="0" err="1">
                <a:latin typeface="Gill Sans Nova Cond XBd" panose="020B0A06020104020203" pitchFamily="34" charset="0"/>
              </a:rPr>
              <a:t>tidak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perlu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menyebut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kebangkitan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terakhir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sebagai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harapan</a:t>
            </a:r>
            <a:r>
              <a:rPr lang="en-ID" sz="2400" dirty="0">
                <a:latin typeface="Gill Sans Nova Cond XBd" panose="020B0A06020104020203" pitchFamily="34" charset="0"/>
              </a:rPr>
              <a:t> Kristen; </a:t>
            </a:r>
            <a:r>
              <a:rPr lang="en-ID" sz="2400" dirty="0" err="1">
                <a:latin typeface="Gill Sans Nova Cond XBd" panose="020B0A06020104020203" pitchFamily="34" charset="0"/>
              </a:rPr>
              <a:t>dia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bisa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saja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menyebutkan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bahwa</a:t>
            </a:r>
            <a:r>
              <a:rPr lang="en-ID" sz="2400" dirty="0">
                <a:latin typeface="Gill Sans Nova Cond XBd" panose="020B0A06020104020203" pitchFamily="34" charset="0"/>
              </a:rPr>
              <a:t> orang </a:t>
            </a:r>
            <a:r>
              <a:rPr lang="en-ID" sz="2400" dirty="0" err="1">
                <a:latin typeface="Gill Sans Nova Cond XBd" panose="020B0A06020104020203" pitchFamily="34" charset="0"/>
              </a:rPr>
              <a:t>benar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sudah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bersama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Tuhan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  <a:r>
              <a:rPr lang="en-ID" sz="2400" dirty="0" err="1">
                <a:latin typeface="Gill Sans Nova Cond XBd" panose="020B0A06020104020203" pitchFamily="34" charset="0"/>
              </a:rPr>
              <a:t>Tetapi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justru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sebaliknya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dia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mengatakan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bahwa</a:t>
            </a:r>
            <a:r>
              <a:rPr lang="en-ID" sz="2400" dirty="0">
                <a:latin typeface="Gill Sans Nova Cond XBd" panose="020B0A06020104020203" pitchFamily="34" charset="0"/>
              </a:rPr>
              <a:t> "</a:t>
            </a:r>
            <a:r>
              <a:rPr lang="en-ID" sz="2400" dirty="0" err="1"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tidur</a:t>
            </a:r>
            <a:r>
              <a:rPr lang="en-ID" sz="2400" dirty="0">
                <a:latin typeface="Gill Sans Nova Cond XBd" panose="020B0A06020104020203" pitchFamily="34" charset="0"/>
              </a:rPr>
              <a:t> di </a:t>
            </a:r>
            <a:r>
              <a:rPr lang="en-ID" sz="2400" dirty="0" err="1"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Yesus</a:t>
            </a:r>
            <a:r>
              <a:rPr lang="en-ID" sz="2400" dirty="0">
                <a:latin typeface="Gill Sans Nova Cond XBd" panose="020B0A06020104020203" pitchFamily="34" charset="0"/>
              </a:rPr>
              <a:t>" </a:t>
            </a:r>
            <a:r>
              <a:rPr lang="en-ID" sz="2400" dirty="0" err="1"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dibangkitkan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dari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kematian</a:t>
            </a:r>
            <a:r>
              <a:rPr lang="en-ID" sz="2400" dirty="0">
                <a:latin typeface="Gill Sans Nova Cond XBd" panose="020B0A06020104020203" pitchFamily="34" charset="0"/>
              </a:rPr>
              <a:t> pada </a:t>
            </a:r>
            <a:r>
              <a:rPr lang="en-ID" sz="2400" dirty="0" err="1">
                <a:latin typeface="Gill Sans Nova Cond XBd" panose="020B0A06020104020203" pitchFamily="34" charset="0"/>
              </a:rPr>
              <a:t>akhir</a:t>
            </a:r>
            <a:r>
              <a:rPr lang="en-ID" sz="2400" dirty="0">
                <a:latin typeface="Gill Sans Nova Cond XBd" panose="020B0A06020104020203" pitchFamily="34" charset="0"/>
              </a:rPr>
              <a:t> zaman.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1FD627-A91A-5AF7-4936-4806A7B36274}"/>
              </a:ext>
            </a:extLst>
          </p:cNvPr>
          <p:cNvSpPr/>
          <p:nvPr/>
        </p:nvSpPr>
        <p:spPr>
          <a:xfrm>
            <a:off x="48260" y="2973020"/>
            <a:ext cx="103759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100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67607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49384A-E7ED-9CB0-4E49-BE56CF639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A0D755F-662A-B4C5-FF3C-28D284CCF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57326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Rasul Paulus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mengkoreksi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kesalahpahaman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orang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percaya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Tesalonika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dengan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penjelasan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sebagai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berikut</a:t>
            </a:r>
            <a:r>
              <a:rPr lang="en-ID" sz="2800" dirty="0">
                <a:solidFill>
                  <a:schemeClr val="bg1"/>
                </a:solidFill>
                <a:latin typeface="Bernard MT Condensed" panose="020508060609050204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41B834-128D-4AB7-C7BF-D39474B4B90A}"/>
              </a:ext>
            </a:extLst>
          </p:cNvPr>
          <p:cNvSpPr txBox="1"/>
          <p:nvPr/>
        </p:nvSpPr>
        <p:spPr>
          <a:xfrm>
            <a:off x="1928653" y="2172503"/>
            <a:ext cx="698182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 err="1">
                <a:latin typeface="Gill Sans Nova Cond XBd" panose="020B0A06020104020203" pitchFamily="34" charset="0"/>
              </a:rPr>
              <a:t>Alasan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mengapa</a:t>
            </a:r>
            <a:r>
              <a:rPr lang="en-ID" sz="2800" dirty="0">
                <a:latin typeface="Gill Sans Nova Cond XBd" panose="020B0A06020104020203" pitchFamily="34" charset="0"/>
              </a:rPr>
              <a:t> orang Kristen </a:t>
            </a:r>
            <a:r>
              <a:rPr lang="en-ID" sz="2800" dirty="0" err="1">
                <a:latin typeface="Gill Sans Nova Cond XBd" panose="020B0A06020104020203" pitchFamily="34" charset="0"/>
              </a:rPr>
              <a:t>Tesalonika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dapat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memiliki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harapan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ketika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mereka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berduka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atas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anggota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gereja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mereka</a:t>
            </a:r>
            <a:r>
              <a:rPr lang="en-ID" sz="2800" dirty="0">
                <a:latin typeface="Gill Sans Nova Cond XBd" panose="020B0A06020104020203" pitchFamily="34" charset="0"/>
              </a:rPr>
              <a:t> yang </a:t>
            </a:r>
            <a:r>
              <a:rPr lang="en-ID" sz="2800" dirty="0" err="1">
                <a:latin typeface="Gill Sans Nova Cond XBd" panose="020B0A06020104020203" pitchFamily="34" charset="0"/>
              </a:rPr>
              <a:t>meninggal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adalah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bahwa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Tuhan</a:t>
            </a:r>
            <a:r>
              <a:rPr lang="en-ID" sz="2800" dirty="0">
                <a:latin typeface="Gill Sans Nova Cond XBd" panose="020B0A06020104020203" pitchFamily="34" charset="0"/>
              </a:rPr>
              <a:t> '</a:t>
            </a:r>
            <a:r>
              <a:rPr lang="en-ID" sz="2800" dirty="0" err="1">
                <a:latin typeface="Gill Sans Nova Cond XBd" panose="020B0A06020104020203" pitchFamily="34" charset="0"/>
              </a:rPr>
              <a:t>akan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membawa</a:t>
            </a:r>
            <a:r>
              <a:rPr lang="en-ID" sz="2800" dirty="0">
                <a:latin typeface="Gill Sans Nova Cond XBd" panose="020B0A06020104020203" pitchFamily="34" charset="0"/>
              </a:rPr>
              <a:t>' </a:t>
            </a:r>
            <a:r>
              <a:rPr lang="en-ID" sz="2800" dirty="0" err="1">
                <a:latin typeface="Gill Sans Nova Cond XBd" panose="020B0A06020104020203" pitchFamily="34" charset="0"/>
              </a:rPr>
              <a:t>mereka</a:t>
            </a:r>
            <a:r>
              <a:rPr lang="en-ID" sz="2800" dirty="0">
                <a:latin typeface="Gill Sans Nova Cond XBd" panose="020B0A06020104020203" pitchFamily="34" charset="0"/>
              </a:rPr>
              <a:t>, </a:t>
            </a:r>
            <a:r>
              <a:rPr lang="en-ID" sz="2800" dirty="0" err="1">
                <a:latin typeface="Gill Sans Nova Cond XBd" panose="020B0A06020104020203" pitchFamily="34" charset="0"/>
              </a:rPr>
              <a:t>yaitu</a:t>
            </a:r>
            <a:r>
              <a:rPr lang="en-ID" sz="2800" dirty="0">
                <a:latin typeface="Gill Sans Nova Cond XBd" panose="020B0A06020104020203" pitchFamily="34" charset="0"/>
              </a:rPr>
              <a:t>, </a:t>
            </a:r>
            <a:r>
              <a:rPr lang="en-ID" sz="2800" dirty="0" err="1">
                <a:latin typeface="Gill Sans Nova Cond XBd" panose="020B0A06020104020203" pitchFamily="34" charset="0"/>
              </a:rPr>
              <a:t>Dia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akan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membangkitkan</a:t>
            </a:r>
            <a:r>
              <a:rPr lang="en-ID" sz="2800" dirty="0">
                <a:latin typeface="Gill Sans Nova Cond XBd" panose="020B0A06020104020203" pitchFamily="34" charset="0"/>
              </a:rPr>
              <a:t> orang-orang </a:t>
            </a:r>
            <a:r>
              <a:rPr lang="en-ID" sz="2800" dirty="0" err="1">
                <a:latin typeface="Gill Sans Nova Cond XBd" panose="020B0A06020104020203" pitchFamily="34" charset="0"/>
              </a:rPr>
              <a:t>percaya</a:t>
            </a:r>
            <a:r>
              <a:rPr lang="en-ID" sz="2800" dirty="0">
                <a:latin typeface="Gill Sans Nova Cond XBd" panose="020B0A06020104020203" pitchFamily="34" charset="0"/>
              </a:rPr>
              <a:t> yang </a:t>
            </a:r>
            <a:r>
              <a:rPr lang="en-ID" sz="2800" dirty="0" err="1">
                <a:latin typeface="Gill Sans Nova Cond XBd" panose="020B0A06020104020203" pitchFamily="34" charset="0"/>
              </a:rPr>
              <a:t>telah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meninggal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ini</a:t>
            </a:r>
            <a:r>
              <a:rPr lang="en-ID" sz="2800" dirty="0">
                <a:latin typeface="Gill Sans Nova Cond XBd" panose="020B0A06020104020203" pitchFamily="34" charset="0"/>
              </a:rPr>
              <a:t> dan </a:t>
            </a:r>
            <a:r>
              <a:rPr lang="en-ID" sz="2800" dirty="0" err="1">
                <a:latin typeface="Gill Sans Nova Cond XBd" panose="020B0A06020104020203" pitchFamily="34" charset="0"/>
              </a:rPr>
              <a:t>menyebabkan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mereka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hadir</a:t>
            </a:r>
            <a:r>
              <a:rPr lang="en-ID" sz="2800" dirty="0">
                <a:latin typeface="Gill Sans Nova Cond XBd" panose="020B0A06020104020203" pitchFamily="34" charset="0"/>
              </a:rPr>
              <a:t> pada </a:t>
            </a:r>
            <a:r>
              <a:rPr lang="en-ID" sz="2800" dirty="0" err="1">
                <a:latin typeface="Gill Sans Nova Cond XBd" panose="020B0A06020104020203" pitchFamily="34" charset="0"/>
              </a:rPr>
              <a:t>saat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kedatangan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Kristus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kembali</a:t>
            </a:r>
            <a:r>
              <a:rPr lang="en-ID" sz="2800" dirty="0">
                <a:latin typeface="Gill Sans Nova Cond XBd" panose="020B0A06020104020203" pitchFamily="34" charset="0"/>
              </a:rPr>
              <a:t>, </a:t>
            </a:r>
            <a:r>
              <a:rPr lang="en-ID" sz="2800" dirty="0" err="1">
                <a:latin typeface="Gill Sans Nova Cond XBd" panose="020B0A06020104020203" pitchFamily="34" charset="0"/>
              </a:rPr>
              <a:t>sehingga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mereka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akan</a:t>
            </a:r>
            <a:r>
              <a:rPr lang="en-ID" sz="2800" dirty="0">
                <a:latin typeface="Gill Sans Nova Cond XBd" panose="020B0A06020104020203" pitchFamily="34" charset="0"/>
              </a:rPr>
              <a:t> '</a:t>
            </a:r>
            <a:r>
              <a:rPr lang="en-ID" sz="2800" dirty="0" err="1">
                <a:latin typeface="Gill Sans Nova Cond XBd" panose="020B0A06020104020203" pitchFamily="34" charset="0"/>
              </a:rPr>
              <a:t>bersama</a:t>
            </a:r>
            <a:r>
              <a:rPr lang="en-ID" sz="2800" dirty="0">
                <a:latin typeface="Gill Sans Nova Cond XBd" panose="020B0A06020104020203" pitchFamily="34" charset="0"/>
              </a:rPr>
              <a:t>-Nya'.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678115-1DA0-E289-EFF9-0BB6DE9D7457}"/>
              </a:ext>
            </a:extLst>
          </p:cNvPr>
          <p:cNvSpPr/>
          <p:nvPr/>
        </p:nvSpPr>
        <p:spPr>
          <a:xfrm>
            <a:off x="657542" y="3178910"/>
            <a:ext cx="103759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100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86167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571339-D0DF-54CA-74C4-DCA59AA5C8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335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7F3DA-54E6-4F3D-217D-5D974D183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0" y="3581400"/>
            <a:ext cx="8572496" cy="327659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dirty="0">
                <a:latin typeface="Gill Sans Nova Cond XBd" panose="020B0A06020104020203" pitchFamily="34" charset="0"/>
              </a:rPr>
              <a:t>Harapan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kebangkitan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terakhir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membawa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penghiburan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bagi</a:t>
            </a:r>
            <a:r>
              <a:rPr lang="en-ID" dirty="0">
                <a:latin typeface="Gill Sans Nova Cond XBd" panose="020B0A06020104020203" pitchFamily="34" charset="0"/>
              </a:rPr>
              <a:t> orang-orang </a:t>
            </a:r>
            <a:r>
              <a:rPr lang="en-ID" dirty="0" err="1">
                <a:latin typeface="Gill Sans Nova Cond XBd" panose="020B0A06020104020203" pitchFamily="34" charset="0"/>
              </a:rPr>
              <a:t>Tesalonika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berduka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  <a:r>
              <a:rPr lang="en-ID" dirty="0">
                <a:latin typeface="Franklin Gothic Medium Cond" panose="020B0606030402020204" pitchFamily="34" charset="0"/>
              </a:rPr>
              <a:t>Harapan yang </a:t>
            </a:r>
            <a:r>
              <a:rPr lang="en-ID" dirty="0" err="1">
                <a:latin typeface="Franklin Gothic Medium Cond" panose="020B0606030402020204" pitchFamily="34" charset="0"/>
              </a:rPr>
              <a:t>sama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dapat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membantu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menghadapi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percaya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saat-saat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menyakitkan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ketika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cengkeraman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dingin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kematian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merenggut</a:t>
            </a:r>
            <a:r>
              <a:rPr lang="en-ID" dirty="0">
                <a:latin typeface="Franklin Gothic Medium Cond" panose="020B0606030402020204" pitchFamily="34" charset="0"/>
              </a:rPr>
              <a:t> orang yang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cintai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dari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</a:p>
          <a:p>
            <a:pPr marL="0" indent="0" algn="ctr">
              <a:buNone/>
            </a:pPr>
            <a:r>
              <a:rPr lang="en-ID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Hanya</a:t>
            </a:r>
            <a:r>
              <a:rPr lang="en-ID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hidup</a:t>
            </a:r>
            <a:r>
              <a:rPr lang="en-ID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di </a:t>
            </a:r>
            <a:r>
              <a:rPr lang="en-ID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dalam</a:t>
            </a:r>
            <a:r>
              <a:rPr lang="en-ID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Tuhan</a:t>
            </a:r>
            <a:r>
              <a:rPr lang="en-ID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dan </a:t>
            </a:r>
            <a:r>
              <a:rPr lang="en-ID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mati</a:t>
            </a:r>
            <a:r>
              <a:rPr lang="en-ID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di </a:t>
            </a:r>
            <a:r>
              <a:rPr lang="en-ID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dalam</a:t>
            </a:r>
            <a:r>
              <a:rPr lang="en-ID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Tuhan</a:t>
            </a:r>
            <a:r>
              <a:rPr lang="en-ID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memiliki</a:t>
            </a:r>
            <a:r>
              <a:rPr lang="en-ID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HARAPAN KEBANGKITAN DAN HIDUP KEKAL.</a:t>
            </a:r>
          </a:p>
        </p:txBody>
      </p:sp>
    </p:spTree>
    <p:extLst>
      <p:ext uri="{BB962C8B-B14F-4D97-AF65-F5344CB8AC3E}">
        <p14:creationId xmlns:p14="http://schemas.microsoft.com/office/powerpoint/2010/main" val="207579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598DF-AB80-230A-5276-3FB0B85D1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365760"/>
            <a:ext cx="8201025" cy="1188720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C00000"/>
                </a:solidFill>
                <a:latin typeface="Congenial Black" panose="02000503040000020004" pitchFamily="2" charset="0"/>
              </a:rPr>
              <a:t>PERTEMUAN KEKAL</a:t>
            </a:r>
            <a:br>
              <a:rPr lang="en-ID" dirty="0"/>
            </a:br>
            <a:r>
              <a:rPr lang="en-ID" sz="3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Kamis</a:t>
            </a:r>
            <a:r>
              <a:rPr lang="en-ID" sz="3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, 17 November 2022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5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38899-5554-7FE5-5F37-85C37A640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0" y="2399347"/>
            <a:ext cx="5381625" cy="3750945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ID" sz="4000" dirty="0">
                <a:latin typeface="Eras Bold ITC" panose="020B0907030504020204" pitchFamily="34" charset="0"/>
              </a:rPr>
              <a:t>1 </a:t>
            </a:r>
            <a:r>
              <a:rPr lang="en-ID" sz="4000" dirty="0" err="1">
                <a:latin typeface="Eras Bold ITC" panose="020B0907030504020204" pitchFamily="34" charset="0"/>
              </a:rPr>
              <a:t>Korintus</a:t>
            </a:r>
            <a:r>
              <a:rPr lang="en-ID" sz="4000" dirty="0">
                <a:latin typeface="Eras Bold ITC" panose="020B0907030504020204" pitchFamily="34" charset="0"/>
              </a:rPr>
              <a:t> 15:51 </a:t>
            </a:r>
          </a:p>
          <a:p>
            <a:pPr marL="0" indent="0" algn="ctr">
              <a:buNone/>
            </a:pPr>
            <a:endParaRPr lang="en-ID" sz="4000" dirty="0">
              <a:latin typeface="Eras Bold ITC" panose="020B0907030504020204" pitchFamily="34" charset="0"/>
            </a:endParaRPr>
          </a:p>
          <a:p>
            <a:pPr marL="0" indent="0" algn="ctr">
              <a:buNone/>
            </a:pPr>
            <a:r>
              <a:rPr lang="en-ID" sz="3600" dirty="0">
                <a:latin typeface="Eras Demi ITC" panose="020B0805030504020804" pitchFamily="34" charset="0"/>
              </a:rPr>
              <a:t>"</a:t>
            </a:r>
            <a:r>
              <a:rPr lang="en-ID" sz="3600" dirty="0" err="1">
                <a:latin typeface="Eras Demi ITC" panose="020B0805030504020804" pitchFamily="34" charset="0"/>
              </a:rPr>
              <a:t>Sesungguhnya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latin typeface="Eras Demi ITC" panose="020B0805030504020804" pitchFamily="34" charset="0"/>
              </a:rPr>
              <a:t>aku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latin typeface="Eras Demi ITC" panose="020B0805030504020804" pitchFamily="34" charset="0"/>
              </a:rPr>
              <a:t>menyatakan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latin typeface="Eras Demi ITC" panose="020B0805030504020804" pitchFamily="34" charset="0"/>
              </a:rPr>
              <a:t>kepadamu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latin typeface="Eras Demi ITC" panose="020B0805030504020804" pitchFamily="34" charset="0"/>
              </a:rPr>
              <a:t>suatu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Showcard Gothic" panose="04020904020102020604" pitchFamily="82" charset="0"/>
              </a:rPr>
              <a:t>rahasia</a:t>
            </a:r>
            <a:r>
              <a:rPr lang="en-ID" sz="3600" dirty="0">
                <a:latin typeface="Eras Demi ITC" panose="020B0805030504020804" pitchFamily="34" charset="0"/>
              </a:rPr>
              <a:t>..."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040CF0-410E-5761-F792-47EB7BD21D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57" r="11516"/>
          <a:stretch/>
        </p:blipFill>
        <p:spPr>
          <a:xfrm rot="21024299">
            <a:off x="471816" y="3280185"/>
            <a:ext cx="3023999" cy="21950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804177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9869FC-5981-48BF-3E40-3D1F3C080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30"/>
            <a:ext cx="9144000" cy="68667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A990C6-B62B-87DA-54FE-ABF0745FD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729"/>
            <a:ext cx="9144000" cy="1370804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ID" sz="3600" dirty="0" err="1">
                <a:latin typeface="Bernard MT Condensed" panose="02050806060905020404" pitchFamily="18" charset="0"/>
              </a:rPr>
              <a:t>Rahasia</a:t>
            </a:r>
            <a:r>
              <a:rPr lang="en-ID" sz="3600" dirty="0">
                <a:latin typeface="Bernard MT Condensed" panose="02050806060905020404" pitchFamily="18" charset="0"/>
              </a:rPr>
              <a:t> </a:t>
            </a:r>
            <a:r>
              <a:rPr lang="en-ID" sz="3600" dirty="0" err="1">
                <a:latin typeface="Bernard MT Condensed" panose="02050806060905020404" pitchFamily="18" charset="0"/>
              </a:rPr>
              <a:t>apakah</a:t>
            </a:r>
            <a:r>
              <a:rPr lang="en-ID" sz="3600" dirty="0">
                <a:latin typeface="Bernard MT Condensed" panose="02050806060905020404" pitchFamily="18" charset="0"/>
              </a:rPr>
              <a:t> yang </a:t>
            </a:r>
            <a:r>
              <a:rPr lang="en-ID" sz="3600" dirty="0" err="1">
                <a:latin typeface="Bernard MT Condensed" panose="02050806060905020404" pitchFamily="18" charset="0"/>
              </a:rPr>
              <a:t>dimaksudkan</a:t>
            </a:r>
            <a:r>
              <a:rPr lang="en-ID" sz="3600" dirty="0">
                <a:latin typeface="Bernard MT Condensed" panose="02050806060905020404" pitchFamily="18" charset="0"/>
              </a:rPr>
              <a:t> Paulus </a:t>
            </a:r>
            <a:br>
              <a:rPr lang="en-ID" sz="3600" dirty="0">
                <a:latin typeface="Bernard MT Condensed" panose="02050806060905020404" pitchFamily="18" charset="0"/>
              </a:rPr>
            </a:br>
            <a:r>
              <a:rPr lang="en-ID" sz="3600" dirty="0" err="1">
                <a:latin typeface="Bernard MT Condensed" panose="02050806060905020404" pitchFamily="18" charset="0"/>
              </a:rPr>
              <a:t>dalam</a:t>
            </a:r>
            <a:r>
              <a:rPr lang="en-ID" sz="3600" dirty="0">
                <a:latin typeface="Bernard MT Condensed" panose="02050806060905020404" pitchFamily="18" charset="0"/>
              </a:rPr>
              <a:t> 1 </a:t>
            </a:r>
            <a:r>
              <a:rPr lang="en-ID" sz="3600" dirty="0" err="1">
                <a:latin typeface="Bernard MT Condensed" panose="02050806060905020404" pitchFamily="18" charset="0"/>
              </a:rPr>
              <a:t>Korintus</a:t>
            </a:r>
            <a:r>
              <a:rPr lang="en-ID" sz="3600" dirty="0">
                <a:latin typeface="Bernard MT Condensed" panose="02050806060905020404" pitchFamily="18" charset="0"/>
              </a:rPr>
              <a:t> 15:51 </a:t>
            </a:r>
            <a:r>
              <a:rPr lang="en-ID" sz="3600" dirty="0" err="1">
                <a:latin typeface="Bernard MT Condensed" panose="02050806060905020404" pitchFamily="18" charset="0"/>
              </a:rPr>
              <a:t>ini</a:t>
            </a:r>
            <a:r>
              <a:rPr lang="en-ID" sz="3600" dirty="0">
                <a:latin typeface="Bernard MT Condensed" panose="020508060609050204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5E3B68-A5F4-D9A0-C5B6-00E40DD32B94}"/>
              </a:ext>
            </a:extLst>
          </p:cNvPr>
          <p:cNvSpPr txBox="1"/>
          <p:nvPr/>
        </p:nvSpPr>
        <p:spPr>
          <a:xfrm>
            <a:off x="1724025" y="2032545"/>
            <a:ext cx="7258049" cy="41549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latin typeface="Impact" panose="020B0806030902050204" pitchFamily="34" charset="0"/>
              </a:rPr>
              <a:t>Rasul Paulus </a:t>
            </a:r>
            <a:r>
              <a:rPr lang="en-ID" sz="2400" dirty="0" err="1">
                <a:latin typeface="Impact" panose="020B0806030902050204" pitchFamily="34" charset="0"/>
              </a:rPr>
              <a:t>menjelaskan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tentang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perubahan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dari</a:t>
            </a:r>
            <a:r>
              <a:rPr lang="en-ID" sz="2400" dirty="0">
                <a:latin typeface="Impact" panose="020B0806030902050204" pitchFamily="34" charset="0"/>
              </a:rPr>
              <a:t> orang-orang </a:t>
            </a:r>
            <a:r>
              <a:rPr lang="en-ID" sz="2400" dirty="0" err="1">
                <a:latin typeface="Impact" panose="020B0806030902050204" pitchFamily="34" charset="0"/>
              </a:rPr>
              <a:t>benar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hidup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untuk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bergabung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dengan</a:t>
            </a:r>
            <a:r>
              <a:rPr lang="en-ID" sz="2400" dirty="0">
                <a:latin typeface="Impact" panose="020B0806030902050204" pitchFamily="34" charset="0"/>
              </a:rPr>
              <a:t> orang-orang </a:t>
            </a:r>
            <a:r>
              <a:rPr lang="en-ID" sz="2400" dirty="0" err="1">
                <a:latin typeface="Impact" panose="020B0806030902050204" pitchFamily="34" charset="0"/>
              </a:rPr>
              <a:t>benar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telah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dibangkitkan</a:t>
            </a:r>
            <a:r>
              <a:rPr lang="en-ID" sz="2400" dirty="0">
                <a:latin typeface="Impact" panose="020B0806030902050204" pitchFamily="34" charset="0"/>
              </a:rPr>
              <a:t> pada </a:t>
            </a:r>
            <a:r>
              <a:rPr lang="en-ID" sz="2400" dirty="0" err="1">
                <a:latin typeface="Impact" panose="020B0806030902050204" pitchFamily="34" charset="0"/>
              </a:rPr>
              <a:t>kedatangan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Kristus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kedua</a:t>
            </a:r>
            <a:r>
              <a:rPr lang="en-ID" sz="2400" dirty="0">
                <a:latin typeface="Impact" panose="020B0806030902050204" pitchFamily="34" charset="0"/>
              </a:rPr>
              <a:t> kali</a:t>
            </a:r>
            <a:r>
              <a:rPr lang="en-ID" sz="2400" dirty="0">
                <a:latin typeface="Berlin Sans FB" panose="020E0602020502020306" pitchFamily="34" charset="0"/>
              </a:rPr>
              <a:t>. </a:t>
            </a:r>
          </a:p>
          <a:p>
            <a:r>
              <a:rPr lang="en-ID" sz="2400" dirty="0" err="1">
                <a:latin typeface="Berlin Sans FB" panose="020E0602020502020306" pitchFamily="34" charset="0"/>
              </a:rPr>
              <a:t>Ini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adalah</a:t>
            </a:r>
            <a:r>
              <a:rPr lang="en-ID" sz="2400" dirty="0">
                <a:latin typeface="Berlin Sans FB" panose="020E0602020502020306" pitchFamily="34" charset="0"/>
              </a:rPr>
              <a:t> "</a:t>
            </a:r>
            <a:r>
              <a:rPr lang="en-ID" sz="2400" dirty="0" err="1">
                <a:latin typeface="Berlin Sans FB" panose="020E0602020502020306" pitchFamily="34" charset="0"/>
              </a:rPr>
              <a:t>pengangkatan</a:t>
            </a:r>
            <a:r>
              <a:rPr lang="en-ID" sz="2400" dirty="0">
                <a:latin typeface="Berlin Sans FB" panose="020E0602020502020306" pitchFamily="34" charset="0"/>
              </a:rPr>
              <a:t>." </a:t>
            </a:r>
            <a:r>
              <a:rPr lang="en-ID" sz="2400" dirty="0" err="1">
                <a:latin typeface="Berlin Sans FB" panose="020E0602020502020306" pitchFamily="34" charset="0"/>
              </a:rPr>
              <a:t>Namun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ini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bukanlah</a:t>
            </a:r>
            <a:r>
              <a:rPr lang="en-ID" sz="2400" dirty="0">
                <a:latin typeface="Berlin Sans FB" panose="020E0602020502020306" pitchFamily="34" charset="0"/>
              </a:rPr>
              <a:t> "</a:t>
            </a:r>
            <a:r>
              <a:rPr lang="en-ID" sz="2400" dirty="0" err="1">
                <a:latin typeface="Berlin Sans FB" panose="020E0602020502020306" pitchFamily="34" charset="0"/>
              </a:rPr>
              <a:t>pengangkatan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rahasia</a:t>
            </a:r>
            <a:r>
              <a:rPr lang="en-ID" sz="2400" dirty="0">
                <a:latin typeface="Berlin Sans FB" panose="020E0602020502020306" pitchFamily="34" charset="0"/>
              </a:rPr>
              <a:t>" </a:t>
            </a:r>
            <a:r>
              <a:rPr lang="en-ID" sz="2400" dirty="0" err="1">
                <a:latin typeface="Berlin Sans FB" panose="020E0602020502020306" pitchFamily="34" charset="0"/>
              </a:rPr>
              <a:t>seperti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yg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diajarkan</a:t>
            </a:r>
            <a:r>
              <a:rPr lang="en-ID" sz="2400" dirty="0">
                <a:latin typeface="Berlin Sans FB" panose="020E0602020502020306" pitchFamily="34" charset="0"/>
              </a:rPr>
              <a:t> oleh </a:t>
            </a:r>
            <a:r>
              <a:rPr lang="en-ID" sz="2400" dirty="0" err="1">
                <a:latin typeface="Berlin Sans FB" panose="020E0602020502020306" pitchFamily="34" charset="0"/>
              </a:rPr>
              <a:t>sebagian</a:t>
            </a:r>
            <a:r>
              <a:rPr lang="en-ID" sz="2400" dirty="0">
                <a:latin typeface="Berlin Sans FB" panose="020E0602020502020306" pitchFamily="34" charset="0"/>
              </a:rPr>
              <a:t> orang, </a:t>
            </a:r>
            <a:r>
              <a:rPr lang="en-ID" sz="2400" dirty="0" err="1">
                <a:latin typeface="Berlin Sans FB" panose="020E0602020502020306" pitchFamily="34" charset="0"/>
              </a:rPr>
              <a:t>karena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Kedatangan</a:t>
            </a:r>
            <a:r>
              <a:rPr lang="en-ID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Kedua</a:t>
            </a:r>
            <a:r>
              <a:rPr lang="en-ID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akan</a:t>
            </a:r>
            <a:r>
              <a:rPr lang="en-ID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terlihat</a:t>
            </a:r>
            <a:r>
              <a:rPr lang="en-ID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 oleh </a:t>
            </a:r>
            <a:r>
              <a:rPr lang="en-ID" sz="24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semua</a:t>
            </a:r>
            <a:r>
              <a:rPr lang="en-ID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manusia</a:t>
            </a:r>
            <a:r>
              <a:rPr lang="en-ID" sz="2400" dirty="0">
                <a:solidFill>
                  <a:srgbClr val="C00000"/>
                </a:solidFill>
                <a:latin typeface="Berlin Sans FB" panose="020E0602020502020306" pitchFamily="34" charset="0"/>
              </a:rPr>
              <a:t> yang </a:t>
            </a:r>
            <a:r>
              <a:rPr lang="en-ID" sz="2400" dirty="0" err="1">
                <a:solidFill>
                  <a:srgbClr val="C00000"/>
                </a:solidFill>
                <a:latin typeface="Berlin Sans FB" panose="020E0602020502020306" pitchFamily="34" charset="0"/>
              </a:rPr>
              <a:t>hidup</a:t>
            </a:r>
            <a:r>
              <a:rPr lang="en-ID" sz="2400" dirty="0">
                <a:latin typeface="Berlin Sans FB" panose="020E0602020502020306" pitchFamily="34" charset="0"/>
              </a:rPr>
              <a:t> [Wahyu 1:7], dan </a:t>
            </a:r>
            <a:r>
              <a:rPr lang="en-ID" sz="2400" dirty="0" err="1">
                <a:latin typeface="Berlin Sans FB" panose="020E0602020502020306" pitchFamily="34" charset="0"/>
              </a:rPr>
              <a:t>baik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kebangkitan</a:t>
            </a:r>
            <a:r>
              <a:rPr lang="en-ID" sz="2400" dirty="0">
                <a:latin typeface="Berlin Sans FB" panose="020E0602020502020306" pitchFamily="34" charset="0"/>
              </a:rPr>
              <a:t> orang </a:t>
            </a:r>
            <a:r>
              <a:rPr lang="en-ID" sz="2400" dirty="0" err="1">
                <a:latin typeface="Berlin Sans FB" panose="020E0602020502020306" pitchFamily="34" charset="0"/>
              </a:rPr>
              <a:t>mati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maupun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transformasi</a:t>
            </a:r>
            <a:r>
              <a:rPr lang="en-ID" sz="2400" dirty="0">
                <a:latin typeface="Berlin Sans FB" panose="020E0602020502020306" pitchFamily="34" charset="0"/>
              </a:rPr>
              <a:t> orang </a:t>
            </a:r>
            <a:r>
              <a:rPr lang="en-ID" sz="2400" dirty="0" err="1">
                <a:latin typeface="Berlin Sans FB" panose="020E0602020502020306" pitchFamily="34" charset="0"/>
              </a:rPr>
              <a:t>hidup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akan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terjadi</a:t>
            </a:r>
            <a:r>
              <a:rPr lang="en-ID" sz="2400" dirty="0">
                <a:latin typeface="Berlin Sans FB" panose="020E0602020502020306" pitchFamily="34" charset="0"/>
              </a:rPr>
              <a:t> pada </a:t>
            </a:r>
            <a:r>
              <a:rPr lang="en-ID" sz="2400" dirty="0" err="1">
                <a:latin typeface="Berlin Sans FB" panose="020E0602020502020306" pitchFamily="34" charset="0"/>
              </a:rPr>
              <a:t>saat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bunyi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sangkakala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waktu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Kristus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kembali</a:t>
            </a:r>
            <a:r>
              <a:rPr lang="en-ID" sz="2400" dirty="0">
                <a:latin typeface="Berlin Sans FB" panose="020E0602020502020306" pitchFamily="34" charset="0"/>
              </a:rPr>
              <a:t> [1 </a:t>
            </a:r>
            <a:r>
              <a:rPr lang="en-ID" sz="2400" dirty="0" err="1">
                <a:latin typeface="Berlin Sans FB" panose="020E0602020502020306" pitchFamily="34" charset="0"/>
              </a:rPr>
              <a:t>Korintus</a:t>
            </a:r>
            <a:r>
              <a:rPr lang="en-ID" sz="2400" dirty="0">
                <a:latin typeface="Berlin Sans FB" panose="020E0602020502020306" pitchFamily="34" charset="0"/>
              </a:rPr>
              <a:t> 15:51, 52]. 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C83D36-9740-4BFF-53CE-83C816D5F380}"/>
              </a:ext>
            </a:extLst>
          </p:cNvPr>
          <p:cNvSpPr/>
          <p:nvPr/>
        </p:nvSpPr>
        <p:spPr>
          <a:xfrm>
            <a:off x="467360" y="3026510"/>
            <a:ext cx="103759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100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297705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5FDAA6F-27C5-0C8E-3C2C-F9CE47C2A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8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986BD5-B8E3-A040-EA96-F134A03B5889}"/>
              </a:ext>
            </a:extLst>
          </p:cNvPr>
          <p:cNvSpPr txBox="1"/>
          <p:nvPr/>
        </p:nvSpPr>
        <p:spPr>
          <a:xfrm>
            <a:off x="1390650" y="237739"/>
            <a:ext cx="7372350" cy="37856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Impact" panose="020B0806030902050204" pitchFamily="34" charset="0"/>
              </a:rPr>
              <a:t>Kedatangan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Kristus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kedua</a:t>
            </a:r>
            <a:r>
              <a:rPr lang="en-ID" sz="2400" dirty="0">
                <a:latin typeface="Impact" panose="020B0806030902050204" pitchFamily="34" charset="0"/>
              </a:rPr>
              <a:t> kali </a:t>
            </a:r>
            <a:r>
              <a:rPr lang="en-ID" sz="2400" dirty="0" err="1">
                <a:latin typeface="Impact" panose="020B0806030902050204" pitchFamily="34" charset="0"/>
              </a:rPr>
              <a:t>akan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membawa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perjumpaan</a:t>
            </a:r>
            <a:r>
              <a:rPr lang="en-ID" sz="2400" dirty="0">
                <a:latin typeface="Impact" panose="020B0806030902050204" pitchFamily="34" charset="0"/>
              </a:rPr>
              <a:t> yang paling </a:t>
            </a:r>
            <a:r>
              <a:rPr lang="en-ID" sz="2400" dirty="0" err="1">
                <a:latin typeface="Impact" panose="020B0806030902050204" pitchFamily="34" charset="0"/>
              </a:rPr>
              <a:t>menakjubkan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pernah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ada</a:t>
            </a:r>
            <a:r>
              <a:rPr lang="en-ID" sz="2400" dirty="0">
                <a:latin typeface="Impact" panose="020B0806030902050204" pitchFamily="34" charset="0"/>
              </a:rPr>
              <a:t>. </a:t>
            </a:r>
            <a:r>
              <a:rPr lang="en-ID" sz="2400" dirty="0">
                <a:latin typeface="Berlin Sans FB" panose="020E0602020502020306" pitchFamily="34" charset="0"/>
              </a:rPr>
              <a:t>Orang </a:t>
            </a:r>
            <a:r>
              <a:rPr lang="en-ID" sz="2400" dirty="0" err="1">
                <a:latin typeface="Berlin Sans FB" panose="020E0602020502020306" pitchFamily="34" charset="0"/>
              </a:rPr>
              <a:t>benar</a:t>
            </a:r>
            <a:r>
              <a:rPr lang="en-ID" sz="2400" dirty="0">
                <a:latin typeface="Berlin Sans FB" panose="020E0602020502020306" pitchFamily="34" charset="0"/>
              </a:rPr>
              <a:t> yang </a:t>
            </a:r>
            <a:r>
              <a:rPr lang="en-ID" sz="2400" dirty="0" err="1">
                <a:latin typeface="Berlin Sans FB" panose="020E0602020502020306" pitchFamily="34" charset="0"/>
              </a:rPr>
              <a:t>hidup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akan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diubahkan</a:t>
            </a:r>
            <a:r>
              <a:rPr lang="en-ID" sz="2400" dirty="0">
                <a:latin typeface="Berlin Sans FB" panose="020E0602020502020306" pitchFamily="34" charset="0"/>
              </a:rPr>
              <a:t> "</a:t>
            </a:r>
            <a:r>
              <a:rPr lang="en-ID" sz="2400" dirty="0" err="1">
                <a:latin typeface="Berlin Sans FB" panose="020E0602020502020306" pitchFamily="34" charset="0"/>
              </a:rPr>
              <a:t>dalam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sekejap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mata</a:t>
            </a:r>
            <a:r>
              <a:rPr lang="en-ID" sz="2400" dirty="0">
                <a:latin typeface="Berlin Sans FB" panose="020E0602020502020306" pitchFamily="34" charset="0"/>
              </a:rPr>
              <a:t>" [1 </a:t>
            </a:r>
            <a:r>
              <a:rPr lang="en-ID" sz="2400" dirty="0" err="1">
                <a:latin typeface="Berlin Sans FB" panose="020E0602020502020306" pitchFamily="34" charset="0"/>
              </a:rPr>
              <a:t>Korintus</a:t>
            </a:r>
            <a:r>
              <a:rPr lang="en-ID" sz="2400" dirty="0">
                <a:latin typeface="Berlin Sans FB" panose="020E0602020502020306" pitchFamily="34" charset="0"/>
              </a:rPr>
              <a:t> 15:52]. </a:t>
            </a:r>
            <a:r>
              <a:rPr lang="en-ID" sz="2400" dirty="0" err="1">
                <a:latin typeface="Berlin Sans FB" panose="020E0602020502020306" pitchFamily="34" charset="0"/>
              </a:rPr>
              <a:t>Dengan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suara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Tuhan</a:t>
            </a:r>
            <a:r>
              <a:rPr lang="en-ID" sz="2400" dirty="0">
                <a:latin typeface="Berlin Sans FB" panose="020E0602020502020306" pitchFamily="34" charset="0"/>
              </a:rPr>
              <a:t>, </a:t>
            </a:r>
            <a:r>
              <a:rPr lang="en-ID" sz="2400" dirty="0" err="1">
                <a:latin typeface="Berlin Sans FB" panose="020E0602020502020306" pitchFamily="34" charset="0"/>
              </a:rPr>
              <a:t>mereka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dimuliakan</a:t>
            </a:r>
            <a:r>
              <a:rPr lang="en-ID" sz="2400" dirty="0">
                <a:latin typeface="Berlin Sans FB" panose="020E0602020502020306" pitchFamily="34" charset="0"/>
              </a:rPr>
              <a:t>; </a:t>
            </a:r>
            <a:r>
              <a:rPr lang="en-ID" sz="2400" dirty="0" err="1">
                <a:latin typeface="Berlin Sans FB" panose="020E0602020502020306" pitchFamily="34" charset="0"/>
              </a:rPr>
              <a:t>sekarang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mereka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dibuat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abadi</a:t>
            </a:r>
            <a:r>
              <a:rPr lang="en-ID" sz="2400" dirty="0">
                <a:latin typeface="Berlin Sans FB" panose="020E0602020502020306" pitchFamily="34" charset="0"/>
              </a:rPr>
              <a:t> dan </a:t>
            </a:r>
            <a:r>
              <a:rPr lang="en-ID" sz="2400" dirty="0" err="1">
                <a:latin typeface="Berlin Sans FB" panose="020E0602020502020306" pitchFamily="34" charset="0"/>
              </a:rPr>
              <a:t>dengan</a:t>
            </a:r>
            <a:r>
              <a:rPr lang="en-ID" sz="2400" dirty="0">
                <a:latin typeface="Berlin Sans FB" panose="020E0602020502020306" pitchFamily="34" charset="0"/>
              </a:rPr>
              <a:t> orang-orang kudus yang </a:t>
            </a:r>
            <a:r>
              <a:rPr lang="en-ID" sz="2400" dirty="0" err="1">
                <a:latin typeface="Berlin Sans FB" panose="020E0602020502020306" pitchFamily="34" charset="0"/>
              </a:rPr>
              <a:t>bangkit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diangkat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untuk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bertemu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dengan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Tuhan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mereka</a:t>
            </a:r>
            <a:r>
              <a:rPr lang="en-ID" sz="2400" dirty="0">
                <a:latin typeface="Berlin Sans FB" panose="020E0602020502020306" pitchFamily="34" charset="0"/>
              </a:rPr>
              <a:t> di </a:t>
            </a:r>
            <a:r>
              <a:rPr lang="en-ID" sz="2400" dirty="0" err="1">
                <a:latin typeface="Berlin Sans FB" panose="020E0602020502020306" pitchFamily="34" charset="0"/>
              </a:rPr>
              <a:t>angkasa</a:t>
            </a:r>
            <a:r>
              <a:rPr lang="en-ID" sz="2400" dirty="0">
                <a:latin typeface="Berlin Sans FB" panose="020E0602020502020306" pitchFamily="34" charset="0"/>
              </a:rPr>
              <a:t>. </a:t>
            </a:r>
            <a:r>
              <a:rPr lang="en-ID" sz="2400" dirty="0" err="1">
                <a:latin typeface="Berlin Sans FB" panose="020E0602020502020306" pitchFamily="34" charset="0"/>
              </a:rPr>
              <a:t>Malaikat</a:t>
            </a:r>
            <a:r>
              <a:rPr lang="en-ID" sz="2400" dirty="0">
                <a:latin typeface="Berlin Sans FB" panose="020E0602020502020306" pitchFamily="34" charset="0"/>
              </a:rPr>
              <a:t> "</a:t>
            </a:r>
            <a:r>
              <a:rPr lang="en-ID" sz="2400" dirty="0" err="1">
                <a:latin typeface="Berlin Sans FB" panose="020E0602020502020306" pitchFamily="34" charset="0"/>
              </a:rPr>
              <a:t>mengumpulkan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umat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pilihan</a:t>
            </a:r>
            <a:r>
              <a:rPr lang="en-ID" sz="2400" dirty="0">
                <a:latin typeface="Berlin Sans FB" panose="020E0602020502020306" pitchFamily="34" charset="0"/>
              </a:rPr>
              <a:t>-Nya </a:t>
            </a:r>
            <a:r>
              <a:rPr lang="en-ID" sz="2400" dirty="0" err="1">
                <a:latin typeface="Berlin Sans FB" panose="020E0602020502020306" pitchFamily="34" charset="0"/>
              </a:rPr>
              <a:t>dari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empat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penjuru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mata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angin</a:t>
            </a:r>
            <a:r>
              <a:rPr lang="en-ID" sz="2400" dirty="0">
                <a:latin typeface="Berlin Sans FB" panose="020E0602020502020306" pitchFamily="34" charset="0"/>
              </a:rPr>
              <a:t>, </a:t>
            </a:r>
            <a:r>
              <a:rPr lang="en-ID" sz="2400" dirty="0" err="1">
                <a:latin typeface="Berlin Sans FB" panose="020E0602020502020306" pitchFamily="34" charset="0"/>
              </a:rPr>
              <a:t>dari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ujung</a:t>
            </a:r>
            <a:r>
              <a:rPr lang="en-ID" sz="2400" dirty="0">
                <a:latin typeface="Berlin Sans FB" panose="020E0602020502020306" pitchFamily="34" charset="0"/>
              </a:rPr>
              <a:t> yang </a:t>
            </a:r>
            <a:r>
              <a:rPr lang="en-ID" sz="2400" dirty="0" err="1">
                <a:latin typeface="Berlin Sans FB" panose="020E0602020502020306" pitchFamily="34" charset="0"/>
              </a:rPr>
              <a:t>satu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ke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ujung</a:t>
            </a:r>
            <a:r>
              <a:rPr lang="en-ID" sz="2400" dirty="0">
                <a:latin typeface="Berlin Sans FB" panose="020E0602020502020306" pitchFamily="34" charset="0"/>
              </a:rPr>
              <a:t> yang lain" [</a:t>
            </a:r>
            <a:r>
              <a:rPr lang="en-ID" sz="2400" dirty="0" err="1">
                <a:latin typeface="Berlin Sans FB" panose="020E0602020502020306" pitchFamily="34" charset="0"/>
              </a:rPr>
              <a:t>Matius</a:t>
            </a:r>
            <a:r>
              <a:rPr lang="en-ID" sz="2400" dirty="0">
                <a:latin typeface="Berlin Sans FB" panose="020E0602020502020306" pitchFamily="34" charset="0"/>
              </a:rPr>
              <a:t> 24:31].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A89947-6297-223B-F9AD-FBEF5D86FD81}"/>
              </a:ext>
            </a:extLst>
          </p:cNvPr>
          <p:cNvSpPr txBox="1"/>
          <p:nvPr/>
        </p:nvSpPr>
        <p:spPr>
          <a:xfrm>
            <a:off x="1390651" y="4262557"/>
            <a:ext cx="7372349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latin typeface="Berlin Sans FB" panose="020E0602020502020306" pitchFamily="34" charset="0"/>
              </a:rPr>
              <a:t>"Anak-</a:t>
            </a:r>
            <a:r>
              <a:rPr lang="en-ID" sz="2400" dirty="0" err="1">
                <a:latin typeface="Berlin Sans FB" panose="020E0602020502020306" pitchFamily="34" charset="0"/>
              </a:rPr>
              <a:t>anak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kecil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dibawa</a:t>
            </a:r>
            <a:r>
              <a:rPr lang="en-ID" sz="2400" dirty="0">
                <a:latin typeface="Berlin Sans FB" panose="020E0602020502020306" pitchFamily="34" charset="0"/>
              </a:rPr>
              <a:t> oleh </a:t>
            </a:r>
            <a:r>
              <a:rPr lang="en-ID" sz="2400" dirty="0" err="1">
                <a:latin typeface="Berlin Sans FB" panose="020E0602020502020306" pitchFamily="34" charset="0"/>
              </a:rPr>
              <a:t>malaikat-malaikat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suci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ke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haribaan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ibu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mereka</a:t>
            </a:r>
            <a:r>
              <a:rPr lang="en-ID" sz="2400" dirty="0">
                <a:latin typeface="Berlin Sans FB" panose="020E0602020502020306" pitchFamily="34" charset="0"/>
              </a:rPr>
              <a:t>. </a:t>
            </a:r>
            <a:r>
              <a:rPr lang="en-ID" sz="2400" dirty="0" err="1">
                <a:latin typeface="Berlin Sans FB" panose="020E0602020502020306" pitchFamily="34" charset="0"/>
              </a:rPr>
              <a:t>Teman-teman</a:t>
            </a:r>
            <a:r>
              <a:rPr lang="en-ID" sz="2400" dirty="0">
                <a:latin typeface="Berlin Sans FB" panose="020E0602020502020306" pitchFamily="34" charset="0"/>
              </a:rPr>
              <a:t> yang </a:t>
            </a:r>
            <a:r>
              <a:rPr lang="en-ID" sz="2400" dirty="0" err="1">
                <a:latin typeface="Berlin Sans FB" panose="020E0602020502020306" pitchFamily="34" charset="0"/>
              </a:rPr>
              <a:t>sudah</a:t>
            </a:r>
            <a:r>
              <a:rPr lang="en-ID" sz="2400" dirty="0">
                <a:latin typeface="Berlin Sans FB" panose="020E0602020502020306" pitchFamily="34" charset="0"/>
              </a:rPr>
              <a:t> lama </a:t>
            </a:r>
            <a:r>
              <a:rPr lang="en-ID" sz="2400" dirty="0" err="1">
                <a:latin typeface="Berlin Sans FB" panose="020E0602020502020306" pitchFamily="34" charset="0"/>
              </a:rPr>
              <a:t>dipisahkan</a:t>
            </a:r>
            <a:r>
              <a:rPr lang="en-ID" sz="2400" dirty="0">
                <a:latin typeface="Berlin Sans FB" panose="020E0602020502020306" pitchFamily="34" charset="0"/>
              </a:rPr>
              <a:t> oleh </a:t>
            </a:r>
            <a:r>
              <a:rPr lang="en-ID" sz="2400" dirty="0" err="1">
                <a:latin typeface="Berlin Sans FB" panose="020E0602020502020306" pitchFamily="34" charset="0"/>
              </a:rPr>
              <a:t>kematian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dipersatukan</a:t>
            </a:r>
            <a:r>
              <a:rPr lang="en-ID" sz="2400" dirty="0">
                <a:latin typeface="Berlin Sans FB" panose="020E0602020502020306" pitchFamily="34" charset="0"/>
              </a:rPr>
              <a:t>, </a:t>
            </a:r>
            <a:r>
              <a:rPr lang="en-ID" sz="2400" dirty="0" err="1">
                <a:latin typeface="Berlin Sans FB" panose="020E0602020502020306" pitchFamily="34" charset="0"/>
              </a:rPr>
              <a:t>tidak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pernah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lagi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akan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berpisah</a:t>
            </a:r>
            <a:r>
              <a:rPr lang="en-ID" sz="2400" dirty="0">
                <a:latin typeface="Berlin Sans FB" panose="020E0602020502020306" pitchFamily="34" charset="0"/>
              </a:rPr>
              <a:t>, dan </a:t>
            </a:r>
            <a:r>
              <a:rPr lang="en-ID" sz="2400" dirty="0" err="1">
                <a:latin typeface="Berlin Sans FB" panose="020E0602020502020306" pitchFamily="34" charset="0"/>
              </a:rPr>
              <a:t>dengan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nyanyian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kesukaan</a:t>
            </a:r>
            <a:r>
              <a:rPr lang="en-ID" sz="2400" dirty="0">
                <a:latin typeface="Berlin Sans FB" panose="020E0602020502020306" pitchFamily="34" charset="0"/>
              </a:rPr>
              <a:t> naik </a:t>
            </a:r>
            <a:r>
              <a:rPr lang="en-ID" sz="2400" dirty="0" err="1">
                <a:latin typeface="Berlin Sans FB" panose="020E0602020502020306" pitchFamily="34" charset="0"/>
              </a:rPr>
              <a:t>bersama-sama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ke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dalam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kota</a:t>
            </a:r>
            <a:r>
              <a:rPr lang="en-ID" sz="2400" dirty="0">
                <a:latin typeface="Berlin Sans FB" panose="020E0602020502020306" pitchFamily="34" charset="0"/>
              </a:rPr>
              <a:t> Allah" [Ellen G. White, </a:t>
            </a:r>
            <a:r>
              <a:rPr lang="en-ID" sz="2400" i="1" dirty="0">
                <a:latin typeface="Berlin Sans FB" panose="020E0602020502020306" pitchFamily="34" charset="0"/>
              </a:rPr>
              <a:t>Alfa dan Omega</a:t>
            </a:r>
            <a:r>
              <a:rPr lang="en-ID" sz="2400" dirty="0">
                <a:latin typeface="Berlin Sans FB" panose="020E0602020502020306" pitchFamily="34" charset="0"/>
              </a:rPr>
              <a:t>, </a:t>
            </a:r>
            <a:r>
              <a:rPr lang="en-ID" sz="2400" dirty="0" err="1">
                <a:latin typeface="Berlin Sans FB" panose="020E0602020502020306" pitchFamily="34" charset="0"/>
              </a:rPr>
              <a:t>jld</a:t>
            </a:r>
            <a:r>
              <a:rPr lang="en-ID" sz="2400" dirty="0">
                <a:latin typeface="Berlin Sans FB" panose="020E0602020502020306" pitchFamily="34" charset="0"/>
              </a:rPr>
              <a:t>. 8, </a:t>
            </a:r>
            <a:r>
              <a:rPr lang="en-ID" sz="2400" dirty="0" err="1">
                <a:latin typeface="Berlin Sans FB" panose="020E0602020502020306" pitchFamily="34" charset="0"/>
              </a:rPr>
              <a:t>hlm</a:t>
            </a:r>
            <a:r>
              <a:rPr lang="en-ID" sz="2400" dirty="0">
                <a:latin typeface="Berlin Sans FB" panose="020E0602020502020306" pitchFamily="34" charset="0"/>
              </a:rPr>
              <a:t>. 680].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34D97F-B4B4-A31A-8B8E-EE92A979D4E2}"/>
              </a:ext>
            </a:extLst>
          </p:cNvPr>
          <p:cNvSpPr/>
          <p:nvPr/>
        </p:nvSpPr>
        <p:spPr>
          <a:xfrm>
            <a:off x="178560" y="1267004"/>
            <a:ext cx="103759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100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9B1519-61A0-94EB-6A82-102674288685}"/>
              </a:ext>
            </a:extLst>
          </p:cNvPr>
          <p:cNvSpPr/>
          <p:nvPr/>
        </p:nvSpPr>
        <p:spPr>
          <a:xfrm>
            <a:off x="276542" y="4407635"/>
            <a:ext cx="103759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ID" sz="100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258332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006EE-C759-BB42-4B7D-982CFAB8D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210" y="352425"/>
            <a:ext cx="3780299" cy="381952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ID" sz="2400" dirty="0">
                <a:latin typeface="Gill Sans Nova Cond XBd" panose="020B0A06020104020203" pitchFamily="34" charset="0"/>
              </a:rPr>
              <a:t>Maut </a:t>
            </a:r>
            <a:r>
              <a:rPr lang="en-ID" sz="2400" dirty="0" err="1">
                <a:latin typeface="Gill Sans Nova Cond XBd" panose="020B0A06020104020203" pitchFamily="34" charset="0"/>
              </a:rPr>
              <a:t>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kehilangan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sengat</a:t>
            </a:r>
            <a:r>
              <a:rPr lang="en-ID" sz="2400" dirty="0"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latin typeface="Gill Sans Nova Cond XBd" panose="020B0A06020104020203" pitchFamily="34" charset="0"/>
              </a:rPr>
              <a:t>kemenangannya</a:t>
            </a:r>
            <a:r>
              <a:rPr lang="en-ID" sz="2400" dirty="0">
                <a:latin typeface="Gill Sans Nova Cond XBd" panose="020B0A06020104020203" pitchFamily="34" charset="0"/>
              </a:rPr>
              <a:t> [1 </a:t>
            </a:r>
            <a:r>
              <a:rPr lang="en-ID" sz="2400" dirty="0" err="1">
                <a:latin typeface="Gill Sans Nova Cond XBd" panose="020B0A06020104020203" pitchFamily="34" charset="0"/>
              </a:rPr>
              <a:t>Korintus</a:t>
            </a:r>
            <a:r>
              <a:rPr lang="en-ID" sz="2400" dirty="0">
                <a:latin typeface="Gill Sans Nova Cond XBd" panose="020B0A06020104020203" pitchFamily="34" charset="0"/>
              </a:rPr>
              <a:t> 15:55]. </a:t>
            </a:r>
            <a:r>
              <a:rPr lang="en-ID" sz="2400" dirty="0" err="1">
                <a:latin typeface="Gill Sans Nova Cond XBd" panose="020B0A06020104020203" pitchFamily="34" charset="0"/>
              </a:rPr>
              <a:t>Dosa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menyebabkan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kematian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  <a:r>
              <a:rPr lang="en-ID" sz="2400" dirty="0" err="1">
                <a:latin typeface="Gill Sans Nova Cond XBd" panose="020B0A06020104020203" pitchFamily="34" charset="0"/>
              </a:rPr>
              <a:t>Ini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adalah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racun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mematikan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  <a:r>
              <a:rPr lang="en-ID" sz="24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Tetapi</a:t>
            </a:r>
            <a:r>
              <a:rPr lang="en-ID" sz="24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karena</a:t>
            </a:r>
            <a:r>
              <a:rPr lang="en-ID" sz="24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kematian</a:t>
            </a:r>
            <a:r>
              <a:rPr lang="en-ID" sz="24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Kristus</a:t>
            </a:r>
            <a:r>
              <a:rPr lang="en-ID" sz="24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di </a:t>
            </a:r>
            <a:r>
              <a:rPr lang="en-ID" sz="24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kayu</a:t>
            </a:r>
            <a:r>
              <a:rPr lang="en-ID" sz="24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salib</a:t>
            </a:r>
            <a:r>
              <a:rPr lang="en-ID" sz="24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dan </a:t>
            </a:r>
            <a:r>
              <a:rPr lang="en-ID" sz="24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kebangkitan</a:t>
            </a:r>
            <a:r>
              <a:rPr lang="en-ID" sz="24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-Nya, </a:t>
            </a:r>
            <a:r>
              <a:rPr lang="en-ID" sz="24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Dia</a:t>
            </a:r>
            <a:r>
              <a:rPr lang="en-ID" sz="24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telah</a:t>
            </a:r>
            <a:r>
              <a:rPr lang="en-ID" sz="24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memenangkan</a:t>
            </a:r>
            <a:r>
              <a:rPr lang="en-ID" sz="24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kemenangan</a:t>
            </a:r>
            <a:r>
              <a:rPr lang="en-ID" sz="24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atas</a:t>
            </a:r>
            <a:r>
              <a:rPr lang="en-ID" sz="24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4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dosa</a:t>
            </a:r>
            <a:r>
              <a:rPr lang="en-ID" sz="24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dan </a:t>
            </a:r>
            <a:r>
              <a:rPr lang="en-ID" sz="2400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kematian</a:t>
            </a:r>
            <a:r>
              <a:rPr lang="en-ID" sz="24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. 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86541C6-61B1-4DAA-B57A-EAF3F24F0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9982" y="1"/>
            <a:ext cx="4866342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7DE193-5061-E06C-8D7B-E06762482E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77" r="3358" b="-2"/>
          <a:stretch/>
        </p:blipFill>
        <p:spPr>
          <a:xfrm>
            <a:off x="3857208" y="3"/>
            <a:ext cx="4551888" cy="283978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1750011-2006-46BB-AFDE-C6E461752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245491" y="2900758"/>
            <a:ext cx="3898509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578397-C46C-FD24-E53C-8F546C5B6C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16" r="17065"/>
          <a:stretch/>
        </p:blipFill>
        <p:spPr>
          <a:xfrm>
            <a:off x="5392940" y="3124784"/>
            <a:ext cx="3751061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3044952" y="0"/>
                </a:moveTo>
                <a:cubicBezTo>
                  <a:pt x="3780687" y="0"/>
                  <a:pt x="4455477" y="260939"/>
                  <a:pt x="4981824" y="695319"/>
                </a:cubicBezTo>
                <a:lnTo>
                  <a:pt x="5001415" y="713124"/>
                </a:lnTo>
                <a:lnTo>
                  <a:pt x="5001415" y="3733214"/>
                </a:lnTo>
                <a:lnTo>
                  <a:pt x="81043" y="3733214"/>
                </a:lnTo>
                <a:lnTo>
                  <a:pt x="61862" y="3658617"/>
                </a:lnTo>
                <a:cubicBezTo>
                  <a:pt x="21301" y="3460397"/>
                  <a:pt x="0" y="3255162"/>
                  <a:pt x="0" y="3044952"/>
                </a:cubicBezTo>
                <a:cubicBezTo>
                  <a:pt x="0" y="1363271"/>
                  <a:pt x="1363271" y="0"/>
                  <a:pt x="3044952" y="0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F939D7-4727-D3BB-C45B-D6AB39AC6889}"/>
              </a:ext>
            </a:extLst>
          </p:cNvPr>
          <p:cNvSpPr txBox="1"/>
          <p:nvPr/>
        </p:nvSpPr>
        <p:spPr>
          <a:xfrm>
            <a:off x="180976" y="4410075"/>
            <a:ext cx="500736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>
                <a:latin typeface="Amasis MT Pro Black" panose="02040A04050005020304" pitchFamily="18" charset="0"/>
              </a:rPr>
              <a:t>Kita </a:t>
            </a:r>
            <a:r>
              <a:rPr lang="en-ID" sz="2400" dirty="0" err="1">
                <a:latin typeface="Amasis MT Pro Black" panose="02040A04050005020304" pitchFamily="18" charset="0"/>
              </a:rPr>
              <a:t>memiliki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janji</a:t>
            </a:r>
            <a:r>
              <a:rPr lang="en-ID" sz="2400" dirty="0">
                <a:latin typeface="Amasis MT Pro Black" panose="02040A04050005020304" pitchFamily="18" charset="0"/>
              </a:rPr>
              <a:t> yang </a:t>
            </a:r>
            <a:r>
              <a:rPr lang="en-ID" sz="2400" dirty="0" err="1">
                <a:latin typeface="Amasis MT Pro Black" panose="02040A04050005020304" pitchFamily="18" charset="0"/>
              </a:rPr>
              <a:t>pasti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akan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hidup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kekal</a:t>
            </a:r>
            <a:r>
              <a:rPr lang="en-ID" sz="2400" dirty="0">
                <a:latin typeface="Amasis MT Pro Black" panose="02040A04050005020304" pitchFamily="18" charset="0"/>
              </a:rPr>
              <a:t>, </a:t>
            </a:r>
            <a:r>
              <a:rPr lang="en-ID" sz="2400" dirty="0" err="1">
                <a:latin typeface="Amasis MT Pro Black" panose="02040A04050005020304" pitchFamily="18" charset="0"/>
              </a:rPr>
              <a:t>tubuh</a:t>
            </a:r>
            <a:r>
              <a:rPr lang="en-ID" sz="2400" dirty="0">
                <a:latin typeface="Amasis MT Pro Black" panose="02040A04050005020304" pitchFamily="18" charset="0"/>
              </a:rPr>
              <a:t> yang </a:t>
            </a:r>
            <a:r>
              <a:rPr lang="en-ID" sz="2400" dirty="0" err="1">
                <a:latin typeface="Amasis MT Pro Black" panose="02040A04050005020304" pitchFamily="18" charset="0"/>
              </a:rPr>
              <a:t>diubahkan</a:t>
            </a:r>
            <a:r>
              <a:rPr lang="en-ID" sz="2400" dirty="0">
                <a:latin typeface="Amasis MT Pro Black" panose="02040A04050005020304" pitchFamily="18" charset="0"/>
              </a:rPr>
              <a:t>, </a:t>
            </a:r>
            <a:r>
              <a:rPr lang="en-ID" sz="2400" dirty="0" err="1">
                <a:latin typeface="Amasis MT Pro Black" panose="02040A04050005020304" pitchFamily="18" charset="0"/>
              </a:rPr>
              <a:t>dosa</a:t>
            </a:r>
            <a:r>
              <a:rPr lang="en-ID" sz="2400" dirty="0">
                <a:latin typeface="Amasis MT Pro Black" panose="02040A04050005020304" pitchFamily="18" charset="0"/>
              </a:rPr>
              <a:t> dan </a:t>
            </a:r>
            <a:r>
              <a:rPr lang="en-ID" sz="2400" dirty="0" err="1">
                <a:latin typeface="Amasis MT Pro Black" panose="02040A04050005020304" pitchFamily="18" charset="0"/>
              </a:rPr>
              <a:t>kematian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berakhir</a:t>
            </a:r>
            <a:r>
              <a:rPr lang="en-ID" sz="2400" dirty="0">
                <a:latin typeface="Amasis MT Pro Black" panose="02040A04050005020304" pitchFamily="18" charset="0"/>
              </a:rPr>
              <a:t>, </a:t>
            </a:r>
            <a:r>
              <a:rPr lang="en-ID" sz="2400" dirty="0" err="1">
                <a:latin typeface="Amasis MT Pro Black" panose="02040A04050005020304" pitchFamily="18" charset="0"/>
              </a:rPr>
              <a:t>ini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semua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karena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Kristus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telah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dibangkitkan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dari</a:t>
            </a:r>
            <a:r>
              <a:rPr lang="en-ID" sz="2400" dirty="0">
                <a:latin typeface="Amasis MT Pro Black" panose="02040A04050005020304" pitchFamily="18" charset="0"/>
              </a:rPr>
              <a:t> </a:t>
            </a:r>
            <a:r>
              <a:rPr lang="en-ID" sz="2400" dirty="0" err="1">
                <a:latin typeface="Amasis MT Pro Black" panose="02040A04050005020304" pitchFamily="18" charset="0"/>
              </a:rPr>
              <a:t>kematian</a:t>
            </a:r>
            <a:r>
              <a:rPr lang="en-ID" sz="2400" dirty="0">
                <a:latin typeface="Amasis MT Pro Black" panose="02040A040500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44860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E58BA-21EB-637C-406C-F9963C773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3710613"/>
            <a:ext cx="7153275" cy="889962"/>
          </a:xfrm>
        </p:spPr>
        <p:txBody>
          <a:bodyPr anchor="ctr">
            <a:normAutofit/>
          </a:bodyPr>
          <a:lstStyle/>
          <a:p>
            <a:pPr algn="ctr"/>
            <a:r>
              <a:rPr lang="en-ID" dirty="0">
                <a:latin typeface="Eras Bold ITC" panose="020B0907030504020204" pitchFamily="34" charset="0"/>
              </a:rPr>
              <a:t>1 </a:t>
            </a:r>
            <a:r>
              <a:rPr lang="en-ID" dirty="0" err="1">
                <a:latin typeface="Eras Bold ITC" panose="020B0907030504020204" pitchFamily="34" charset="0"/>
              </a:rPr>
              <a:t>Korintus</a:t>
            </a:r>
            <a:r>
              <a:rPr lang="en-ID" dirty="0">
                <a:latin typeface="Eras Bold ITC" panose="020B0907030504020204" pitchFamily="34" charset="0"/>
              </a:rPr>
              <a:t> 15:57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900F6E-D9A3-C0E4-7CF1-0206FE99AC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614" b="8880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499EA-993C-948B-5190-6585AFD27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4533900"/>
            <a:ext cx="8829675" cy="20574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3600" dirty="0" err="1">
                <a:latin typeface="Eras Demi ITC" panose="020B0805030504020804" pitchFamily="34" charset="0"/>
              </a:rPr>
              <a:t>Tetapi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latin typeface="Eras Demi ITC" panose="020B0805030504020804" pitchFamily="34" charset="0"/>
              </a:rPr>
              <a:t>syukur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latin typeface="Eras Demi ITC" panose="020B0805030504020804" pitchFamily="34" charset="0"/>
              </a:rPr>
              <a:t>kepada</a:t>
            </a:r>
            <a:r>
              <a:rPr lang="en-ID" sz="3600" dirty="0">
                <a:latin typeface="Eras Demi ITC" panose="020B0805030504020804" pitchFamily="34" charset="0"/>
              </a:rPr>
              <a:t> Allah, yang </a:t>
            </a:r>
            <a:r>
              <a:rPr lang="en-ID" sz="3600" dirty="0" err="1">
                <a:latin typeface="Eras Demi ITC" panose="020B0805030504020804" pitchFamily="34" charset="0"/>
              </a:rPr>
              <a:t>telah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latin typeface="Eras Demi ITC" panose="020B0805030504020804" pitchFamily="34" charset="0"/>
              </a:rPr>
              <a:t>memberikan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latin typeface="Eras Demi ITC" panose="020B0805030504020804" pitchFamily="34" charset="0"/>
              </a:rPr>
              <a:t>kepada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latin typeface="Eras Demi ITC" panose="020B0805030504020804" pitchFamily="34" charset="0"/>
              </a:rPr>
              <a:t>kita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latin typeface="Eras Demi ITC" panose="020B0805030504020804" pitchFamily="34" charset="0"/>
              </a:rPr>
              <a:t>kemenangan</a:t>
            </a:r>
            <a:r>
              <a:rPr lang="en-ID" sz="3600" dirty="0">
                <a:latin typeface="Eras Demi ITC" panose="020B0805030504020804" pitchFamily="34" charset="0"/>
              </a:rPr>
              <a:t> oleh </a:t>
            </a:r>
            <a:r>
              <a:rPr lang="en-ID" sz="3600" dirty="0" err="1">
                <a:latin typeface="Eras Demi ITC" panose="020B0805030504020804" pitchFamily="34" charset="0"/>
              </a:rPr>
              <a:t>Yesus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latin typeface="Eras Demi ITC" panose="020B0805030504020804" pitchFamily="34" charset="0"/>
              </a:rPr>
              <a:t>Kristus</a:t>
            </a:r>
            <a:r>
              <a:rPr lang="en-ID" sz="3600" dirty="0">
                <a:latin typeface="Eras Demi ITC" panose="020B0805030504020804" pitchFamily="34" charset="0"/>
              </a:rPr>
              <a:t>, </a:t>
            </a:r>
            <a:r>
              <a:rPr lang="en-ID" sz="3600" dirty="0" err="1">
                <a:latin typeface="Eras Demi ITC" panose="020B0805030504020804" pitchFamily="34" charset="0"/>
              </a:rPr>
              <a:t>Tuhan</a:t>
            </a:r>
            <a:r>
              <a:rPr lang="en-ID" sz="3600" dirty="0">
                <a:latin typeface="Eras Demi ITC" panose="020B0805030504020804" pitchFamily="34" charset="0"/>
              </a:rPr>
              <a:t> </a:t>
            </a:r>
            <a:r>
              <a:rPr lang="en-ID" sz="3600" dirty="0" err="1">
                <a:latin typeface="Eras Demi ITC" panose="020B0805030504020804" pitchFamily="34" charset="0"/>
              </a:rPr>
              <a:t>kita</a:t>
            </a:r>
            <a:r>
              <a:rPr lang="en-ID" sz="3600" dirty="0">
                <a:latin typeface="Eras Demi ITC" panose="020B08050305040208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5049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C4FA48-55FD-88C9-D059-8791D6F749F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F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BFE3B-6163-AAF3-FC9A-3E1FD32D2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163" y="523876"/>
            <a:ext cx="4522837" cy="2343149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b="1" dirty="0">
                <a:solidFill>
                  <a:schemeClr val="bg1"/>
                </a:solidFill>
              </a:rPr>
              <a:t>Paulus </a:t>
            </a:r>
            <a:r>
              <a:rPr lang="en-US" b="1" dirty="0" err="1">
                <a:solidFill>
                  <a:schemeClr val="bg1"/>
                </a:solidFill>
              </a:rPr>
              <a:t>menyebut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Kedatangan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Yesus</a:t>
            </a:r>
            <a:r>
              <a:rPr lang="en-US" b="1" dirty="0">
                <a:solidFill>
                  <a:schemeClr val="bg1"/>
                </a:solidFill>
              </a:rPr>
              <a:t> Yang </a:t>
            </a:r>
            <a:r>
              <a:rPr lang="en-US" b="1" dirty="0" err="1">
                <a:solidFill>
                  <a:schemeClr val="bg1"/>
                </a:solidFill>
              </a:rPr>
              <a:t>Kedua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sebagai</a:t>
            </a:r>
            <a:r>
              <a:rPr lang="en-US" b="1" dirty="0">
                <a:solidFill>
                  <a:schemeClr val="bg1"/>
                </a:solidFill>
              </a:rPr>
              <a:t> “</a:t>
            </a:r>
            <a:r>
              <a:rPr lang="en-US" b="1" dirty="0" err="1">
                <a:solidFill>
                  <a:srgbClr val="FFC000"/>
                </a:solidFill>
              </a:rPr>
              <a:t>pengharapan</a:t>
            </a:r>
            <a:r>
              <a:rPr lang="en-US" b="1" dirty="0">
                <a:solidFill>
                  <a:srgbClr val="FFC000"/>
                </a:solidFill>
              </a:rPr>
              <a:t> yang </a:t>
            </a:r>
            <a:r>
              <a:rPr lang="en-US" b="1" dirty="0" err="1">
                <a:solidFill>
                  <a:srgbClr val="FFC000"/>
                </a:solidFill>
              </a:rPr>
              <a:t>pernuh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bahagia</a:t>
            </a:r>
            <a:r>
              <a:rPr lang="en-US" b="1" dirty="0">
                <a:solidFill>
                  <a:schemeClr val="bg1"/>
                </a:solidFill>
              </a:rPr>
              <a:t>” (Titus 2:13).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b="1" dirty="0" err="1">
                <a:solidFill>
                  <a:schemeClr val="bg1"/>
                </a:solidFill>
              </a:rPr>
              <a:t>Dalam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Perjanjian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Baru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ada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banyak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referensi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tentang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peristiwa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besar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ini</a:t>
            </a:r>
            <a:r>
              <a:rPr lang="en-US" b="1" dirty="0">
                <a:solidFill>
                  <a:schemeClr val="bg1"/>
                </a:solidFill>
              </a:rPr>
              <a:t>.</a:t>
            </a:r>
          </a:p>
          <a:p>
            <a:pPr>
              <a:spcBef>
                <a:spcPts val="600"/>
              </a:spcBef>
            </a:pPr>
            <a:endParaRPr lang="es-ES" b="1" dirty="0">
              <a:solidFill>
                <a:schemeClr val="bg1"/>
              </a:solidFill>
            </a:endParaRPr>
          </a:p>
          <a:p>
            <a:endParaRPr lang="en-ID" dirty="0">
              <a:solidFill>
                <a:schemeClr val="bg1"/>
              </a:solidFill>
            </a:endParaRPr>
          </a:p>
        </p:txBody>
      </p:sp>
      <p:pic>
        <p:nvPicPr>
          <p:cNvPr id="4" name="Imagen 8" descr="Un par de personas de pie&#10;&#10;Descripción generada automáticamente con confianza baja">
            <a:extLst>
              <a:ext uri="{FF2B5EF4-FFF2-40B4-BE49-F238E27FC236}">
                <a16:creationId xmlns:a16="http://schemas.microsoft.com/office/drawing/2014/main" id="{48EDC1A9-34D0-5C0D-5140-9DF2B8052D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8005">
            <a:off x="682075" y="3479027"/>
            <a:ext cx="2707627" cy="243703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7DE814-01B9-306A-6BA2-0F744AA72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1834" y="319427"/>
            <a:ext cx="3598341" cy="22732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8B89F3-74DF-BB8D-A79E-2CB3546B17B8}"/>
              </a:ext>
            </a:extLst>
          </p:cNvPr>
          <p:cNvSpPr txBox="1"/>
          <p:nvPr/>
        </p:nvSpPr>
        <p:spPr>
          <a:xfrm>
            <a:off x="3819525" y="2968365"/>
            <a:ext cx="5200650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 err="1">
                <a:solidFill>
                  <a:schemeClr val="bg1"/>
                </a:solidFill>
              </a:rPr>
              <a:t>Pengharapan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ini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erat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kaitannya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dengan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kebangkitan</a:t>
            </a:r>
            <a:r>
              <a:rPr lang="en-US" sz="2400" b="1" dirty="0">
                <a:solidFill>
                  <a:schemeClr val="bg1"/>
                </a:solidFill>
              </a:rPr>
              <a:t> dan </a:t>
            </a:r>
            <a:r>
              <a:rPr lang="en-US" sz="2400" b="1" dirty="0" err="1">
                <a:solidFill>
                  <a:schemeClr val="bg1"/>
                </a:solidFill>
              </a:rPr>
              <a:t>hidup</a:t>
            </a:r>
            <a:r>
              <a:rPr lang="en-US" sz="2400" b="1" dirty="0">
                <a:solidFill>
                  <a:schemeClr val="bg1"/>
                </a:solidFill>
              </a:rPr>
              <a:t> yang </a:t>
            </a:r>
            <a:r>
              <a:rPr lang="en-US" sz="2400" b="1" dirty="0" err="1">
                <a:solidFill>
                  <a:schemeClr val="bg1"/>
                </a:solidFill>
              </a:rPr>
              <a:t>kekal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bersama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Yesus</a:t>
            </a:r>
            <a:r>
              <a:rPr lang="en-US" sz="2400" b="1" dirty="0">
                <a:solidFill>
                  <a:schemeClr val="bg1"/>
                </a:solidFill>
              </a:rPr>
              <a:t>. </a:t>
            </a:r>
            <a:r>
              <a:rPr lang="en-US" sz="2400" b="1" dirty="0" err="1">
                <a:solidFill>
                  <a:schemeClr val="bg1"/>
                </a:solidFill>
              </a:rPr>
              <a:t>Namun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r>
              <a:rPr lang="en-US" sz="2400" b="1" dirty="0" err="1">
                <a:solidFill>
                  <a:schemeClr val="bg1"/>
                </a:solidFill>
              </a:rPr>
              <a:t>Kedatangan</a:t>
            </a:r>
            <a:r>
              <a:rPr lang="en-US" sz="2400" b="1" dirty="0">
                <a:solidFill>
                  <a:schemeClr val="bg1"/>
                </a:solidFill>
              </a:rPr>
              <a:t> Yang </a:t>
            </a:r>
            <a:r>
              <a:rPr lang="en-US" sz="2400" b="1" dirty="0" err="1">
                <a:solidFill>
                  <a:schemeClr val="bg1"/>
                </a:solidFill>
              </a:rPr>
              <a:t>Kedua</a:t>
            </a:r>
            <a:r>
              <a:rPr lang="en-US" sz="2400" b="1" dirty="0">
                <a:solidFill>
                  <a:schemeClr val="bg1"/>
                </a:solidFill>
              </a:rPr>
              <a:t> dan </a:t>
            </a:r>
            <a:r>
              <a:rPr lang="en-US" sz="2400" b="1" dirty="0" err="1">
                <a:solidFill>
                  <a:schemeClr val="bg1"/>
                </a:solidFill>
              </a:rPr>
              <a:t>akibatnya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telah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menjadi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hal</a:t>
            </a:r>
            <a:r>
              <a:rPr lang="en-US" sz="2400" b="1" dirty="0">
                <a:solidFill>
                  <a:schemeClr val="bg1"/>
                </a:solidFill>
              </a:rPr>
              <a:t> yang </a:t>
            </a:r>
            <a:r>
              <a:rPr lang="en-US" sz="2400" b="1" dirty="0" err="1">
                <a:solidFill>
                  <a:schemeClr val="bg1"/>
                </a:solidFill>
              </a:rPr>
              <a:t>tidak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penting</a:t>
            </a:r>
            <a:r>
              <a:rPr lang="en-US" sz="2400" b="1" dirty="0">
                <a:solidFill>
                  <a:schemeClr val="bg1"/>
                </a:solidFill>
              </a:rPr>
              <a:t> di </a:t>
            </a:r>
            <a:r>
              <a:rPr lang="en-US" sz="2400" b="1" dirty="0" err="1">
                <a:solidFill>
                  <a:schemeClr val="bg1"/>
                </a:solidFill>
              </a:rPr>
              <a:t>antara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beberapa</a:t>
            </a:r>
            <a:r>
              <a:rPr lang="en-US" sz="2400" b="1" dirty="0">
                <a:solidFill>
                  <a:schemeClr val="bg1"/>
                </a:solidFill>
              </a:rPr>
              <a:t> orang Kristen. </a:t>
            </a:r>
          </a:p>
          <a:p>
            <a:pPr>
              <a:spcBef>
                <a:spcPts val="600"/>
              </a:spcBef>
            </a:pPr>
            <a:endParaRPr lang="en-US" sz="2400" b="1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</a:pPr>
            <a:r>
              <a:rPr lang="en-US" sz="2400" b="1" i="1" dirty="0">
                <a:solidFill>
                  <a:schemeClr val="bg1"/>
                </a:solidFill>
              </a:rPr>
              <a:t>Mari </a:t>
            </a:r>
            <a:r>
              <a:rPr lang="en-US" sz="2400" b="1" i="1" dirty="0" err="1">
                <a:solidFill>
                  <a:schemeClr val="bg1"/>
                </a:solidFill>
              </a:rPr>
              <a:t>kita</a:t>
            </a:r>
            <a:r>
              <a:rPr lang="en-US" sz="2400" b="1" i="1" dirty="0">
                <a:solidFill>
                  <a:schemeClr val="bg1"/>
                </a:solidFill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</a:rPr>
              <a:t>pelajari</a:t>
            </a:r>
            <a:r>
              <a:rPr lang="en-US" sz="2400" b="1" i="1" dirty="0">
                <a:solidFill>
                  <a:schemeClr val="bg1"/>
                </a:solidFill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</a:rPr>
              <a:t>beberapa</a:t>
            </a:r>
            <a:r>
              <a:rPr lang="en-US" sz="2400" b="1" i="1" dirty="0">
                <a:solidFill>
                  <a:schemeClr val="bg1"/>
                </a:solidFill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</a:rPr>
              <a:t>keraguan</a:t>
            </a:r>
            <a:r>
              <a:rPr lang="en-US" sz="2400" b="1" i="1" dirty="0">
                <a:solidFill>
                  <a:schemeClr val="bg1"/>
                </a:solidFill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</a:rPr>
              <a:t>umum</a:t>
            </a:r>
            <a:r>
              <a:rPr lang="en-US" sz="2400" b="1" i="1" dirty="0">
                <a:solidFill>
                  <a:schemeClr val="bg1"/>
                </a:solidFill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</a:rPr>
              <a:t>tentang</a:t>
            </a:r>
            <a:r>
              <a:rPr lang="en-US" sz="2400" b="1" i="1" dirty="0">
                <a:solidFill>
                  <a:schemeClr val="bg1"/>
                </a:solidFill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</a:rPr>
              <a:t>topik</a:t>
            </a:r>
            <a:r>
              <a:rPr lang="en-US" sz="2400" b="1" i="1" dirty="0">
                <a:solidFill>
                  <a:schemeClr val="bg1"/>
                </a:solidFill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</a:rPr>
              <a:t>ini</a:t>
            </a:r>
            <a:r>
              <a:rPr lang="en-US" sz="2400" b="1" i="1" dirty="0">
                <a:solidFill>
                  <a:schemeClr val="bg1"/>
                </a:solidFill>
              </a:rPr>
              <a:t>.</a:t>
            </a:r>
            <a:endParaRPr lang="es-ES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3998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E9792-9E38-7C34-C765-B142EC6E7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1EBF6-0191-A785-510E-A2152635B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963C204-F084-43B9-4158-522A60B9D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6"/>
            <a:ext cx="9143999" cy="68675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AE339BF-A3D1-4483-77B1-F4413434CA5C}"/>
              </a:ext>
            </a:extLst>
          </p:cNvPr>
          <p:cNvSpPr txBox="1">
            <a:spLocks/>
          </p:cNvSpPr>
          <p:nvPr/>
        </p:nvSpPr>
        <p:spPr>
          <a:xfrm>
            <a:off x="0" y="104775"/>
            <a:ext cx="9144000" cy="904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EFA97C-4ECD-CEB1-D150-0BC8B36DF7ED}"/>
              </a:ext>
            </a:extLst>
          </p:cNvPr>
          <p:cNvSpPr/>
          <p:nvPr/>
        </p:nvSpPr>
        <p:spPr>
          <a:xfrm>
            <a:off x="341462" y="544625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F25880-A078-B701-BB86-C6C18A8F0050}"/>
              </a:ext>
            </a:extLst>
          </p:cNvPr>
          <p:cNvSpPr/>
          <p:nvPr/>
        </p:nvSpPr>
        <p:spPr>
          <a:xfrm>
            <a:off x="341736" y="97446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4D476D-0AF8-7896-A4AA-20FEEC0C6D47}"/>
              </a:ext>
            </a:extLst>
          </p:cNvPr>
          <p:cNvSpPr/>
          <p:nvPr/>
        </p:nvSpPr>
        <p:spPr>
          <a:xfrm>
            <a:off x="341736" y="203629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CA421F-4792-65CB-CDA2-7B8A538C659F}"/>
              </a:ext>
            </a:extLst>
          </p:cNvPr>
          <p:cNvSpPr/>
          <p:nvPr/>
        </p:nvSpPr>
        <p:spPr>
          <a:xfrm>
            <a:off x="341736" y="322360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445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445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8F950A-F0C8-B6F7-7212-ADDA49AF8F89}"/>
              </a:ext>
            </a:extLst>
          </p:cNvPr>
          <p:cNvSpPr/>
          <p:nvPr/>
        </p:nvSpPr>
        <p:spPr>
          <a:xfrm>
            <a:off x="341462" y="434791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194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FA8403-0DBF-A493-D4DE-94A454E9B3D2}"/>
              </a:ext>
            </a:extLst>
          </p:cNvPr>
          <p:cNvSpPr txBox="1"/>
          <p:nvPr/>
        </p:nvSpPr>
        <p:spPr>
          <a:xfrm>
            <a:off x="1219195" y="974466"/>
            <a:ext cx="7515229" cy="1015663"/>
          </a:xfrm>
          <a:prstGeom prst="rect">
            <a:avLst/>
          </a:prstGeom>
          <a:solidFill>
            <a:srgbClr val="707A0C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Dengan</a:t>
            </a:r>
            <a:r>
              <a:rPr lang="en-ID" sz="2000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pertolongan</a:t>
            </a:r>
            <a:r>
              <a:rPr lang="en-ID" sz="2000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Tuhan</a:t>
            </a:r>
            <a:r>
              <a:rPr lang="en-ID" sz="2000" dirty="0">
                <a:solidFill>
                  <a:schemeClr val="bg1"/>
                </a:solidFill>
                <a:latin typeface="Amasis MT Pro Black" panose="02040A04050005020304" pitchFamily="18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harus</a:t>
            </a:r>
            <a:r>
              <a:rPr lang="en-ID" sz="2000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berjuang</a:t>
            </a:r>
            <a:r>
              <a:rPr lang="en-ID" sz="2000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melakukan</a:t>
            </a:r>
            <a:r>
              <a:rPr lang="en-ID" sz="2000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segala</a:t>
            </a:r>
            <a:r>
              <a:rPr lang="en-ID" sz="2000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sesuatu</a:t>
            </a:r>
            <a:r>
              <a:rPr lang="en-ID" sz="2000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untuk</a:t>
            </a:r>
            <a:r>
              <a:rPr lang="en-ID" sz="2000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memelihara</a:t>
            </a:r>
            <a:r>
              <a:rPr lang="en-ID" sz="2000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Pengharapan</a:t>
            </a:r>
            <a:r>
              <a:rPr lang="en-ID" sz="2000" dirty="0">
                <a:solidFill>
                  <a:schemeClr val="bg1"/>
                </a:solidFill>
                <a:latin typeface="Amasis MT Pro Black" panose="02040A04050005020304" pitchFamily="18" charset="0"/>
              </a:rPr>
              <a:t> dan Iman </a:t>
            </a:r>
            <a:r>
              <a:rPr lang="en-ID" sz="20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latin typeface="Amasis MT Pro Black" panose="02040A04050005020304" pitchFamily="18" charset="0"/>
              </a:rPr>
              <a:t> agar </a:t>
            </a:r>
            <a:r>
              <a:rPr lang="en-ID" sz="20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tidak</a:t>
            </a:r>
            <a:r>
              <a:rPr lang="en-ID" sz="2000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sirna</a:t>
            </a:r>
            <a:r>
              <a:rPr lang="en-ID" sz="2000" dirty="0">
                <a:solidFill>
                  <a:schemeClr val="bg1"/>
                </a:solidFill>
                <a:latin typeface="Amasis MT Pro Black" panose="02040A040500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E85AB1-6C32-B243-CCA6-9239076AEE7F}"/>
              </a:ext>
            </a:extLst>
          </p:cNvPr>
          <p:cNvSpPr txBox="1"/>
          <p:nvPr/>
        </p:nvSpPr>
        <p:spPr>
          <a:xfrm>
            <a:off x="1218648" y="2096065"/>
            <a:ext cx="7515776" cy="1107996"/>
          </a:xfrm>
          <a:prstGeom prst="rect">
            <a:avLst/>
          </a:prstGeom>
          <a:solidFill>
            <a:srgbClr val="03453D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Meskipun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telah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berabad-abad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sejak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Yesus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naik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sorga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tetapi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janji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kedatangan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-Nya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tetap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menjadi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pengharapan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sampai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hari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ini</a:t>
            </a:r>
            <a:r>
              <a:rPr lang="en-ID" sz="22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D624E8-C17A-F0FE-FA5F-DC793FF17704}"/>
              </a:ext>
            </a:extLst>
          </p:cNvPr>
          <p:cNvSpPr txBox="1"/>
          <p:nvPr/>
        </p:nvSpPr>
        <p:spPr>
          <a:xfrm>
            <a:off x="1218648" y="3393403"/>
            <a:ext cx="7637889" cy="830997"/>
          </a:xfrm>
          <a:prstGeom prst="rect">
            <a:avLst/>
          </a:prstGeom>
          <a:solidFill>
            <a:srgbClr val="3D2905"/>
          </a:solidFill>
        </p:spPr>
        <p:txBody>
          <a:bodyPr wrap="square">
            <a:spAutoFit/>
          </a:bodyPr>
          <a:lstStyle/>
          <a:p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Kita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memiliki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hidup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kekal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karena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kebenaran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Yesus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datang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pada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melalui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iman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sz="24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-Nya.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142A41-849C-7E5F-EAB6-4A394FF90003}"/>
              </a:ext>
            </a:extLst>
          </p:cNvPr>
          <p:cNvSpPr txBox="1"/>
          <p:nvPr/>
        </p:nvSpPr>
        <p:spPr>
          <a:xfrm>
            <a:off x="1218648" y="4484046"/>
            <a:ext cx="7637889" cy="707886"/>
          </a:xfrm>
          <a:prstGeom prst="rect">
            <a:avLst/>
          </a:prstGeom>
          <a:solidFill>
            <a:srgbClr val="0F0327"/>
          </a:solidFill>
        </p:spPr>
        <p:txBody>
          <a:bodyPr wrap="square">
            <a:spAutoFit/>
          </a:bodyPr>
          <a:lstStyle/>
          <a:p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  <a:cs typeface="Aharoni" panose="02010803020104030203" pitchFamily="2" charset="-79"/>
              </a:rPr>
              <a:t>Hanya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  <a:cs typeface="Aharoni" panose="02010803020104030203" pitchFamily="2" charset="-79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  <a:cs typeface="Aharoni" panose="02010803020104030203" pitchFamily="2" charset="-79"/>
              </a:rPr>
              <a:t>mereka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  <a:cs typeface="Aharoni" panose="02010803020104030203" pitchFamily="2" charset="-79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  <a:cs typeface="Aharoni" panose="02010803020104030203" pitchFamily="2" charset="-79"/>
              </a:rPr>
              <a:t>hidup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  <a:cs typeface="Aharoni" panose="02010803020104030203" pitchFamily="2" charset="-79"/>
              </a:rPr>
              <a:t> di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  <a:cs typeface="Aharoni" panose="02010803020104030203" pitchFamily="2" charset="-79"/>
              </a:rPr>
              <a:t>dalam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  <a:cs typeface="Aharoni" panose="02010803020104030203" pitchFamily="2" charset="-79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  <a:cs typeface="Aharoni" panose="02010803020104030203" pitchFamily="2" charset="-79"/>
              </a:rPr>
              <a:t>Tuhan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  <a:cs typeface="Aharoni" panose="02010803020104030203" pitchFamily="2" charset="-79"/>
              </a:rPr>
              <a:t> dan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  <a:cs typeface="Aharoni" panose="02010803020104030203" pitchFamily="2" charset="-79"/>
              </a:rPr>
              <a:t>mati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  <a:cs typeface="Aharoni" panose="02010803020104030203" pitchFamily="2" charset="-79"/>
              </a:rPr>
              <a:t> di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  <a:cs typeface="Aharoni" panose="02010803020104030203" pitchFamily="2" charset="-79"/>
              </a:rPr>
              <a:t>dalam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  <a:cs typeface="Aharoni" panose="02010803020104030203" pitchFamily="2" charset="-79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  <a:cs typeface="Aharoni" panose="02010803020104030203" pitchFamily="2" charset="-79"/>
              </a:rPr>
              <a:t>Tuhan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  <a:cs typeface="Aharoni" panose="02010803020104030203" pitchFamily="2" charset="-79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  <a:cs typeface="Aharoni" panose="02010803020104030203" pitchFamily="2" charset="-79"/>
              </a:rPr>
              <a:t>memiliki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  <a:cs typeface="Aharoni" panose="02010803020104030203" pitchFamily="2" charset="-79"/>
              </a:rPr>
              <a:t> HARAPAN KEBANGKITAN DAN HIDUP KEKAL.</a:t>
            </a:r>
            <a:endParaRPr lang="en-ID" sz="2000" dirty="0">
              <a:solidFill>
                <a:schemeClr val="bg1"/>
              </a:solidFill>
              <a:latin typeface="Gill Sans Nova Cond XBd" panose="020B0A060201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E12286-9596-DEF8-090F-BCDD3617F749}"/>
              </a:ext>
            </a:extLst>
          </p:cNvPr>
          <p:cNvSpPr txBox="1"/>
          <p:nvPr/>
        </p:nvSpPr>
        <p:spPr>
          <a:xfrm>
            <a:off x="1218648" y="5398024"/>
            <a:ext cx="7637889" cy="1015663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Kita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memiliki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janji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pasti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akan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hidup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kekal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tubuh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diubahkan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dosa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kematian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berakhir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ini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semua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karena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Kristus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telah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dibangkitkan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dari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kematian</a:t>
            </a:r>
            <a:r>
              <a:rPr lang="en-ID" sz="20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9381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781A6-E881-A125-0B80-E4506FE95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022" y="247650"/>
            <a:ext cx="7903978" cy="1306830"/>
          </a:xfrm>
        </p:spPr>
        <p:txBody>
          <a:bodyPr>
            <a:normAutofit fontScale="90000"/>
          </a:bodyPr>
          <a:lstStyle/>
          <a:p>
            <a:pPr algn="ctr"/>
            <a:r>
              <a:rPr lang="en-ID" sz="4400" dirty="0">
                <a:solidFill>
                  <a:srgbClr val="C00000"/>
                </a:solidFill>
                <a:latin typeface="Congenial Black" panose="02000503040000020004" pitchFamily="2" charset="0"/>
              </a:rPr>
              <a:t>HARAPAN DI LUAR KEHIDUPAN</a:t>
            </a:r>
            <a:br>
              <a:rPr lang="en-ID" sz="3600" dirty="0"/>
            </a:br>
            <a:r>
              <a:rPr lang="en-ID" sz="36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Minggu</a:t>
            </a:r>
            <a:r>
              <a:rPr lang="en-ID" sz="36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, 13 November 2022</a:t>
            </a:r>
            <a:endParaRPr lang="en-ID" dirty="0">
              <a:solidFill>
                <a:srgbClr val="002060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23075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5">
              <a:lumMod val="10000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0"/>
            <a:ext cx="9144000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728740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5602B-0F3D-B832-4695-53F4F1B0C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741" y="2033396"/>
            <a:ext cx="4743986" cy="468172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ID" sz="3200" dirty="0" err="1">
                <a:latin typeface="Eras Demi ITC" panose="020B0805030504020804" pitchFamily="34" charset="0"/>
              </a:rPr>
              <a:t>Lebih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dari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satu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penulis</a:t>
            </a:r>
            <a:r>
              <a:rPr lang="en-ID" sz="3200" dirty="0">
                <a:latin typeface="Eras Demi ITC" panose="020B0805030504020804" pitchFamily="34" charset="0"/>
              </a:rPr>
              <a:t> dunia </a:t>
            </a:r>
            <a:r>
              <a:rPr lang="en-ID" sz="3200" dirty="0" err="1">
                <a:latin typeface="Eras Demi ITC" panose="020B0805030504020804" pitchFamily="34" charset="0"/>
              </a:rPr>
              <a:t>telah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mengomentari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tentang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ketidakbermaknaan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kehidupan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manusia</a:t>
            </a:r>
            <a:r>
              <a:rPr lang="en-ID" sz="3200" dirty="0">
                <a:latin typeface="Eras Demi ITC" panose="020B0805030504020804" pitchFamily="34" charset="0"/>
              </a:rPr>
              <a:t>, </a:t>
            </a:r>
            <a:r>
              <a:rPr lang="en-ID" sz="3200" dirty="0" err="1">
                <a:latin typeface="Eras Demi ITC" panose="020B0805030504020804" pitchFamily="34" charset="0"/>
              </a:rPr>
              <a:t>karena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kita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semua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tidak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hanya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mati</a:t>
            </a:r>
            <a:r>
              <a:rPr lang="en-ID" sz="3200" dirty="0">
                <a:latin typeface="Eras Demi ITC" panose="020B0805030504020804" pitchFamily="34" charset="0"/>
              </a:rPr>
              <a:t>, </a:t>
            </a:r>
            <a:r>
              <a:rPr lang="en-ID" sz="3200" dirty="0" err="1">
                <a:latin typeface="Eras Demi ITC" panose="020B0805030504020804" pitchFamily="34" charset="0"/>
              </a:rPr>
              <a:t>tetapi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kita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semua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hidup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dengan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kesadaran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bahwa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kita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akan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mati</a:t>
            </a:r>
            <a:r>
              <a:rPr lang="en-ID" sz="3200" dirty="0">
                <a:latin typeface="Eras Demi ITC" panose="020B0805030504020804" pitchFamily="34" charset="0"/>
              </a:rPr>
              <a:t>.</a:t>
            </a:r>
          </a:p>
          <a:p>
            <a:endParaRPr lang="en-ID" sz="3200" dirty="0">
              <a:latin typeface="Eras Demi ITC" panose="020B08050305040208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005E94-562F-85BC-D1FB-870F62E900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594"/>
          <a:stretch/>
        </p:blipFill>
        <p:spPr>
          <a:xfrm>
            <a:off x="5472727" y="2552700"/>
            <a:ext cx="3355912" cy="32728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533417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47F1DE-7015-C13B-1E33-99EC168D7F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48" b="26832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40A9E-3961-C00A-624D-4688B78AA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3258800"/>
            <a:ext cx="8991601" cy="3351550"/>
          </a:xfrm>
        </p:spPr>
        <p:txBody>
          <a:bodyPr anchor="ctr">
            <a:noAutofit/>
          </a:bodyPr>
          <a:lstStyle/>
          <a:p>
            <a:r>
              <a:rPr lang="en-ID" dirty="0" err="1">
                <a:latin typeface="Gill Sans Nova Cond XBd" panose="020B0A06020104020203" pitchFamily="34" charset="0"/>
              </a:rPr>
              <a:t>Hidup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bisa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menjadi</a:t>
            </a:r>
            <a:r>
              <a:rPr lang="en-ID" dirty="0">
                <a:latin typeface="Gill Sans Nova Cond XBd" panose="020B0A06020104020203" pitchFamily="34" charset="0"/>
              </a:rPr>
              <a:t> sangat </a:t>
            </a:r>
            <a:r>
              <a:rPr lang="en-ID" dirty="0" err="1">
                <a:latin typeface="Gill Sans Nova Cond XBd" panose="020B0A06020104020203" pitchFamily="34" charset="0"/>
              </a:rPr>
              <a:t>keras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walaupun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percaya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kepada</a:t>
            </a:r>
            <a:r>
              <a:rPr lang="en-ID" dirty="0">
                <a:latin typeface="Gill Sans Nova Cond XBd" panose="020B0A06020104020203" pitchFamily="34" charset="0"/>
              </a:rPr>
              <a:t> Allah dan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memiliki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pengharapan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hidup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kekal</a:t>
            </a:r>
            <a:r>
              <a:rPr lang="en-ID" dirty="0">
                <a:latin typeface="Gill Sans Nova Cond XBd" panose="020B0A06020104020203" pitchFamily="34" charset="0"/>
              </a:rPr>
              <a:t>.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Bayangkan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betapa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lebih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sulitnya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lagi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bagi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mereka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memiliki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harapan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apa</a:t>
            </a:r>
            <a:r>
              <a:rPr lang="en-ID" dirty="0">
                <a:latin typeface="Franklin Gothic Medium Cond" panose="020B0606030402020204" pitchFamily="34" charset="0"/>
              </a:rPr>
              <a:t> pun </a:t>
            </a:r>
            <a:r>
              <a:rPr lang="en-ID" dirty="0" err="1">
                <a:latin typeface="Franklin Gothic Medium Cond" panose="020B0606030402020204" pitchFamily="34" charset="0"/>
              </a:rPr>
              <a:t>selain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keberadaan</a:t>
            </a:r>
            <a:r>
              <a:rPr lang="en-ID" dirty="0">
                <a:latin typeface="Franklin Gothic Medium Cond" panose="020B0606030402020204" pitchFamily="34" charset="0"/>
              </a:rPr>
              <a:t> yang </a:t>
            </a:r>
            <a:r>
              <a:rPr lang="en-ID" dirty="0" err="1">
                <a:latin typeface="Franklin Gothic Medium Cond" panose="020B0606030402020204" pitchFamily="34" charset="0"/>
              </a:rPr>
              <a:t>singkat</a:t>
            </a:r>
            <a:r>
              <a:rPr lang="en-ID" dirty="0">
                <a:latin typeface="Franklin Gothic Medium Cond" panose="020B0606030402020204" pitchFamily="34" charset="0"/>
              </a:rPr>
              <a:t> dan </a:t>
            </a:r>
            <a:r>
              <a:rPr lang="en-ID" dirty="0" err="1">
                <a:latin typeface="Franklin Gothic Medium Cond" panose="020B0606030402020204" pitchFamily="34" charset="0"/>
              </a:rPr>
              <a:t>penuh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masalah</a:t>
            </a:r>
            <a:r>
              <a:rPr lang="en-ID" dirty="0">
                <a:latin typeface="Franklin Gothic Medium Cond" panose="020B0606030402020204" pitchFamily="34" charset="0"/>
              </a:rPr>
              <a:t> di dunia yang </a:t>
            </a:r>
            <a:r>
              <a:rPr lang="en-ID" dirty="0" err="1">
                <a:latin typeface="Franklin Gothic Medium Cond" panose="020B0606030402020204" pitchFamily="34" charset="0"/>
              </a:rPr>
              <a:t>fana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ini</a:t>
            </a:r>
            <a:r>
              <a:rPr lang="en-ID" dirty="0">
                <a:latin typeface="Franklin Gothic Medium Cond" panose="020B0606030402020204" pitchFamily="34" charset="0"/>
              </a:rPr>
              <a:t>.</a:t>
            </a:r>
          </a:p>
          <a:p>
            <a:r>
              <a:rPr lang="en-ID" dirty="0">
                <a:latin typeface="Bernard MT Condensed" panose="02050806060905020404" pitchFamily="18" charset="0"/>
              </a:rPr>
              <a:t>Orang Kristen </a:t>
            </a:r>
            <a:r>
              <a:rPr lang="en-ID" dirty="0" err="1">
                <a:latin typeface="Bernard MT Condensed" panose="02050806060905020404" pitchFamily="18" charset="0"/>
              </a:rPr>
              <a:t>memiliki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janji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Alkitabiah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tentang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kehidupan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kekal</a:t>
            </a:r>
            <a:r>
              <a:rPr lang="en-ID" dirty="0">
                <a:latin typeface="Bernard MT Condensed" panose="02050806060905020404" pitchFamily="18" charset="0"/>
              </a:rPr>
              <a:t> di </a:t>
            </a:r>
            <a:r>
              <a:rPr lang="en-ID" dirty="0" err="1">
                <a:latin typeface="Bernard MT Condensed" panose="02050806060905020404" pitchFamily="18" charset="0"/>
              </a:rPr>
              <a:t>dalam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Yesus</a:t>
            </a:r>
            <a:r>
              <a:rPr lang="en-ID" dirty="0">
                <a:latin typeface="Bernard MT Condensed" panose="02050806060905020404" pitchFamily="18" charset="0"/>
              </a:rPr>
              <a:t>. </a:t>
            </a:r>
            <a:r>
              <a:rPr lang="en-ID" dirty="0" err="1">
                <a:latin typeface="Bernard MT Condensed" panose="02050806060905020404" pitchFamily="18" charset="0"/>
              </a:rPr>
              <a:t>Kematian</a:t>
            </a:r>
            <a:r>
              <a:rPr lang="en-ID" dirty="0">
                <a:latin typeface="Bernard MT Condensed" panose="02050806060905020404" pitchFamily="18" charset="0"/>
              </a:rPr>
              <a:t> dan </a:t>
            </a:r>
            <a:r>
              <a:rPr lang="en-ID" dirty="0" err="1">
                <a:latin typeface="Bernard MT Condensed" panose="02050806060905020404" pitchFamily="18" charset="0"/>
              </a:rPr>
              <a:t>kebangkitan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Yesus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telah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menawarkan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kepada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kita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janji</a:t>
            </a:r>
            <a:r>
              <a:rPr lang="en-ID" dirty="0">
                <a:latin typeface="Bernard MT Condensed" panose="02050806060905020404" pitchFamily="18" charset="0"/>
              </a:rPr>
              <a:t> </a:t>
            </a:r>
            <a:r>
              <a:rPr lang="en-ID" dirty="0" err="1">
                <a:latin typeface="Bernard MT Condensed" panose="02050806060905020404" pitchFamily="18" charset="0"/>
              </a:rPr>
              <a:t>itu</a:t>
            </a:r>
            <a:r>
              <a:rPr lang="en-ID" dirty="0">
                <a:latin typeface="Bernard MT Condensed" panose="020508060609050204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3196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CDD8E39-EA14-4679-9655-1BFF5A7B6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E03B1C-98C6-9337-36EE-9B967A031F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35" r="8198"/>
          <a:stretch/>
        </p:blipFill>
        <p:spPr>
          <a:xfrm>
            <a:off x="20" y="10"/>
            <a:ext cx="9143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560655" y="6858000"/>
                </a:lnTo>
                <a:lnTo>
                  <a:pt x="11572884" y="6759738"/>
                </a:lnTo>
                <a:cubicBezTo>
                  <a:pt x="11663744" y="6693104"/>
                  <a:pt x="11749315" y="6619456"/>
                  <a:pt x="11812292" y="6532282"/>
                </a:cubicBezTo>
                <a:cubicBezTo>
                  <a:pt x="11851232" y="6478675"/>
                  <a:pt x="11886807" y="6425068"/>
                  <a:pt x="11956995" y="6386992"/>
                </a:cubicBezTo>
                <a:cubicBezTo>
                  <a:pt x="11918054" y="6334888"/>
                  <a:pt x="11851232" y="6322863"/>
                  <a:pt x="11801234" y="6284788"/>
                </a:cubicBezTo>
                <a:cubicBezTo>
                  <a:pt x="11797390" y="6253224"/>
                  <a:pt x="11876711" y="6262743"/>
                  <a:pt x="11856520" y="6193604"/>
                </a:cubicBezTo>
                <a:cubicBezTo>
                  <a:pt x="11829119" y="6101419"/>
                  <a:pt x="11858923" y="5996209"/>
                  <a:pt x="11722875" y="5956630"/>
                </a:cubicBezTo>
                <a:cubicBezTo>
                  <a:pt x="11686819" y="5866950"/>
                  <a:pt x="11676724" y="5723664"/>
                  <a:pt x="11763258" y="5635988"/>
                </a:cubicBezTo>
                <a:cubicBezTo>
                  <a:pt x="11892094" y="5505226"/>
                  <a:pt x="11871424" y="5422059"/>
                  <a:pt x="11706050" y="5351418"/>
                </a:cubicBezTo>
                <a:cubicBezTo>
                  <a:pt x="11684896" y="5342400"/>
                  <a:pt x="11707491" y="4786287"/>
                  <a:pt x="11697876" y="4763241"/>
                </a:cubicBezTo>
                <a:cubicBezTo>
                  <a:pt x="11713260" y="4731677"/>
                  <a:pt x="11749315" y="4739192"/>
                  <a:pt x="11776236" y="4730675"/>
                </a:cubicBezTo>
                <a:cubicBezTo>
                  <a:pt x="11894018" y="4694603"/>
                  <a:pt x="11897864" y="4694603"/>
                  <a:pt x="11868540" y="4584884"/>
                </a:cubicBezTo>
                <a:cubicBezTo>
                  <a:pt x="11859884" y="4551817"/>
                  <a:pt x="11880076" y="4538289"/>
                  <a:pt x="11898825" y="4517749"/>
                </a:cubicBezTo>
                <a:cubicBezTo>
                  <a:pt x="11969013" y="4441095"/>
                  <a:pt x="11969494" y="4440094"/>
                  <a:pt x="11897864" y="4375464"/>
                </a:cubicBezTo>
                <a:cubicBezTo>
                  <a:pt x="11877192" y="4356928"/>
                  <a:pt x="11863252" y="4336887"/>
                  <a:pt x="11854116" y="4311838"/>
                </a:cubicBezTo>
                <a:cubicBezTo>
                  <a:pt x="11837290" y="4266245"/>
                  <a:pt x="11837771" y="4228169"/>
                  <a:pt x="11901709" y="4203620"/>
                </a:cubicBezTo>
                <a:cubicBezTo>
                  <a:pt x="11946418" y="4186086"/>
                  <a:pt x="11971897" y="4166044"/>
                  <a:pt x="11974782" y="4114442"/>
                </a:cubicBezTo>
                <a:cubicBezTo>
                  <a:pt x="11976706" y="4071355"/>
                  <a:pt x="11981993" y="4043299"/>
                  <a:pt x="11932476" y="4024762"/>
                </a:cubicBezTo>
                <a:cubicBezTo>
                  <a:pt x="11892576" y="4009732"/>
                  <a:pt x="11881038" y="3977668"/>
                  <a:pt x="11885365" y="3939592"/>
                </a:cubicBezTo>
                <a:cubicBezTo>
                  <a:pt x="11895460" y="3846405"/>
                  <a:pt x="11841137" y="3791796"/>
                  <a:pt x="11751719" y="3749211"/>
                </a:cubicBezTo>
                <a:cubicBezTo>
                  <a:pt x="11666628" y="3708629"/>
                  <a:pt x="11592115" y="3654019"/>
                  <a:pt x="11513754" y="3604420"/>
                </a:cubicBezTo>
                <a:cubicBezTo>
                  <a:pt x="11426740" y="3549310"/>
                  <a:pt x="11325786" y="3516243"/>
                  <a:pt x="11220504" y="3488188"/>
                </a:cubicBezTo>
                <a:cubicBezTo>
                  <a:pt x="11239734" y="3448108"/>
                  <a:pt x="11306076" y="3470653"/>
                  <a:pt x="11312805" y="3414541"/>
                </a:cubicBezTo>
                <a:cubicBezTo>
                  <a:pt x="11148394" y="3366945"/>
                  <a:pt x="10991193" y="3295301"/>
                  <a:pt x="10805146" y="3277767"/>
                </a:cubicBezTo>
                <a:cubicBezTo>
                  <a:pt x="10955618" y="3286784"/>
                  <a:pt x="11092147" y="3222154"/>
                  <a:pt x="11234926" y="3203117"/>
                </a:cubicBezTo>
                <a:cubicBezTo>
                  <a:pt x="11248386" y="3171554"/>
                  <a:pt x="11217140" y="3179569"/>
                  <a:pt x="11204640" y="3174060"/>
                </a:cubicBezTo>
                <a:cubicBezTo>
                  <a:pt x="11192140" y="3168047"/>
                  <a:pt x="11176757" y="3166042"/>
                  <a:pt x="11174834" y="3143498"/>
                </a:cubicBezTo>
                <a:cubicBezTo>
                  <a:pt x="11243580" y="3110932"/>
                  <a:pt x="11329632" y="3132475"/>
                  <a:pt x="11400780" y="3099410"/>
                </a:cubicBezTo>
                <a:cubicBezTo>
                  <a:pt x="11384916" y="3051314"/>
                  <a:pt x="11323382" y="3080371"/>
                  <a:pt x="11297902" y="3041793"/>
                </a:cubicBezTo>
                <a:cubicBezTo>
                  <a:pt x="11364246" y="3034780"/>
                  <a:pt x="11425779" y="3031774"/>
                  <a:pt x="11485870" y="3021253"/>
                </a:cubicBezTo>
                <a:cubicBezTo>
                  <a:pt x="11532984" y="3013236"/>
                  <a:pt x="11545964" y="2972154"/>
                  <a:pt x="11513754" y="2944098"/>
                </a:cubicBezTo>
                <a:cubicBezTo>
                  <a:pt x="11484909" y="2919049"/>
                  <a:pt x="11442604" y="2917044"/>
                  <a:pt x="11405107" y="2906523"/>
                </a:cubicBezTo>
                <a:cubicBezTo>
                  <a:pt x="11137817" y="2833377"/>
                  <a:pt x="10857066" y="2809829"/>
                  <a:pt x="10572950" y="2803317"/>
                </a:cubicBezTo>
                <a:cubicBezTo>
                  <a:pt x="10117210" y="2792795"/>
                  <a:pt x="9660028" y="2793297"/>
                  <a:pt x="9205250" y="2778767"/>
                </a:cubicBezTo>
                <a:cubicBezTo>
                  <a:pt x="8996489" y="2772379"/>
                  <a:pt x="8788540" y="2761765"/>
                  <a:pt x="8579578" y="2759181"/>
                </a:cubicBezTo>
                <a:cubicBezTo>
                  <a:pt x="8509922" y="2758320"/>
                  <a:pt x="8440155" y="2758352"/>
                  <a:pt x="8370208" y="2759730"/>
                </a:cubicBezTo>
                <a:cubicBezTo>
                  <a:pt x="8070708" y="2765742"/>
                  <a:pt x="7771690" y="2764238"/>
                  <a:pt x="7470748" y="2819849"/>
                </a:cubicBezTo>
                <a:cubicBezTo>
                  <a:pt x="7316911" y="2848407"/>
                  <a:pt x="7156825" y="2838887"/>
                  <a:pt x="7001547" y="2861432"/>
                </a:cubicBezTo>
                <a:cubicBezTo>
                  <a:pt x="6765024" y="2896002"/>
                  <a:pt x="6528501" y="2936583"/>
                  <a:pt x="6295343" y="2988688"/>
                </a:cubicBezTo>
                <a:cubicBezTo>
                  <a:pt x="6222271" y="3005220"/>
                  <a:pt x="6131892" y="3015241"/>
                  <a:pt x="6075166" y="3078367"/>
                </a:cubicBezTo>
                <a:cubicBezTo>
                  <a:pt x="5985266" y="3038288"/>
                  <a:pt x="5929502" y="3113938"/>
                  <a:pt x="5859314" y="3139490"/>
                </a:cubicBezTo>
                <a:cubicBezTo>
                  <a:pt x="5831912" y="3149510"/>
                  <a:pt x="5795857" y="3163538"/>
                  <a:pt x="5800183" y="3195101"/>
                </a:cubicBezTo>
                <a:cubicBezTo>
                  <a:pt x="5804030" y="3234680"/>
                  <a:pt x="5844410" y="3260231"/>
                  <a:pt x="5882870" y="3252215"/>
                </a:cubicBezTo>
                <a:cubicBezTo>
                  <a:pt x="6002574" y="3227164"/>
                  <a:pt x="6109777" y="3283277"/>
                  <a:pt x="6232848" y="3274760"/>
                </a:cubicBezTo>
                <a:cubicBezTo>
                  <a:pt x="6125643" y="3298808"/>
                  <a:pt x="6018918" y="3323358"/>
                  <a:pt x="5911715" y="3347407"/>
                </a:cubicBezTo>
                <a:cubicBezTo>
                  <a:pt x="6070839" y="3366444"/>
                  <a:pt x="6227559" y="3332376"/>
                  <a:pt x="6384279" y="3312836"/>
                </a:cubicBezTo>
                <a:cubicBezTo>
                  <a:pt x="6434757" y="3306824"/>
                  <a:pt x="6513117" y="3260732"/>
                  <a:pt x="6526097" y="3325362"/>
                </a:cubicBezTo>
                <a:cubicBezTo>
                  <a:pt x="6534750" y="3368448"/>
                  <a:pt x="6450622" y="3371454"/>
                  <a:pt x="6403028" y="3383478"/>
                </a:cubicBezTo>
                <a:cubicBezTo>
                  <a:pt x="6192945" y="3435081"/>
                  <a:pt x="5979497" y="3465141"/>
                  <a:pt x="5767013" y="3500713"/>
                </a:cubicBezTo>
                <a:cubicBezTo>
                  <a:pt x="5746822" y="3504220"/>
                  <a:pt x="5720381" y="3501214"/>
                  <a:pt x="5706920" y="3511233"/>
                </a:cubicBezTo>
                <a:cubicBezTo>
                  <a:pt x="5598272" y="3591895"/>
                  <a:pt x="5460782" y="3618449"/>
                  <a:pt x="5310793" y="3677066"/>
                </a:cubicBezTo>
                <a:cubicBezTo>
                  <a:pt x="5405498" y="3704622"/>
                  <a:pt x="5469435" y="3648007"/>
                  <a:pt x="5548276" y="3660533"/>
                </a:cubicBezTo>
                <a:cubicBezTo>
                  <a:pt x="5467993" y="3721154"/>
                  <a:pt x="5374730" y="3732677"/>
                  <a:pt x="5293005" y="3765743"/>
                </a:cubicBezTo>
                <a:cubicBezTo>
                  <a:pt x="5234355" y="3789291"/>
                  <a:pt x="5016580" y="3862938"/>
                  <a:pt x="4983410" y="3883981"/>
                </a:cubicBezTo>
                <a:cubicBezTo>
                  <a:pt x="4883416" y="3949110"/>
                  <a:pt x="4756501" y="3979672"/>
                  <a:pt x="4674775" y="4068850"/>
                </a:cubicBezTo>
                <a:cubicBezTo>
                  <a:pt x="4617087" y="4131477"/>
                  <a:pt x="4520939" y="4119952"/>
                  <a:pt x="4453155" y="4163539"/>
                </a:cubicBezTo>
                <a:cubicBezTo>
                  <a:pt x="4429119" y="4204622"/>
                  <a:pt x="4475751" y="4215143"/>
                  <a:pt x="4492095" y="4237188"/>
                </a:cubicBezTo>
                <a:cubicBezTo>
                  <a:pt x="4513728" y="4266746"/>
                  <a:pt x="4475269" y="4283280"/>
                  <a:pt x="4464213" y="4318851"/>
                </a:cubicBezTo>
                <a:cubicBezTo>
                  <a:pt x="4591608" y="4278771"/>
                  <a:pt x="4713234" y="4255223"/>
                  <a:pt x="4857456" y="4241696"/>
                </a:cubicBezTo>
                <a:cubicBezTo>
                  <a:pt x="4809862" y="4299311"/>
                  <a:pt x="4752174" y="4274261"/>
                  <a:pt x="4713234" y="4295303"/>
                </a:cubicBezTo>
                <a:cubicBezTo>
                  <a:pt x="4687756" y="4308830"/>
                  <a:pt x="4648816" y="4314843"/>
                  <a:pt x="4656026" y="4348410"/>
                </a:cubicBezTo>
                <a:cubicBezTo>
                  <a:pt x="4661795" y="4374963"/>
                  <a:pt x="4694486" y="4371456"/>
                  <a:pt x="4718523" y="4368951"/>
                </a:cubicBezTo>
                <a:cubicBezTo>
                  <a:pt x="4810825" y="4359433"/>
                  <a:pt x="4900722" y="4356425"/>
                  <a:pt x="4989178" y="4420054"/>
                </a:cubicBezTo>
                <a:cubicBezTo>
                  <a:pt x="4764193" y="4512739"/>
                  <a:pt x="4505557" y="4473661"/>
                  <a:pt x="4304127" y="4609933"/>
                </a:cubicBezTo>
                <a:cubicBezTo>
                  <a:pt x="4332491" y="4652018"/>
                  <a:pt x="4372871" y="4629473"/>
                  <a:pt x="4402677" y="4624463"/>
                </a:cubicBezTo>
                <a:cubicBezTo>
                  <a:pt x="4598338" y="4590394"/>
                  <a:pt x="5297331" y="4651016"/>
                  <a:pt x="5398287" y="4608430"/>
                </a:cubicBezTo>
                <a:cubicBezTo>
                  <a:pt x="5460301" y="4582379"/>
                  <a:pt x="5525682" y="4569853"/>
                  <a:pt x="5592504" y="4585886"/>
                </a:cubicBezTo>
                <a:cubicBezTo>
                  <a:pt x="5656923" y="4601416"/>
                  <a:pt x="5640578" y="4819353"/>
                  <a:pt x="5411266" y="4964142"/>
                </a:cubicBezTo>
                <a:cubicBezTo>
                  <a:pt x="5378575" y="4984684"/>
                  <a:pt x="5524721" y="5014244"/>
                  <a:pt x="5480493" y="5031277"/>
                </a:cubicBezTo>
                <a:cubicBezTo>
                  <a:pt x="5445880" y="5044804"/>
                  <a:pt x="5276179" y="5037289"/>
                  <a:pt x="5233393" y="5047810"/>
                </a:cubicBezTo>
                <a:cubicBezTo>
                  <a:pt x="5216567" y="5052318"/>
                  <a:pt x="4701216" y="5221157"/>
                  <a:pt x="4750251" y="5256728"/>
                </a:cubicBezTo>
                <a:cubicBezTo>
                  <a:pt x="4896877" y="5363441"/>
                  <a:pt x="5388190" y="5558833"/>
                  <a:pt x="4508440" y="5624965"/>
                </a:cubicBezTo>
                <a:cubicBezTo>
                  <a:pt x="4536323" y="5663542"/>
                  <a:pt x="4613241" y="5638994"/>
                  <a:pt x="4602665" y="5706629"/>
                </a:cubicBezTo>
                <a:cubicBezTo>
                  <a:pt x="4485845" y="5743202"/>
                  <a:pt x="4350758" y="5741198"/>
                  <a:pt x="4215189" y="5797811"/>
                </a:cubicBezTo>
                <a:cubicBezTo>
                  <a:pt x="4276245" y="5838893"/>
                  <a:pt x="4346432" y="5813844"/>
                  <a:pt x="4407966" y="5826870"/>
                </a:cubicBezTo>
                <a:cubicBezTo>
                  <a:pt x="4373353" y="5878473"/>
                  <a:pt x="4313741" y="5870457"/>
                  <a:pt x="4265186" y="5881478"/>
                </a:cubicBezTo>
                <a:cubicBezTo>
                  <a:pt x="4220479" y="5892001"/>
                  <a:pt x="4125774" y="5981680"/>
                  <a:pt x="4145964" y="5977170"/>
                </a:cubicBezTo>
                <a:cubicBezTo>
                  <a:pt x="4332971" y="5937091"/>
                  <a:pt x="4522862" y="5948113"/>
                  <a:pt x="4710350" y="5909035"/>
                </a:cubicBezTo>
                <a:cubicBezTo>
                  <a:pt x="4772366" y="5896009"/>
                  <a:pt x="4842554" y="5870958"/>
                  <a:pt x="4870916" y="5949616"/>
                </a:cubicBezTo>
                <a:cubicBezTo>
                  <a:pt x="4879571" y="5972663"/>
                  <a:pt x="4873320" y="5980177"/>
                  <a:pt x="4960333" y="5949115"/>
                </a:cubicBezTo>
                <a:cubicBezTo>
                  <a:pt x="4994466" y="5937091"/>
                  <a:pt x="5039656" y="5924065"/>
                  <a:pt x="5073788" y="5953623"/>
                </a:cubicBezTo>
                <a:cubicBezTo>
                  <a:pt x="5052154" y="5990698"/>
                  <a:pt x="5010331" y="5979675"/>
                  <a:pt x="4979084" y="5990197"/>
                </a:cubicBezTo>
                <a:cubicBezTo>
                  <a:pt x="4896397" y="6017250"/>
                  <a:pt x="5180513" y="6120457"/>
                  <a:pt x="5100228" y="6151519"/>
                </a:cubicBezTo>
                <a:cubicBezTo>
                  <a:pt x="4935817" y="6215148"/>
                  <a:pt x="4832938" y="6196611"/>
                  <a:pt x="4666602" y="6266250"/>
                </a:cubicBezTo>
                <a:cubicBezTo>
                  <a:pt x="4723331" y="6264746"/>
                  <a:pt x="4706024" y="6288795"/>
                  <a:pt x="4762750" y="6288795"/>
                </a:cubicBezTo>
                <a:cubicBezTo>
                  <a:pt x="4788229" y="6288795"/>
                  <a:pt x="4815151" y="6294807"/>
                  <a:pt x="4815151" y="6322363"/>
                </a:cubicBezTo>
                <a:cubicBezTo>
                  <a:pt x="4815151" y="6348414"/>
                  <a:pt x="4516613" y="6491199"/>
                  <a:pt x="4558918" y="6504727"/>
                </a:cubicBezTo>
                <a:cubicBezTo>
                  <a:pt x="4674295" y="6541299"/>
                  <a:pt x="4970431" y="6429075"/>
                  <a:pt x="4899280" y="6480679"/>
                </a:cubicBezTo>
                <a:cubicBezTo>
                  <a:pt x="4791114" y="6559337"/>
                  <a:pt x="4774769" y="6574868"/>
                  <a:pt x="4692563" y="6586391"/>
                </a:cubicBezTo>
                <a:cubicBezTo>
                  <a:pt x="4621894" y="6596411"/>
                  <a:pt x="4373353" y="6816352"/>
                  <a:pt x="4303645" y="6834888"/>
                </a:cubicBezTo>
                <a:cubicBezTo>
                  <a:pt x="4288262" y="6838896"/>
                  <a:pt x="4291687" y="6845065"/>
                  <a:pt x="4307829" y="6852361"/>
                </a:cubicBezTo>
                <a:lnTo>
                  <a:pt x="432378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559D2-BF0D-DD53-0B9F-D272873EB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7225" y="3190876"/>
            <a:ext cx="4467225" cy="36195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Medium Cond" panose="020B0606030402020204" pitchFamily="34" charset="0"/>
              </a:rPr>
              <a:t>Rasul Paulus </a:t>
            </a:r>
            <a:r>
              <a:rPr lang="en-ID" dirty="0" err="1">
                <a:latin typeface="Franklin Gothic Medium Cond" panose="020B0606030402020204" pitchFamily="34" charset="0"/>
              </a:rPr>
              <a:t>menegaskan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bahwa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kebangkitan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terpisahkan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kebangkitan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Kristus</a:t>
            </a:r>
            <a:r>
              <a:rPr lang="en-ID" dirty="0">
                <a:latin typeface="Franklin Gothic Medium Cond" panose="020B0606030402020204" pitchFamily="34" charset="0"/>
              </a:rPr>
              <a:t>. Dan </a:t>
            </a:r>
            <a:r>
              <a:rPr lang="en-ID" dirty="0" err="1">
                <a:latin typeface="Franklin Gothic Medium Cond" panose="020B0606030402020204" pitchFamily="34" charset="0"/>
              </a:rPr>
              <a:t>jika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bangkit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itu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artinya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Kristus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bangkit</a:t>
            </a:r>
            <a:r>
              <a:rPr lang="en-ID" dirty="0">
                <a:latin typeface="Franklin Gothic Medium Cond" panose="020B0606030402020204" pitchFamily="34" charset="0"/>
              </a:rPr>
              <a:t>, dan </a:t>
            </a:r>
            <a:r>
              <a:rPr lang="en-ID" dirty="0" err="1">
                <a:latin typeface="Franklin Gothic Medium Cond" panose="020B0606030402020204" pitchFamily="34" charset="0"/>
              </a:rPr>
              <a:t>jika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Kristus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tidak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bangkit</a:t>
            </a:r>
            <a:r>
              <a:rPr lang="en-ID" dirty="0">
                <a:latin typeface="Franklin Gothic Medium Cond" panose="020B0606030402020204" pitchFamily="34" charset="0"/>
              </a:rPr>
              <a:t>, </a:t>
            </a:r>
            <a:r>
              <a:rPr lang="en-ID" dirty="0" err="1">
                <a:latin typeface="Franklin Gothic Medium Cond" panose="020B0606030402020204" pitchFamily="34" charset="0"/>
              </a:rPr>
              <a:t>sia-sialah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iman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  <a:r>
              <a:rPr lang="en-ID" dirty="0" err="1">
                <a:latin typeface="Franklin Gothic Medium Cond" panose="020B0606030402020204" pitchFamily="34" charset="0"/>
              </a:rPr>
              <a:t>Dengan</a:t>
            </a:r>
            <a:r>
              <a:rPr lang="en-ID" dirty="0">
                <a:latin typeface="Franklin Gothic Medium Cond" panose="020B0606030402020204" pitchFamily="34" charset="0"/>
              </a:rPr>
              <a:t> kata lain, </a:t>
            </a:r>
            <a:r>
              <a:rPr lang="en-ID" dirty="0" err="1">
                <a:latin typeface="Franklin Gothic Medium Cond" panose="020B0606030402020204" pitchFamily="34" charset="0"/>
              </a:rPr>
              <a:t>ketika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mati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akan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mati</a:t>
            </a:r>
            <a:r>
              <a:rPr lang="en-ID" dirty="0">
                <a:latin typeface="Franklin Gothic Medium Cond" panose="020B0606030402020204" pitchFamily="34" charset="0"/>
              </a:rPr>
              <a:t> </a:t>
            </a:r>
            <a:r>
              <a:rPr lang="en-ID" dirty="0" err="1">
                <a:latin typeface="Franklin Gothic Medium Cond" panose="020B0606030402020204" pitchFamily="34" charset="0"/>
              </a:rPr>
              <a:t>selamanya</a:t>
            </a:r>
            <a:r>
              <a:rPr lang="en-ID" dirty="0">
                <a:latin typeface="Franklin Gothic Medium Cond" panose="020B06060304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17219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4EB7EB8-3A93-5A3A-4305-0CF572DCDA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61" r="1" b="10156"/>
          <a:stretch/>
        </p:blipFill>
        <p:spPr>
          <a:xfrm>
            <a:off x="469942" y="317578"/>
            <a:ext cx="8138333" cy="35084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D2A9A-F64E-712E-D51A-5FCC14E90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491" y="4057540"/>
            <a:ext cx="8425643" cy="2557444"/>
          </a:xfrm>
          <a:noFill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1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Korintus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15:32, …..Jika orang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mati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tidak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dibangkitkan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maka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“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marilah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makan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minum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sebab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besok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Gill Sans Nova Cond XBd" panose="020B0A06020104020203" pitchFamily="34" charset="0"/>
              </a:rPr>
              <a:t>mati</a:t>
            </a:r>
            <a:r>
              <a:rPr lang="en-ID" dirty="0">
                <a:solidFill>
                  <a:srgbClr val="FFFF00"/>
                </a:solidFill>
                <a:latin typeface="Gill Sans Nova Cond XBd" panose="020B0A06020104020203" pitchFamily="34" charset="0"/>
              </a:rPr>
              <a:t>!”</a:t>
            </a:r>
          </a:p>
          <a:p>
            <a:pPr marL="0" indent="0">
              <a:buNone/>
            </a:pP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1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Korintus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15:20 “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Tetapi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benar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ialah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bahwa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Kristus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telah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dibangkitkan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dari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antara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orang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mati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sebagai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yang sulung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dari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orang-orang yang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telah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Bernard MT Condensed" panose="02050806060905020404" pitchFamily="18" charset="0"/>
              </a:rPr>
              <a:t>meninggal</a:t>
            </a:r>
            <a:r>
              <a:rPr lang="en-ID" dirty="0">
                <a:solidFill>
                  <a:schemeClr val="bg1"/>
                </a:solidFill>
                <a:latin typeface="Bernard MT Condensed" panose="02050806060905020404" pitchFamily="18" charset="0"/>
              </a:rPr>
              <a:t>”.</a:t>
            </a:r>
          </a:p>
          <a:p>
            <a:endParaRPr lang="en-ID" dirty="0">
              <a:solidFill>
                <a:schemeClr val="bg1"/>
              </a:solidFill>
              <a:latin typeface="Gill Sans Nova Cond XB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116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0CF08A-F0D3-0A3C-F87C-11F5780D4C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219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D286A-D0BC-52C5-7D52-7E2FFE71B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925" y="3619500"/>
            <a:ext cx="8801100" cy="31623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dirty="0" err="1">
                <a:latin typeface="Gill Sans Nova Cond XBd" panose="020B0A06020104020203" pitchFamily="34" charset="0"/>
              </a:rPr>
              <a:t>Dengan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memahami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semua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realita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kehidupan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ini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tak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dapat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dipungkiri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bahwa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memiliki</a:t>
            </a:r>
            <a:r>
              <a:rPr lang="en-ID" dirty="0">
                <a:latin typeface="Gill Sans Nova Cond XBd" panose="020B0A06020104020203" pitchFamily="34" charset="0"/>
              </a:rPr>
              <a:t> PENGHARAPAN dan IMAN </a:t>
            </a:r>
            <a:r>
              <a:rPr lang="en-ID" dirty="0" err="1">
                <a:latin typeface="Gill Sans Nova Cond XBd" panose="020B0A06020104020203" pitchFamily="34" charset="0"/>
              </a:rPr>
              <a:t>adalah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sesuatu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amat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berharga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hidup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kita</a:t>
            </a:r>
            <a:r>
              <a:rPr lang="en-ID" dirty="0">
                <a:latin typeface="Gill Sans Nova Cond XBd" panose="020B0A06020104020203" pitchFamily="34" charset="0"/>
              </a:rPr>
              <a:t>.</a:t>
            </a:r>
          </a:p>
          <a:p>
            <a:pPr marL="0" indent="0" algn="ctr">
              <a:buNone/>
            </a:pPr>
            <a:r>
              <a:rPr lang="en-ID" dirty="0">
                <a:latin typeface="Gill Sans Nova Cond XBd" panose="020B0A06020104020203" pitchFamily="34" charset="0"/>
              </a:rPr>
              <a:t> Karena </a:t>
            </a:r>
            <a:r>
              <a:rPr lang="en-ID" dirty="0" err="1">
                <a:latin typeface="Gill Sans Nova Cond XBd" panose="020B0A06020104020203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harus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berjuang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melakukan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segala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sesuatu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dapat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lakukan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dengan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pertolongan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Tuhan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memelihara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Pengharapan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 dan Iman </a:t>
            </a: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 agar </a:t>
            </a: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tidak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Eras Demi ITC" panose="020B0805030504020804" pitchFamily="34" charset="0"/>
              </a:rPr>
              <a:t>sirna</a:t>
            </a:r>
            <a:r>
              <a:rPr lang="en-ID" dirty="0">
                <a:solidFill>
                  <a:srgbClr val="C00000"/>
                </a:solidFill>
                <a:latin typeface="Eras Demi ITC" panose="020B08050305040208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5782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09A402-7686-48FA-4E35-46C245EF31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13" r="-1" b="-1"/>
          <a:stretch/>
        </p:blipFill>
        <p:spPr>
          <a:xfrm>
            <a:off x="1917008" y="10"/>
            <a:ext cx="725223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93B73E-B806-B9FB-BA4D-59BAFA885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812800"/>
            <a:ext cx="4276725" cy="1899912"/>
          </a:xfrm>
        </p:spPr>
        <p:txBody>
          <a:bodyPr>
            <a:normAutofit/>
          </a:bodyPr>
          <a:lstStyle/>
          <a:p>
            <a:r>
              <a:rPr lang="en-ID" sz="5400" dirty="0" err="1">
                <a:latin typeface="Congenial Black" panose="02000503040000020004" pitchFamily="2" charset="0"/>
              </a:rPr>
              <a:t>Ibrani</a:t>
            </a:r>
            <a:r>
              <a:rPr lang="en-ID" sz="5400" dirty="0">
                <a:latin typeface="Congenial Black" panose="02000503040000020004" pitchFamily="2" charset="0"/>
              </a:rPr>
              <a:t> 6:19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05918-CDE1-0E51-D080-F8FC3C90F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0" y="3115228"/>
            <a:ext cx="3952875" cy="30760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600" dirty="0">
                <a:latin typeface="Berlin Sans FB Demi" panose="020E0802020502020306" pitchFamily="34" charset="0"/>
              </a:rPr>
              <a:t>"</a:t>
            </a:r>
            <a:r>
              <a:rPr lang="en-ID" sz="3600" dirty="0" err="1">
                <a:latin typeface="Berlin Sans FB Demi" panose="020E0802020502020306" pitchFamily="34" charset="0"/>
              </a:rPr>
              <a:t>Pengharapan</a:t>
            </a:r>
            <a:r>
              <a:rPr lang="en-ID" sz="3600" dirty="0">
                <a:latin typeface="Berlin Sans FB Demi" panose="020E0802020502020306" pitchFamily="34" charset="0"/>
              </a:rPr>
              <a:t> </a:t>
            </a:r>
            <a:r>
              <a:rPr lang="en-ID" sz="3600" dirty="0" err="1">
                <a:latin typeface="Berlin Sans FB Demi" panose="020E0802020502020306" pitchFamily="34" charset="0"/>
              </a:rPr>
              <a:t>itu</a:t>
            </a:r>
            <a:r>
              <a:rPr lang="en-ID" sz="3600" dirty="0">
                <a:latin typeface="Berlin Sans FB Demi" panose="020E0802020502020306" pitchFamily="34" charset="0"/>
              </a:rPr>
              <a:t> </a:t>
            </a:r>
            <a:r>
              <a:rPr lang="en-ID" sz="3600" dirty="0" err="1">
                <a:latin typeface="Berlin Sans FB Demi" panose="020E0802020502020306" pitchFamily="34" charset="0"/>
              </a:rPr>
              <a:t>adalah</a:t>
            </a:r>
            <a:r>
              <a:rPr lang="en-ID" sz="3600" dirty="0">
                <a:latin typeface="Berlin Sans FB Demi" panose="020E0802020502020306" pitchFamily="34" charset="0"/>
              </a:rPr>
              <a:t> </a:t>
            </a:r>
            <a:r>
              <a:rPr lang="en-ID" sz="3600" dirty="0" err="1">
                <a:latin typeface="Berlin Sans FB Demi" panose="020E0802020502020306" pitchFamily="34" charset="0"/>
              </a:rPr>
              <a:t>sauh</a:t>
            </a:r>
            <a:r>
              <a:rPr lang="en-ID" sz="3600" dirty="0">
                <a:latin typeface="Berlin Sans FB Demi" panose="020E0802020502020306" pitchFamily="34" charset="0"/>
              </a:rPr>
              <a:t> yang </a:t>
            </a:r>
            <a:r>
              <a:rPr lang="en-ID" sz="3600" dirty="0" err="1">
                <a:latin typeface="Berlin Sans FB Demi" panose="020E0802020502020306" pitchFamily="34" charset="0"/>
              </a:rPr>
              <a:t>kuat</a:t>
            </a:r>
            <a:r>
              <a:rPr lang="en-ID" sz="3600" dirty="0">
                <a:latin typeface="Berlin Sans FB Demi" panose="020E0802020502020306" pitchFamily="34" charset="0"/>
              </a:rPr>
              <a:t> dan </a:t>
            </a:r>
            <a:r>
              <a:rPr lang="en-ID" sz="3600" dirty="0" err="1">
                <a:latin typeface="Berlin Sans FB Demi" panose="020E0802020502020306" pitchFamily="34" charset="0"/>
              </a:rPr>
              <a:t>aman</a:t>
            </a:r>
            <a:r>
              <a:rPr lang="en-ID" sz="3600" dirty="0">
                <a:latin typeface="Berlin Sans FB Demi" panose="020E0802020502020306" pitchFamily="34" charset="0"/>
              </a:rPr>
              <a:t> </a:t>
            </a:r>
            <a:r>
              <a:rPr lang="en-ID" sz="3600" dirty="0" err="1">
                <a:latin typeface="Berlin Sans FB Demi" panose="020E0802020502020306" pitchFamily="34" charset="0"/>
              </a:rPr>
              <a:t>bagi</a:t>
            </a:r>
            <a:r>
              <a:rPr lang="en-ID" sz="3600" dirty="0">
                <a:latin typeface="Berlin Sans FB Demi" panose="020E0802020502020306" pitchFamily="34" charset="0"/>
              </a:rPr>
              <a:t> </a:t>
            </a:r>
            <a:r>
              <a:rPr lang="en-ID" sz="3600" dirty="0" err="1">
                <a:latin typeface="Berlin Sans FB Demi" panose="020E0802020502020306" pitchFamily="34" charset="0"/>
              </a:rPr>
              <a:t>jiwa</a:t>
            </a:r>
            <a:r>
              <a:rPr lang="en-ID" sz="3600" dirty="0">
                <a:latin typeface="Berlin Sans FB Demi" panose="020E0802020502020306" pitchFamily="34" charset="0"/>
              </a:rPr>
              <a:t> </a:t>
            </a:r>
            <a:r>
              <a:rPr lang="en-ID" sz="3600" dirty="0" err="1">
                <a:latin typeface="Berlin Sans FB Demi" panose="020E0802020502020306" pitchFamily="34" charset="0"/>
              </a:rPr>
              <a:t>kita</a:t>
            </a:r>
            <a:r>
              <a:rPr lang="en-ID" sz="3600" dirty="0">
                <a:latin typeface="Berlin Sans FB Demi" panose="020E0802020502020306" pitchFamily="34" charset="0"/>
              </a:rPr>
              <a:t>,..."</a:t>
            </a:r>
          </a:p>
          <a:p>
            <a:endParaRPr lang="en-ID" sz="3600" dirty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8540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351</TotalTime>
  <Words>2095</Words>
  <Application>Microsoft Office PowerPoint</Application>
  <PresentationFormat>On-screen Show (4:3)</PresentationFormat>
  <Paragraphs>94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9" baseType="lpstr">
      <vt:lpstr>Aharoni</vt:lpstr>
      <vt:lpstr>Amasis MT Pro Black</vt:lpstr>
      <vt:lpstr>Arial</vt:lpstr>
      <vt:lpstr>Avenir Next LT Pro</vt:lpstr>
      <vt:lpstr>Berlin Sans FB</vt:lpstr>
      <vt:lpstr>Berlin Sans FB Demi</vt:lpstr>
      <vt:lpstr>Bernard MT Condensed</vt:lpstr>
      <vt:lpstr>Calibri</vt:lpstr>
      <vt:lpstr>Calibri Light</vt:lpstr>
      <vt:lpstr>Congenial Black</vt:lpstr>
      <vt:lpstr>Eras Bold ITC</vt:lpstr>
      <vt:lpstr>Eras Demi ITC</vt:lpstr>
      <vt:lpstr>Franklin Gothic Medium Cond</vt:lpstr>
      <vt:lpstr>Gill Sans Nova Cond Ultra Bold</vt:lpstr>
      <vt:lpstr>Gill Sans Nova Cond XBd</vt:lpstr>
      <vt:lpstr>Impact</vt:lpstr>
      <vt:lpstr>Showcard Gothic</vt:lpstr>
      <vt:lpstr>Wingdings</vt:lpstr>
      <vt:lpstr>Office Theme</vt:lpstr>
      <vt:lpstr>PENGHARAPAN PERJANJIAN BARU</vt:lpstr>
      <vt:lpstr>1 YOHANES 5 : 11,12</vt:lpstr>
      <vt:lpstr>PowerPoint Presentation</vt:lpstr>
      <vt:lpstr>HARAPAN DI LUAR KEHIDUPAN Minggu, 13 November 2022</vt:lpstr>
      <vt:lpstr>PowerPoint Presentation</vt:lpstr>
      <vt:lpstr>PowerPoint Presentation</vt:lpstr>
      <vt:lpstr>PowerPoint Presentation</vt:lpstr>
      <vt:lpstr>PowerPoint Presentation</vt:lpstr>
      <vt:lpstr>Ibrani 6:19</vt:lpstr>
      <vt:lpstr>AKU AKAN DATANG KEMBALI Senin, 14 November 2022</vt:lpstr>
      <vt:lpstr>PowerPoint Presentation</vt:lpstr>
      <vt:lpstr>Bagaimana kita dapat memelihara janji Alkitabiah dalam hidup kita, bahwa Yesus pasti datang sesuai janjinya entah berapa lama pun kita harus menunggu?</vt:lpstr>
      <vt:lpstr>PowerPoint Presentation</vt:lpstr>
      <vt:lpstr>Yohanes 14:1-3</vt:lpstr>
      <vt:lpstr>PowerPoint Presentation</vt:lpstr>
      <vt:lpstr>"AKU AKAN MEMBANGKITKAN DIA“ Selasa, 15 November 2022</vt:lpstr>
      <vt:lpstr>Pengajaran Yesus di dalam Yohanes 6:26-51, menyoroti tiga konsep dasar tentang hidup yang kekal, yaitu:</vt:lpstr>
      <vt:lpstr>Kita perlu memahami bahwa karunia hidup kekal itu sudah menjadi kenyataan saat seseorang percaya kepada Yesus dan terus hidup dalam imannya. Dalam hal ini kita perlu mengerti bahwa:</vt:lpstr>
      <vt:lpstr>Yohanes 6:44, 54</vt:lpstr>
      <vt:lpstr>PADA SAAT SANGKAKALA Rabu, 16 November 2022</vt:lpstr>
      <vt:lpstr>Rasul Paulus mengkoreksi kesalahpahaman orang percaya Tesalonika dengan penjelasan sebagai berikut:</vt:lpstr>
      <vt:lpstr>Rasul Paulus mengkoreksi kesalahpahaman orang percaya Tesalonika dengan penjelasan sebagai berikut:</vt:lpstr>
      <vt:lpstr>Rasul Paulus mengkoreksi kesalahpahaman orang percaya Tesalonika dengan penjelasan sebagai berikut:</vt:lpstr>
      <vt:lpstr>PowerPoint Presentation</vt:lpstr>
      <vt:lpstr>PERTEMUAN KEKAL Kamis, 17 November 2022</vt:lpstr>
      <vt:lpstr>Rahasia apakah yang dimaksudkan Paulus  dalam 1 Korintus 15:51 ini?</vt:lpstr>
      <vt:lpstr>PowerPoint Presentation</vt:lpstr>
      <vt:lpstr>PowerPoint Presentation</vt:lpstr>
      <vt:lpstr>1 Korintus 15:57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PENGHARAPAN PERJANJIAN BARU</dc:title>
  <dc:creator>daniel siswanto</dc:creator>
  <cp:lastModifiedBy>daniel siswanto</cp:lastModifiedBy>
  <cp:revision>16</cp:revision>
  <dcterms:created xsi:type="dcterms:W3CDTF">2022-11-14T04:22:07Z</dcterms:created>
  <dcterms:modified xsi:type="dcterms:W3CDTF">2022-11-17T08:34:26Z</dcterms:modified>
</cp:coreProperties>
</file>