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95" r:id="rId22"/>
    <p:sldId id="278" r:id="rId23"/>
    <p:sldId id="279" r:id="rId24"/>
    <p:sldId id="280" r:id="rId25"/>
    <p:sldId id="281" r:id="rId26"/>
    <p:sldId id="296" r:id="rId27"/>
    <p:sldId id="282" r:id="rId28"/>
    <p:sldId id="283" r:id="rId29"/>
    <p:sldId id="297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 showGuides="1">
      <p:cViewPr varScale="1">
        <p:scale>
          <a:sx n="60" d="100"/>
          <a:sy n="60" d="100"/>
        </p:scale>
        <p:origin x="112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9" d="100"/>
          <a:sy n="49" d="100"/>
        </p:scale>
        <p:origin x="2668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346DF-DD89-430E-87C7-7FB7EDCB5727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C9E18-7BC9-40C5-AAE7-CA2131835F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8464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074A3-6E4E-2E62-740A-DFB5ACF22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0AAB0-73B0-0CCB-60BA-0B002B075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166AF-2F22-083F-3CF7-A64E36E1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87583-367D-4C49-2084-48426E45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8948D-068C-DC5F-0EB9-BB9BC45A6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677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4CD1-A0B7-18BB-4A58-18D085E8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98B85-0C98-F31E-819E-53C7923C8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56AD-BCC6-66D3-2B58-1A3E2E6B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7280F-01CC-EC6B-4688-BFA5A4C1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4F713-AF3D-4433-CAD1-779A0A57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615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ACC233-EFA7-0E8C-FBDA-465802A68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722603-8CFA-0729-2A35-3B1FC770A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60EE8-7619-3512-433A-8E07B017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8E532-ED0F-44CA-A920-3B50D8BE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6916F-297A-798B-B074-A015B602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486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123B6-7456-6B7A-7BF7-FF0B09AE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41CD2-F1A7-2E88-16C2-8D914A83F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FCF4-19F0-6050-2137-64FE4D88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5096F-A57C-B12C-2B4C-5E173BCC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CCFA9-7EA0-E560-0CE4-4CA93E34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617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8D58-9A85-702F-C4D4-434EBC92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BDDFA-6B52-49E9-9E33-76B5A312B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7D0EC-AC5C-D1E1-3816-BD0E65EC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6CDF-534A-C5F3-9009-A37504DE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983A2-FD18-B5B1-DC1B-A33EE087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325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CA59-093A-A572-8932-B2DDA01DB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A5530-F845-84D0-F80B-6EF59F977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E0876-A24F-6238-CF10-C33DDA562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B3B36-A633-4042-14CD-EBB523B5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C152F-1E87-8658-FAE5-3943A66F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B394B-B6B6-86C1-B76D-4152FACC7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064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E9303-6B15-A4A2-3F36-17D0F1594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D7232-208A-FA18-22AF-6FB70B53C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5FB95-F6AA-AE76-00C2-E8F8BE007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DAB45B-C05C-F3A4-F59C-73F2441C0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3567D-D68D-FCC0-B0A6-C5AEB16F3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72AB3-54D6-4DC2-EC0A-C9B3E6734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B23A23-0FD9-8AB2-4040-D3CB8FD5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A379E-835E-EF7E-C1CD-346A3333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355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53F20-066A-7518-DAE9-A8AC2F16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01DC8-B2DD-21CA-D64C-C2D9C07D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822EB-2A16-BE6C-A0F7-AD3905689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738E6-B646-1B26-501A-49FFF2B2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903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6AD4CD-07A9-DE1C-FCA7-8C25A80B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57D90-6A9D-CB52-2EEB-FCE29863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32929-70FF-1174-3475-C72BE2D1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179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58F-FA17-6A66-32EF-1E91C418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2BF57-9046-0236-D33F-E514605E8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6990B-E13B-D8B5-1C78-BD9D3B38A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59A53-6222-FDB4-D994-A38C9438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2ADEE-E79A-281E-2528-49C032DD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32365-7A00-B36C-3329-EEF70411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710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9616-FA1B-762C-1975-F7C6C239A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D5792D-ADF5-E767-1F2C-3F4C6E836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B3B49-6DC9-AC90-4197-98E9B9B04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2FDEC-6B9C-4790-4E86-BF4774D5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26651-2B08-5CA5-76DE-B62B33D4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A5222-6899-C260-0349-89E2AF7AB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346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2C02F-285B-1D85-358C-5CE0F688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6D8AB-5CA5-BB5B-57B8-BBF68117E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AA694-731E-4804-370B-B8CD54A21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E9481-1673-44F4-B9EB-2ECB6652BB98}" type="datetimeFigureOut">
              <a:rPr lang="en-ID" smtClean="0"/>
              <a:t>21/05/2022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BE3A6-CBCD-E3BF-D265-FB2B6273C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A26EB-839F-9F68-C2E1-A2CB8AAD3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0129F-9022-40C4-85BC-D5C071DB40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286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E80477-D095-B697-C1D1-84C691DD6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3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0F661F-CEC2-D9FE-8086-EE9CB3903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983" y="959360"/>
            <a:ext cx="4260112" cy="2291353"/>
          </a:xfrm>
        </p:spPr>
        <p:txBody>
          <a:bodyPr>
            <a:normAutofit/>
          </a:bodyPr>
          <a:lstStyle/>
          <a:p>
            <a:pPr algn="l"/>
            <a:r>
              <a:rPr lang="en-ID" sz="7200" b="1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Orang </a:t>
            </a:r>
            <a:r>
              <a:rPr lang="en-ID" sz="7200" b="1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Ini</a:t>
            </a:r>
            <a:r>
              <a:rPr lang="en-ID" sz="7200" b="1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br>
              <a:rPr lang="en-ID" sz="7200" b="1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</a:br>
            <a:r>
              <a:rPr lang="en-ID" sz="2800" b="1" dirty="0" err="1">
                <a:solidFill>
                  <a:srgbClr val="FFC000"/>
                </a:solidFill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Menerima</a:t>
            </a:r>
            <a:r>
              <a:rPr lang="en-ID" sz="2800" b="1" dirty="0">
                <a:solidFill>
                  <a:srgbClr val="FFC000"/>
                </a:solidFill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Orang </a:t>
            </a:r>
            <a:r>
              <a:rPr lang="en-ID" sz="2800" b="1" dirty="0" err="1">
                <a:solidFill>
                  <a:srgbClr val="FFC000"/>
                </a:solidFill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Berdosa</a:t>
            </a:r>
            <a:br>
              <a:rPr lang="en-ID" sz="44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</a:br>
            <a:endParaRPr lang="en-ID" sz="4400" dirty="0">
              <a:solidFill>
                <a:schemeClr val="bg1"/>
              </a:solidFill>
              <a:latin typeface="Gill Sans Ultra Bold Condensed" panose="020B0A06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2E627-5460-FC1A-D704-1929AEFDB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892" y="400050"/>
            <a:ext cx="4953000" cy="3028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8CF46E-DEAB-C7E1-8419-53A4BFB82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319" y="3810106"/>
            <a:ext cx="4433776" cy="2852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8DDD27-B251-F420-24A7-394B9CAB6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892" y="3810873"/>
            <a:ext cx="4953000" cy="278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988A2-A9FF-089D-DA5C-7F5576EF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5314-8934-FFD9-28FE-B2DB68131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442" y="185668"/>
            <a:ext cx="7040217" cy="658288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Dalam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perumpamaan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sang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gembala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keluar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untuk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mencari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seekor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domba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jumlah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angka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terkecil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Demikianlah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jika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satu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jiwa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saja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hilang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Kristus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akan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mati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bagi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satu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jiwa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D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Domba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telah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tersesat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kandang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adalah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domba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yang paling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berdaya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segala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makhluk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.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harus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dicari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oleh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gembala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karena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sendiri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bisa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menemukan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jalan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kembali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Demikianlah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dengan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jiwa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telah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mengembara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jauh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Allah,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dia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berdaya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sama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seperti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domba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terhilang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kecuali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kasih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Ilahi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datang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untuk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melepaskannya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dia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pernah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bisa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menemukan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jalan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kembali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kepada</a:t>
            </a:r>
            <a:r>
              <a:rPr lang="en-ID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Allah.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D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43458-207B-8638-16D3-BEFC3ECB2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" y="0"/>
            <a:ext cx="4678016" cy="68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91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F94A8-DF77-83E5-82D7-5250F711F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5433"/>
            <a:ext cx="10515600" cy="5257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Gembala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menemukan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bahwa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salah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satu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dombanya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hilang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kelihatan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lalai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terhadap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kawanan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domba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sudah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terkurung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aman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berkata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"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Saya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masih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mempunyai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sembilan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puluh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sembilan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domba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dan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banyak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sekali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kesulitan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akan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saya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alami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kalau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pergi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mencari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seekor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domba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tersesat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Biarlah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dia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kembali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aku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akan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membuka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pintu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kandang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mengizinkan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dia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masuk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"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begitu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domba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tersesat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gembala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merasa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sedih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cemas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menghitung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menghitung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kembali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kawanan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domba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Bilamana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sudah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merasa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pasti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bahwa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seekor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domba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telah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hilang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ia</a:t>
            </a:r>
            <a:r>
              <a:rPr lang="en-ID" sz="24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akan</a:t>
            </a:r>
            <a:r>
              <a:rPr lang="en-ID" sz="24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berlambat-lambat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meninggalkan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kesembilan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puluh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sembilan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domba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berada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dalam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kandang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pergi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mencari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domba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tersesat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 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Makin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gelap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semakin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ganas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badai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di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malam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hari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itu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semakin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berbahaya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jalan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itu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semakin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besar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kegelisahan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gembala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itu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semakin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tekun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ia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mencari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Ia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berusaha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sekuat-kuatnya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mencari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domba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hilang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i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itu</a:t>
            </a:r>
            <a:r>
              <a:rPr lang="en-ID" sz="2400" i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</a:t>
            </a:r>
          </a:p>
          <a:p>
            <a:endParaRPr lang="en-ID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34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B62F-A5B9-39EE-0404-BBB80DBD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46BB1-5DA2-2781-5549-34CC99AE4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965" y="738083"/>
            <a:ext cx="7070035" cy="56203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Akhirnya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usahanya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itu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diberi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pahala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; yang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hilang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telah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ditemukan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Kemudian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mengomelinya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sebab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telah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menyebabkan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begitu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banyak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kesulitan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baginya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, la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memukulnya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dengan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cemeti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malah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mencoba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untuk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memimpin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pulang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Karena </a:t>
            </a:r>
            <a:r>
              <a:rPr lang="en-ID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bersukacita</a:t>
            </a:r>
            <a:r>
              <a:rPr lang="en-ID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ia</a:t>
            </a:r>
            <a:r>
              <a:rPr lang="en-ID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mengangkat</a:t>
            </a:r>
            <a:r>
              <a:rPr lang="en-ID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makhluk</a:t>
            </a:r>
            <a:r>
              <a:rPr lang="en-ID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gememetar</a:t>
            </a:r>
            <a:r>
              <a:rPr lang="en-ID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itu</a:t>
            </a:r>
            <a:r>
              <a:rPr lang="en-ID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lalu</a:t>
            </a:r>
            <a:r>
              <a:rPr lang="en-ID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memikul</a:t>
            </a:r>
            <a:r>
              <a:rPr lang="en-ID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di </a:t>
            </a:r>
            <a:r>
              <a:rPr lang="en-ID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atas</a:t>
            </a:r>
            <a:r>
              <a:rPr lang="en-ID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bahunya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;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jika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terluka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cedera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merangkulnya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dalam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lengannya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merapatkannya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ribaannya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sehingga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kehangatan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hatinya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sendiri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dapat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memberikan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hidup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Dengan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penuh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syukur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bahwa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pencariannya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sia-sia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membawanya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kembali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kandang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domba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</a:t>
            </a:r>
            <a:endParaRPr lang="en-ID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446AC-2CE3-AC58-D57D-3535808C6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9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61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23E4B-CA63-5A5C-D73A-A41734AFF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4887" cy="68517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B6BF4-BCBD-04CA-ED4B-8B9BFF7DE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82" y="1578734"/>
            <a:ext cx="10422835" cy="3700532"/>
          </a:xfrm>
          <a:solidFill>
            <a:schemeClr val="bg1">
              <a:alpha val="94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Perumpamaan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itu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berbicara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tentang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kegagalan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melainkan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tentang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sukses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kesukaan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karena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penemuan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kembali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Di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sini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terdapat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jaminan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Ilahi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bahwa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tidak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satu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pun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dari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domba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yang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tersesat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dari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kandang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Allah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itu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dibiarkan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,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tidak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satu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pun yang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tidak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diberi</a:t>
            </a:r>
            <a:r>
              <a:rPr lang="en-ID" sz="32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pertolongan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Setiap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orang yang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mau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menyerahkan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diri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untuk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ditebus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,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Kristus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akan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melepaskan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dari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lubang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kejahatan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dan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dari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onak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duri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dosa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.</a:t>
            </a:r>
          </a:p>
          <a:p>
            <a:pPr algn="ctr"/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2520070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8CF53-7A28-8BD8-7B2F-858D0E8DA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5E242-2C26-371C-FC71-F40F9C712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2A6E3-933B-EA2B-E26C-16EBFB70E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52" y="1116419"/>
            <a:ext cx="6443330" cy="5039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Jiwa yang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murung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beranikanlah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hatimu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walaupun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engkau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berbuat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kejahatan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mengira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mengampuni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pelanggaran-pelanggaranmu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mengizinkan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engkau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datang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hadirat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-Nya. </a:t>
            </a:r>
            <a:r>
              <a:rPr lang="en-ID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Allah </a:t>
            </a:r>
            <a:r>
              <a:rPr lang="en-ID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berusaha</a:t>
            </a:r>
            <a:r>
              <a:rPr lang="en-ID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ID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dulu</a:t>
            </a:r>
            <a:r>
              <a:rPr lang="en-ID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ID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6894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3A188-A73D-5DAB-7467-8295D82F4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9851"/>
            <a:ext cx="6572693" cy="5507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28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perumpamaan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domba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hilang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Kristus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mengajarkan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datang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pencarian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Allah,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pencarian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pun yang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berakal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budi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pun yang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mencari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Allah.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menyeleweng</a:t>
            </a:r>
            <a:r>
              <a:rPr lang="en-ID" sz="2800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ID" sz="28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(Roma 3:11)</a:t>
            </a:r>
          </a:p>
          <a:p>
            <a:pPr marL="0" indent="0">
              <a:buNone/>
            </a:pPr>
            <a:endParaRPr lang="en-ID" sz="2800" dirty="0">
              <a:effectLst/>
              <a:latin typeface="Impact" panose="020B080603090205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D" dirty="0">
              <a:latin typeface="Impact" panose="020B080603090205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Kita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bertobat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supaya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mengasihi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menyatakan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kasih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-Nya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supaya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bertobat</a:t>
            </a:r>
            <a:endParaRPr lang="en-ID" sz="28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1780A-09DF-33BB-B46C-8C1C00D46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754" y="1928038"/>
            <a:ext cx="5036288" cy="33575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5553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10BD-A255-B7BC-761B-53EDB6F6C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A4F08-B2FB-8F7C-A8B4-C5130E003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7805"/>
            <a:ext cx="10515599" cy="4869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Ketika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domba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tersesat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itu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akhirnya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dibawa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pulang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ucapan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syukur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sang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gembala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terungkap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dalam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pujian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merdu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penuh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kesukaan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memanggil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sahabat-sahabat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tetangga-tetangganya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berkata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kepada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mereka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"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Bersukacitalah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bersama-sama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dengan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aku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sebab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dombaku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hilang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itu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telah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kutemukan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." 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Oleh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sebab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itu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bila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seorang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tersesat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ditemukan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kembali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oleh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Gembala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Agung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domba-domba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itu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surga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bumi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bersatu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dalam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pengucapan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syukur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sukacita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</a:t>
            </a:r>
          </a:p>
          <a:p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774728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A7CB-6803-96B9-0A1D-EDFA1BEC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C7614-BA28-5CEF-FC6A-B8D8E804A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3498"/>
            <a:ext cx="10515600" cy="47734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Para rabi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mempunyai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satu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pepatah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mengatakan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bahwa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surga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akan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gembira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bila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seseorang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telah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berdosa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terhadap</a:t>
            </a:r>
            <a:r>
              <a:rPr lang="en-ID" sz="36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Allah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dibinasakan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;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tetapi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Kristus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mengajarkan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bahwa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bagi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Allah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pekerjaan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membinasakan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adalah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suatu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pekerjaan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asing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ID" sz="3600" dirty="0">
              <a:effectLst/>
              <a:latin typeface="Arial Narrow" panose="020B060602020203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Kesukaan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besar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terjadi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di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surga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bilamana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ada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pemulihan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kepada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peta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Allah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sendiri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dalam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jiwa-jiwa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telah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dijadikan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-Nya.</a:t>
            </a:r>
          </a:p>
          <a:p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684641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7E6D0-3DD0-B059-365C-7B688D84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1FFB8-8999-425F-526D-1948400CA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12" y="1253331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Bila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seseorang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telah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mengembara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jauh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dalam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dosa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berusaha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untuk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kembali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kepada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Allah,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ia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akan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menghadapi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kritik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dan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diragukan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.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Ada orang yang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merasa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ragu-ragu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apakah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pertobatannya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adalah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tulen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ada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orang yang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akan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berbisik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"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sz="4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sz="4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mempunyai</a:t>
            </a:r>
            <a:r>
              <a:rPr lang="en-ID" sz="4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keteguhan</a:t>
            </a:r>
            <a:r>
              <a:rPr lang="en-ID" sz="4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; 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saya</a:t>
            </a:r>
            <a:r>
              <a:rPr lang="en-ID" sz="4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sz="4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percaya</a:t>
            </a:r>
            <a:r>
              <a:rPr lang="en-ID" sz="4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bahwa</a:t>
            </a:r>
            <a:r>
              <a:rPr lang="en-ID" sz="4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sz="4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dapat</a:t>
            </a:r>
            <a:r>
              <a:rPr lang="en-ID" sz="4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bertahan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." 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Orang-orang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ini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tidak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melakukan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pekerjaan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Allah,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melainkan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melakukan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pekerjaan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Setan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yang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menjadi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pendakwa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saudara-saudara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endParaRPr lang="en-ID" sz="4000" dirty="0"/>
          </a:p>
        </p:txBody>
      </p:sp>
    </p:spTree>
    <p:extLst>
      <p:ext uri="{BB962C8B-B14F-4D97-AF65-F5344CB8AC3E}">
        <p14:creationId xmlns:p14="http://schemas.microsoft.com/office/powerpoint/2010/main" val="3622792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07F1F-E9AE-A5D4-356E-E34B072A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69581-D0BB-B841-7B98-CCC826022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4521"/>
            <a:ext cx="10515600" cy="5408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Para rabi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memahami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perumpamaan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Kristus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berlaku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pemungut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cukai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orang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berdosa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juga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mempunyai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sebuah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arti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luas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Oleh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domba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tersesat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Kristus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menggambarkan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bukan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berdosa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perorangan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dunia yang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murtad dan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dihancurkan</a:t>
            </a:r>
            <a:r>
              <a:rPr lang="en-ID" sz="36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ID" sz="36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dosa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253969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CAC45-F75C-7DD2-9BCA-A9B8449C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Lukas 15:1-10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9C489-EB93-2CA8-1D19-0CF903644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D" dirty="0"/>
              <a:t>15:1 Para </a:t>
            </a:r>
            <a:r>
              <a:rPr lang="en-ID" dirty="0" err="1"/>
              <a:t>pemungut</a:t>
            </a:r>
            <a:r>
              <a:rPr lang="en-ID" dirty="0"/>
              <a:t> </a:t>
            </a:r>
            <a:r>
              <a:rPr lang="en-ID" dirty="0" err="1"/>
              <a:t>cukai</a:t>
            </a:r>
            <a:r>
              <a:rPr lang="en-ID" dirty="0"/>
              <a:t> dan orang-orang </a:t>
            </a:r>
            <a:r>
              <a:rPr lang="en-ID" dirty="0" err="1"/>
              <a:t>berdosa</a:t>
            </a:r>
            <a:r>
              <a:rPr lang="en-ID" dirty="0"/>
              <a:t> </a:t>
            </a:r>
            <a:r>
              <a:rPr lang="en-ID" dirty="0" err="1"/>
              <a:t>biasanya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mendengarkan</a:t>
            </a:r>
            <a:r>
              <a:rPr lang="en-ID" dirty="0"/>
              <a:t> Dia.</a:t>
            </a:r>
          </a:p>
          <a:p>
            <a:r>
              <a:rPr lang="en-ID" dirty="0"/>
              <a:t>15:2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bersungut-sungutlah</a:t>
            </a:r>
            <a:r>
              <a:rPr lang="en-ID" dirty="0"/>
              <a:t> orang-orang </a:t>
            </a:r>
            <a:r>
              <a:rPr lang="en-ID" dirty="0" err="1"/>
              <a:t>Farisi</a:t>
            </a:r>
            <a:r>
              <a:rPr lang="en-ID" dirty="0"/>
              <a:t> dan </a:t>
            </a:r>
            <a:r>
              <a:rPr lang="en-ID" dirty="0" err="1"/>
              <a:t>ahli-ahli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, </a:t>
            </a:r>
            <a:r>
              <a:rPr lang="en-ID" dirty="0" err="1"/>
              <a:t>katanya</a:t>
            </a:r>
            <a:r>
              <a:rPr lang="en-ID" dirty="0"/>
              <a:t>: "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menerima</a:t>
            </a:r>
            <a:r>
              <a:rPr lang="en-ID" dirty="0"/>
              <a:t> orang-orang </a:t>
            </a:r>
            <a:r>
              <a:rPr lang="en-ID" dirty="0" err="1"/>
              <a:t>berdosa</a:t>
            </a:r>
            <a:r>
              <a:rPr lang="en-ID" dirty="0"/>
              <a:t> dan </a:t>
            </a:r>
            <a:r>
              <a:rPr lang="en-ID" dirty="0" err="1"/>
              <a:t>makan</a:t>
            </a:r>
            <a:r>
              <a:rPr lang="en-ID" dirty="0"/>
              <a:t> </a:t>
            </a:r>
            <a:r>
              <a:rPr lang="en-ID" dirty="0" err="1"/>
              <a:t>bersama-sama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."</a:t>
            </a:r>
          </a:p>
          <a:p>
            <a:r>
              <a:rPr lang="en-ID" dirty="0"/>
              <a:t>15:3 Lalu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mengatakan</a:t>
            </a:r>
            <a:r>
              <a:rPr lang="en-ID" dirty="0"/>
              <a:t> </a:t>
            </a:r>
            <a:r>
              <a:rPr lang="en-ID" dirty="0" err="1"/>
              <a:t>perumpamaan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:</a:t>
            </a:r>
          </a:p>
          <a:p>
            <a:r>
              <a:rPr lang="en-ID" dirty="0"/>
              <a:t>15:4 "</a:t>
            </a:r>
            <a:r>
              <a:rPr lang="en-ID" dirty="0" err="1"/>
              <a:t>Siapakah</a:t>
            </a:r>
            <a:r>
              <a:rPr lang="en-ID" dirty="0"/>
              <a:t> di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kamu</a:t>
            </a:r>
            <a:r>
              <a:rPr lang="en-ID" dirty="0"/>
              <a:t> yang </a:t>
            </a:r>
            <a:r>
              <a:rPr lang="en-ID" dirty="0" err="1"/>
              <a:t>mempunyai</a:t>
            </a:r>
            <a:r>
              <a:rPr lang="en-ID" dirty="0"/>
              <a:t> </a:t>
            </a:r>
            <a:r>
              <a:rPr lang="en-ID" dirty="0" err="1"/>
              <a:t>seratus</a:t>
            </a:r>
            <a:r>
              <a:rPr lang="en-ID" dirty="0"/>
              <a:t> </a:t>
            </a:r>
            <a:r>
              <a:rPr lang="en-ID" dirty="0" err="1"/>
              <a:t>ekor</a:t>
            </a:r>
            <a:r>
              <a:rPr lang="en-ID" dirty="0"/>
              <a:t> </a:t>
            </a:r>
            <a:r>
              <a:rPr lang="en-ID" dirty="0" err="1"/>
              <a:t>domba</a:t>
            </a:r>
            <a:r>
              <a:rPr lang="en-ID" dirty="0"/>
              <a:t>, dan </a:t>
            </a:r>
            <a:r>
              <a:rPr lang="en-ID" dirty="0" err="1"/>
              <a:t>jikalau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kehilangan</a:t>
            </a:r>
            <a:r>
              <a:rPr lang="en-ID" dirty="0"/>
              <a:t> </a:t>
            </a:r>
            <a:r>
              <a:rPr lang="en-ID" dirty="0" err="1"/>
              <a:t>seekor</a:t>
            </a:r>
            <a:r>
              <a:rPr lang="en-ID" dirty="0"/>
              <a:t> di </a:t>
            </a:r>
            <a:r>
              <a:rPr lang="en-ID" dirty="0" err="1"/>
              <a:t>antaranya</a:t>
            </a:r>
            <a:r>
              <a:rPr lang="en-ID" dirty="0"/>
              <a:t>,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meninggalkan</a:t>
            </a:r>
            <a:r>
              <a:rPr lang="en-ID" dirty="0"/>
              <a:t> yang </a:t>
            </a:r>
            <a:r>
              <a:rPr lang="en-ID" dirty="0" err="1"/>
              <a:t>sembilan</a:t>
            </a:r>
            <a:r>
              <a:rPr lang="en-ID" dirty="0"/>
              <a:t> </a:t>
            </a:r>
            <a:r>
              <a:rPr lang="en-ID" dirty="0" err="1"/>
              <a:t>puluh</a:t>
            </a:r>
            <a:r>
              <a:rPr lang="en-ID" dirty="0"/>
              <a:t> </a:t>
            </a:r>
            <a:r>
              <a:rPr lang="en-ID" dirty="0" err="1"/>
              <a:t>sembilan</a:t>
            </a:r>
            <a:r>
              <a:rPr lang="en-ID" dirty="0"/>
              <a:t> </a:t>
            </a:r>
            <a:r>
              <a:rPr lang="en-ID" dirty="0" err="1"/>
              <a:t>ekor</a:t>
            </a:r>
            <a:r>
              <a:rPr lang="en-ID" dirty="0"/>
              <a:t> di </a:t>
            </a:r>
            <a:r>
              <a:rPr lang="en-ID" dirty="0" err="1"/>
              <a:t>padang</a:t>
            </a:r>
            <a:r>
              <a:rPr lang="en-ID" dirty="0"/>
              <a:t> </a:t>
            </a:r>
            <a:r>
              <a:rPr lang="en-ID" dirty="0" err="1"/>
              <a:t>gurun</a:t>
            </a:r>
            <a:r>
              <a:rPr lang="en-ID" dirty="0"/>
              <a:t> dan </a:t>
            </a:r>
            <a:r>
              <a:rPr lang="en-ID" dirty="0" err="1"/>
              <a:t>pergi</a:t>
            </a:r>
            <a:r>
              <a:rPr lang="en-ID" dirty="0"/>
              <a:t> </a:t>
            </a:r>
            <a:r>
              <a:rPr lang="en-ID" dirty="0" err="1"/>
              <a:t>mencari</a:t>
            </a:r>
            <a:r>
              <a:rPr lang="en-ID" dirty="0"/>
              <a:t> yang </a:t>
            </a:r>
            <a:r>
              <a:rPr lang="en-ID" dirty="0" err="1"/>
              <a:t>sesat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sampai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menemukannya</a:t>
            </a:r>
            <a:r>
              <a:rPr lang="en-ID" dirty="0"/>
              <a:t>?</a:t>
            </a:r>
          </a:p>
          <a:p>
            <a:r>
              <a:rPr lang="en-ID" dirty="0"/>
              <a:t>15:5 Dan </a:t>
            </a:r>
            <a:r>
              <a:rPr lang="en-ID" dirty="0" err="1"/>
              <a:t>kalau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menemukannya</a:t>
            </a:r>
            <a:r>
              <a:rPr lang="en-ID" dirty="0"/>
              <a:t>,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meletakkannya</a:t>
            </a:r>
            <a:r>
              <a:rPr lang="en-ID" dirty="0"/>
              <a:t> di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bahunya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gembira</a:t>
            </a:r>
            <a:r>
              <a:rPr lang="en-ID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048385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099DD-98F7-67F0-977A-791BDA4D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BEE43-0DC4-6EF3-F53F-E13D06783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Dunia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hanyalah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sebuah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atom di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semesta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alam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diperintah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Allah;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namun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demikian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dunia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kecil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jatuh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ini-satu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domba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40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tersesat</a:t>
            </a:r>
            <a:r>
              <a:rPr lang="en-ID" sz="40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Eras Demi ITC" panose="020B0805030504020804" pitchFamily="34" charset="0"/>
                <a:ea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ID" sz="4000" dirty="0">
                <a:effectLst/>
                <a:latin typeface="Eras Demi ITC" panose="020B08050305040208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Eras Demi ITC" panose="020B0805030504020804" pitchFamily="34" charset="0"/>
                <a:ea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ID" sz="4000" dirty="0">
                <a:effectLst/>
                <a:latin typeface="Eras Demi ITC" panose="020B08050305040208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Eras Demi ITC" panose="020B08050305040208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berharga</a:t>
            </a:r>
            <a:r>
              <a:rPr lang="en-ID" sz="4000" dirty="0">
                <a:effectLst/>
                <a:latin typeface="Eras Demi ITC" panose="020B08050305040208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Eras Demi ITC" panose="020B08050305040208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4000" dirty="0">
                <a:effectLst/>
                <a:latin typeface="Eras Demi ITC" panose="020B08050305040208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Eras Demi ITC" panose="020B0805030504020804" pitchFamily="34" charset="0"/>
                <a:ea typeface="Arial" panose="020B0604020202020204" pitchFamily="34" charset="0"/>
                <a:cs typeface="Arial" panose="020B0604020202020204" pitchFamily="34" charset="0"/>
              </a:rPr>
              <a:t>pemandangan</a:t>
            </a:r>
            <a:r>
              <a:rPr lang="en-ID" sz="4000" dirty="0">
                <a:effectLst/>
                <a:latin typeface="Eras Demi ITC" panose="020B0805030504020804" pitchFamily="34" charset="0"/>
                <a:ea typeface="Arial" panose="020B0604020202020204" pitchFamily="34" charset="0"/>
                <a:cs typeface="Arial" panose="020B0604020202020204" pitchFamily="34" charset="0"/>
              </a:rPr>
              <a:t>-Nya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daripada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sembilan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puluh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sembilan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tersesat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kandang</a:t>
            </a:r>
            <a:r>
              <a:rPr lang="en-ID" sz="40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61369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8F4A2-04D3-3D96-C6B5-0C767ED43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Kristus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Panglima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dicintai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istana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surga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merendahkan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kedudukan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-Nya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menyisihkan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kemuliaan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dipunyai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-Nya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Bapa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menyelamatkan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dunia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tersesat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meninggalkan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dunia-dunia yang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berdosa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sembilan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puluh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sembilan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mengasihi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datang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bumi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tertikam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pemberontakan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kita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," dan "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diremukkan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kejahatan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kita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." </a:t>
            </a:r>
            <a:endParaRPr lang="en-ID" sz="3600" dirty="0"/>
          </a:p>
          <a:p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637968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F5773-A1C2-E148-82F1-E3AC742D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36587-4473-C20A-2DAF-C14941052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060" y="1400323"/>
            <a:ext cx="677471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Setiap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jiwa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telah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dilepaskan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Kristus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dipanggil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untuk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bekerja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dalam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nama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-Nya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menyelamatkan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orang yang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tersesat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Pekerjaan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ini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telah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dilalaikan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di Israel.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Apakah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hal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ini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dilalaikan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sekarang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oleh orang yang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mengaku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menjadi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pengikut-pengikut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Kristus</a:t>
            </a:r>
            <a:r>
              <a:rPr lang="en-ID" sz="3600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?</a:t>
            </a:r>
            <a:endParaRPr lang="en-ID" sz="36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ID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62A3B-B5D0-4F6F-31C6-4F3BCD16D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82"/>
          <a:stretch/>
        </p:blipFill>
        <p:spPr>
          <a:xfrm>
            <a:off x="7432048" y="1690688"/>
            <a:ext cx="4464123" cy="33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3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D1773-8250-8328-1860-0C367E68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08E5C-A07C-9134-FAF2-87669708F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376" y="1155774"/>
            <a:ext cx="989005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Orang-orang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berdosa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ini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boleh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nampak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keras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kepala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peduli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;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tetapi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jika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mereka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telah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memperoleh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manfaat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sama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diterima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orang lain,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mereka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dapat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menunjukkan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jiwa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lebih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anggun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mempunyai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talenta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lebih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besar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lebih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berguna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Malaikat-malaikat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menaruh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kasihan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terhadap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musafir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ini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Malaikat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meratap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sedang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mata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manusia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kering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hatinya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tertutup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untuk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merasa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kasihan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</a:t>
            </a:r>
          </a:p>
          <a:p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2067472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21C56-B9B9-295E-A7B0-FABB2CE4C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sz="2800" b="1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Keping</a:t>
            </a:r>
            <a:r>
              <a:rPr lang="en-ID" sz="2800" b="1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Perak yang </a:t>
            </a:r>
            <a:r>
              <a:rPr lang="en-ID" sz="2800" b="1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Hilang</a:t>
            </a:r>
            <a:b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</a:br>
            <a:endParaRPr lang="en-ID" sz="28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E00C9-2752-F17F-F8D5-A6FFB7041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ID" sz="4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Setelah</a:t>
            </a:r>
            <a:r>
              <a:rPr lang="en-ID" sz="4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memberikan</a:t>
            </a:r>
            <a:r>
              <a:rPr lang="en-ID" sz="4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perumpamaan</a:t>
            </a:r>
            <a:r>
              <a:rPr lang="en-ID" sz="4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tentang</a:t>
            </a:r>
            <a:r>
              <a:rPr lang="en-ID" sz="4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domba</a:t>
            </a:r>
            <a:r>
              <a:rPr lang="en-ID" sz="4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4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tersesat</a:t>
            </a:r>
            <a:r>
              <a:rPr lang="en-ID" sz="4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4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Kristus</a:t>
            </a:r>
            <a:r>
              <a:rPr lang="en-ID" sz="4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menuturkan</a:t>
            </a:r>
            <a:r>
              <a:rPr lang="en-ID" sz="4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perumpamaan</a:t>
            </a:r>
            <a:r>
              <a:rPr lang="en-ID" sz="4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lain, "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Atau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perempuan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manakah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yang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mempunyai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sepuluh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dirham dan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jika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ia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kehilangan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satu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di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antanya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,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tidak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menyalakan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pelita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dan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menyapu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rumah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serta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mencarinya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dengan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cermat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sampai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ia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4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menemukannya</a:t>
            </a:r>
            <a:r>
              <a:rPr lang="en-ID" sz="4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?</a:t>
            </a:r>
            <a:r>
              <a:rPr lang="en-ID" sz="4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"</a:t>
            </a:r>
            <a:endParaRPr lang="en-ID" sz="4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ID" sz="4400" dirty="0"/>
          </a:p>
        </p:txBody>
      </p:sp>
    </p:spTree>
    <p:extLst>
      <p:ext uri="{BB962C8B-B14F-4D97-AF65-F5344CB8AC3E}">
        <p14:creationId xmlns:p14="http://schemas.microsoft.com/office/powerpoint/2010/main" val="3548295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4212-6DDC-08C5-D615-DC5CD27AF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9366-207B-0BBA-D564-C1C416159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68749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Di dunia Timur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rumah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orang-orang miskin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biasanya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terdiri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dari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satu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kamar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saja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biasanya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tidak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berjendela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gelap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Kamar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itu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jarang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disapu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dan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sekeping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dirham yang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jatuh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lantai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akan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segera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tertutup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oleh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debu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sampah</a:t>
            </a:r>
            <a:r>
              <a:rPr lang="en-ID" sz="36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Agar uang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kita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dapat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ditemukan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kembali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walau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pada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siang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hari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sebuah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lilin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harus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dinyalakan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rumah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harus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disapu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dengan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teliti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ID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4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6D60-F688-91BF-D8EF-0E8CE7267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67" y="783634"/>
            <a:ext cx="730633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Dalam</a:t>
            </a:r>
            <a:r>
              <a:rPr lang="en-ID" sz="32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perkawinan</a:t>
            </a:r>
            <a:r>
              <a:rPr lang="en-ID" sz="32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biasanya</a:t>
            </a:r>
            <a:r>
              <a:rPr lang="en-ID" sz="32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sang </a:t>
            </a:r>
            <a:r>
              <a:rPr lang="en-ID" sz="32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istri</a:t>
            </a:r>
            <a:r>
              <a:rPr lang="en-ID" sz="32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memperoleh</a:t>
            </a:r>
            <a:r>
              <a:rPr lang="en-ID" sz="32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pembagian</a:t>
            </a:r>
            <a:r>
              <a:rPr lang="en-ID" sz="32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32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terdiri</a:t>
            </a:r>
            <a:r>
              <a:rPr lang="en-ID" sz="32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dari</a:t>
            </a:r>
            <a:r>
              <a:rPr lang="en-ID" sz="32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keping-keping</a:t>
            </a:r>
            <a:r>
              <a:rPr lang="en-ID" sz="32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uang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yang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disimpannya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hati-hati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sekali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sebagai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milik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sangat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dicintainya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untuk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diteruskan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kepada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putri-putrinya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sendiri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Kehilangan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satu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dirham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saja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akan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dianggap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sebagai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suatu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musibah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dan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penemuannya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kembali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akan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membawa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kegembiraan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besar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di mana para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wanita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tetangganya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akan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turut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bersuka</a:t>
            </a:r>
            <a:r>
              <a:rPr lang="en-ID" sz="32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</a:t>
            </a:r>
          </a:p>
          <a:p>
            <a:endParaRPr lang="en-ID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CFBD0-BC4E-1F99-B6E6-6446F1774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036" y="966002"/>
            <a:ext cx="4102964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68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10B1-BFCF-9EAE-B381-46F2CEA9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E0F36-A19B-6391-BBFD-0E047870B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427" y="1105786"/>
            <a:ext cx="7221279" cy="5305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"Dan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kalau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telah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menemukannya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," kata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Kristus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"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memanggil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sahabat-sahabat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tetangga-tetangganya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serta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berkata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: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Bersukacitalah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bersama-sama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denganku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,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sebab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dirhamku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yang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hilang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itu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telah</a:t>
            </a:r>
            <a:r>
              <a:rPr lang="en-ID" sz="32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kutemukan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Aku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berkata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kepadamu</a:t>
            </a:r>
            <a:r>
              <a:rPr lang="en-ID" sz="32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: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Demikian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juga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akan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ada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sukacita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pada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malaikat-malaikat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Allah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karena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satu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orang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berdosa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bertobat</a:t>
            </a:r>
            <a:r>
              <a:rPr lang="en-ID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."</a:t>
            </a:r>
          </a:p>
          <a:p>
            <a:endParaRPr lang="en-ID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31B0D-14DC-4516-1C5A-472022AF2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59" y="1923717"/>
            <a:ext cx="4019259" cy="3010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6038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E636-0CEA-E3F0-746F-39FCB6169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2 </a:t>
            </a:r>
            <a:r>
              <a:rPr lang="en-US" dirty="0" err="1">
                <a:latin typeface="Impact" panose="020B0806030902050204" pitchFamily="34" charset="0"/>
              </a:rPr>
              <a:t>Golongan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Umat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Manusia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48522-72F4-1134-722A-94EDD8A45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kedua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perumpamaan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menggambarkan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golongan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berbeda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Domba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tersesat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tersesat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meninggalkan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gembala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kandang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domba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kembali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sendiri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menggambarkan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sadar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berpisah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 dan yang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berada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tengah-tengah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awan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kebingungan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kehinaan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di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bawah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pencobaan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hebat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ID" sz="2800" dirty="0"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endParaRPr lang="en-ID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389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63F91-9071-00BB-8840-26BF351C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8586"/>
            <a:ext cx="10515600" cy="5528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Dirham yang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hilang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menggambarkan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hilang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pelanggaran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dosa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mempunyai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kesadaran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mengenai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keadaannya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tersesat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Allah,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mengetahuinya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Jiwa-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jiwa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berada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bahaya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sadar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peduli</a:t>
            </a:r>
            <a:r>
              <a:rPr lang="en-ID" sz="2800" dirty="0">
                <a:effectLst/>
                <a:latin typeface="Bahnschrift SemiBol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ID" sz="2800" dirty="0">
              <a:latin typeface="Bahnschrift SemiBold" panose="020B0502040204020203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Dalam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perumpamaan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ini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Kristus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mengajarkan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bahwa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bahkan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orang yang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tidak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mempedulikan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tuntutan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Allah,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adalah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sasaran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dari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cinta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pengasihan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-Nya. </a:t>
            </a:r>
            <a:r>
              <a:rPr lang="en-ID" sz="28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harus</a:t>
            </a:r>
            <a:r>
              <a:rPr lang="en-ID" sz="28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dicari</a:t>
            </a:r>
            <a:r>
              <a:rPr lang="en-ID" sz="28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agar </a:t>
            </a:r>
            <a:r>
              <a:rPr lang="en-ID" sz="28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dapat</a:t>
            </a:r>
            <a:r>
              <a:rPr lang="en-ID" sz="28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dibawa</a:t>
            </a:r>
            <a:r>
              <a:rPr lang="en-ID" sz="28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kembali</a:t>
            </a:r>
            <a:r>
              <a:rPr lang="en-ID" sz="28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kepada</a:t>
            </a:r>
            <a:r>
              <a:rPr lang="en-ID" sz="28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Allah.</a:t>
            </a:r>
          </a:p>
          <a:p>
            <a:endParaRPr lang="en-ID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1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7411E-9C26-AD69-C80B-4EBE7088A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2260"/>
            <a:ext cx="10515600" cy="5879805"/>
          </a:xfrm>
        </p:spPr>
        <p:txBody>
          <a:bodyPr>
            <a:normAutofit fontScale="92500"/>
          </a:bodyPr>
          <a:lstStyle/>
          <a:p>
            <a:r>
              <a:rPr lang="en-ID" dirty="0"/>
              <a:t>15:6 </a:t>
            </a:r>
            <a:r>
              <a:rPr lang="en-ID" dirty="0" err="1"/>
              <a:t>Bersukacitalah</a:t>
            </a:r>
            <a:r>
              <a:rPr lang="en-ID" dirty="0"/>
              <a:t> </a:t>
            </a:r>
            <a:r>
              <a:rPr lang="en-ID" dirty="0" err="1"/>
              <a:t>bersama-sama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aku</a:t>
            </a:r>
            <a:r>
              <a:rPr lang="en-ID" dirty="0"/>
              <a:t>, </a:t>
            </a:r>
            <a:r>
              <a:rPr lang="en-ID" dirty="0" err="1"/>
              <a:t>sebab</a:t>
            </a:r>
            <a:r>
              <a:rPr lang="en-ID" dirty="0"/>
              <a:t> </a:t>
            </a:r>
            <a:r>
              <a:rPr lang="en-ID" dirty="0" err="1"/>
              <a:t>dombaku</a:t>
            </a:r>
            <a:r>
              <a:rPr lang="en-ID" dirty="0"/>
              <a:t> yang </a:t>
            </a:r>
            <a:r>
              <a:rPr lang="en-ID" dirty="0" err="1"/>
              <a:t>hilang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kutemukan</a:t>
            </a:r>
            <a:r>
              <a:rPr lang="en-ID" dirty="0"/>
              <a:t>.</a:t>
            </a:r>
          </a:p>
          <a:p>
            <a:r>
              <a:rPr lang="en-ID" dirty="0"/>
              <a:t>15:7 Aku </a:t>
            </a:r>
            <a:r>
              <a:rPr lang="en-ID" dirty="0" err="1"/>
              <a:t>berkata</a:t>
            </a:r>
            <a:r>
              <a:rPr lang="en-ID" dirty="0"/>
              <a:t> </a:t>
            </a:r>
            <a:r>
              <a:rPr lang="en-ID" dirty="0" err="1"/>
              <a:t>kepadamu</a:t>
            </a:r>
            <a:r>
              <a:rPr lang="en-ID" dirty="0"/>
              <a:t>: </a:t>
            </a:r>
            <a:r>
              <a:rPr lang="en-ID" dirty="0" err="1"/>
              <a:t>Demikian</a:t>
            </a:r>
            <a:r>
              <a:rPr lang="en-ID" dirty="0"/>
              <a:t> juga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sukacita</a:t>
            </a:r>
            <a:r>
              <a:rPr lang="en-ID" dirty="0"/>
              <a:t> di </a:t>
            </a:r>
            <a:r>
              <a:rPr lang="en-ID" dirty="0" err="1"/>
              <a:t>sorga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orang </a:t>
            </a:r>
            <a:r>
              <a:rPr lang="en-ID" dirty="0" err="1"/>
              <a:t>berdosa</a:t>
            </a:r>
            <a:r>
              <a:rPr lang="en-ID" dirty="0"/>
              <a:t> yang </a:t>
            </a:r>
            <a:r>
              <a:rPr lang="en-ID" dirty="0" err="1"/>
              <a:t>bertobat</a:t>
            </a:r>
            <a:r>
              <a:rPr lang="en-ID" dirty="0"/>
              <a:t>,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pada </a:t>
            </a:r>
            <a:r>
              <a:rPr lang="en-ID" dirty="0" err="1"/>
              <a:t>sukacita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sembilan</a:t>
            </a:r>
            <a:r>
              <a:rPr lang="en-ID" dirty="0"/>
              <a:t> </a:t>
            </a:r>
            <a:r>
              <a:rPr lang="en-ID" dirty="0" err="1"/>
              <a:t>puluh</a:t>
            </a:r>
            <a:r>
              <a:rPr lang="en-ID" dirty="0"/>
              <a:t> </a:t>
            </a:r>
            <a:r>
              <a:rPr lang="en-ID" dirty="0" err="1"/>
              <a:t>sembilan</a:t>
            </a:r>
            <a:r>
              <a:rPr lang="en-ID" dirty="0"/>
              <a:t> orang </a:t>
            </a:r>
            <a:r>
              <a:rPr lang="en-ID" dirty="0" err="1"/>
              <a:t>benar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memerlukan</a:t>
            </a:r>
            <a:r>
              <a:rPr lang="en-ID" dirty="0"/>
              <a:t> </a:t>
            </a:r>
            <a:r>
              <a:rPr lang="en-ID" dirty="0" err="1"/>
              <a:t>pertobatan</a:t>
            </a:r>
            <a:r>
              <a:rPr lang="en-ID" dirty="0"/>
              <a:t>."</a:t>
            </a:r>
          </a:p>
          <a:p>
            <a:r>
              <a:rPr lang="en-ID" dirty="0"/>
              <a:t>15:8 "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</a:t>
            </a:r>
            <a:r>
              <a:rPr lang="en-ID" dirty="0" err="1"/>
              <a:t>manakah</a:t>
            </a:r>
            <a:r>
              <a:rPr lang="en-ID" dirty="0"/>
              <a:t> yang </a:t>
            </a:r>
            <a:r>
              <a:rPr lang="en-ID" dirty="0" err="1"/>
              <a:t>mempunyai</a:t>
            </a:r>
            <a:r>
              <a:rPr lang="en-ID" dirty="0"/>
              <a:t> </a:t>
            </a:r>
            <a:r>
              <a:rPr lang="en-ID" dirty="0" err="1"/>
              <a:t>sepuluh</a:t>
            </a:r>
            <a:r>
              <a:rPr lang="en-ID" dirty="0"/>
              <a:t> dirham, dan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kehilangan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di </a:t>
            </a:r>
            <a:r>
              <a:rPr lang="en-ID" dirty="0" err="1"/>
              <a:t>antaranya</a:t>
            </a:r>
            <a:r>
              <a:rPr lang="en-ID" dirty="0"/>
              <a:t>,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menyalakan</a:t>
            </a:r>
            <a:r>
              <a:rPr lang="en-ID" dirty="0"/>
              <a:t> </a:t>
            </a:r>
            <a:r>
              <a:rPr lang="en-ID" dirty="0" err="1"/>
              <a:t>pelita</a:t>
            </a:r>
            <a:r>
              <a:rPr lang="en-ID" dirty="0"/>
              <a:t> dan </a:t>
            </a:r>
            <a:r>
              <a:rPr lang="en-ID" dirty="0" err="1"/>
              <a:t>menyapu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mencarinya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cermat</a:t>
            </a:r>
            <a:r>
              <a:rPr lang="en-ID" dirty="0"/>
              <a:t> </a:t>
            </a:r>
            <a:r>
              <a:rPr lang="en-ID" dirty="0" err="1"/>
              <a:t>sampai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menemukannya</a:t>
            </a:r>
            <a:r>
              <a:rPr lang="en-ID" dirty="0"/>
              <a:t>?</a:t>
            </a:r>
          </a:p>
          <a:p>
            <a:r>
              <a:rPr lang="en-ID" dirty="0"/>
              <a:t>15:9 Dan </a:t>
            </a:r>
            <a:r>
              <a:rPr lang="en-ID" dirty="0" err="1"/>
              <a:t>kalau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menemukannya</a:t>
            </a:r>
            <a:r>
              <a:rPr lang="en-ID" dirty="0"/>
              <a:t>,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memanggil</a:t>
            </a:r>
            <a:r>
              <a:rPr lang="en-ID" dirty="0"/>
              <a:t> </a:t>
            </a:r>
            <a:r>
              <a:rPr lang="en-ID" dirty="0" err="1"/>
              <a:t>sahabat-sahabat</a:t>
            </a:r>
            <a:r>
              <a:rPr lang="en-ID" dirty="0"/>
              <a:t> dan </a:t>
            </a:r>
            <a:r>
              <a:rPr lang="en-ID" dirty="0" err="1"/>
              <a:t>tetangga-tetangganya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berkata</a:t>
            </a:r>
            <a:r>
              <a:rPr lang="en-ID" dirty="0"/>
              <a:t>: </a:t>
            </a:r>
            <a:r>
              <a:rPr lang="en-ID" dirty="0" err="1"/>
              <a:t>Bersukacitalah</a:t>
            </a:r>
            <a:r>
              <a:rPr lang="en-ID" dirty="0"/>
              <a:t> </a:t>
            </a:r>
            <a:r>
              <a:rPr lang="en-ID" dirty="0" err="1"/>
              <a:t>bersama-sama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aku</a:t>
            </a:r>
            <a:r>
              <a:rPr lang="en-ID" dirty="0"/>
              <a:t>, </a:t>
            </a:r>
            <a:r>
              <a:rPr lang="en-ID" dirty="0" err="1"/>
              <a:t>sebab</a:t>
            </a:r>
            <a:r>
              <a:rPr lang="en-ID" dirty="0"/>
              <a:t> </a:t>
            </a:r>
            <a:r>
              <a:rPr lang="en-ID" dirty="0" err="1"/>
              <a:t>dirhamku</a:t>
            </a:r>
            <a:r>
              <a:rPr lang="en-ID" dirty="0"/>
              <a:t> yang </a:t>
            </a:r>
            <a:r>
              <a:rPr lang="en-ID" dirty="0" err="1"/>
              <a:t>hilang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kutemukan</a:t>
            </a:r>
            <a:r>
              <a:rPr lang="en-ID" dirty="0"/>
              <a:t>.</a:t>
            </a:r>
          </a:p>
          <a:p>
            <a:r>
              <a:rPr lang="en-ID" dirty="0"/>
              <a:t>15:10 Aku </a:t>
            </a:r>
            <a:r>
              <a:rPr lang="en-ID" dirty="0" err="1"/>
              <a:t>berkata</a:t>
            </a:r>
            <a:r>
              <a:rPr lang="en-ID" dirty="0"/>
              <a:t> </a:t>
            </a:r>
            <a:r>
              <a:rPr lang="en-ID" dirty="0" err="1"/>
              <a:t>kepadamu</a:t>
            </a:r>
            <a:r>
              <a:rPr lang="en-ID" dirty="0"/>
              <a:t>: </a:t>
            </a:r>
            <a:r>
              <a:rPr lang="en-ID" dirty="0" err="1"/>
              <a:t>Demikian</a:t>
            </a:r>
            <a:r>
              <a:rPr lang="en-ID" dirty="0"/>
              <a:t> juga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sukacita</a:t>
            </a:r>
            <a:r>
              <a:rPr lang="en-ID" dirty="0"/>
              <a:t> pada </a:t>
            </a:r>
            <a:r>
              <a:rPr lang="en-ID" dirty="0" err="1"/>
              <a:t>malaikat-malaikat</a:t>
            </a:r>
            <a:r>
              <a:rPr lang="en-ID" dirty="0"/>
              <a:t> Allah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orang </a:t>
            </a:r>
            <a:r>
              <a:rPr lang="en-ID" dirty="0" err="1"/>
              <a:t>berdosa</a:t>
            </a:r>
            <a:r>
              <a:rPr lang="en-ID" dirty="0"/>
              <a:t> yang </a:t>
            </a:r>
            <a:r>
              <a:rPr lang="en-ID" dirty="0" err="1"/>
              <a:t>bertobat</a:t>
            </a:r>
            <a:r>
              <a:rPr lang="en-ID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192216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17C96-3625-24A9-709A-E492A61B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6EE7-4DA9-02D3-3228-EEB74288D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38507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Domba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tersesat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jauh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dari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kandang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;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ia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terhilang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di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tengah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padang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belantara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atau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di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atas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gunung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ID" sz="4000" dirty="0">
              <a:effectLst/>
              <a:latin typeface="Impact" panose="020B080603090205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Sekeping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perak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hilang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di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dalam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rumah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Dekat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namun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ia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hanya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bisa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ditemukan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oleh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pencarian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tekun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</a:t>
            </a:r>
          </a:p>
          <a:p>
            <a:endParaRPr lang="en-ID" sz="40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AE8EE-CE22-25EC-1745-D56042EB4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625" y="1401724"/>
            <a:ext cx="4544533" cy="45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32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91D15-135B-D8F8-49EF-B22C78593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488" y="829339"/>
            <a:ext cx="7859233" cy="5805377"/>
          </a:xfrm>
        </p:spPr>
        <p:txBody>
          <a:bodyPr>
            <a:normAutofit fontScale="92500" lnSpcReduction="20000"/>
          </a:bodyPr>
          <a:lstStyle/>
          <a:p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Perumpamaan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mempunyai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pelajaran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ID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rumah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tangga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acapkali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terdapat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kelengahan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jiwa-jiwa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anggota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barangkali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tersesat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Allah;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betapa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sedikitnya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kecemasan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terasa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kehilangan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pemberian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dipercayakan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Allah.</a:t>
            </a:r>
          </a:p>
          <a:p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Dirham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walau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terletak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tengah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debu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sampah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sekeping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uang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perak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Pemiliknya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tetap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mencari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sebab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nilainya</a:t>
            </a:r>
            <a:r>
              <a:rPr lang="en-ID" sz="28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ID" sz="2800" dirty="0"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Demikianlah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jiwa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betapapun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direndahkan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dosa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pemandangan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terhitung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berharga</a:t>
            </a:r>
            <a:r>
              <a:rPr lang="en-ID" sz="2800" dirty="0"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2800" dirty="0">
              <a:latin typeface="Gill Sans Ultra Bold Condensed" panose="020B0A06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A249F-065D-0801-5185-30FB13476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5" r="11470"/>
          <a:stretch/>
        </p:blipFill>
        <p:spPr>
          <a:xfrm>
            <a:off x="8401032" y="1027906"/>
            <a:ext cx="3528700" cy="51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93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88C1-7E45-8321-1C0E-D44AB243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FDDE7-4284-8917-8527-77D901DD3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241" y="453582"/>
            <a:ext cx="8103781" cy="6039293"/>
          </a:xfrm>
        </p:spPr>
        <p:txBody>
          <a:bodyPr>
            <a:normAutofit/>
          </a:bodyPr>
          <a:lstStyle/>
          <a:p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Perempuan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perumpamaan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mencari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dirhamnya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hilang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tekun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menyalakan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lilin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menyapu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lantai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menyingkirkan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segala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sesuatu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menghalangi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usahanya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pencariannya</a:t>
            </a:r>
            <a:r>
              <a:rPr lang="en-ID" sz="2800" dirty="0"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Walaupun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sedirham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hilang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berhenti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berusaha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sampai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dirham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ditemukan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kembali</a:t>
            </a:r>
            <a:r>
              <a:rPr lang="en-ID" sz="28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ID" sz="2800" dirty="0">
              <a:effectLst/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en-ID" dirty="0">
              <a:latin typeface="Arial Narrow" panose="020B0606020202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Begitu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pula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anggota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hilang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Allah,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segala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haruslah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dikerahkan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mencarinya</a:t>
            </a:r>
            <a:r>
              <a:rPr lang="en-ID" sz="2800" dirty="0">
                <a:effectLst/>
                <a:latin typeface="Eras Bold ITC" panose="020B0907030504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Kembali.</a:t>
            </a:r>
            <a:endParaRPr lang="en-ID" sz="2800" dirty="0">
              <a:latin typeface="Eras Bold ITC" panose="020B0907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691D7-06EC-3A64-2723-AB7B1CA7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" y="884766"/>
            <a:ext cx="3909135" cy="469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63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9873F-F9B5-CEF6-1A62-7A3B6B35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35" y="1169585"/>
            <a:ext cx="10515600" cy="52312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Jika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dalam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keluarga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ada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seorang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anak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sadar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mengenai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keadaan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dosanya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orangtua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tidak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boleh</a:t>
            </a:r>
            <a:r>
              <a:rPr lang="en-ID" sz="36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diam.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Hendaklah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lilin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itu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dinyalakan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Selidikilah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firman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Allah dan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melalui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terangnya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hendaklah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segala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sesuatu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di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dalam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rumah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diselidiki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dengan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tekun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untuk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melihat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apa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sebabnya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anak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itu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hilang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Hendaklah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orangtua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menyelidiki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hatinya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sendiri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memeriksa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sifat-sifat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serta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kebiasaan-kebiasaannya</a:t>
            </a:r>
            <a:r>
              <a:rPr lang="en-ID" sz="36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Anak-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anak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adalah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waris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Tuhan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dan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kita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harus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dapat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memberi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jawab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kepada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-Nya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atas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segala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kepengurusan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milik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-Nya.</a:t>
            </a:r>
          </a:p>
          <a:p>
            <a:pPr algn="ctr"/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3673730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CB39-1643-8F9F-C9FE-8F0522DB7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92" y="478464"/>
            <a:ext cx="6700284" cy="60818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Pendidikan dan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pengajaran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kepada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anak-anak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mereka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supaya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menjadi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anggota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umat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Allah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adalah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merupakan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pekerjaan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yang paling agung yang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dapat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diberikan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orangtua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kepada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Allah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Ini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merupakan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suatu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pekerjaan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menuntut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kesabaran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ketekunan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panjang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sabar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seumur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hidup</a:t>
            </a:r>
            <a:r>
              <a:rPr lang="en-ID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.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Kalau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kita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melalaikan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kepercayaan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diserahkan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ini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berarti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kita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membuktikan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diri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kita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sebagai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penatalayan-penatalayan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setia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;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ada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dalih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akan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diterima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Allah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dalam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kelalaian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demikian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</a:t>
            </a: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BD180-324C-C598-B90B-85B9BA3C8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93" y="1679168"/>
            <a:ext cx="4907207" cy="323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08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A595-7FE5-B69F-6E19-87FDE285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8B374-3C52-E989-B6C7-CC5B24E68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578" y="893135"/>
            <a:ext cx="5752214" cy="54220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Perempuan yang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kehilangan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dirham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itu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berusaha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mencari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uangnya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sampai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menemukannya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kembali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ID" b="1" dirty="0">
              <a:latin typeface="Impact" panose="020B080603090205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Begitu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pulalah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dalam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soal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kasih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iman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doa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hendaklah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orangtua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bekerja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untuk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isi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rumahnya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sampai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akhirnya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dengan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sukacita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mereka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dapat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datang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kepada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Allah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sambil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berkata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"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Lihatlah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aku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anak-anak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telah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diberikan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Tuhan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kepadaku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.” </a:t>
            </a:r>
            <a:r>
              <a:rPr lang="en-ID" sz="28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Yesaya</a:t>
            </a:r>
            <a:r>
              <a:rPr lang="en-ID" sz="28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8:18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FDB3C-5A59-D810-6F53-DF8B06DFD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183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96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00DC1-54D0-6E57-2414-3798CA73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Impact" panose="020B0806030902050204" pitchFamily="34" charset="0"/>
              </a:rPr>
              <a:t>Pertanyaan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Renungan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CE272-0451-E5A5-7437-000087C40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26049"/>
          </a:xfrm>
        </p:spPr>
        <p:txBody>
          <a:bodyPr>
            <a:normAutofit fontScale="92500" lnSpcReduction="10000"/>
          </a:bodyPr>
          <a:lstStyle/>
          <a:p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Di mana pun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berada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, di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sana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dirham yang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hilang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itu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menunggu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supaya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cari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.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Adakah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mencarinya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? </a:t>
            </a:r>
          </a:p>
          <a:p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Dari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hari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ke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hari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bertemu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orang yang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tidak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menaruh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perhatian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perkara-perkara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rohani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berbicara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dengan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melawat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;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apakah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menunjukkan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suatu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minat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dalam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kesejahteraan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rohaninya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? </a:t>
            </a:r>
          </a:p>
          <a:p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Adakah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mengemukakan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Kristus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kepada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sebagai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seorang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Juruselamat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mengampuni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dosa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? </a:t>
            </a:r>
          </a:p>
          <a:p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Dengan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hati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yang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dihangatkan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oleh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kasih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Kristus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adakah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menceritakan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kepada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tentang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kasih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itu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? </a:t>
            </a:r>
          </a:p>
          <a:p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Kalau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tidak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bagaimanakah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dapat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bertemu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dengan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jiwa-jiwa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ini-hilang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hilang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untuk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selama-lamanya-bilamana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kita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berdiri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bersama-sama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dengan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mereka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di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hadapan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takhta</a:t>
            </a:r>
            <a:r>
              <a:rPr lang="en-ID" sz="28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Allah?</a:t>
            </a:r>
          </a:p>
          <a:p>
            <a:endParaRPr lang="en-ID" sz="28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1C053-5E35-9538-563D-B07D6D918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C5488-9CFF-BB15-66C6-27A098672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34" y="1421587"/>
            <a:ext cx="7061791" cy="5071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8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Nilai </a:t>
            </a:r>
            <a:r>
              <a:rPr lang="en-ID" sz="4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satu</a:t>
            </a:r>
            <a:r>
              <a:rPr lang="en-ID" sz="48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4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jiwa</a:t>
            </a:r>
            <a:r>
              <a:rPr lang="en-ID" sz="48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, </a:t>
            </a:r>
            <a:r>
              <a:rPr lang="en-ID" sz="4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siapakah</a:t>
            </a:r>
            <a:r>
              <a:rPr lang="en-ID" sz="48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yang </a:t>
            </a:r>
            <a:r>
              <a:rPr lang="en-ID" sz="4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dapat</a:t>
            </a:r>
            <a:r>
              <a:rPr lang="en-ID" sz="48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48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mengukurnya</a:t>
            </a:r>
            <a:r>
              <a:rPr lang="en-ID" sz="48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? </a:t>
            </a:r>
          </a:p>
          <a:p>
            <a:pPr marL="0" indent="0">
              <a:buNone/>
            </a:pPr>
            <a:endParaRPr lang="en-ID" sz="4800" dirty="0">
              <a:effectLst/>
              <a:latin typeface="Eras Bold ITC" panose="020B0907030504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 kaki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salib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dengan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mengingat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bahwa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untuk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satu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orang yang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berdosa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Kristus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mau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menyerahkan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nyawa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-Nya,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engkau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dapat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menaksir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nilai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satu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jiwa</a:t>
            </a:r>
            <a:r>
              <a:rPr lang="en-ID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</a:t>
            </a:r>
          </a:p>
          <a:p>
            <a:endParaRPr lang="en-ID" sz="2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/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841EC-EBB5-B3C6-C5BD-C18E97827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202" y="514350"/>
            <a:ext cx="387667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02B7E-8EB4-A615-B8D8-4464C617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00A72-93B3-5EDA-6D94-E51CDBCC2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7563"/>
            <a:ext cx="6211186" cy="520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bila</a:t>
            </a:r>
            <a:r>
              <a:rPr lang="en-ID" sz="3600" dirty="0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satu</a:t>
            </a:r>
            <a:r>
              <a:rPr lang="en-ID" sz="3600" dirty="0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jiwa</a:t>
            </a:r>
            <a:r>
              <a:rPr lang="en-ID" sz="3600" dirty="0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dibawa</a:t>
            </a:r>
            <a:r>
              <a:rPr lang="en-ID" sz="3600" dirty="0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kembali</a:t>
            </a:r>
            <a:r>
              <a:rPr lang="en-ID" sz="3600" dirty="0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kepada</a:t>
            </a:r>
            <a:r>
              <a:rPr lang="en-ID" sz="3600" dirty="0">
                <a:effectLst/>
                <a:latin typeface="Eras Demi ITC" panose="020B08050305040208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Allah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3600" dirty="0" err="1">
                <a:effectLst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segenap</a:t>
            </a:r>
            <a:r>
              <a:rPr lang="en-ID" sz="3600" dirty="0">
                <a:effectLst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surga</a:t>
            </a:r>
            <a:r>
              <a:rPr lang="en-ID" sz="3600" dirty="0">
                <a:effectLst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ID" sz="3600" dirty="0">
                <a:effectLst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bersukacita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serafim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kerubim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memainkan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kecapi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emasnya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menyanyikan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pujian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kepada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Allah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serta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Anak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Domba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pengasihan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serta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kasihnya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kepada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anak-anak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manusia</a:t>
            </a:r>
            <a:r>
              <a:rPr lang="en-ID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ID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F0EB6-2544-FF5B-483B-B72A8FC07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37" r="12036"/>
          <a:stretch/>
        </p:blipFill>
        <p:spPr>
          <a:xfrm>
            <a:off x="7049386" y="1257189"/>
            <a:ext cx="4994201" cy="449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61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701E0-8E46-A5DC-EAF5-817F1C74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AC4EF-749A-3E2D-73EE-81B8FBC52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704" y="1587086"/>
            <a:ext cx="58607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Manakala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"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pemungut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cukai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orang-orang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berdosa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"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mengelilingi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Kristus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ahli-ahli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Taurat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menyatakan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ketidaksenangan</a:t>
            </a:r>
            <a:r>
              <a:rPr lang="en-ID" sz="36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mereka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“</a:t>
            </a:r>
            <a:r>
              <a:rPr lang="en-ID" sz="36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Ia</a:t>
            </a:r>
            <a:r>
              <a:rPr lang="en-ID" sz="3600" dirty="0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menerima</a:t>
            </a:r>
            <a:r>
              <a:rPr lang="en-ID" sz="3600" dirty="0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 orang-orang </a:t>
            </a:r>
            <a:r>
              <a:rPr lang="en-ID" sz="36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berdosa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,” kata </a:t>
            </a:r>
            <a:r>
              <a:rPr lang="en-ID" sz="36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mereka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"</a:t>
            </a:r>
            <a:r>
              <a:rPr lang="en-ID" sz="3600" dirty="0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dan </a:t>
            </a:r>
            <a:r>
              <a:rPr lang="en-ID" sz="36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makan</a:t>
            </a:r>
            <a:r>
              <a:rPr lang="en-ID" sz="3600" dirty="0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bersama-sama</a:t>
            </a:r>
            <a:r>
              <a:rPr lang="en-ID" sz="3600" dirty="0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dengan</a:t>
            </a:r>
            <a:r>
              <a:rPr lang="en-ID" sz="3600" dirty="0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3600" dirty="0" err="1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mereka</a:t>
            </a:r>
            <a:r>
              <a:rPr lang="en-ID" sz="3600" dirty="0">
                <a:effectLst/>
                <a:latin typeface="Bahnschrift SemiBold" panose="020B0502040204020203" pitchFamily="34" charset="0"/>
                <a:ea typeface="Arial" panose="020B0604020202020204" pitchFamily="34" charset="0"/>
              </a:rPr>
              <a:t>.</a:t>
            </a:r>
            <a:r>
              <a:rPr lang="en-ID" sz="36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"</a:t>
            </a:r>
            <a:endParaRPr lang="en-ID" sz="3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ID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7653E-0F11-ECF3-D593-F9CCD774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3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8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7E702-0848-3309-30BA-E3D78E028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84583"/>
            <a:ext cx="6725478" cy="5292380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Mengapa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la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berkeliling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terang-terangan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bekerja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di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tengah-tengah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segala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lapisan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masyarakat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? Jika la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adalah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seorang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nabi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benar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kata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24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la </a:t>
            </a:r>
            <a:r>
              <a:rPr lang="en-ID" sz="24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akan</a:t>
            </a:r>
            <a:r>
              <a:rPr lang="en-ID" sz="24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menyesuaikan</a:t>
            </a:r>
            <a:r>
              <a:rPr lang="en-ID" sz="24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diri</a:t>
            </a:r>
            <a:r>
              <a:rPr lang="en-ID" sz="24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Bold ITC" panose="020B0907030504020204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dan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akan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memperlakukan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pemungut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cukai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dan orang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berdosa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sikap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acuh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tak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acuh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sebagaimana</a:t>
            </a:r>
            <a:r>
              <a:rPr lang="en-ID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menyetujui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cara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-Nya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menganggap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diri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orang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terpelajar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bersih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dan sangat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beragama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;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tetapi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teladan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Kristus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telah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membuka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kedok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sifat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mementingkan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diri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sendiri</a:t>
            </a:r>
            <a:r>
              <a:rPr lang="en-ID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</a:pPr>
            <a:endParaRPr lang="en-ID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C52EF6-FD29-46E6-0C99-69F3C6BEE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5" r="7389"/>
          <a:stretch/>
        </p:blipFill>
        <p:spPr>
          <a:xfrm>
            <a:off x="7961243" y="1863794"/>
            <a:ext cx="3965713" cy="31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61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14651-DECE-C38F-3578-79DA6B6A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70" y="1209952"/>
            <a:ext cx="6228521" cy="44454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Jiwa-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jiwa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datang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kepada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Kristus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merasa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di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hadapan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hadirat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-Nya,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bahkan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bagi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mereka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,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ada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jalan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kelepasan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lubang</a:t>
            </a:r>
            <a:r>
              <a:rPr lang="en-ID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dosa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Orang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Farisi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hanya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mempunyai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hinaan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kutukan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terhadap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mereka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tetapi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Kristus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menyambut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mereka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sebagai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anak-anak</a:t>
            </a:r>
            <a:r>
              <a:rPr lang="en-ID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Allah,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memang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tersesat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dari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rumah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Bapa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tetapi</a:t>
            </a:r>
            <a:r>
              <a:rPr lang="en-ID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hati</a:t>
            </a:r>
            <a:r>
              <a:rPr lang="en-ID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Bapa</a:t>
            </a:r>
            <a:r>
              <a:rPr lang="en-ID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pernah</a:t>
            </a:r>
            <a:r>
              <a:rPr lang="en-ID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b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melupakannya</a:t>
            </a:r>
            <a:r>
              <a:rPr lang="en-ID" b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37C77-E8DE-D980-379A-B216E3138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3" r="9913" b="30838"/>
          <a:stretch/>
        </p:blipFill>
        <p:spPr>
          <a:xfrm>
            <a:off x="7446758" y="1028286"/>
            <a:ext cx="4380808" cy="52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75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133F-ADE4-AA14-344F-729C598A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5168-5CBA-FAE2-84DE-F4C6B24FB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253" y="1162878"/>
            <a:ext cx="6334539" cy="47707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Daud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jatuh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dosa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keji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Aku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sesat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domba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hilang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carilah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hamba-Mu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!"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Bukankah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Mikha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menyatakan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kasih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berdosa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berkata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"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Siapakah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Allah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Engkau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mengampuni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dosa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yang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memaafkan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pelanggaran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sisa-sisa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milik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-Nya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sendiri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yang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bertahan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murka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-Nya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seterusnya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melainkan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berkenan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kasih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setia</a:t>
            </a:r>
            <a:r>
              <a:rPr lang="en-ID" i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?"</a:t>
            </a:r>
          </a:p>
          <a:p>
            <a:pPr marL="0" indent="0">
              <a:buNone/>
            </a:pP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Mzm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119:176; (2) Mi. 7:18; 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5F495-6C69-531A-F9C7-BACC71FFD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2" r="25721"/>
          <a:stretch/>
        </p:blipFill>
        <p:spPr>
          <a:xfrm>
            <a:off x="510208" y="1597438"/>
            <a:ext cx="4146307" cy="4127501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293020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913B-F165-BE83-BE64-7C06513D8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08643" cy="1325563"/>
          </a:xfrm>
        </p:spPr>
        <p:txBody>
          <a:bodyPr>
            <a:normAutofit/>
          </a:bodyPr>
          <a:lstStyle/>
          <a:p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Domba</a:t>
            </a:r>
            <a: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ID" sz="40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Tersesat</a:t>
            </a:r>
            <a:br>
              <a:rPr lang="en-ID" sz="40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</a:br>
            <a:endParaRPr lang="en-ID" sz="40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85F08-022F-072B-FA07-9B63B96F0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25" y="1614311"/>
            <a:ext cx="7222436" cy="56101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Lembah-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lembah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di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sebelah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timur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Yordan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memberikan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banyak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rerumputan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hijau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bagi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kawanan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domba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melalui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bukit-bukit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pepohonan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indah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banyak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domba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telah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tersesat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, yang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harus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dicari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dikembalikan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oleh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gembala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domba</a:t>
            </a:r>
            <a:r>
              <a:rPr lang="en-ID" sz="2400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Di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tengah-tengah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orang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banyak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mengerumuni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Kristus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terdapat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para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gembala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dan juga orang yang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menanam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modalnya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dalam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penggembalaan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serta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ternak</a:t>
            </a:r>
            <a:r>
              <a:rPr lang="en-ID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domba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dan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semua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orang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itu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menyukai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perumpamaan</a:t>
            </a:r>
            <a:r>
              <a:rPr lang="en-ID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-Nya: "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Siapakah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di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antara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kamu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mempunyai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seratus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ekor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domba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jika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kehilangan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seekor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di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antaranya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,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tidak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meninggalkan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sembilan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puluh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sembilan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ekor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di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padang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gurun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dan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pergi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mencari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yang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sesat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itu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sampai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ia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ID" sz="2000" i="1" dirty="0" err="1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menemukannya</a:t>
            </a:r>
            <a:r>
              <a:rPr lang="en-ID" sz="2000" i="1" dirty="0"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?"</a:t>
            </a:r>
            <a:endParaRPr lang="en-ID" sz="2000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85090-9113-27E0-3A3B-5617CDC0B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249" y="748300"/>
            <a:ext cx="4239751" cy="551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2CA84-C8F7-D456-B474-25F9C516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539" y="701981"/>
            <a:ext cx="7199243" cy="5811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Jiwa-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jiwa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ini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yang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kamu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hinakan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kata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Kristus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adalah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b="1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milik</a:t>
            </a:r>
            <a:r>
              <a:rPr lang="en-ID" sz="2400" b="1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Allah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Baik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melalui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penciptaan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maupun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oleh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penebusan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adalah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milikNya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, dan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mereka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berharga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dalam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pemandangan</a:t>
            </a:r>
            <a:r>
              <a:rPr lang="en-ID" sz="2400" dirty="0">
                <a:effectLst/>
                <a:latin typeface="Bahnschrift SemiBold Condensed" panose="020B0502040204020203" pitchFamily="34" charset="0"/>
                <a:ea typeface="Arial" panose="020B0604020202020204" pitchFamily="34" charset="0"/>
              </a:rPr>
              <a:t>-Nya.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Sebagaimana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gembala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itu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mencintai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dombanya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dapat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beristirahat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tenang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kalaupun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satu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saja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hilang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demikianlah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dalam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ukuran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Ilahi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lebih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tinggi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, Allah pun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mencintai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setiap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jiwa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dibuang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pergaulan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masyarakat</a:t>
            </a:r>
            <a:r>
              <a:rPr lang="en-ID" sz="2400" dirty="0">
                <a:effectLst/>
                <a:latin typeface="Century Gothic" panose="020B0502020202020204" pitchFamily="34" charset="0"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2400" dirty="0"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Impact" panose="020B0806030902050204" pitchFamily="34" charset="0"/>
              </a:rPr>
              <a:t>Yehezkiel</a:t>
            </a:r>
            <a:r>
              <a:rPr lang="en-US" sz="2400" dirty="0">
                <a:latin typeface="Impact" panose="020B0806030902050204" pitchFamily="34" charset="0"/>
              </a:rPr>
              <a:t> 34:12 </a:t>
            </a:r>
            <a:r>
              <a:rPr lang="en-US" sz="2400" i="1" dirty="0">
                <a:latin typeface="Impact" panose="020B0806030902050204" pitchFamily="34" charset="0"/>
              </a:rPr>
              <a:t>“</a:t>
            </a:r>
            <a:r>
              <a:rPr lang="en-US" sz="2000" i="1" dirty="0" err="1">
                <a:latin typeface="Century Gothic" panose="020B0502020202020204" pitchFamily="34" charset="0"/>
              </a:rPr>
              <a:t>Seperti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seorang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gembala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mencari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dombanya</a:t>
            </a:r>
            <a:r>
              <a:rPr lang="en-US" sz="2000" i="1" dirty="0">
                <a:latin typeface="Century Gothic" panose="020B0502020202020204" pitchFamily="34" charset="0"/>
              </a:rPr>
              <a:t> pada </a:t>
            </a:r>
            <a:r>
              <a:rPr lang="en-US" sz="2000" i="1" dirty="0" err="1">
                <a:latin typeface="Century Gothic" panose="020B0502020202020204" pitchFamily="34" charset="0"/>
              </a:rPr>
              <a:t>waktu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domba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itu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tercerai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dari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kawanan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dombanya</a:t>
            </a:r>
            <a:r>
              <a:rPr lang="en-US" sz="2000" i="1" dirty="0">
                <a:latin typeface="Century Gothic" panose="020B0502020202020204" pitchFamily="34" charset="0"/>
              </a:rPr>
              <a:t>, </a:t>
            </a:r>
            <a:r>
              <a:rPr lang="en-US" sz="2000" i="1" dirty="0" err="1">
                <a:latin typeface="Century Gothic" panose="020B0502020202020204" pitchFamily="34" charset="0"/>
              </a:rPr>
              <a:t>begitulah</a:t>
            </a:r>
            <a:r>
              <a:rPr lang="en-US" sz="2000" i="1" dirty="0">
                <a:latin typeface="Century Gothic" panose="020B0502020202020204" pitchFamily="34" charset="0"/>
              </a:rPr>
              <a:t> Aku </a:t>
            </a:r>
            <a:r>
              <a:rPr lang="en-US" sz="2000" i="1" dirty="0" err="1">
                <a:latin typeface="Century Gothic" panose="020B0502020202020204" pitchFamily="34" charset="0"/>
              </a:rPr>
              <a:t>akan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mencari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domba</a:t>
            </a:r>
            <a:r>
              <a:rPr lang="en-US" sz="2000" i="1" dirty="0">
                <a:latin typeface="Century Gothic" panose="020B0502020202020204" pitchFamily="34" charset="0"/>
              </a:rPr>
              <a:t>-</a:t>
            </a:r>
            <a:r>
              <a:rPr lang="en-US" sz="2000" i="1" dirty="0" err="1">
                <a:latin typeface="Century Gothic" panose="020B0502020202020204" pitchFamily="34" charset="0"/>
              </a:rPr>
              <a:t>domba</a:t>
            </a:r>
            <a:r>
              <a:rPr lang="en-US" sz="2000" i="1" dirty="0">
                <a:latin typeface="Century Gothic" panose="020B0502020202020204" pitchFamily="34" charset="0"/>
              </a:rPr>
              <a:t>-Ku dan Aku </a:t>
            </a:r>
            <a:r>
              <a:rPr lang="en-US" sz="2000" i="1" dirty="0" err="1">
                <a:latin typeface="Century Gothic" panose="020B0502020202020204" pitchFamily="34" charset="0"/>
              </a:rPr>
              <a:t>akan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menyelamatkan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mereka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dari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segala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tempat</a:t>
            </a:r>
            <a:r>
              <a:rPr lang="en-US" sz="2000" i="1" dirty="0">
                <a:latin typeface="Century Gothic" panose="020B0502020202020204" pitchFamily="34" charset="0"/>
              </a:rPr>
              <a:t>, </a:t>
            </a:r>
            <a:r>
              <a:rPr lang="en-US" sz="2000" i="1" dirty="0" err="1">
                <a:latin typeface="Century Gothic" panose="020B0502020202020204" pitchFamily="34" charset="0"/>
              </a:rPr>
              <a:t>ke</a:t>
            </a:r>
            <a:r>
              <a:rPr lang="en-US" sz="2000" i="1" dirty="0">
                <a:latin typeface="Century Gothic" panose="020B0502020202020204" pitchFamily="34" charset="0"/>
              </a:rPr>
              <a:t> mana </a:t>
            </a:r>
            <a:r>
              <a:rPr lang="en-US" sz="2000" i="1" dirty="0" err="1">
                <a:latin typeface="Century Gothic" panose="020B0502020202020204" pitchFamily="34" charset="0"/>
              </a:rPr>
              <a:t>mereka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diserahkan</a:t>
            </a:r>
            <a:r>
              <a:rPr lang="en-US" sz="2000" i="1" dirty="0">
                <a:latin typeface="Century Gothic" panose="020B0502020202020204" pitchFamily="34" charset="0"/>
              </a:rPr>
              <a:t> pada </a:t>
            </a:r>
            <a:r>
              <a:rPr lang="en-US" sz="2000" i="1" dirty="0" err="1">
                <a:latin typeface="Century Gothic" panose="020B0502020202020204" pitchFamily="34" charset="0"/>
              </a:rPr>
              <a:t>hari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berkabut</a:t>
            </a:r>
            <a:r>
              <a:rPr lang="en-US" sz="2000" i="1" dirty="0">
                <a:latin typeface="Century Gothic" panose="020B0502020202020204" pitchFamily="34" charset="0"/>
              </a:rPr>
              <a:t> dan </a:t>
            </a:r>
            <a:r>
              <a:rPr lang="en-US" sz="2000" i="1" dirty="0" err="1">
                <a:latin typeface="Century Gothic" panose="020B0502020202020204" pitchFamily="34" charset="0"/>
              </a:rPr>
              <a:t>hari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i="1" dirty="0" err="1">
                <a:latin typeface="Century Gothic" panose="020B0502020202020204" pitchFamily="34" charset="0"/>
              </a:rPr>
              <a:t>kegelapan</a:t>
            </a:r>
            <a:r>
              <a:rPr lang="en-US" sz="2000" i="1" dirty="0">
                <a:latin typeface="Century Gothic" panose="020B0502020202020204" pitchFamily="34" charset="0"/>
              </a:rPr>
              <a:t>.</a:t>
            </a:r>
            <a:endParaRPr lang="en-ID" sz="2000" i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F7545-8C65-D137-3703-E68B1A3AB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18" y="1913282"/>
            <a:ext cx="4256019" cy="2760661"/>
          </a:xfrm>
          <a:prstGeom prst="trapezoid">
            <a:avLst/>
          </a:prstGeom>
        </p:spPr>
      </p:pic>
    </p:spTree>
    <p:extLst>
      <p:ext uri="{BB962C8B-B14F-4D97-AF65-F5344CB8AC3E}">
        <p14:creationId xmlns:p14="http://schemas.microsoft.com/office/powerpoint/2010/main" val="3960606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2578</Words>
  <Application>Microsoft Office PowerPoint</Application>
  <PresentationFormat>Widescreen</PresentationFormat>
  <Paragraphs>88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Arial Black</vt:lpstr>
      <vt:lpstr>Arial Narrow</vt:lpstr>
      <vt:lpstr>Bahnschrift SemiBold</vt:lpstr>
      <vt:lpstr>Bahnschrift SemiBold Condensed</vt:lpstr>
      <vt:lpstr>Calibri</vt:lpstr>
      <vt:lpstr>Calibri Light</vt:lpstr>
      <vt:lpstr>Century Gothic</vt:lpstr>
      <vt:lpstr>Eras Bold ITC</vt:lpstr>
      <vt:lpstr>Eras Demi ITC</vt:lpstr>
      <vt:lpstr>Gill Sans Ultra Bold Condensed</vt:lpstr>
      <vt:lpstr>Impact</vt:lpstr>
      <vt:lpstr>Tahoma</vt:lpstr>
      <vt:lpstr>Office Theme</vt:lpstr>
      <vt:lpstr>Orang Ini  Menerima Orang Berdosa </vt:lpstr>
      <vt:lpstr>Lukas 15:1-10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Domba yang Tersesat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Keping Perak yang Hilang </vt:lpstr>
      <vt:lpstr>PowerPoint Presentation</vt:lpstr>
      <vt:lpstr>PowerPoint Presentation</vt:lpstr>
      <vt:lpstr>PowerPoint Presentation</vt:lpstr>
      <vt:lpstr>2 Golongan Umat Manusia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Pertanyaan Renungan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 Ini Menerima Orang Berdosa </dc:title>
  <dc:creator>daniel siswanto</dc:creator>
  <cp:lastModifiedBy>daniel siswanto</cp:lastModifiedBy>
  <cp:revision>24</cp:revision>
  <dcterms:created xsi:type="dcterms:W3CDTF">2022-05-20T23:08:48Z</dcterms:created>
  <dcterms:modified xsi:type="dcterms:W3CDTF">2022-05-21T03:11:14Z</dcterms:modified>
</cp:coreProperties>
</file>