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7" r:id="rId11"/>
    <p:sldId id="271" r:id="rId12"/>
    <p:sldId id="268" r:id="rId13"/>
    <p:sldId id="269" r:id="rId14"/>
    <p:sldId id="272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8" r:id="rId30"/>
    <p:sldId id="289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199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253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0984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798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2100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2363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924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138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034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964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8957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9647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99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18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888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146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519A-729B-401E-B735-A89B44AD0C72}" type="datetimeFigureOut">
              <a:rPr lang="en-ID" smtClean="0"/>
              <a:t>03/09/2022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74201D-C646-424A-8FA7-3E504596F2BB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139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13ED-8315-5A16-E712-95FFC003EC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559560"/>
          </a:xfrm>
        </p:spPr>
        <p:txBody>
          <a:bodyPr/>
          <a:lstStyle/>
          <a:p>
            <a:r>
              <a:rPr lang="en-US" dirty="0">
                <a:latin typeface="Gill Sans Ultra Bold Condensed" panose="020B0A06020104020203" pitchFamily="34" charset="0"/>
              </a:rPr>
              <a:t>KEBUN </a:t>
            </a:r>
            <a:r>
              <a:rPr lang="en-US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ANGGUR</a:t>
            </a:r>
            <a:r>
              <a:rPr lang="en-US" dirty="0">
                <a:latin typeface="Gill Sans Ultra Bold Condensed" panose="020B0A06020104020203" pitchFamily="34" charset="0"/>
              </a:rPr>
              <a:t> TUHAN</a:t>
            </a:r>
            <a:endParaRPr lang="en-ID" dirty="0">
              <a:latin typeface="Gill Sans Ultra Bold Condensed" panose="020B0A06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2FF946-76E3-5EDD-57B5-009A3918D5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7586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731D5-4767-6404-C72C-1EB3C0671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61" y="624110"/>
            <a:ext cx="9818052" cy="920210"/>
          </a:xfrm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Penggarap-penggarap</a:t>
            </a:r>
            <a:endParaRPr lang="en-ID" sz="40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A7756-0898-4CF4-006C-B3C582C3B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561" y="1544320"/>
            <a:ext cx="10160000" cy="488696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21:38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Tetapi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ketika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melihat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berkata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seorang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ahli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waris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kita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bunuh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supaya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warisannya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milik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kita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21:39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menangkapnya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melemparkannya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luar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anggur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lalu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membunuhnya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ID" sz="28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endParaRPr lang="en-ID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adalah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actor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inteletual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dari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peristiwa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ini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Melakukan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pembunuhan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berencana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(340),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baik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hamba-hamba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dari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tuan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tanah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juga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/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ahli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waris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dari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tuan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tanah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tersebut</a:t>
            </a:r>
            <a:r>
              <a:rPr lang="en-ID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495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C71D-A733-A297-436E-441E8133A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640" y="644430"/>
            <a:ext cx="9936259" cy="95069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Anak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dari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Tuan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tanah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/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petani</a:t>
            </a:r>
            <a:endParaRPr lang="en-ID" sz="40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CEDD1-F035-34A0-26FE-046032805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4640" y="1676400"/>
            <a:ext cx="9939972" cy="4234822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Matius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21:37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Akhirnya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menyuruh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katanya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Anakku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segani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21:38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Tetapi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ketika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melihat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berkata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seorang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lain: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adalah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ahli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waris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mari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kita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bunuh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supaya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warisannya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menjadi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milik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kita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21:39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menangkapnya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melemparkannya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luar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anggur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lalu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membunuhnya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en-ID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41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5FA7F-FDF5-5B44-0107-870A2A0C8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624110"/>
            <a:ext cx="10637519" cy="889730"/>
          </a:xfrm>
        </p:spPr>
        <p:txBody>
          <a:bodyPr>
            <a:noAutofit/>
          </a:bodyPr>
          <a:lstStyle/>
          <a:p>
            <a:pPr algn="ctr"/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Siapakah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tokoh-tokoh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dalam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perumpamaan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ini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?</a:t>
            </a:r>
            <a:endParaRPr lang="en-ID" sz="40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21623-3C89-CA02-9B1D-797141BD9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6893" y="1859280"/>
            <a:ext cx="9564052" cy="463296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Tuan </a:t>
            </a:r>
            <a:r>
              <a:rPr lang="en-US" sz="3200" b="1" dirty="0" err="1">
                <a:solidFill>
                  <a:schemeClr val="tx1"/>
                </a:solidFill>
              </a:rPr>
              <a:t>tanah</a:t>
            </a:r>
            <a:r>
              <a:rPr lang="en-US" sz="3200" b="1" dirty="0">
                <a:solidFill>
                  <a:schemeClr val="tx1"/>
                </a:solidFill>
              </a:rPr>
              <a:t>/</a:t>
            </a:r>
            <a:r>
              <a:rPr lang="en-US" sz="3200" b="1" dirty="0" err="1">
                <a:solidFill>
                  <a:schemeClr val="tx1"/>
                </a:solidFill>
              </a:rPr>
              <a:t>petani</a:t>
            </a:r>
            <a:r>
              <a:rPr lang="en-US" sz="3200" b="1" dirty="0">
                <a:solidFill>
                  <a:schemeClr val="tx1"/>
                </a:solidFill>
              </a:rPr>
              <a:t> = Allah</a:t>
            </a:r>
          </a:p>
          <a:p>
            <a:r>
              <a:rPr lang="en-ID" sz="3200" dirty="0" err="1">
                <a:solidFill>
                  <a:schemeClr val="tx1"/>
                </a:solidFill>
              </a:rPr>
              <a:t>Tuhan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telah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memberikan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petunjuk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kepada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umat</a:t>
            </a:r>
            <a:r>
              <a:rPr lang="en-ID" sz="3200" dirty="0">
                <a:solidFill>
                  <a:schemeClr val="tx1"/>
                </a:solidFill>
              </a:rPr>
              <a:t>-Nya </a:t>
            </a:r>
            <a:r>
              <a:rPr lang="en-ID" sz="3200" dirty="0" err="1">
                <a:solidFill>
                  <a:schemeClr val="tx1"/>
                </a:solidFill>
              </a:rPr>
              <a:t>bahwa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Dialah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pemilik</a:t>
            </a:r>
            <a:r>
              <a:rPr lang="en-ID" sz="32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32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kebun</a:t>
            </a:r>
            <a:r>
              <a:rPr lang="en-ID" sz="32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32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anggur</a:t>
            </a:r>
            <a:r>
              <a:rPr lang="en-ID" sz="32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32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itu</a:t>
            </a:r>
            <a:r>
              <a:rPr lang="en-ID" sz="3200" dirty="0">
                <a:solidFill>
                  <a:schemeClr val="tx1"/>
                </a:solidFill>
              </a:rPr>
              <a:t> dan </a:t>
            </a:r>
            <a:r>
              <a:rPr lang="en-ID" sz="3200" dirty="0" err="1">
                <a:solidFill>
                  <a:schemeClr val="tx1"/>
                </a:solidFill>
              </a:rPr>
              <a:t>semua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milik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mereka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telah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diberikan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kepada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mereka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dengan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harapan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supaya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digunakan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bagi</a:t>
            </a:r>
            <a:r>
              <a:rPr lang="en-ID" sz="3200" dirty="0">
                <a:solidFill>
                  <a:schemeClr val="tx1"/>
                </a:solidFill>
              </a:rPr>
              <a:t>-Nya.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224.</a:t>
            </a:r>
          </a:p>
          <a:p>
            <a:pPr marL="0" indent="0">
              <a:buNone/>
            </a:pPr>
            <a:endParaRPr lang="en-ID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596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3B4D3-918C-5221-6805-D133E216D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281" y="624110"/>
            <a:ext cx="9899332" cy="818610"/>
          </a:xfrm>
        </p:spPr>
        <p:txBody>
          <a:bodyPr/>
          <a:lstStyle/>
          <a:p>
            <a:pPr algn="ctr"/>
            <a:r>
              <a:rPr lang="en-US" dirty="0" err="1">
                <a:latin typeface="Impact" panose="020B0806030902050204" pitchFamily="34" charset="0"/>
              </a:rPr>
              <a:t>Siapakah</a:t>
            </a:r>
            <a:r>
              <a:rPr lang="en-US" dirty="0">
                <a:latin typeface="Impact" panose="020B0806030902050204" pitchFamily="34" charset="0"/>
              </a:rPr>
              <a:t> </a:t>
            </a:r>
            <a:r>
              <a:rPr lang="en-US" dirty="0" err="1">
                <a:latin typeface="Impact" panose="020B0806030902050204" pitchFamily="34" charset="0"/>
              </a:rPr>
              <a:t>tokoh-tokoh</a:t>
            </a:r>
            <a:r>
              <a:rPr lang="en-US" dirty="0">
                <a:latin typeface="Impact" panose="020B0806030902050204" pitchFamily="34" charset="0"/>
              </a:rPr>
              <a:t> </a:t>
            </a:r>
            <a:r>
              <a:rPr lang="en-US" dirty="0" err="1">
                <a:latin typeface="Impact" panose="020B0806030902050204" pitchFamily="34" charset="0"/>
              </a:rPr>
              <a:t>dalam</a:t>
            </a:r>
            <a:r>
              <a:rPr lang="en-US" dirty="0">
                <a:latin typeface="Impact" panose="020B0806030902050204" pitchFamily="34" charset="0"/>
              </a:rPr>
              <a:t> </a:t>
            </a:r>
            <a:r>
              <a:rPr lang="en-US" dirty="0" err="1">
                <a:latin typeface="Impact" panose="020B0806030902050204" pitchFamily="34" charset="0"/>
              </a:rPr>
              <a:t>perumpamaan</a:t>
            </a:r>
            <a:r>
              <a:rPr lang="en-US" dirty="0">
                <a:latin typeface="Impact" panose="020B0806030902050204" pitchFamily="34" charset="0"/>
              </a:rPr>
              <a:t> </a:t>
            </a:r>
            <a:r>
              <a:rPr lang="en-US" dirty="0" err="1">
                <a:latin typeface="Impact" panose="020B0806030902050204" pitchFamily="34" charset="0"/>
              </a:rPr>
              <a:t>ini</a:t>
            </a:r>
            <a:r>
              <a:rPr lang="en-US" dirty="0">
                <a:latin typeface="Impact" panose="020B0806030902050204" pitchFamily="34" charset="0"/>
              </a:rPr>
              <a:t>?</a:t>
            </a:r>
            <a:endParaRPr lang="en-ID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AB555-FA86-CA05-A6F1-ADA5D6C6C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920" y="1442720"/>
            <a:ext cx="10454640" cy="498856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Hamba-</a:t>
            </a:r>
            <a:r>
              <a:rPr lang="en-US" sz="2800" b="1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hambanya</a:t>
            </a:r>
            <a:r>
              <a:rPr lang="en-US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: Para </a:t>
            </a:r>
            <a:r>
              <a:rPr lang="en-US" sz="2800" b="1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Bapa-bapa</a:t>
            </a:r>
            <a:r>
              <a:rPr lang="en-US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Israel, Para Nabi</a:t>
            </a:r>
          </a:p>
          <a:p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Untuk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melaksanakan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tujuan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inilah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Allah </a:t>
            </a:r>
            <a:r>
              <a:rPr lang="en-ID" sz="2800" b="1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telah</a:t>
            </a:r>
            <a:r>
              <a:rPr lang="en-ID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b="1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memanggil</a:t>
            </a:r>
            <a:r>
              <a:rPr lang="en-ID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Abraham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keluar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dari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sanak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keluarganya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penyembah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berhala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dan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meminta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supaya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tinggal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di negeri Kanaan…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..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Keturunan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Abraham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US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Yakub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keturunannya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dibawa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Mesir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agar di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tengah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bangsa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besar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jahat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dapat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menyatakan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asasasas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kerajaan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Allah.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Kejujuran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Yusuf dan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pekerjaannya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luar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biasa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memelihara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hidup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bangsa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Mesir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suatu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penggambaran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mengenai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kehidupan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Kristus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  <a:r>
              <a:rPr lang="en-US" sz="28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Musa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banyak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orang lain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saksisaksi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bagi</a:t>
            </a:r>
            <a:r>
              <a:rPr lang="en-US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Allah.</a:t>
            </a:r>
          </a:p>
          <a:p>
            <a:pPr marL="0" indent="0" algn="r">
              <a:buNone/>
            </a:pP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Ellen G. White,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Membina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Kehidupan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Abadi,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hlm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219.</a:t>
            </a:r>
          </a:p>
          <a:p>
            <a:endParaRPr lang="en-US" sz="2800" dirty="0">
              <a:solidFill>
                <a:schemeClr val="tx1"/>
              </a:solidFill>
              <a:latin typeface="Gill Sans Nova Cond XBd" panose="020B0A06020104020203" pitchFamily="34" charset="0"/>
            </a:endParaRPr>
          </a:p>
          <a:p>
            <a:endParaRPr lang="en-ID" sz="2800" dirty="0">
              <a:solidFill>
                <a:schemeClr val="tx1"/>
              </a:solidFill>
              <a:latin typeface="Gill Sans Nova Cond XBd" panose="020B0A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382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14B2E-912B-A45C-B6E6-3DBDE6287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4640" y="624110"/>
            <a:ext cx="10627359" cy="899890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Siapakah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tokoh-tokoh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perumpamaan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?</a:t>
            </a:r>
            <a:endParaRPr lang="en-ID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88CAC-9926-D18E-E111-5898C574A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5760" y="1544320"/>
            <a:ext cx="9665652" cy="4917440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chemeClr val="tx1"/>
                </a:solidFill>
              </a:rPr>
              <a:t>Penggarap-penggarap</a:t>
            </a:r>
            <a:r>
              <a:rPr lang="en-US" sz="3200" b="1" dirty="0">
                <a:solidFill>
                  <a:schemeClr val="tx1"/>
                </a:solidFill>
              </a:rPr>
              <a:t> = </a:t>
            </a:r>
            <a:r>
              <a:rPr lang="en-US" sz="3200" b="1" dirty="0" err="1">
                <a:solidFill>
                  <a:schemeClr val="tx1"/>
                </a:solidFill>
              </a:rPr>
              <a:t>Bangsa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Yahudi</a:t>
            </a:r>
            <a:r>
              <a:rPr lang="en-US" sz="3200" b="1" dirty="0">
                <a:solidFill>
                  <a:schemeClr val="tx1"/>
                </a:solidFill>
              </a:rPr>
              <a:t>/Orang Israel</a:t>
            </a:r>
          </a:p>
          <a:p>
            <a:r>
              <a:rPr lang="en-ID" sz="3200" dirty="0" err="1">
                <a:solidFill>
                  <a:schemeClr val="tx1"/>
                </a:solidFill>
              </a:rPr>
              <a:t>Demikian</a:t>
            </a:r>
            <a:r>
              <a:rPr lang="en-ID" sz="3200" dirty="0">
                <a:solidFill>
                  <a:schemeClr val="tx1"/>
                </a:solidFill>
              </a:rPr>
              <a:t> Allah </a:t>
            </a:r>
            <a:r>
              <a:rPr lang="en-ID" sz="3200" dirty="0" err="1">
                <a:solidFill>
                  <a:schemeClr val="tx1"/>
                </a:solidFill>
              </a:rPr>
              <a:t>telah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memilih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satu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bangsa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dari</a:t>
            </a:r>
            <a:r>
              <a:rPr lang="en-ID" sz="3200" dirty="0">
                <a:solidFill>
                  <a:schemeClr val="tx1"/>
                </a:solidFill>
              </a:rPr>
              <a:t> dunia </a:t>
            </a:r>
            <a:r>
              <a:rPr lang="en-ID" sz="3200" dirty="0" err="1">
                <a:solidFill>
                  <a:schemeClr val="tx1"/>
                </a:solidFill>
              </a:rPr>
              <a:t>ini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untuk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dilatih</a:t>
            </a:r>
            <a:r>
              <a:rPr lang="en-ID" sz="3200" dirty="0">
                <a:solidFill>
                  <a:schemeClr val="tx1"/>
                </a:solidFill>
              </a:rPr>
              <a:t> dan </a:t>
            </a:r>
            <a:r>
              <a:rPr lang="en-ID" sz="3200" dirty="0" err="1">
                <a:solidFill>
                  <a:schemeClr val="tx1"/>
                </a:solidFill>
              </a:rPr>
              <a:t>dididik</a:t>
            </a:r>
            <a:r>
              <a:rPr lang="en-ID" sz="3200" dirty="0">
                <a:solidFill>
                  <a:schemeClr val="tx1"/>
                </a:solidFill>
              </a:rPr>
              <a:t> oleh </a:t>
            </a:r>
            <a:r>
              <a:rPr lang="en-ID" sz="3200" dirty="0" err="1">
                <a:solidFill>
                  <a:schemeClr val="tx1"/>
                </a:solidFill>
              </a:rPr>
              <a:t>Kristus</a:t>
            </a:r>
            <a:r>
              <a:rPr lang="en-ID" sz="3200" dirty="0">
                <a:solidFill>
                  <a:schemeClr val="tx1"/>
                </a:solidFill>
              </a:rPr>
              <a:t>…Di </a:t>
            </a:r>
            <a:r>
              <a:rPr lang="en-ID" sz="3200" dirty="0" err="1">
                <a:solidFill>
                  <a:schemeClr val="tx1"/>
                </a:solidFill>
              </a:rPr>
              <a:t>atas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bangsa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ini</a:t>
            </a:r>
            <a:r>
              <a:rPr lang="en-ID" sz="3200" dirty="0">
                <a:solidFill>
                  <a:schemeClr val="tx1"/>
                </a:solidFill>
              </a:rPr>
              <a:t> Allah </a:t>
            </a:r>
            <a:r>
              <a:rPr lang="en-ID" sz="3200" dirty="0" err="1">
                <a:solidFill>
                  <a:schemeClr val="tx1"/>
                </a:solidFill>
              </a:rPr>
              <a:t>telah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mencurahkan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kesempatan-kesempatan</a:t>
            </a:r>
            <a:r>
              <a:rPr lang="en-ID" sz="3200" dirty="0">
                <a:solidFill>
                  <a:schemeClr val="tx1"/>
                </a:solidFill>
              </a:rPr>
              <a:t> yang </a:t>
            </a:r>
            <a:r>
              <a:rPr lang="en-ID" sz="3200" dirty="0" err="1">
                <a:solidFill>
                  <a:schemeClr val="tx1"/>
                </a:solidFill>
              </a:rPr>
              <a:t>besar</a:t>
            </a:r>
            <a:r>
              <a:rPr lang="en-ID" sz="3200" dirty="0">
                <a:solidFill>
                  <a:schemeClr val="tx1"/>
                </a:solidFill>
              </a:rPr>
              <a:t>, </a:t>
            </a:r>
            <a:r>
              <a:rPr lang="en-ID" sz="3200" dirty="0" err="1">
                <a:solidFill>
                  <a:schemeClr val="tx1"/>
                </a:solidFill>
              </a:rPr>
              <a:t>memberkati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mereka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dengan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kebaikan</a:t>
            </a:r>
            <a:r>
              <a:rPr lang="en-ID" sz="3200" dirty="0">
                <a:solidFill>
                  <a:schemeClr val="tx1"/>
                </a:solidFill>
              </a:rPr>
              <a:t>-Nya yang </a:t>
            </a:r>
            <a:r>
              <a:rPr lang="en-ID" sz="3200" dirty="0" err="1">
                <a:solidFill>
                  <a:schemeClr val="tx1"/>
                </a:solidFill>
              </a:rPr>
              <a:t>berlimpah-limpah</a:t>
            </a:r>
            <a:r>
              <a:rPr lang="en-ID" sz="3200" dirty="0">
                <a:solidFill>
                  <a:schemeClr val="tx1"/>
                </a:solidFill>
              </a:rPr>
              <a:t>.</a:t>
            </a: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218.</a:t>
            </a:r>
          </a:p>
          <a:p>
            <a:endParaRPr lang="en-ID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03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5138B-03B9-FD24-AFC1-79FDA9010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600" y="624110"/>
            <a:ext cx="10566399" cy="808450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Siapakah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tokoh-tokoh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perumpamaan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?</a:t>
            </a:r>
            <a:endParaRPr lang="en-ID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04182-3EBF-82F0-BC93-424B067C9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320" y="1432560"/>
            <a:ext cx="9879012" cy="520192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Anak </a:t>
            </a:r>
            <a:r>
              <a:rPr lang="en-US" sz="2800" b="1" dirty="0" err="1">
                <a:solidFill>
                  <a:schemeClr val="tx1"/>
                </a:solidFill>
              </a:rPr>
              <a:t>dari</a:t>
            </a:r>
            <a:r>
              <a:rPr lang="en-US" sz="2800" b="1" dirty="0">
                <a:solidFill>
                  <a:schemeClr val="tx1"/>
                </a:solidFill>
              </a:rPr>
              <a:t> Tuan </a:t>
            </a:r>
            <a:r>
              <a:rPr lang="en-US" sz="2800" b="1" dirty="0" err="1">
                <a:solidFill>
                  <a:schemeClr val="tx1"/>
                </a:solidFill>
              </a:rPr>
              <a:t>tanah</a:t>
            </a:r>
            <a:r>
              <a:rPr lang="en-US" sz="2800" b="1" dirty="0">
                <a:solidFill>
                  <a:schemeClr val="tx1"/>
                </a:solidFill>
              </a:rPr>
              <a:t>/</a:t>
            </a:r>
            <a:r>
              <a:rPr lang="en-US" sz="2800" b="1" dirty="0" err="1">
                <a:solidFill>
                  <a:schemeClr val="tx1"/>
                </a:solidFill>
              </a:rPr>
              <a:t>petani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2800" b="1" dirty="0" err="1">
                <a:solidFill>
                  <a:schemeClr val="tx1"/>
                </a:solidFill>
              </a:rPr>
              <a:t>Yesus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Kristus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ID" sz="2800" dirty="0" err="1">
                <a:solidFill>
                  <a:schemeClr val="tx1"/>
                </a:solidFill>
              </a:rPr>
              <a:t>Sebagai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jalan</a:t>
            </a:r>
            <a:r>
              <a:rPr lang="en-ID" sz="2800" dirty="0">
                <a:solidFill>
                  <a:schemeClr val="tx1"/>
                </a:solidFill>
              </a:rPr>
              <a:t> yang </a:t>
            </a:r>
            <a:r>
              <a:rPr lang="en-ID" sz="2800" dirty="0" err="1">
                <a:solidFill>
                  <a:schemeClr val="tx1"/>
                </a:solidFill>
              </a:rPr>
              <a:t>terakhir</a:t>
            </a:r>
            <a:r>
              <a:rPr lang="en-ID" sz="2800" dirty="0">
                <a:solidFill>
                  <a:schemeClr val="tx1"/>
                </a:solidFill>
              </a:rPr>
              <a:t>, Allah </a:t>
            </a:r>
            <a:r>
              <a:rPr lang="en-ID" sz="2800" dirty="0" err="1">
                <a:solidFill>
                  <a:schemeClr val="tx1"/>
                </a:solidFill>
              </a:rPr>
              <a:t>mengirim</a:t>
            </a:r>
            <a:r>
              <a:rPr lang="en-ID" sz="2800" dirty="0">
                <a:solidFill>
                  <a:schemeClr val="tx1"/>
                </a:solidFill>
              </a:rPr>
              <a:t> Putra-Nya, </a:t>
            </a:r>
            <a:r>
              <a:rPr lang="en-ID" sz="2800" dirty="0" err="1">
                <a:solidFill>
                  <a:schemeClr val="tx1"/>
                </a:solidFill>
              </a:rPr>
              <a:t>dengan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berkata</a:t>
            </a:r>
            <a:r>
              <a:rPr lang="en-ID" sz="2800" dirty="0">
                <a:solidFill>
                  <a:schemeClr val="tx1"/>
                </a:solidFill>
              </a:rPr>
              <a:t>, “Anak-Ku </a:t>
            </a:r>
            <a:r>
              <a:rPr lang="en-ID" sz="2800" dirty="0" err="1">
                <a:solidFill>
                  <a:schemeClr val="tx1"/>
                </a:solidFill>
              </a:rPr>
              <a:t>akan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segani</a:t>
            </a:r>
            <a:r>
              <a:rPr lang="en-ID" sz="2800" dirty="0">
                <a:solidFill>
                  <a:schemeClr val="tx1"/>
                </a:solidFill>
              </a:rPr>
              <a:t>." </a:t>
            </a:r>
          </a:p>
          <a:p>
            <a:r>
              <a:rPr lang="en-ID" sz="2800" dirty="0" err="1">
                <a:solidFill>
                  <a:schemeClr val="tx1"/>
                </a:solidFill>
              </a:rPr>
              <a:t>Kristus</a:t>
            </a:r>
            <a:r>
              <a:rPr lang="en-ID" sz="2800" dirty="0">
                <a:solidFill>
                  <a:schemeClr val="tx1"/>
                </a:solidFill>
              </a:rPr>
              <a:t>, yang </a:t>
            </a:r>
            <a:r>
              <a:rPr lang="en-ID" sz="2800" dirty="0" err="1">
                <a:solidFill>
                  <a:schemeClr val="tx1"/>
                </a:solidFill>
              </a:rPr>
              <a:t>dikasihi</a:t>
            </a:r>
            <a:r>
              <a:rPr lang="en-ID" sz="2800" dirty="0">
                <a:solidFill>
                  <a:schemeClr val="tx1"/>
                </a:solidFill>
              </a:rPr>
              <a:t> Allah, </a:t>
            </a:r>
            <a:r>
              <a:rPr lang="en-ID" sz="2800" dirty="0" err="1">
                <a:solidFill>
                  <a:schemeClr val="tx1"/>
                </a:solidFill>
              </a:rPr>
              <a:t>datang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untuk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menyatakan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tuntutan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Pemilik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kebun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anggur</a:t>
            </a:r>
            <a:r>
              <a:rPr lang="en-ID" sz="2800" dirty="0">
                <a:solidFill>
                  <a:schemeClr val="tx1"/>
                </a:solidFill>
              </a:rPr>
              <a:t>; </a:t>
            </a:r>
            <a:r>
              <a:rPr lang="en-ID" sz="2800" dirty="0" err="1">
                <a:solidFill>
                  <a:schemeClr val="tx1"/>
                </a:solidFill>
              </a:rPr>
              <a:t>tetapi</a:t>
            </a:r>
            <a:r>
              <a:rPr lang="en-ID" sz="2800" dirty="0">
                <a:solidFill>
                  <a:schemeClr val="tx1"/>
                </a:solidFill>
              </a:rPr>
              <a:t> para </a:t>
            </a:r>
            <a:r>
              <a:rPr lang="en-ID" sz="2800" dirty="0" err="1">
                <a:solidFill>
                  <a:schemeClr val="tx1"/>
                </a:solidFill>
              </a:rPr>
              <a:t>penggarap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memperlakukan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Dia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dengan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sikap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remeh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secara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terang-terangan</a:t>
            </a:r>
            <a:r>
              <a:rPr lang="en-ID" sz="2800" dirty="0">
                <a:solidFill>
                  <a:schemeClr val="tx1"/>
                </a:solidFill>
              </a:rPr>
              <a:t>, </a:t>
            </a:r>
            <a:r>
              <a:rPr lang="en-ID" sz="2800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berkata</a:t>
            </a:r>
            <a:r>
              <a:rPr lang="en-ID" sz="2800" dirty="0">
                <a:solidFill>
                  <a:schemeClr val="tx1"/>
                </a:solidFill>
              </a:rPr>
              <a:t>, "Kita </a:t>
            </a:r>
            <a:r>
              <a:rPr lang="en-ID" sz="2800" dirty="0" err="1">
                <a:solidFill>
                  <a:schemeClr val="tx1"/>
                </a:solidFill>
              </a:rPr>
              <a:t>tidak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mau</a:t>
            </a:r>
            <a:r>
              <a:rPr lang="en-ID" sz="2800" dirty="0">
                <a:solidFill>
                  <a:schemeClr val="tx1"/>
                </a:solidFill>
              </a:rPr>
              <a:t> orang </a:t>
            </a:r>
            <a:r>
              <a:rPr lang="en-ID" sz="2800" dirty="0" err="1">
                <a:solidFill>
                  <a:schemeClr val="tx1"/>
                </a:solidFill>
              </a:rPr>
              <a:t>ini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memerintah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kita</a:t>
            </a:r>
            <a:r>
              <a:rPr lang="en-ID" sz="2800" dirty="0">
                <a:solidFill>
                  <a:schemeClr val="tx1"/>
                </a:solidFill>
              </a:rPr>
              <a:t>.“</a:t>
            </a:r>
          </a:p>
          <a:p>
            <a:endParaRPr lang="en-ID" sz="28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225.</a:t>
            </a:r>
          </a:p>
          <a:p>
            <a:endParaRPr lang="en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21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BDEA0-1E99-5466-8BB4-2B33F5228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0" y="624110"/>
            <a:ext cx="10515599" cy="80845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Gambaran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apa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saja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perumpamaan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?</a:t>
            </a:r>
            <a:endParaRPr lang="en-ID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AF558-B4CA-F6A3-BBAF-89BF8A8DD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2720" y="1825625"/>
            <a:ext cx="9911080" cy="466725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Tanah </a:t>
            </a:r>
            <a:r>
              <a:rPr lang="en-US" sz="4000" b="1" dirty="0" err="1">
                <a:solidFill>
                  <a:schemeClr val="tx1"/>
                </a:solidFill>
              </a:rPr>
              <a:t>itu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dipagari</a:t>
            </a:r>
            <a:endParaRPr lang="en-US" sz="4000" b="1" dirty="0">
              <a:solidFill>
                <a:schemeClr val="tx1"/>
              </a:solidFill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Ulangan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32:9-11 </a:t>
            </a:r>
          </a:p>
          <a:p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bagian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TUHAN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umat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-Nya, Yakub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milik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ditetapkan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-Nya.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Didapati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-Nya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negeri,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padang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gurun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tengah-tengah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ketandusan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auman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padang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belantara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Dikelilingi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-Nya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dan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diawasi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-Nya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dijaga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-Nya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sebagai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biji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mata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-Nya.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Laksana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rajawali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menggoyangbangkitkan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sarangnya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melayang-layang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anak-anaknya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mengembangkan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sayapnya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menampung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seekor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mendukungnya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kepaknya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demikianlah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TUHAN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sendiri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menuntun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allah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asing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menyertai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dia.</a:t>
            </a: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294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28D5E-D04B-441C-02C8-6463E8AD6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1" y="624110"/>
            <a:ext cx="9929812" cy="128089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>
                <a:solidFill>
                  <a:schemeClr val="tx1"/>
                </a:solidFill>
                <a:latin typeface="Impact" panose="020B0806030902050204" pitchFamily="34" charset="0"/>
              </a:rPr>
              <a:t>Pagar</a:t>
            </a: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Impact" panose="020B0806030902050204" pitchFamily="34" charset="0"/>
              </a:rPr>
              <a:t>untuk</a:t>
            </a: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 orang Israel</a:t>
            </a:r>
            <a:endParaRPr lang="en-ID" sz="44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C65C8-2F2F-67C5-7B64-21E4F6E3D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360" y="2133600"/>
            <a:ext cx="9767252" cy="377762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Musa : </a:t>
            </a:r>
            <a:r>
              <a:rPr lang="en-US" sz="3600" dirty="0" err="1">
                <a:solidFill>
                  <a:schemeClr val="tx1"/>
                </a:solidFill>
              </a:rPr>
              <a:t>Tiang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awan</a:t>
            </a:r>
            <a:r>
              <a:rPr lang="en-US" sz="3600" dirty="0">
                <a:solidFill>
                  <a:schemeClr val="tx1"/>
                </a:solidFill>
              </a:rPr>
              <a:t> dan </a:t>
            </a:r>
            <a:r>
              <a:rPr lang="en-US" sz="3600" dirty="0" err="1">
                <a:solidFill>
                  <a:schemeClr val="tx1"/>
                </a:solidFill>
              </a:rPr>
              <a:t>tiang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api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Yusuf : 7 masa </a:t>
            </a:r>
            <a:r>
              <a:rPr lang="en-US" sz="3600" dirty="0" err="1">
                <a:solidFill>
                  <a:schemeClr val="tx1"/>
                </a:solidFill>
              </a:rPr>
              <a:t>kemakmuran</a:t>
            </a:r>
            <a:r>
              <a:rPr lang="en-US" sz="3600" dirty="0">
                <a:solidFill>
                  <a:schemeClr val="tx1"/>
                </a:solidFill>
              </a:rPr>
              <a:t> dan 7 masa </a:t>
            </a:r>
            <a:r>
              <a:rPr lang="en-US" sz="3600" dirty="0" err="1">
                <a:solidFill>
                  <a:schemeClr val="tx1"/>
                </a:solidFill>
              </a:rPr>
              <a:t>kesukaran</a:t>
            </a:r>
            <a:r>
              <a:rPr lang="en-US" sz="3600" dirty="0">
                <a:solidFill>
                  <a:schemeClr val="tx1"/>
                </a:solidFill>
              </a:rPr>
              <a:t>, Tanah </a:t>
            </a:r>
            <a:r>
              <a:rPr lang="en-US" sz="3600" dirty="0" err="1">
                <a:solidFill>
                  <a:schemeClr val="tx1"/>
                </a:solidFill>
              </a:rPr>
              <a:t>Gosyen</a:t>
            </a:r>
            <a:r>
              <a:rPr lang="en-US" sz="3600" dirty="0">
                <a:solidFill>
                  <a:schemeClr val="tx1"/>
                </a:solidFill>
              </a:rPr>
              <a:t>, Kota </a:t>
            </a:r>
            <a:r>
              <a:rPr lang="en-US" sz="3600" dirty="0" err="1">
                <a:solidFill>
                  <a:schemeClr val="tx1"/>
                </a:solidFill>
              </a:rPr>
              <a:t>Perlindungan</a:t>
            </a:r>
            <a:r>
              <a:rPr lang="en-US" sz="3600" dirty="0">
                <a:solidFill>
                  <a:schemeClr val="tx1"/>
                </a:solidFill>
              </a:rPr>
              <a:t>,</a:t>
            </a:r>
          </a:p>
          <a:p>
            <a:r>
              <a:rPr lang="en-US" sz="3600" dirty="0">
                <a:solidFill>
                  <a:schemeClr val="tx1"/>
                </a:solidFill>
              </a:rPr>
              <a:t>Daniel : Gua </a:t>
            </a:r>
            <a:r>
              <a:rPr lang="en-US" sz="3600" dirty="0" err="1">
                <a:solidFill>
                  <a:schemeClr val="tx1"/>
                </a:solidFill>
              </a:rPr>
              <a:t>Singa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 err="1">
                <a:solidFill>
                  <a:schemeClr val="tx1"/>
                </a:solidFill>
              </a:rPr>
              <a:t>Sadrak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mesak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err="1">
                <a:solidFill>
                  <a:schemeClr val="tx1"/>
                </a:solidFill>
              </a:rPr>
              <a:t>abegnego</a:t>
            </a:r>
            <a:r>
              <a:rPr lang="en-US" sz="3600" dirty="0">
                <a:solidFill>
                  <a:schemeClr val="tx1"/>
                </a:solidFill>
              </a:rPr>
              <a:t> : </a:t>
            </a:r>
            <a:r>
              <a:rPr lang="en-US" sz="3600" dirty="0" err="1">
                <a:solidFill>
                  <a:schemeClr val="tx1"/>
                </a:solidFill>
              </a:rPr>
              <a:t>Dapur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api</a:t>
            </a:r>
            <a:r>
              <a:rPr lang="en-US" sz="3600" dirty="0">
                <a:solidFill>
                  <a:schemeClr val="tx1"/>
                </a:solidFill>
              </a:rPr>
              <a:t>.</a:t>
            </a:r>
          </a:p>
          <a:p>
            <a:endParaRPr lang="en-ID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10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E78D8-D182-A623-F817-499F1B464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120" y="624110"/>
            <a:ext cx="10596879" cy="128089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Gambaran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apa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saja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ada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perumpamaan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Impact" panose="020B0806030902050204" pitchFamily="34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Impact" panose="020B0806030902050204" pitchFamily="34" charset="0"/>
              </a:rPr>
              <a:t>? </a:t>
            </a:r>
            <a:endParaRPr lang="en-ID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671E5-EB04-3576-5FD1-BF0B53886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0" y="1554480"/>
            <a:ext cx="10163492" cy="4856480"/>
          </a:xfrm>
        </p:spPr>
        <p:txBody>
          <a:bodyPr>
            <a:noAutofit/>
          </a:bodyPr>
          <a:lstStyle/>
          <a:p>
            <a:r>
              <a:rPr lang="en-US" sz="2600" b="1" dirty="0" err="1">
                <a:solidFill>
                  <a:schemeClr val="tx1"/>
                </a:solidFill>
              </a:rPr>
              <a:t>Menghasilkan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en-US" sz="2600" b="1" dirty="0" err="1">
                <a:solidFill>
                  <a:schemeClr val="tx1"/>
                </a:solidFill>
              </a:rPr>
              <a:t>Buah</a:t>
            </a:r>
            <a:endParaRPr lang="en-US" sz="2600" b="1" dirty="0">
              <a:solidFill>
                <a:schemeClr val="tx1"/>
              </a:solidFill>
            </a:endParaRPr>
          </a:p>
          <a:p>
            <a:r>
              <a:rPr lang="en-ID" sz="2600" dirty="0">
                <a:solidFill>
                  <a:schemeClr val="tx1"/>
                </a:solidFill>
              </a:rPr>
              <a:t>Di </a:t>
            </a:r>
            <a:r>
              <a:rPr lang="en-ID" sz="2600" dirty="0" err="1">
                <a:solidFill>
                  <a:schemeClr val="tx1"/>
                </a:solidFill>
              </a:rPr>
              <a:t>atas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bangsa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ini</a:t>
            </a:r>
            <a:r>
              <a:rPr lang="en-ID" sz="2600" dirty="0">
                <a:solidFill>
                  <a:schemeClr val="tx1"/>
                </a:solidFill>
              </a:rPr>
              <a:t> Allah </a:t>
            </a:r>
            <a:r>
              <a:rPr lang="en-ID" sz="2600" dirty="0" err="1">
                <a:solidFill>
                  <a:schemeClr val="tx1"/>
                </a:solidFill>
              </a:rPr>
              <a:t>telah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mencurahkan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kesempatan-kesempatan</a:t>
            </a:r>
            <a:r>
              <a:rPr lang="en-ID" sz="2600" dirty="0">
                <a:solidFill>
                  <a:schemeClr val="tx1"/>
                </a:solidFill>
              </a:rPr>
              <a:t> yang </a:t>
            </a:r>
            <a:r>
              <a:rPr lang="en-ID" sz="2600" dirty="0" err="1">
                <a:solidFill>
                  <a:schemeClr val="tx1"/>
                </a:solidFill>
              </a:rPr>
              <a:t>besar</a:t>
            </a:r>
            <a:r>
              <a:rPr lang="en-ID" sz="2600" dirty="0">
                <a:solidFill>
                  <a:schemeClr val="tx1"/>
                </a:solidFill>
              </a:rPr>
              <a:t>, </a:t>
            </a:r>
            <a:r>
              <a:rPr lang="en-ID" sz="2600" dirty="0" err="1">
                <a:solidFill>
                  <a:schemeClr val="tx1"/>
                </a:solidFill>
              </a:rPr>
              <a:t>memberkati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mereka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dengan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kebaikan</a:t>
            </a:r>
            <a:r>
              <a:rPr lang="en-ID" sz="2600" dirty="0">
                <a:solidFill>
                  <a:schemeClr val="tx1"/>
                </a:solidFill>
              </a:rPr>
              <a:t>-Nya yang </a:t>
            </a:r>
            <a:r>
              <a:rPr lang="en-ID" sz="2600" dirty="0" err="1">
                <a:solidFill>
                  <a:schemeClr val="tx1"/>
                </a:solidFill>
              </a:rPr>
              <a:t>berlimpah-limpah</a:t>
            </a:r>
            <a:r>
              <a:rPr lang="en-ID" sz="2600" dirty="0">
                <a:solidFill>
                  <a:schemeClr val="tx1"/>
                </a:solidFill>
              </a:rPr>
              <a:t>. </a:t>
            </a:r>
            <a:r>
              <a:rPr lang="en-ID" sz="2600" b="1" dirty="0" err="1">
                <a:solidFill>
                  <a:schemeClr val="tx1"/>
                </a:solidFill>
              </a:rPr>
              <a:t>Ia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mengharapkan</a:t>
            </a:r>
            <a:r>
              <a:rPr lang="en-ID" sz="2600" b="1" dirty="0">
                <a:solidFill>
                  <a:schemeClr val="tx1"/>
                </a:solidFill>
              </a:rPr>
              <a:t> agar </a:t>
            </a:r>
            <a:r>
              <a:rPr lang="en-ID" sz="2600" b="1" dirty="0" err="1">
                <a:solidFill>
                  <a:schemeClr val="tx1"/>
                </a:solidFill>
              </a:rPr>
              <a:t>mereka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memuliakan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Dia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dengan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jalan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menghasilkan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buah</a:t>
            </a:r>
            <a:r>
              <a:rPr lang="en-ID" sz="2600" dirty="0">
                <a:solidFill>
                  <a:schemeClr val="tx1"/>
                </a:solidFill>
              </a:rPr>
              <a:t>. </a:t>
            </a:r>
            <a:r>
              <a:rPr lang="en-ID" sz="2600" dirty="0" err="1">
                <a:solidFill>
                  <a:schemeClr val="tx1"/>
                </a:solidFill>
              </a:rPr>
              <a:t>Mereka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harus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menyatakan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asas-asas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kerajaan</a:t>
            </a:r>
            <a:r>
              <a:rPr lang="en-ID" sz="2600" dirty="0">
                <a:solidFill>
                  <a:schemeClr val="tx1"/>
                </a:solidFill>
              </a:rPr>
              <a:t>-Nya. Di </a:t>
            </a:r>
            <a:r>
              <a:rPr lang="en-ID" sz="2600" dirty="0" err="1">
                <a:solidFill>
                  <a:schemeClr val="tx1"/>
                </a:solidFill>
              </a:rPr>
              <a:t>tengah-tengah</a:t>
            </a:r>
            <a:r>
              <a:rPr lang="en-ID" sz="2600" dirty="0">
                <a:solidFill>
                  <a:schemeClr val="tx1"/>
                </a:solidFill>
              </a:rPr>
              <a:t> dunia yang </a:t>
            </a:r>
            <a:r>
              <a:rPr lang="en-ID" sz="2600" dirty="0" err="1">
                <a:solidFill>
                  <a:schemeClr val="tx1"/>
                </a:solidFill>
              </a:rPr>
              <a:t>berdosa</a:t>
            </a:r>
            <a:r>
              <a:rPr lang="en-ID" sz="2600" dirty="0">
                <a:solidFill>
                  <a:schemeClr val="tx1"/>
                </a:solidFill>
              </a:rPr>
              <a:t>, dunia yang </a:t>
            </a:r>
            <a:r>
              <a:rPr lang="en-ID" sz="2600" dirty="0" err="1">
                <a:solidFill>
                  <a:schemeClr val="tx1"/>
                </a:solidFill>
              </a:rPr>
              <a:t>jahat</a:t>
            </a:r>
            <a:r>
              <a:rPr lang="en-ID" sz="2600" dirty="0">
                <a:solidFill>
                  <a:schemeClr val="tx1"/>
                </a:solidFill>
              </a:rPr>
              <a:t>, </a:t>
            </a:r>
            <a:r>
              <a:rPr lang="en-ID" sz="2600" dirty="0" err="1">
                <a:solidFill>
                  <a:schemeClr val="tx1"/>
                </a:solidFill>
              </a:rPr>
              <a:t>mereka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harus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mewakili</a:t>
            </a:r>
            <a:r>
              <a:rPr lang="en-ID" sz="2600" dirty="0">
                <a:solidFill>
                  <a:schemeClr val="tx1"/>
                </a:solidFill>
              </a:rPr>
              <a:t> </a:t>
            </a:r>
            <a:r>
              <a:rPr lang="en-ID" sz="2600" dirty="0" err="1">
                <a:solidFill>
                  <a:schemeClr val="tx1"/>
                </a:solidFill>
              </a:rPr>
              <a:t>tabiat</a:t>
            </a:r>
            <a:r>
              <a:rPr lang="en-ID" sz="2600" dirty="0">
                <a:solidFill>
                  <a:schemeClr val="tx1"/>
                </a:solidFill>
              </a:rPr>
              <a:t> Allah.</a:t>
            </a:r>
          </a:p>
          <a:p>
            <a:r>
              <a:rPr lang="en-ID" sz="2600" b="1" dirty="0" err="1">
                <a:solidFill>
                  <a:schemeClr val="tx1"/>
                </a:solidFill>
              </a:rPr>
              <a:t>Sebagai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kebun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anggur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Tuhan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mereka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harus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mengeluarkan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buah</a:t>
            </a:r>
            <a:r>
              <a:rPr lang="en-ID" sz="2600" b="1" dirty="0">
                <a:solidFill>
                  <a:schemeClr val="tx1"/>
                </a:solidFill>
              </a:rPr>
              <a:t> yang </a:t>
            </a:r>
            <a:r>
              <a:rPr lang="en-ID" sz="2600" b="1" dirty="0" err="1">
                <a:solidFill>
                  <a:schemeClr val="tx1"/>
                </a:solidFill>
              </a:rPr>
              <a:t>sama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sekali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berbeda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dari</a:t>
            </a:r>
            <a:r>
              <a:rPr lang="en-ID" sz="2600" b="1" dirty="0">
                <a:solidFill>
                  <a:schemeClr val="tx1"/>
                </a:solidFill>
              </a:rPr>
              <a:t> </a:t>
            </a:r>
            <a:r>
              <a:rPr lang="en-ID" sz="2600" b="1" dirty="0" err="1">
                <a:solidFill>
                  <a:schemeClr val="tx1"/>
                </a:solidFill>
              </a:rPr>
              <a:t>bangsa-bangsa</a:t>
            </a:r>
            <a:r>
              <a:rPr lang="en-ID" sz="2600" b="1" dirty="0">
                <a:solidFill>
                  <a:schemeClr val="tx1"/>
                </a:solidFill>
              </a:rPr>
              <a:t> kafir.</a:t>
            </a: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218.</a:t>
            </a:r>
          </a:p>
          <a:p>
            <a:pPr marL="0" indent="0">
              <a:buNone/>
            </a:pPr>
            <a:endParaRPr lang="en-ID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89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97412-4082-6ABB-5405-C04848D88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600" y="889948"/>
            <a:ext cx="9889172" cy="5470211"/>
          </a:xfrm>
        </p:spPr>
        <p:txBody>
          <a:bodyPr>
            <a:noAutofit/>
          </a:bodyPr>
          <a:lstStyle/>
          <a:p>
            <a:r>
              <a:rPr lang="en-ID" sz="2800" dirty="0">
                <a:solidFill>
                  <a:schemeClr val="tx1"/>
                </a:solidFill>
              </a:rPr>
              <a:t>Para </a:t>
            </a:r>
            <a:r>
              <a:rPr lang="en-ID" sz="2800" dirty="0" err="1">
                <a:solidFill>
                  <a:schemeClr val="tx1"/>
                </a:solidFill>
              </a:rPr>
              <a:t>petani</a:t>
            </a:r>
            <a:r>
              <a:rPr lang="en-ID" sz="2800" dirty="0">
                <a:solidFill>
                  <a:schemeClr val="tx1"/>
                </a:solidFill>
              </a:rPr>
              <a:t> (</a:t>
            </a:r>
            <a:r>
              <a:rPr lang="en-ID" sz="2800" dirty="0" err="1">
                <a:solidFill>
                  <a:schemeClr val="tx1"/>
                </a:solidFill>
              </a:rPr>
              <a:t>penggarap</a:t>
            </a:r>
            <a:r>
              <a:rPr lang="en-ID" sz="2800" dirty="0">
                <a:solidFill>
                  <a:schemeClr val="tx1"/>
                </a:solidFill>
              </a:rPr>
              <a:t>) yang </a:t>
            </a:r>
            <a:r>
              <a:rPr lang="en-ID" sz="2800" dirty="0" err="1">
                <a:solidFill>
                  <a:schemeClr val="tx1"/>
                </a:solidFill>
              </a:rPr>
              <a:t>telah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diberi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tanggung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jawab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untuk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mengerjakan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kebun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anggur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Tuhan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tidak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setia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terhadap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kewajiban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b="1" dirty="0">
                <a:solidFill>
                  <a:schemeClr val="tx1"/>
                </a:solidFill>
              </a:rPr>
              <a:t>Para imam dan guru-guru </a:t>
            </a:r>
            <a:r>
              <a:rPr lang="en-ID" sz="2800" b="1" dirty="0" err="1">
                <a:solidFill>
                  <a:schemeClr val="tx1"/>
                </a:solidFill>
              </a:rPr>
              <a:t>adalah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pengajar-pengajar</a:t>
            </a:r>
            <a:r>
              <a:rPr lang="en-ID" sz="2800" b="1" dirty="0">
                <a:solidFill>
                  <a:schemeClr val="tx1"/>
                </a:solidFill>
              </a:rPr>
              <a:t> yang </a:t>
            </a:r>
            <a:r>
              <a:rPr lang="en-ID" sz="2800" b="1" dirty="0" err="1">
                <a:solidFill>
                  <a:schemeClr val="tx1"/>
                </a:solidFill>
              </a:rPr>
              <a:t>tidak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setia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tidak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melaksanakan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kebaikan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dirty="0">
                <a:solidFill>
                  <a:schemeClr val="tx1"/>
                </a:solidFill>
              </a:rPr>
              <a:t>dan </a:t>
            </a:r>
            <a:r>
              <a:rPr lang="en-ID" sz="2800" dirty="0" err="1">
                <a:solidFill>
                  <a:schemeClr val="tx1"/>
                </a:solidFill>
              </a:rPr>
              <a:t>pengasihan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serta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tuntutan</a:t>
            </a:r>
            <a:r>
              <a:rPr lang="en-ID" sz="2800" dirty="0">
                <a:solidFill>
                  <a:schemeClr val="tx1"/>
                </a:solidFill>
              </a:rPr>
              <a:t>-Nya </a:t>
            </a:r>
            <a:r>
              <a:rPr lang="en-ID" sz="2800" dirty="0" err="1">
                <a:solidFill>
                  <a:schemeClr val="tx1"/>
                </a:solidFill>
              </a:rPr>
              <a:t>terhadap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kasih</a:t>
            </a:r>
            <a:r>
              <a:rPr lang="en-ID" sz="2800" dirty="0">
                <a:solidFill>
                  <a:schemeClr val="tx1"/>
                </a:solidFill>
              </a:rPr>
              <a:t> dan </a:t>
            </a:r>
            <a:r>
              <a:rPr lang="en-ID" sz="2800" dirty="0" err="1">
                <a:solidFill>
                  <a:schemeClr val="tx1"/>
                </a:solidFill>
              </a:rPr>
              <a:t>pelayanan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. Para </a:t>
            </a:r>
            <a:r>
              <a:rPr lang="en-ID" sz="2800" dirty="0" err="1">
                <a:solidFill>
                  <a:schemeClr val="tx1"/>
                </a:solidFill>
              </a:rPr>
              <a:t>penggarap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ini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berusaha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untuk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memuliakan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diri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ingin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memiliki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buah-buah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kebun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anggur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itu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b="1" dirty="0" err="1">
                <a:solidFill>
                  <a:schemeClr val="tx1"/>
                </a:solidFill>
              </a:rPr>
              <a:t>Mereka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berusaha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menarik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perhatian</a:t>
            </a:r>
            <a:r>
              <a:rPr lang="en-ID" sz="2800" b="1" dirty="0">
                <a:solidFill>
                  <a:schemeClr val="tx1"/>
                </a:solidFill>
              </a:rPr>
              <a:t> dan </a:t>
            </a:r>
            <a:r>
              <a:rPr lang="en-ID" sz="2800" b="1" dirty="0" err="1">
                <a:solidFill>
                  <a:schemeClr val="tx1"/>
                </a:solidFill>
              </a:rPr>
              <a:t>penghormatan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kepada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diri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mereka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sendiri</a:t>
            </a:r>
            <a:r>
              <a:rPr lang="en-ID" sz="2800" dirty="0">
                <a:solidFill>
                  <a:schemeClr val="tx1"/>
                </a:solidFill>
              </a:rPr>
              <a:t>.</a:t>
            </a: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224.</a:t>
            </a:r>
          </a:p>
          <a:p>
            <a:endParaRPr lang="en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47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8B269-85E6-74C2-2D31-0B4FD840D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28794"/>
          </a:xfrm>
        </p:spPr>
        <p:txBody>
          <a:bodyPr>
            <a:normAutofit/>
          </a:bodyPr>
          <a:lstStyle/>
          <a:p>
            <a:r>
              <a:rPr lang="en-US" sz="4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Matius</a:t>
            </a:r>
            <a:r>
              <a:rPr lang="en-US" sz="4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21:33-43</a:t>
            </a:r>
            <a:endParaRPr lang="en-ID" sz="4800" dirty="0">
              <a:solidFill>
                <a:schemeClr val="tx1"/>
              </a:solidFill>
              <a:latin typeface="Gill Sans Nova Cond XBd" panose="020B0A060201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CA48A-CB24-1B23-0D6F-E23DF2B23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3600" y="1652904"/>
            <a:ext cx="10998200" cy="4951095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21:33 "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Dengarkanlah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suatu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perumpamaan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seorang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tuan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tanah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membuka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anggur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menanam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pagar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sekelilingnya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menggali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lobang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tempat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memeras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anggur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mendirikan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jaga 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menyewakan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lalu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berangkat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negeri lain.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21:34 Ketika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hampir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tiba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musim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petik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menyuruh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hamba-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hambanya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menerima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hasil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bagiannya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21:35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menangkap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hamba-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hambanya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memukul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seorang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membunuh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melempari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 pula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batu.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21:36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Kemudian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tuan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menyuruh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pula hamba-hamba yang lain,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pada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semula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tetapi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pun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diperlakukan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sama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kawan-kawan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ID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15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659EC-3253-D7B7-88B6-AF2D41084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1692" y="1361440"/>
            <a:ext cx="8915400" cy="50882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200" b="1" dirty="0">
                <a:solidFill>
                  <a:schemeClr val="tx1"/>
                </a:solidFill>
              </a:rPr>
              <a:t>Para </a:t>
            </a:r>
            <a:r>
              <a:rPr lang="en-ID" sz="3200" b="1" dirty="0" err="1">
                <a:solidFill>
                  <a:schemeClr val="tx1"/>
                </a:solidFill>
              </a:rPr>
              <a:t>pemimpin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Yahudi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tidak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mengasihi</a:t>
            </a:r>
            <a:r>
              <a:rPr lang="en-ID" sz="3200" b="1" dirty="0">
                <a:solidFill>
                  <a:schemeClr val="tx1"/>
                </a:solidFill>
              </a:rPr>
              <a:t> Allah</a:t>
            </a:r>
            <a:r>
              <a:rPr lang="en-ID" sz="3200" dirty="0">
                <a:solidFill>
                  <a:schemeClr val="tx1"/>
                </a:solidFill>
              </a:rPr>
              <a:t>; oleh </a:t>
            </a:r>
            <a:r>
              <a:rPr lang="en-ID" sz="3200" dirty="0" err="1">
                <a:solidFill>
                  <a:schemeClr val="tx1"/>
                </a:solidFill>
              </a:rPr>
              <a:t>sebab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itu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mereka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memutuskan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b="1" dirty="0" err="1">
                <a:solidFill>
                  <a:schemeClr val="tx1"/>
                </a:solidFill>
              </a:rPr>
              <a:t>hubungannya</a:t>
            </a:r>
            <a:r>
              <a:rPr lang="en-ID" sz="3200" b="1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dari</a:t>
            </a:r>
            <a:r>
              <a:rPr lang="en-ID" sz="3200" dirty="0">
                <a:solidFill>
                  <a:schemeClr val="tx1"/>
                </a:solidFill>
              </a:rPr>
              <a:t> Allah dan </a:t>
            </a:r>
            <a:r>
              <a:rPr lang="en-ID" sz="3200" b="1" dirty="0" err="1">
                <a:solidFill>
                  <a:schemeClr val="tx1"/>
                </a:solidFill>
              </a:rPr>
              <a:t>menolak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semua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tawaran</a:t>
            </a:r>
            <a:r>
              <a:rPr lang="en-ID" sz="3200" dirty="0">
                <a:solidFill>
                  <a:schemeClr val="tx1"/>
                </a:solidFill>
              </a:rPr>
              <a:t>-Nya </a:t>
            </a:r>
            <a:r>
              <a:rPr lang="en-ID" sz="3200" dirty="0" err="1">
                <a:solidFill>
                  <a:schemeClr val="tx1"/>
                </a:solidFill>
              </a:rPr>
              <a:t>untuk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suatu</a:t>
            </a:r>
            <a:r>
              <a:rPr lang="en-ID" sz="3200" dirty="0">
                <a:solidFill>
                  <a:schemeClr val="tx1"/>
                </a:solidFill>
              </a:rPr>
              <a:t> </a:t>
            </a:r>
            <a:r>
              <a:rPr lang="en-ID" sz="3200" dirty="0" err="1">
                <a:solidFill>
                  <a:schemeClr val="tx1"/>
                </a:solidFill>
              </a:rPr>
              <a:t>penyelesaian</a:t>
            </a:r>
            <a:r>
              <a:rPr lang="en-ID" sz="3200" dirty="0">
                <a:solidFill>
                  <a:schemeClr val="tx1"/>
                </a:solidFill>
              </a:rPr>
              <a:t> yang </a:t>
            </a:r>
            <a:r>
              <a:rPr lang="en-ID" sz="3200" dirty="0" err="1">
                <a:solidFill>
                  <a:schemeClr val="tx1"/>
                </a:solidFill>
              </a:rPr>
              <a:t>adil</a:t>
            </a:r>
            <a:r>
              <a:rPr lang="en-ID" sz="32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ID" sz="32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225.</a:t>
            </a:r>
          </a:p>
          <a:p>
            <a:endParaRPr lang="en-ID" sz="2400" dirty="0">
              <a:solidFill>
                <a:schemeClr val="tx1"/>
              </a:solidFill>
            </a:endParaRPr>
          </a:p>
          <a:p>
            <a:endParaRPr lang="en-ID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294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508ED-9D65-EC44-D4FA-88EFBC2F5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1852" y="975360"/>
            <a:ext cx="8915400" cy="50679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Sebagai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satu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bangsa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orang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Yahudi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telah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gagal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memenuhi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maksud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Allah dan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kebun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anggur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itu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diambil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kembali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dari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mereka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</a:p>
          <a:p>
            <a:pPr marL="0" indent="0">
              <a:buNone/>
            </a:pP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Kesempatan-kesempatan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telah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dirusakkan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pekerjaan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telah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diremehkan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dipercayakan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kepada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orang lain.</a:t>
            </a:r>
          </a:p>
          <a:p>
            <a:pPr marL="0" indent="0">
              <a:buNone/>
            </a:pPr>
            <a:endParaRPr lang="en-ID" sz="36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227.</a:t>
            </a:r>
          </a:p>
          <a:p>
            <a:endParaRPr lang="en-ID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522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AE090-BBC3-72BF-FA98-260EDFBA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6561" y="624110"/>
            <a:ext cx="9818052" cy="1280890"/>
          </a:xfrm>
        </p:spPr>
        <p:txBody>
          <a:bodyPr/>
          <a:lstStyle/>
          <a:p>
            <a:pPr algn="ctr"/>
            <a:r>
              <a:rPr lang="en-US" dirty="0" err="1">
                <a:latin typeface="Impact" panose="020B0806030902050204" pitchFamily="34" charset="0"/>
              </a:rPr>
              <a:t>Aplikasi</a:t>
            </a:r>
            <a:r>
              <a:rPr lang="en-US" dirty="0">
                <a:latin typeface="Impact" panose="020B0806030902050204" pitchFamily="34" charset="0"/>
              </a:rPr>
              <a:t> Zaman </a:t>
            </a:r>
            <a:r>
              <a:rPr lang="en-US" dirty="0" err="1">
                <a:latin typeface="Impact" panose="020B0806030902050204" pitchFamily="34" charset="0"/>
              </a:rPr>
              <a:t>Sekarang</a:t>
            </a:r>
            <a:endParaRPr lang="en-ID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8ACB4-1165-72A1-9539-ED96C06FC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440" y="2143760"/>
            <a:ext cx="9137332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800" dirty="0" err="1">
                <a:solidFill>
                  <a:schemeClr val="tx1"/>
                </a:solidFill>
              </a:rPr>
              <a:t>Perumpamaan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tentang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kebun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anggur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itu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tidak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saja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berlaku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kepada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bangsa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Yahudi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dirty="0" err="1">
                <a:solidFill>
                  <a:schemeClr val="tx1"/>
                </a:solidFill>
              </a:rPr>
              <a:t>Itu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merupakan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suatu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pelajaran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bagi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kita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Jemaat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generasi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ini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telah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dianugerahi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Allah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kesempatan-kesempatan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dan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berkat-berkat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besar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dan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Ia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mengharapkan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pengembalian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sepadan</a:t>
            </a:r>
            <a:r>
              <a:rPr lang="en-ID" sz="2800" dirty="0">
                <a:solidFill>
                  <a:schemeClr val="tx1"/>
                </a:solidFill>
                <a:latin typeface="Amasis MT Pro Black" panose="02040A04050005020304" pitchFamily="18" charset="0"/>
              </a:rPr>
              <a:t>.</a:t>
            </a:r>
          </a:p>
          <a:p>
            <a:pPr marL="0" indent="0">
              <a:buNone/>
            </a:pPr>
            <a:endParaRPr lang="en-ID" sz="2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  <a:p>
            <a:pPr marL="0" indent="0" algn="r">
              <a:buNone/>
            </a:pPr>
            <a:r>
              <a:rPr lang="en-ID" sz="2400" dirty="0">
                <a:solidFill>
                  <a:schemeClr val="tx1"/>
                </a:solidFill>
              </a:rPr>
              <a:t>Ellen G. White, </a:t>
            </a:r>
            <a:r>
              <a:rPr lang="en-ID" sz="2400" dirty="0" err="1">
                <a:solidFill>
                  <a:schemeClr val="tx1"/>
                </a:solidFill>
              </a:rPr>
              <a:t>Membina</a:t>
            </a:r>
            <a:r>
              <a:rPr lang="en-ID" sz="2400" dirty="0">
                <a:solidFill>
                  <a:schemeClr val="tx1"/>
                </a:solidFill>
              </a:rPr>
              <a:t> </a:t>
            </a:r>
            <a:r>
              <a:rPr lang="en-ID" sz="2400" dirty="0" err="1">
                <a:solidFill>
                  <a:schemeClr val="tx1"/>
                </a:solidFill>
              </a:rPr>
              <a:t>Kehidupan</a:t>
            </a:r>
            <a:r>
              <a:rPr lang="en-ID" sz="2400" dirty="0">
                <a:solidFill>
                  <a:schemeClr val="tx1"/>
                </a:solidFill>
              </a:rPr>
              <a:t> Abadi, </a:t>
            </a:r>
            <a:r>
              <a:rPr lang="en-ID" sz="2400" dirty="0" err="1">
                <a:solidFill>
                  <a:schemeClr val="tx1"/>
                </a:solidFill>
              </a:rPr>
              <a:t>hlm</a:t>
            </a:r>
            <a:r>
              <a:rPr lang="en-ID" sz="2400" dirty="0">
                <a:solidFill>
                  <a:schemeClr val="tx1"/>
                </a:solidFill>
              </a:rPr>
              <a:t>. 227.</a:t>
            </a:r>
          </a:p>
          <a:p>
            <a:pPr marL="0" indent="0">
              <a:buNone/>
            </a:pPr>
            <a:endParaRPr lang="en-ID" sz="2800" dirty="0">
              <a:solidFill>
                <a:schemeClr val="tx1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2D4D5-0BE0-0EB4-8234-68D6ADA9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200" y="843280"/>
            <a:ext cx="10515600" cy="5658803"/>
          </a:xfrm>
        </p:spPr>
        <p:txBody>
          <a:bodyPr>
            <a:noAutofit/>
          </a:bodyPr>
          <a:lstStyle/>
          <a:p>
            <a:r>
              <a:rPr lang="sv-SE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Kristus rindu untuk menerima dari kebun anggur-Nya buah kesucian sifat tidak mementingkan diri. Ia menantikan asas-asas cinta dan kebaikan.</a:t>
            </a:r>
          </a:p>
          <a:p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Tuhan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ingin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agar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kita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menyatakan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kebaikan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-Nya dan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menceritakan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tentang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kuasa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-Nya.</a:t>
            </a:r>
            <a:endParaRPr lang="sv-SE" sz="2800" dirty="0">
              <a:solidFill>
                <a:schemeClr val="tx1"/>
              </a:solidFill>
              <a:latin typeface="Gill Sans Nova Cond XBd" panose="020B0A06020104020203" pitchFamily="34" charset="0"/>
            </a:endParaRPr>
          </a:p>
          <a:p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Tuhan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mau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agar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kita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menghargai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rencana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penebusan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mulia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untuk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menginsafi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kesempatan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kita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istimewa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sebagai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anak-anak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Allah dan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berjalan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di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hadapan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penurutan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pengucapan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syukur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</a:p>
          <a:p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ingin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agar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kita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menyembah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kebaruan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hidup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kegembiraan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setiap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hari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</a:t>
            </a:r>
          </a:p>
          <a:p>
            <a:pPr marL="0" indent="0" algn="r">
              <a:buNone/>
            </a:pPr>
            <a:r>
              <a:rPr lang="en-ID" sz="24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Ellen G. White, </a:t>
            </a:r>
            <a:r>
              <a:rPr lang="en-ID" sz="2400" b="1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Membina</a:t>
            </a:r>
            <a:r>
              <a:rPr lang="en-ID" sz="24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400" b="1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Kehidupan</a:t>
            </a:r>
            <a:r>
              <a:rPr lang="en-ID" sz="24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Abadi, </a:t>
            </a:r>
            <a:r>
              <a:rPr lang="en-ID" sz="2400" b="1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hlm</a:t>
            </a:r>
            <a:r>
              <a:rPr lang="en-ID" sz="2400" b="1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229.</a:t>
            </a:r>
          </a:p>
          <a:p>
            <a:pPr marL="0" indent="0">
              <a:buNone/>
            </a:pPr>
            <a:endParaRPr lang="en-ID" sz="2800" dirty="0">
              <a:solidFill>
                <a:schemeClr val="tx1"/>
              </a:solidFill>
              <a:latin typeface="Gill Sans Nova Cond XBd" panose="020B0A06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36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D1DE8-BC70-99FC-8FC9-045B7DC51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4760" y="1148080"/>
            <a:ext cx="10515600" cy="54759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Pada zaman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purba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; Abraham, Isak, Yakub, Musa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kerendahan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hati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dan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hikmat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, dan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Yosua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kemampuannya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beragamragam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semuanya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tercatat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pekerjaan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Allah.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Musik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Miryam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keberanian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dan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kesalehan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Debora,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kasih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sayang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orangtua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Rut,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penurutan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dan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kesetiaan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Samuel,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kesetiaan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tandas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dari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Elia,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pengaruh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Elisa yang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lemah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lembut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dan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menaklukkan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semuanya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Franklin Gothic Medium Cond" panose="020B0606030402020204" pitchFamily="34" charset="0"/>
              </a:rPr>
              <a:t>diperlukan</a:t>
            </a:r>
            <a:r>
              <a:rPr lang="en-ID" sz="28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. 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Oleh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sebab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itu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sekarang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kepada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semua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orang yang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telah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dianugerahkan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Allah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berkat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harus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menyambutnya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pekerjaan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nyata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;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setiap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pemberian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harus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digunakan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untuk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memajukan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kerajaan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-Nya dan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kemuliaan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nama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-Nya</a:t>
            </a:r>
            <a:r>
              <a:rPr lang="en-ID" sz="2800" dirty="0">
                <a:solidFill>
                  <a:schemeClr val="tx1"/>
                </a:solidFill>
              </a:rPr>
              <a:t>.</a:t>
            </a:r>
          </a:p>
          <a:p>
            <a:endParaRPr lang="en-ID" sz="28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ID" sz="2400" b="1" dirty="0">
                <a:solidFill>
                  <a:schemeClr val="tx1"/>
                </a:solidFill>
              </a:rPr>
              <a:t>Ellen G. White, </a:t>
            </a:r>
            <a:r>
              <a:rPr lang="en-ID" sz="2400" b="1" dirty="0" err="1">
                <a:solidFill>
                  <a:schemeClr val="tx1"/>
                </a:solidFill>
              </a:rPr>
              <a:t>Membina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Kehidupan</a:t>
            </a:r>
            <a:r>
              <a:rPr lang="en-ID" sz="2400" b="1" dirty="0">
                <a:solidFill>
                  <a:schemeClr val="tx1"/>
                </a:solidFill>
              </a:rPr>
              <a:t> Abadi, </a:t>
            </a:r>
            <a:r>
              <a:rPr lang="en-ID" sz="2400" b="1" dirty="0" err="1">
                <a:solidFill>
                  <a:schemeClr val="tx1"/>
                </a:solidFill>
              </a:rPr>
              <a:t>hlm</a:t>
            </a:r>
            <a:r>
              <a:rPr lang="en-ID" sz="2400" b="1" dirty="0">
                <a:solidFill>
                  <a:schemeClr val="tx1"/>
                </a:solidFill>
              </a:rPr>
              <a:t>. 231.</a:t>
            </a:r>
          </a:p>
          <a:p>
            <a:pPr marL="0" indent="0">
              <a:buNone/>
            </a:pPr>
            <a:endParaRPr lang="en-ID" sz="2400" dirty="0">
              <a:solidFill>
                <a:schemeClr val="tx1"/>
              </a:solidFill>
            </a:endParaRPr>
          </a:p>
          <a:p>
            <a:endParaRPr lang="en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440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BED0-C62A-F70C-F4F9-AE9ECB7AA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1212" y="1483360"/>
            <a:ext cx="8915400" cy="4653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Semua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orang yang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menerima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Kristus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sebagai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Juruselamat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pribadi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harus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menunjukkan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kebenaran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Injil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serta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kuasa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penyelamatannya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atas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Amasis MT Pro Black" panose="02040A04050005020304" pitchFamily="18" charset="0"/>
              </a:rPr>
              <a:t>kehidupan</a:t>
            </a:r>
            <a:r>
              <a:rPr lang="en-ID" sz="3600" dirty="0">
                <a:solidFill>
                  <a:schemeClr val="tx1"/>
                </a:solidFill>
                <a:latin typeface="Amasis MT Pro Black" panose="02040A04050005020304" pitchFamily="18" charset="0"/>
              </a:rPr>
              <a:t>.</a:t>
            </a:r>
          </a:p>
          <a:p>
            <a:pPr marL="0" indent="0">
              <a:buNone/>
            </a:pPr>
            <a:endParaRPr lang="en-ID" sz="36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ID" sz="2400" b="1" dirty="0">
                <a:solidFill>
                  <a:schemeClr val="tx1"/>
                </a:solidFill>
              </a:rPr>
              <a:t>Ellen G. White, </a:t>
            </a:r>
            <a:r>
              <a:rPr lang="en-ID" sz="2400" b="1" dirty="0" err="1">
                <a:solidFill>
                  <a:schemeClr val="tx1"/>
                </a:solidFill>
              </a:rPr>
              <a:t>Membina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Kehidupan</a:t>
            </a:r>
            <a:r>
              <a:rPr lang="en-ID" sz="2400" b="1" dirty="0">
                <a:solidFill>
                  <a:schemeClr val="tx1"/>
                </a:solidFill>
              </a:rPr>
              <a:t> Abadi, </a:t>
            </a:r>
            <a:r>
              <a:rPr lang="en-ID" sz="2400" b="1" dirty="0" err="1">
                <a:solidFill>
                  <a:schemeClr val="tx1"/>
                </a:solidFill>
              </a:rPr>
              <a:t>hlm</a:t>
            </a:r>
            <a:r>
              <a:rPr lang="en-ID" sz="2400" b="1" dirty="0">
                <a:solidFill>
                  <a:schemeClr val="tx1"/>
                </a:solidFill>
              </a:rPr>
              <a:t>. 231.</a:t>
            </a:r>
          </a:p>
          <a:p>
            <a:pPr marL="0" indent="0">
              <a:buNone/>
            </a:pPr>
            <a:endParaRPr lang="en-ID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668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F145-C90C-05BF-4ABE-5EED5D237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801" y="624110"/>
            <a:ext cx="9929812" cy="737330"/>
          </a:xfrm>
        </p:spPr>
        <p:txBody>
          <a:bodyPr/>
          <a:lstStyle/>
          <a:p>
            <a:pPr algn="ctr"/>
            <a:r>
              <a:rPr lang="en-US" dirty="0">
                <a:latin typeface="Impact" panose="020B0806030902050204" pitchFamily="34" charset="0"/>
              </a:rPr>
              <a:t>Pelajaran </a:t>
            </a:r>
            <a:r>
              <a:rPr lang="en-US" dirty="0" err="1">
                <a:latin typeface="Impact" panose="020B0806030902050204" pitchFamily="34" charset="0"/>
              </a:rPr>
              <a:t>Bangsa</a:t>
            </a:r>
            <a:r>
              <a:rPr lang="en-US" dirty="0">
                <a:latin typeface="Impact" panose="020B0806030902050204" pitchFamily="34" charset="0"/>
              </a:rPr>
              <a:t> </a:t>
            </a:r>
            <a:r>
              <a:rPr lang="en-US" dirty="0" err="1">
                <a:latin typeface="Impact" panose="020B0806030902050204" pitchFamily="34" charset="0"/>
              </a:rPr>
              <a:t>Yahudi</a:t>
            </a:r>
            <a:r>
              <a:rPr lang="en-US" dirty="0">
                <a:latin typeface="Impact" panose="020B0806030902050204" pitchFamily="34" charset="0"/>
              </a:rPr>
              <a:t>/Israel</a:t>
            </a:r>
            <a:endParaRPr lang="en-ID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3D7E9-9D9E-781E-1C84-B7810FEAF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081" y="1361440"/>
            <a:ext cx="10102532" cy="4998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800" b="1" dirty="0">
                <a:solidFill>
                  <a:schemeClr val="tx1"/>
                </a:solidFill>
              </a:rPr>
              <a:t>Banyak </a:t>
            </a:r>
            <a:r>
              <a:rPr lang="en-ID" sz="2800" b="1" dirty="0" err="1">
                <a:solidFill>
                  <a:schemeClr val="tx1"/>
                </a:solidFill>
              </a:rPr>
              <a:t>nama</a:t>
            </a:r>
            <a:r>
              <a:rPr lang="en-ID" sz="2800" b="1" dirty="0">
                <a:solidFill>
                  <a:schemeClr val="tx1"/>
                </a:solidFill>
              </a:rPr>
              <a:t> yang </a:t>
            </a:r>
            <a:r>
              <a:rPr lang="en-ID" sz="2800" b="1" dirty="0" err="1">
                <a:solidFill>
                  <a:schemeClr val="tx1"/>
                </a:solidFill>
              </a:rPr>
              <a:t>tercatat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dalam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buku-buku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jemaat</a:t>
            </a:r>
            <a:r>
              <a:rPr lang="en-ID" sz="2800" b="1" dirty="0">
                <a:solidFill>
                  <a:schemeClr val="tx1"/>
                </a:solidFill>
              </a:rPr>
              <a:t>,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tetapi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tidak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berada</a:t>
            </a:r>
            <a:r>
              <a:rPr lang="en-ID" sz="2800" dirty="0">
                <a:solidFill>
                  <a:schemeClr val="tx1"/>
                </a:solidFill>
              </a:rPr>
              <a:t> di </a:t>
            </a:r>
            <a:r>
              <a:rPr lang="en-ID" sz="2800" dirty="0" err="1">
                <a:solidFill>
                  <a:schemeClr val="tx1"/>
                </a:solidFill>
              </a:rPr>
              <a:t>bawah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pengendalian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Kristus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b="1" dirty="0" err="1">
                <a:solidFill>
                  <a:schemeClr val="tx1"/>
                </a:solidFill>
              </a:rPr>
              <a:t>Mereka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tidak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mentaati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pengajaranNya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atau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melaksanakan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pekerjaan</a:t>
            </a:r>
            <a:r>
              <a:rPr lang="en-ID" sz="2800" b="1" dirty="0">
                <a:solidFill>
                  <a:schemeClr val="tx1"/>
                </a:solidFill>
              </a:rPr>
              <a:t>-Nya</a:t>
            </a:r>
            <a:r>
              <a:rPr lang="en-ID" sz="2800" dirty="0">
                <a:solidFill>
                  <a:schemeClr val="tx1"/>
                </a:solidFill>
              </a:rPr>
              <a:t>. Oleh </a:t>
            </a:r>
            <a:r>
              <a:rPr lang="en-ID" sz="2800" dirty="0" err="1">
                <a:solidFill>
                  <a:schemeClr val="tx1"/>
                </a:solidFill>
              </a:rPr>
              <a:t>sebab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itu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mereka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berada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dibawah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pengendalian</a:t>
            </a:r>
            <a:r>
              <a:rPr lang="en-ID" sz="2800" dirty="0">
                <a:solidFill>
                  <a:schemeClr val="tx1"/>
                </a:solidFill>
              </a:rPr>
              <a:t> </a:t>
            </a:r>
            <a:r>
              <a:rPr lang="en-ID" sz="2800" dirty="0" err="1">
                <a:solidFill>
                  <a:schemeClr val="tx1"/>
                </a:solidFill>
              </a:rPr>
              <a:t>musuh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b="1" dirty="0" err="1">
                <a:solidFill>
                  <a:schemeClr val="tx1"/>
                </a:solidFill>
              </a:rPr>
              <a:t>Mereka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tidak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melakukan</a:t>
            </a:r>
            <a:r>
              <a:rPr lang="en-ID" sz="2800" b="1" dirty="0">
                <a:solidFill>
                  <a:schemeClr val="tx1"/>
                </a:solidFill>
              </a:rPr>
              <a:t> </a:t>
            </a:r>
            <a:r>
              <a:rPr lang="en-ID" sz="2800" b="1" dirty="0" err="1">
                <a:solidFill>
                  <a:schemeClr val="tx1"/>
                </a:solidFill>
              </a:rPr>
              <a:t>kebaikan</a:t>
            </a:r>
            <a:r>
              <a:rPr lang="en-ID" sz="2800" b="1" dirty="0">
                <a:solidFill>
                  <a:schemeClr val="tx1"/>
                </a:solidFill>
              </a:rPr>
              <a:t> yang </a:t>
            </a:r>
            <a:r>
              <a:rPr lang="en-ID" sz="2800" b="1" dirty="0" err="1">
                <a:solidFill>
                  <a:schemeClr val="tx1"/>
                </a:solidFill>
              </a:rPr>
              <a:t>positif</a:t>
            </a:r>
            <a:r>
              <a:rPr lang="en-ID" sz="2800" dirty="0">
                <a:solidFill>
                  <a:schemeClr val="tx1"/>
                </a:solidFill>
              </a:rPr>
              <a:t>, 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oleh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sebab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itu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mereka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melakukan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kerusakan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tak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terkira</a:t>
            </a:r>
            <a:r>
              <a:rPr lang="en-ID" sz="2800" dirty="0">
                <a:solidFill>
                  <a:schemeClr val="tx1"/>
                </a:solidFill>
                <a:latin typeface="Gill Sans Ultra Bold Condense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Ultra Bold Condensed" panose="020B0A06020104020203" pitchFamily="34" charset="0"/>
              </a:rPr>
              <a:t>banyaknya</a:t>
            </a:r>
            <a:r>
              <a:rPr lang="en-ID" sz="2800" dirty="0">
                <a:solidFill>
                  <a:schemeClr val="tx1"/>
                </a:solidFill>
              </a:rPr>
              <a:t>. 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Karena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pengaruh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mereka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tidaklah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menjadi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pelezat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hidup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untuk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kehidupan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ia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menjadi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pelezat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maut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untuk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Impact" panose="020B0806030902050204" pitchFamily="34" charset="0"/>
              </a:rPr>
              <a:t>kematian</a:t>
            </a:r>
            <a:r>
              <a:rPr lang="en-ID" sz="2800" dirty="0">
                <a:solidFill>
                  <a:schemeClr val="tx1"/>
                </a:solidFill>
                <a:latin typeface="Impact" panose="020B0806030902050204" pitchFamily="34" charset="0"/>
              </a:rPr>
              <a:t>.</a:t>
            </a:r>
          </a:p>
          <a:p>
            <a:pPr marL="0" indent="0">
              <a:buNone/>
            </a:pPr>
            <a:endParaRPr lang="en-ID" sz="2800" b="1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ID" sz="2400" b="1" dirty="0">
                <a:solidFill>
                  <a:schemeClr val="tx1"/>
                </a:solidFill>
              </a:rPr>
              <a:t>Ellen G. White, </a:t>
            </a:r>
            <a:r>
              <a:rPr lang="en-ID" sz="2400" b="1" dirty="0" err="1">
                <a:solidFill>
                  <a:schemeClr val="tx1"/>
                </a:solidFill>
              </a:rPr>
              <a:t>Membina</a:t>
            </a:r>
            <a:r>
              <a:rPr lang="en-ID" sz="2400" b="1" dirty="0">
                <a:solidFill>
                  <a:schemeClr val="tx1"/>
                </a:solidFill>
              </a:rPr>
              <a:t> </a:t>
            </a:r>
            <a:r>
              <a:rPr lang="en-ID" sz="2400" b="1" dirty="0" err="1">
                <a:solidFill>
                  <a:schemeClr val="tx1"/>
                </a:solidFill>
              </a:rPr>
              <a:t>Kehidupan</a:t>
            </a:r>
            <a:r>
              <a:rPr lang="en-ID" sz="2400" b="1" dirty="0">
                <a:solidFill>
                  <a:schemeClr val="tx1"/>
                </a:solidFill>
              </a:rPr>
              <a:t> Abadi, </a:t>
            </a:r>
            <a:r>
              <a:rPr lang="en-ID" sz="2400" b="1" dirty="0" err="1">
                <a:solidFill>
                  <a:schemeClr val="tx1"/>
                </a:solidFill>
              </a:rPr>
              <a:t>hlm</a:t>
            </a:r>
            <a:r>
              <a:rPr lang="en-ID" sz="2400" b="1" dirty="0">
                <a:solidFill>
                  <a:schemeClr val="tx1"/>
                </a:solidFill>
              </a:rPr>
              <a:t>. 233-234.</a:t>
            </a:r>
          </a:p>
          <a:p>
            <a:endParaRPr lang="en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2458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41DEA-592C-92B6-ED02-1143CE12B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800" y="1137921"/>
            <a:ext cx="105156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2600" dirty="0">
                <a:latin typeface="Gill Sans Ultra Bold Condensed" panose="020B0A06020104020203" pitchFamily="34" charset="0"/>
              </a:rPr>
              <a:t>Pada zaman </a:t>
            </a:r>
            <a:r>
              <a:rPr lang="en-ID" sz="2600" dirty="0" err="1">
                <a:latin typeface="Gill Sans Ultra Bold Condensed" panose="020B0A06020104020203" pitchFamily="34" charset="0"/>
              </a:rPr>
              <a:t>kita</a:t>
            </a:r>
            <a:r>
              <a:rPr lang="en-ID" sz="2600" dirty="0">
                <a:latin typeface="Gill Sans Ultra Bold Condensed" panose="020B0A06020104020203" pitchFamily="34" charset="0"/>
              </a:rPr>
              <a:t> </a:t>
            </a:r>
            <a:r>
              <a:rPr lang="en-ID" sz="2600" dirty="0" err="1">
                <a:latin typeface="Gill Sans Ultra Bold Condensed" panose="020B0A06020104020203" pitchFamily="34" charset="0"/>
              </a:rPr>
              <a:t>sekarang</a:t>
            </a:r>
            <a:r>
              <a:rPr lang="en-ID" sz="2600" dirty="0">
                <a:latin typeface="Gill Sans Ultra Bold Condensed" panose="020B0A06020104020203" pitchFamily="34" charset="0"/>
              </a:rPr>
              <a:t> </a:t>
            </a:r>
            <a:r>
              <a:rPr lang="en-ID" sz="2600" dirty="0" err="1">
                <a:latin typeface="Gill Sans Ultra Bold Condensed" panose="020B0A06020104020203" pitchFamily="34" charset="0"/>
              </a:rPr>
              <a:t>ini</a:t>
            </a:r>
            <a:r>
              <a:rPr lang="en-ID" sz="2600" dirty="0">
                <a:latin typeface="Gill Sans Ultra Bold Condensed" panose="020B0A06020104020203" pitchFamily="34" charset="0"/>
              </a:rPr>
              <a:t> </a:t>
            </a:r>
            <a:r>
              <a:rPr lang="en-ID" sz="2600" dirty="0" err="1">
                <a:latin typeface="Gill Sans Ultra Bold Condensed" panose="020B0A06020104020203" pitchFamily="34" charset="0"/>
              </a:rPr>
              <a:t>bukankah</a:t>
            </a:r>
            <a:r>
              <a:rPr lang="en-ID" sz="2600" dirty="0">
                <a:latin typeface="Gill Sans Ultra Bold Condensed" panose="020B0A06020104020203" pitchFamily="34" charset="0"/>
              </a:rPr>
              <a:t> </a:t>
            </a:r>
            <a:r>
              <a:rPr lang="en-ID" sz="2600" dirty="0" err="1">
                <a:latin typeface="Gill Sans Ultra Bold Condensed" panose="020B0A06020104020203" pitchFamily="34" charset="0"/>
              </a:rPr>
              <a:t>pengaruh-pengaruh</a:t>
            </a:r>
            <a:r>
              <a:rPr lang="en-ID" sz="2600" dirty="0">
                <a:latin typeface="Gill Sans Ultra Bold Condensed" panose="020B0A06020104020203" pitchFamily="34" charset="0"/>
              </a:rPr>
              <a:t> yang </a:t>
            </a:r>
            <a:r>
              <a:rPr lang="en-ID" sz="2600" dirty="0" err="1">
                <a:latin typeface="Gill Sans Ultra Bold Condensed" panose="020B0A06020104020203" pitchFamily="34" charset="0"/>
              </a:rPr>
              <a:t>sama</a:t>
            </a:r>
            <a:r>
              <a:rPr lang="en-ID" sz="2600" dirty="0">
                <a:latin typeface="Gill Sans Ultra Bold Condensed" panose="020B0A06020104020203" pitchFamily="34" charset="0"/>
              </a:rPr>
              <a:t> </a:t>
            </a:r>
            <a:r>
              <a:rPr lang="en-ID" sz="2600" dirty="0" err="1">
                <a:latin typeface="Gill Sans Ultra Bold Condensed" panose="020B0A06020104020203" pitchFamily="34" charset="0"/>
              </a:rPr>
              <a:t>sedang</a:t>
            </a:r>
            <a:r>
              <a:rPr lang="en-ID" sz="2600" dirty="0">
                <a:latin typeface="Gill Sans Ultra Bold Condensed" panose="020B0A06020104020203" pitchFamily="34" charset="0"/>
              </a:rPr>
              <a:t> </a:t>
            </a:r>
            <a:r>
              <a:rPr lang="en-ID" sz="2600" dirty="0" err="1">
                <a:latin typeface="Gill Sans Ultra Bold Condensed" panose="020B0A06020104020203" pitchFamily="34" charset="0"/>
              </a:rPr>
              <a:t>bekerja</a:t>
            </a:r>
            <a:r>
              <a:rPr lang="en-ID" sz="2600" dirty="0">
                <a:latin typeface="Gill Sans Ultra Bold Condensed" panose="020B0A06020104020203" pitchFamily="34" charset="0"/>
              </a:rPr>
              <a:t>? </a:t>
            </a:r>
            <a:r>
              <a:rPr lang="en-ID" sz="2600" dirty="0"/>
              <a:t>Dari </a:t>
            </a:r>
            <a:r>
              <a:rPr lang="en-ID" sz="2600" dirty="0" err="1"/>
              <a:t>antara</a:t>
            </a:r>
            <a:r>
              <a:rPr lang="en-ID" sz="2600" dirty="0"/>
              <a:t> </a:t>
            </a:r>
            <a:r>
              <a:rPr lang="en-ID" sz="2600" dirty="0" err="1"/>
              <a:t>penggarap</a:t>
            </a:r>
            <a:r>
              <a:rPr lang="en-ID" sz="2600" dirty="0"/>
              <a:t> </a:t>
            </a:r>
            <a:r>
              <a:rPr lang="en-ID" sz="2600" dirty="0" err="1"/>
              <a:t>kebun</a:t>
            </a:r>
            <a:r>
              <a:rPr lang="en-ID" sz="2600" dirty="0"/>
              <a:t> </a:t>
            </a:r>
            <a:r>
              <a:rPr lang="en-ID" sz="2600" dirty="0" err="1"/>
              <a:t>anggur</a:t>
            </a:r>
            <a:r>
              <a:rPr lang="en-ID" sz="2600" dirty="0"/>
              <a:t> </a:t>
            </a:r>
            <a:r>
              <a:rPr lang="en-ID" sz="2600" dirty="0" err="1"/>
              <a:t>Tuhan</a:t>
            </a:r>
            <a:r>
              <a:rPr lang="en-ID" sz="2600" dirty="0"/>
              <a:t> </a:t>
            </a:r>
            <a:r>
              <a:rPr lang="en-ID" sz="2600" dirty="0" err="1"/>
              <a:t>bukankah</a:t>
            </a:r>
            <a:r>
              <a:rPr lang="en-ID" sz="2600" dirty="0"/>
              <a:t> </a:t>
            </a:r>
            <a:r>
              <a:rPr lang="en-ID" sz="2600" dirty="0" err="1"/>
              <a:t>banyak</a:t>
            </a:r>
            <a:r>
              <a:rPr lang="en-ID" sz="2600" dirty="0"/>
              <a:t> orang yang </a:t>
            </a:r>
            <a:r>
              <a:rPr lang="en-ID" sz="2600" dirty="0" err="1"/>
              <a:t>mengikuti</a:t>
            </a:r>
            <a:r>
              <a:rPr lang="en-ID" sz="2600" dirty="0"/>
              <a:t> </a:t>
            </a:r>
            <a:r>
              <a:rPr lang="en-ID" sz="2600" dirty="0" err="1"/>
              <a:t>langkah-langkah</a:t>
            </a:r>
            <a:r>
              <a:rPr lang="en-ID" sz="2600" dirty="0"/>
              <a:t> para </a:t>
            </a:r>
            <a:r>
              <a:rPr lang="en-ID" sz="2600" dirty="0" err="1"/>
              <a:t>pemimpin</a:t>
            </a:r>
            <a:r>
              <a:rPr lang="en-ID" sz="2600" dirty="0"/>
              <a:t> </a:t>
            </a:r>
            <a:r>
              <a:rPr lang="en-ID" sz="2600" dirty="0" err="1"/>
              <a:t>bangsa</a:t>
            </a:r>
            <a:r>
              <a:rPr lang="en-ID" sz="2600" dirty="0"/>
              <a:t> </a:t>
            </a:r>
            <a:r>
              <a:rPr lang="en-ID" sz="2600" dirty="0" err="1"/>
              <a:t>Yahudi</a:t>
            </a:r>
            <a:r>
              <a:rPr lang="en-ID" sz="2600" dirty="0"/>
              <a:t>? </a:t>
            </a:r>
            <a:r>
              <a:rPr lang="en-ID" sz="2600" b="1" dirty="0" err="1"/>
              <a:t>Bukankah</a:t>
            </a:r>
            <a:r>
              <a:rPr lang="en-ID" sz="2600" b="1" dirty="0"/>
              <a:t> guru-guru agama </a:t>
            </a:r>
            <a:r>
              <a:rPr lang="en-ID" sz="2600" b="1" dirty="0" err="1"/>
              <a:t>mengalihkan</a:t>
            </a:r>
            <a:r>
              <a:rPr lang="en-ID" sz="2600" b="1" dirty="0"/>
              <a:t> </a:t>
            </a:r>
            <a:r>
              <a:rPr lang="en-ID" sz="2600" b="1" dirty="0" err="1"/>
              <a:t>manusia</a:t>
            </a:r>
            <a:r>
              <a:rPr lang="en-ID" sz="2600" b="1" dirty="0"/>
              <a:t> </a:t>
            </a:r>
            <a:r>
              <a:rPr lang="en-ID" sz="2600" b="1" dirty="0" err="1"/>
              <a:t>jauh</a:t>
            </a:r>
            <a:r>
              <a:rPr lang="en-ID" sz="2600" b="1" dirty="0"/>
              <a:t> </a:t>
            </a:r>
            <a:r>
              <a:rPr lang="en-ID" sz="2600" b="1" dirty="0" err="1"/>
              <a:t>dari</a:t>
            </a:r>
            <a:r>
              <a:rPr lang="en-ID" sz="2600" b="1" dirty="0"/>
              <a:t> </a:t>
            </a:r>
            <a:r>
              <a:rPr lang="en-ID" sz="2600" b="1" dirty="0" err="1"/>
              <a:t>tuntutan</a:t>
            </a:r>
            <a:r>
              <a:rPr lang="en-ID" sz="2600" b="1" dirty="0"/>
              <a:t> </a:t>
            </a:r>
            <a:r>
              <a:rPr lang="en-ID" sz="2600" b="1" dirty="0" err="1"/>
              <a:t>biasa</a:t>
            </a:r>
            <a:r>
              <a:rPr lang="en-ID" sz="2600" b="1" dirty="0"/>
              <a:t> </a:t>
            </a:r>
            <a:r>
              <a:rPr lang="en-ID" sz="2600" b="1" dirty="0" err="1"/>
              <a:t>dari</a:t>
            </a:r>
            <a:r>
              <a:rPr lang="en-ID" sz="2600" b="1" dirty="0"/>
              <a:t> </a:t>
            </a:r>
            <a:r>
              <a:rPr lang="en-ID" sz="2600" b="1" dirty="0" err="1"/>
              <a:t>sabda</a:t>
            </a:r>
            <a:r>
              <a:rPr lang="en-ID" sz="2600" b="1" dirty="0"/>
              <a:t> Allah? </a:t>
            </a:r>
            <a:r>
              <a:rPr lang="en-ID" sz="2600" dirty="0" err="1"/>
              <a:t>Gantinya</a:t>
            </a:r>
            <a:r>
              <a:rPr lang="en-ID" sz="2600" dirty="0"/>
              <a:t> </a:t>
            </a:r>
            <a:r>
              <a:rPr lang="en-ID" sz="2600" dirty="0" err="1"/>
              <a:t>mendidik</a:t>
            </a:r>
            <a:r>
              <a:rPr lang="en-ID" sz="2600" dirty="0"/>
              <a:t> </a:t>
            </a:r>
            <a:r>
              <a:rPr lang="en-ID" sz="2600" dirty="0" err="1"/>
              <a:t>mereka</a:t>
            </a:r>
            <a:r>
              <a:rPr lang="en-ID" sz="2600" dirty="0"/>
              <a:t> </a:t>
            </a:r>
            <a:r>
              <a:rPr lang="en-ID" sz="2600" dirty="0" err="1"/>
              <a:t>dalam</a:t>
            </a:r>
            <a:r>
              <a:rPr lang="en-ID" sz="2600" dirty="0"/>
              <a:t> </a:t>
            </a:r>
            <a:r>
              <a:rPr lang="en-ID" sz="2600" dirty="0" err="1"/>
              <a:t>penurutan</a:t>
            </a:r>
            <a:r>
              <a:rPr lang="en-ID" sz="2600" dirty="0"/>
              <a:t> </a:t>
            </a:r>
            <a:r>
              <a:rPr lang="en-ID" sz="2600" dirty="0" err="1"/>
              <a:t>kepada</a:t>
            </a:r>
            <a:r>
              <a:rPr lang="en-ID" sz="2600" dirty="0"/>
              <a:t> </a:t>
            </a:r>
            <a:r>
              <a:rPr lang="en-ID" sz="2600" dirty="0" err="1"/>
              <a:t>hukum</a:t>
            </a:r>
            <a:r>
              <a:rPr lang="en-ID" sz="2600" dirty="0"/>
              <a:t> Allah, </a:t>
            </a:r>
            <a:r>
              <a:rPr lang="en-ID" sz="2600" dirty="0" err="1"/>
              <a:t>bukankah</a:t>
            </a:r>
            <a:r>
              <a:rPr lang="en-ID" sz="2600" dirty="0"/>
              <a:t> guru-guru </a:t>
            </a:r>
            <a:r>
              <a:rPr lang="en-ID" sz="2600" dirty="0" err="1"/>
              <a:t>itu</a:t>
            </a:r>
            <a:r>
              <a:rPr lang="en-ID" sz="2600" dirty="0"/>
              <a:t> </a:t>
            </a:r>
            <a:r>
              <a:rPr lang="en-ID" sz="2600" dirty="0" err="1"/>
              <a:t>mendidik</a:t>
            </a:r>
            <a:r>
              <a:rPr lang="en-ID" sz="2600" dirty="0"/>
              <a:t> </a:t>
            </a:r>
            <a:r>
              <a:rPr lang="en-ID" sz="2600" dirty="0" err="1"/>
              <a:t>mereka</a:t>
            </a:r>
            <a:r>
              <a:rPr lang="en-ID" sz="2600" dirty="0"/>
              <a:t> </a:t>
            </a:r>
            <a:r>
              <a:rPr lang="en-ID" sz="2600" dirty="0" err="1"/>
              <a:t>supaya</a:t>
            </a:r>
            <a:r>
              <a:rPr lang="en-ID" sz="2600" dirty="0"/>
              <a:t> </a:t>
            </a:r>
            <a:r>
              <a:rPr lang="en-ID" sz="2600" dirty="0" err="1"/>
              <a:t>melanggar</a:t>
            </a:r>
            <a:r>
              <a:rPr lang="en-ID" sz="2600" dirty="0"/>
              <a:t>? </a:t>
            </a:r>
            <a:r>
              <a:rPr lang="en-ID" sz="2600" dirty="0">
                <a:latin typeface="Amasis MT Pro Black" panose="02040A04050005020304" pitchFamily="18" charset="0"/>
              </a:rPr>
              <a:t>Dari </a:t>
            </a:r>
            <a:r>
              <a:rPr lang="en-ID" sz="2600" dirty="0" err="1">
                <a:latin typeface="Amasis MT Pro Black" panose="02040A04050005020304" pitchFamily="18" charset="0"/>
              </a:rPr>
              <a:t>banyak</a:t>
            </a:r>
            <a:r>
              <a:rPr lang="en-ID" sz="2600" dirty="0">
                <a:latin typeface="Amasis MT Pro Black" panose="02040A04050005020304" pitchFamily="18" charset="0"/>
              </a:rPr>
              <a:t> </a:t>
            </a:r>
            <a:r>
              <a:rPr lang="en-ID" sz="2600" dirty="0" err="1">
                <a:latin typeface="Amasis MT Pro Black" panose="02040A04050005020304" pitchFamily="18" charset="0"/>
              </a:rPr>
              <a:t>mimbar</a:t>
            </a:r>
            <a:r>
              <a:rPr lang="en-ID" sz="2600" dirty="0">
                <a:latin typeface="Amasis MT Pro Black" panose="02040A04050005020304" pitchFamily="18" charset="0"/>
              </a:rPr>
              <a:t> di </a:t>
            </a:r>
            <a:r>
              <a:rPr lang="en-ID" sz="2600" dirty="0" err="1">
                <a:latin typeface="Amasis MT Pro Black" panose="02040A04050005020304" pitchFamily="18" charset="0"/>
              </a:rPr>
              <a:t>jemaat-jemaat</a:t>
            </a:r>
            <a:r>
              <a:rPr lang="en-ID" sz="2600" dirty="0">
                <a:latin typeface="Amasis MT Pro Black" panose="02040A04050005020304" pitchFamily="18" charset="0"/>
              </a:rPr>
              <a:t> </a:t>
            </a:r>
            <a:r>
              <a:rPr lang="en-ID" sz="2600" dirty="0" err="1">
                <a:latin typeface="Amasis MT Pro Black" panose="02040A04050005020304" pitchFamily="18" charset="0"/>
              </a:rPr>
              <a:t>diajarkan</a:t>
            </a:r>
            <a:r>
              <a:rPr lang="en-ID" sz="2600" dirty="0">
                <a:latin typeface="Amasis MT Pro Black" panose="02040A04050005020304" pitchFamily="18" charset="0"/>
              </a:rPr>
              <a:t> </a:t>
            </a:r>
            <a:r>
              <a:rPr lang="en-ID" sz="2600" dirty="0" err="1">
                <a:latin typeface="Amasis MT Pro Black" panose="02040A04050005020304" pitchFamily="18" charset="0"/>
              </a:rPr>
              <a:t>bahwa</a:t>
            </a:r>
            <a:r>
              <a:rPr lang="en-ID" sz="2600" dirty="0">
                <a:latin typeface="Amasis MT Pro Black" panose="02040A04050005020304" pitchFamily="18" charset="0"/>
              </a:rPr>
              <a:t> </a:t>
            </a:r>
            <a:r>
              <a:rPr lang="en-ID" sz="2600" dirty="0" err="1">
                <a:latin typeface="Amasis MT Pro Black" panose="02040A04050005020304" pitchFamily="18" charset="0"/>
              </a:rPr>
              <a:t>hukum</a:t>
            </a:r>
            <a:r>
              <a:rPr lang="en-ID" sz="2600" dirty="0">
                <a:latin typeface="Amasis MT Pro Black" panose="02040A04050005020304" pitchFamily="18" charset="0"/>
              </a:rPr>
              <a:t> Allah </a:t>
            </a:r>
            <a:r>
              <a:rPr lang="en-ID" sz="2600" dirty="0" err="1">
                <a:latin typeface="Amasis MT Pro Black" panose="02040A04050005020304" pitchFamily="18" charset="0"/>
              </a:rPr>
              <a:t>tidak</a:t>
            </a:r>
            <a:r>
              <a:rPr lang="en-ID" sz="2600" dirty="0">
                <a:latin typeface="Amasis MT Pro Black" panose="02040A04050005020304" pitchFamily="18" charset="0"/>
              </a:rPr>
              <a:t> </a:t>
            </a:r>
            <a:r>
              <a:rPr lang="en-ID" sz="2600" dirty="0" err="1">
                <a:latin typeface="Amasis MT Pro Black" panose="02040A04050005020304" pitchFamily="18" charset="0"/>
              </a:rPr>
              <a:t>mengikat</a:t>
            </a:r>
            <a:r>
              <a:rPr lang="en-ID" sz="2600" dirty="0">
                <a:latin typeface="Amasis MT Pro Black" panose="02040A04050005020304" pitchFamily="18" charset="0"/>
              </a:rPr>
              <a:t> </a:t>
            </a:r>
            <a:r>
              <a:rPr lang="en-ID" sz="2600" dirty="0" err="1">
                <a:latin typeface="Amasis MT Pro Black" panose="02040A04050005020304" pitchFamily="18" charset="0"/>
              </a:rPr>
              <a:t>mereka</a:t>
            </a:r>
            <a:r>
              <a:rPr lang="en-ID" sz="2600" dirty="0">
                <a:latin typeface="Amasis MT Pro Black" panose="02040A04050005020304" pitchFamily="18" charset="0"/>
              </a:rPr>
              <a:t>.</a:t>
            </a:r>
            <a:r>
              <a:rPr lang="en-ID" sz="2600" dirty="0"/>
              <a:t> </a:t>
            </a:r>
            <a:r>
              <a:rPr lang="en-ID" sz="2600" b="1" dirty="0" err="1"/>
              <a:t>Tradisi</a:t>
            </a:r>
            <a:r>
              <a:rPr lang="en-ID" sz="2600" b="1" dirty="0"/>
              <a:t> </a:t>
            </a:r>
            <a:r>
              <a:rPr lang="en-ID" sz="2600" b="1" dirty="0" err="1"/>
              <a:t>manusia</a:t>
            </a:r>
            <a:r>
              <a:rPr lang="en-ID" sz="2600" b="1" dirty="0"/>
              <a:t>, </a:t>
            </a:r>
            <a:r>
              <a:rPr lang="en-ID" sz="2600" b="1" dirty="0" err="1"/>
              <a:t>upacara-upacara</a:t>
            </a:r>
            <a:r>
              <a:rPr lang="en-ID" sz="2600" b="1" dirty="0"/>
              <a:t> dan </a:t>
            </a:r>
            <a:r>
              <a:rPr lang="en-ID" sz="2600" b="1" dirty="0" err="1"/>
              <a:t>kebiasaan-kebiasaan</a:t>
            </a:r>
            <a:r>
              <a:rPr lang="en-ID" sz="2600" b="1" dirty="0"/>
              <a:t> </a:t>
            </a:r>
            <a:r>
              <a:rPr lang="en-ID" sz="2600" b="1" dirty="0" err="1"/>
              <a:t>ditinggikan</a:t>
            </a:r>
            <a:r>
              <a:rPr lang="en-ID" sz="2600" b="1" dirty="0"/>
              <a:t>.</a:t>
            </a:r>
            <a:r>
              <a:rPr lang="en-ID" sz="2600" dirty="0"/>
              <a:t> </a:t>
            </a:r>
            <a:r>
              <a:rPr lang="en-ID" sz="2600" dirty="0" err="1"/>
              <a:t>Keangkuhan</a:t>
            </a:r>
            <a:r>
              <a:rPr lang="en-ID" sz="2600" dirty="0"/>
              <a:t> dan </a:t>
            </a:r>
            <a:r>
              <a:rPr lang="en-ID" sz="2600" dirty="0" err="1"/>
              <a:t>merasa</a:t>
            </a:r>
            <a:r>
              <a:rPr lang="en-ID" sz="2600" dirty="0"/>
              <a:t> </a:t>
            </a:r>
            <a:r>
              <a:rPr lang="en-ID" sz="2600" dirty="0" err="1"/>
              <a:t>puas</a:t>
            </a:r>
            <a:r>
              <a:rPr lang="en-ID" sz="2600" dirty="0"/>
              <a:t> </a:t>
            </a:r>
            <a:r>
              <a:rPr lang="en-ID" sz="2600" dirty="0" err="1"/>
              <a:t>terhadap</a:t>
            </a:r>
            <a:r>
              <a:rPr lang="en-ID" sz="2600" dirty="0"/>
              <a:t> </a:t>
            </a:r>
            <a:r>
              <a:rPr lang="en-ID" sz="2600" dirty="0" err="1"/>
              <a:t>diri</a:t>
            </a:r>
            <a:r>
              <a:rPr lang="en-ID" sz="2600" dirty="0"/>
              <a:t> </a:t>
            </a:r>
            <a:r>
              <a:rPr lang="en-ID" sz="2600" dirty="0" err="1"/>
              <a:t>sebab</a:t>
            </a:r>
            <a:r>
              <a:rPr lang="en-ID" sz="2600" dirty="0"/>
              <a:t> </a:t>
            </a:r>
            <a:r>
              <a:rPr lang="en-ID" sz="2600" dirty="0" err="1"/>
              <a:t>pemberian</a:t>
            </a:r>
            <a:r>
              <a:rPr lang="en-ID" sz="2600" dirty="0"/>
              <a:t> Allah </a:t>
            </a:r>
            <a:r>
              <a:rPr lang="en-ID" sz="2600" dirty="0" err="1"/>
              <a:t>dipelihara</a:t>
            </a:r>
            <a:r>
              <a:rPr lang="en-ID" sz="2600" dirty="0"/>
              <a:t>, </a:t>
            </a:r>
            <a:r>
              <a:rPr lang="en-ID" sz="2600" dirty="0" err="1"/>
              <a:t>sementara</a:t>
            </a:r>
            <a:r>
              <a:rPr lang="en-ID" sz="2600" dirty="0"/>
              <a:t> </a:t>
            </a:r>
            <a:r>
              <a:rPr lang="en-ID" sz="2600" dirty="0" err="1"/>
              <a:t>tuntutan</a:t>
            </a:r>
            <a:r>
              <a:rPr lang="en-ID" sz="2600" dirty="0"/>
              <a:t> Allah </a:t>
            </a:r>
            <a:r>
              <a:rPr lang="en-ID" sz="2600" dirty="0" err="1"/>
              <a:t>tidak</a:t>
            </a:r>
            <a:r>
              <a:rPr lang="en-ID" sz="2600" dirty="0"/>
              <a:t> </a:t>
            </a:r>
            <a:r>
              <a:rPr lang="en-ID" sz="2600" dirty="0" err="1"/>
              <a:t>dipedulikan</a:t>
            </a:r>
            <a:r>
              <a:rPr lang="en-ID" sz="2600" dirty="0"/>
              <a:t>.</a:t>
            </a:r>
          </a:p>
          <a:p>
            <a:pPr marL="0" indent="0" algn="r">
              <a:buNone/>
            </a:pPr>
            <a:r>
              <a:rPr lang="en-ID" sz="2400" b="1" dirty="0"/>
              <a:t>Ellen G. White, </a:t>
            </a:r>
            <a:r>
              <a:rPr lang="en-ID" sz="2400" b="1" dirty="0" err="1"/>
              <a:t>Membina</a:t>
            </a:r>
            <a:r>
              <a:rPr lang="en-ID" sz="2400" b="1" dirty="0"/>
              <a:t> </a:t>
            </a:r>
            <a:r>
              <a:rPr lang="en-ID" sz="2400" b="1" dirty="0" err="1"/>
              <a:t>Kehidupan</a:t>
            </a:r>
            <a:r>
              <a:rPr lang="en-ID" sz="2400" b="1" dirty="0"/>
              <a:t> Abadi, </a:t>
            </a:r>
            <a:r>
              <a:rPr lang="en-ID" sz="2400" b="1" dirty="0" err="1"/>
              <a:t>hlm</a:t>
            </a:r>
            <a:r>
              <a:rPr lang="en-ID" sz="2400" b="1" dirty="0"/>
              <a:t>. 234-235.</a:t>
            </a:r>
          </a:p>
          <a:p>
            <a:pPr marL="0" indent="0">
              <a:buNone/>
            </a:pPr>
            <a:endParaRPr lang="en-ID" sz="2600" dirty="0"/>
          </a:p>
          <a:p>
            <a:endParaRPr lang="en-ID" sz="2600" dirty="0"/>
          </a:p>
        </p:txBody>
      </p:sp>
    </p:spTree>
    <p:extLst>
      <p:ext uri="{BB962C8B-B14F-4D97-AF65-F5344CB8AC3E}">
        <p14:creationId xmlns:p14="http://schemas.microsoft.com/office/powerpoint/2010/main" val="3423641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D0C1F-E086-78D8-A3FC-A4A03399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285" y="61395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Gill Sans Ultra Bold Condensed" panose="020B0A06020104020203" pitchFamily="34" charset="0"/>
              </a:rPr>
              <a:t>Hosea 4:6</a:t>
            </a:r>
            <a:endParaRPr lang="en-ID" sz="4800" dirty="0">
              <a:latin typeface="Gill Sans Ultra Bold Condensed" panose="020B0A060201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09DAB-1437-7F0A-984F-8A1D31F8B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6252" y="209296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Umat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-Ku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binasa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karena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tidak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mengenal</a:t>
            </a:r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Allah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;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karena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engkaulah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menolak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pengenalan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maka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Aku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menolak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engkau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menjadi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imam-Ku; dan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karena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engkau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melupakan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pengajaran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Allahmu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maka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Aku juga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melupakan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anak-anakmu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endParaRPr lang="en-ID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541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9AD6A-D1A7-1FB5-30B7-F65A81BAE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b="1" dirty="0"/>
              <a:t>6 </a:t>
            </a:r>
            <a:r>
              <a:rPr lang="en-ID" b="1" dirty="0" err="1"/>
              <a:t>Penyebab</a:t>
            </a:r>
            <a:r>
              <a:rPr lang="en-ID" b="1" dirty="0"/>
              <a:t> </a:t>
            </a:r>
            <a:r>
              <a:rPr lang="en-ID" b="1" dirty="0" err="1"/>
              <a:t>Terjadinya</a:t>
            </a:r>
            <a:r>
              <a:rPr lang="en-ID" b="1" dirty="0"/>
              <a:t> </a:t>
            </a:r>
            <a:r>
              <a:rPr lang="en-ID" b="1" dirty="0" err="1"/>
              <a:t>Kegagalan</a:t>
            </a:r>
            <a:r>
              <a:rPr lang="en-ID" b="1" dirty="0"/>
              <a:t> </a:t>
            </a:r>
            <a:r>
              <a:rPr lang="en-ID" b="1" dirty="0" err="1"/>
              <a:t>dalam</a:t>
            </a:r>
            <a:r>
              <a:rPr lang="en-ID" b="1" dirty="0"/>
              <a:t> </a:t>
            </a:r>
            <a:r>
              <a:rPr lang="en-ID" b="1" dirty="0" err="1"/>
              <a:t>Bisnis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6405E-894A-8FB7-4908-27A80C9F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dirty="0">
                <a:solidFill>
                  <a:srgbClr val="FB4A18"/>
                </a:solidFill>
              </a:rPr>
              <a:t>1 </a:t>
            </a:r>
            <a:r>
              <a:rPr lang="en-ID" dirty="0" err="1">
                <a:solidFill>
                  <a:srgbClr val="FB4A18"/>
                </a:solidFill>
              </a:rPr>
              <a:t>Perencanaan</a:t>
            </a:r>
            <a:r>
              <a:rPr lang="en-ID" dirty="0">
                <a:solidFill>
                  <a:srgbClr val="FB4A18"/>
                </a:solidFill>
              </a:rPr>
              <a:t> yang Kurang </a:t>
            </a:r>
            <a:r>
              <a:rPr lang="en-ID" dirty="0" err="1">
                <a:solidFill>
                  <a:srgbClr val="FB4A18"/>
                </a:solidFill>
              </a:rPr>
              <a:t>Matang</a:t>
            </a:r>
            <a:endParaRPr lang="en-ID" dirty="0">
              <a:solidFill>
                <a:schemeClr val="tx1"/>
              </a:solidFill>
            </a:endParaRPr>
          </a:p>
          <a:p>
            <a:r>
              <a:rPr lang="en-ID" dirty="0">
                <a:solidFill>
                  <a:srgbClr val="FB4A18"/>
                </a:solidFill>
              </a:rPr>
              <a:t>2 </a:t>
            </a:r>
            <a:r>
              <a:rPr lang="en-ID" dirty="0" err="1">
                <a:solidFill>
                  <a:srgbClr val="FB4A18"/>
                </a:solidFill>
              </a:rPr>
              <a:t>Takut</a:t>
            </a:r>
            <a:r>
              <a:rPr lang="en-ID" dirty="0">
                <a:solidFill>
                  <a:srgbClr val="FB4A18"/>
                </a:solidFill>
              </a:rPr>
              <a:t> </a:t>
            </a:r>
            <a:r>
              <a:rPr lang="en-ID" dirty="0" err="1">
                <a:solidFill>
                  <a:srgbClr val="FB4A18"/>
                </a:solidFill>
              </a:rPr>
              <a:t>Mengambil</a:t>
            </a:r>
            <a:r>
              <a:rPr lang="en-ID" dirty="0">
                <a:solidFill>
                  <a:srgbClr val="FB4A18"/>
                </a:solidFill>
              </a:rPr>
              <a:t> </a:t>
            </a:r>
            <a:r>
              <a:rPr lang="en-ID" dirty="0" err="1">
                <a:solidFill>
                  <a:srgbClr val="FB4A18"/>
                </a:solidFill>
              </a:rPr>
              <a:t>Risiko</a:t>
            </a:r>
            <a:endParaRPr lang="en-ID" dirty="0">
              <a:solidFill>
                <a:schemeClr val="tx1"/>
              </a:solidFill>
            </a:endParaRPr>
          </a:p>
          <a:p>
            <a:r>
              <a:rPr lang="en-ID" dirty="0">
                <a:solidFill>
                  <a:srgbClr val="FB4A18"/>
                </a:solidFill>
              </a:rPr>
              <a:t>3 </a:t>
            </a:r>
            <a:r>
              <a:rPr lang="en-ID" dirty="0" err="1">
                <a:solidFill>
                  <a:srgbClr val="FB4A18"/>
                </a:solidFill>
              </a:rPr>
              <a:t>Tida</a:t>
            </a:r>
            <a:r>
              <a:rPr lang="en-ID" dirty="0">
                <a:solidFill>
                  <a:srgbClr val="FB4A18"/>
                </a:solidFill>
              </a:rPr>
              <a:t> </a:t>
            </a:r>
            <a:r>
              <a:rPr lang="en-ID" dirty="0" err="1">
                <a:solidFill>
                  <a:srgbClr val="FB4A18"/>
                </a:solidFill>
              </a:rPr>
              <a:t>Beran</a:t>
            </a:r>
            <a:r>
              <a:rPr lang="en-ID" dirty="0">
                <a:solidFill>
                  <a:srgbClr val="FB4A18"/>
                </a:solidFill>
              </a:rPr>
              <a:t> </a:t>
            </a:r>
            <a:r>
              <a:rPr lang="en-ID" dirty="0" err="1">
                <a:solidFill>
                  <a:srgbClr val="FB4A18"/>
                </a:solidFill>
              </a:rPr>
              <a:t>Mencoba</a:t>
            </a:r>
            <a:endParaRPr lang="en-ID" dirty="0">
              <a:solidFill>
                <a:schemeClr val="tx1"/>
              </a:solidFill>
            </a:endParaRPr>
          </a:p>
          <a:p>
            <a:r>
              <a:rPr lang="en-ID" dirty="0">
                <a:solidFill>
                  <a:srgbClr val="FB4A18"/>
                </a:solidFill>
              </a:rPr>
              <a:t>4 Muda </a:t>
            </a:r>
            <a:r>
              <a:rPr lang="en-ID" dirty="0" err="1">
                <a:solidFill>
                  <a:srgbClr val="FB4A18"/>
                </a:solidFill>
              </a:rPr>
              <a:t>Menyerah</a:t>
            </a:r>
            <a:endParaRPr lang="en-ID" dirty="0">
              <a:solidFill>
                <a:schemeClr val="tx1"/>
              </a:solidFill>
            </a:endParaRPr>
          </a:p>
          <a:p>
            <a:r>
              <a:rPr lang="en-ID" dirty="0">
                <a:solidFill>
                  <a:srgbClr val="FB4A18"/>
                </a:solidFill>
              </a:rPr>
              <a:t>5 </a:t>
            </a:r>
            <a:r>
              <a:rPr lang="en-ID" dirty="0" err="1">
                <a:solidFill>
                  <a:srgbClr val="FB4A18"/>
                </a:solidFill>
              </a:rPr>
              <a:t>Terlalu</a:t>
            </a:r>
            <a:r>
              <a:rPr lang="en-ID" dirty="0">
                <a:solidFill>
                  <a:srgbClr val="FB4A18"/>
                </a:solidFill>
              </a:rPr>
              <a:t> </a:t>
            </a:r>
            <a:r>
              <a:rPr lang="en-ID" dirty="0" err="1">
                <a:solidFill>
                  <a:srgbClr val="FB4A18"/>
                </a:solidFill>
              </a:rPr>
              <a:t>Terburu-buru</a:t>
            </a:r>
            <a:endParaRPr lang="en-ID" dirty="0">
              <a:solidFill>
                <a:schemeClr val="tx1"/>
              </a:solidFill>
            </a:endParaRPr>
          </a:p>
          <a:p>
            <a:r>
              <a:rPr lang="en-ID" dirty="0">
                <a:solidFill>
                  <a:srgbClr val="FB4A18"/>
                </a:solidFill>
              </a:rPr>
              <a:t>6 </a:t>
            </a:r>
            <a:r>
              <a:rPr lang="en-ID" dirty="0" err="1">
                <a:solidFill>
                  <a:srgbClr val="FB4A18"/>
                </a:solidFill>
              </a:rPr>
              <a:t>Tidak</a:t>
            </a:r>
            <a:r>
              <a:rPr lang="en-ID" dirty="0">
                <a:solidFill>
                  <a:srgbClr val="FB4A18"/>
                </a:solidFill>
              </a:rPr>
              <a:t> </a:t>
            </a:r>
            <a:r>
              <a:rPr lang="en-ID" dirty="0" err="1">
                <a:solidFill>
                  <a:srgbClr val="FB4A18"/>
                </a:solidFill>
              </a:rPr>
              <a:t>Percaya</a:t>
            </a:r>
            <a:r>
              <a:rPr lang="en-ID" dirty="0">
                <a:solidFill>
                  <a:srgbClr val="FB4A18"/>
                </a:solidFill>
              </a:rPr>
              <a:t> </a:t>
            </a:r>
            <a:r>
              <a:rPr lang="en-ID" dirty="0" err="1">
                <a:solidFill>
                  <a:srgbClr val="FB4A18"/>
                </a:solidFill>
              </a:rPr>
              <a:t>Diri</a:t>
            </a:r>
            <a:r>
              <a:rPr lang="en-ID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ID" dirty="0"/>
          </a:p>
          <a:p>
            <a:endParaRPr lang="en-ID" dirty="0"/>
          </a:p>
          <a:p>
            <a:r>
              <a:rPr lang="en-ID" dirty="0"/>
              <a:t>https://www.jurnal.id/id/blog/2017-6-penyebab-terjadinya-kegagalan-dalam-bisnis/</a:t>
            </a:r>
          </a:p>
        </p:txBody>
      </p:sp>
    </p:spTree>
    <p:extLst>
      <p:ext uri="{BB962C8B-B14F-4D97-AF65-F5344CB8AC3E}">
        <p14:creationId xmlns:p14="http://schemas.microsoft.com/office/powerpoint/2010/main" val="338131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C77AB-847C-A071-8FC7-278CFD05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2800" y="1158240"/>
            <a:ext cx="9250680" cy="540512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21:37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Akhirnya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menyuruh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katanya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Anakku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segani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21:38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Tetapi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ketika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melihat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anaknya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berkata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seorang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ahli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waris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kita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bunuh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supaya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warisannya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milik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kita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21:39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menangkapnya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melemparkannya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luar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anggur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lalu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membunuhnya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21:40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apabila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tuan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anggur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datang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apakah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dilakukannya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?"</a:t>
            </a:r>
          </a:p>
          <a:p>
            <a:endParaRPr lang="en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10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E0B44-E7E4-3C1E-63B0-CC15555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Kegagalan</a:t>
            </a:r>
            <a:r>
              <a:rPr lang="en-US" b="1" dirty="0"/>
              <a:t> </a:t>
            </a:r>
            <a:r>
              <a:rPr lang="en-US" b="1" dirty="0" err="1"/>
              <a:t>Bangsa</a:t>
            </a:r>
            <a:r>
              <a:rPr lang="en-US" b="1" dirty="0"/>
              <a:t> Israel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15D07-C3BB-A437-56A2-F39419645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Cinta</a:t>
            </a:r>
            <a:r>
              <a:rPr lang="en-US" sz="3200" dirty="0"/>
              <a:t> pada </a:t>
            </a:r>
            <a:r>
              <a:rPr lang="en-US" sz="3200" dirty="0" err="1"/>
              <a:t>diri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endParaRPr lang="en-US" sz="3200" dirty="0"/>
          </a:p>
          <a:p>
            <a:r>
              <a:rPr lang="en-ID" sz="3200" dirty="0" err="1"/>
              <a:t>Memutuskan</a:t>
            </a:r>
            <a:r>
              <a:rPr lang="en-ID" sz="3200" dirty="0"/>
              <a:t> </a:t>
            </a:r>
            <a:r>
              <a:rPr lang="en-ID" sz="3200" dirty="0" err="1"/>
              <a:t>hubungan</a:t>
            </a:r>
            <a:r>
              <a:rPr lang="en-ID" sz="3200" dirty="0"/>
              <a:t> </a:t>
            </a:r>
            <a:r>
              <a:rPr lang="en-ID" sz="3200" dirty="0" err="1"/>
              <a:t>dengan</a:t>
            </a:r>
            <a:r>
              <a:rPr lang="en-ID" sz="3200" dirty="0"/>
              <a:t> Allah</a:t>
            </a:r>
          </a:p>
        </p:txBody>
      </p:sp>
    </p:spTree>
    <p:extLst>
      <p:ext uri="{BB962C8B-B14F-4D97-AF65-F5344CB8AC3E}">
        <p14:creationId xmlns:p14="http://schemas.microsoft.com/office/powerpoint/2010/main" val="3952066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4C67A-2CEF-6A4D-89FA-40791C96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>
                <a:latin typeface="Gill Sans Ultra Bold Condensed" panose="020B0A06020104020203" pitchFamily="34" charset="0"/>
              </a:rPr>
              <a:t>Matius</a:t>
            </a:r>
            <a:r>
              <a:rPr lang="en-US" sz="4400" dirty="0">
                <a:latin typeface="Gill Sans Ultra Bold Condensed" panose="020B0A06020104020203" pitchFamily="34" charset="0"/>
              </a:rPr>
              <a:t> 21:43</a:t>
            </a:r>
            <a:endParaRPr lang="en-ID" sz="4400" dirty="0">
              <a:latin typeface="Gill Sans Ultra Bold Condensed" panose="020B0A060201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4F33D-B82B-9A51-21CB-C4AFD3EA4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Sebab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, Aku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berkata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kepadamu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bahwa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Kerajaan Allah </a:t>
            </a:r>
            <a:r>
              <a:rPr lang="en-US" sz="4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diambil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dari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padamu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dan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diberikan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suatu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bangsa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menghasilkan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buah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 Kerajaan </a:t>
            </a:r>
            <a:r>
              <a:rPr lang="en-US" sz="44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ID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2423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CF220-CB93-86BB-09D8-DF0471F5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Kesimpulan :</a:t>
            </a:r>
            <a:endParaRPr lang="en-ID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5CF26-DFCF-27E9-F646-853321969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48480"/>
          </a:xfrm>
        </p:spPr>
        <p:txBody>
          <a:bodyPr>
            <a:noAutofit/>
          </a:bodyPr>
          <a:lstStyle/>
          <a:p>
            <a:r>
              <a:rPr lang="en-US" sz="3200" dirty="0" err="1"/>
              <a:t>Tuhan</a:t>
            </a:r>
            <a:r>
              <a:rPr lang="en-US" sz="3200" dirty="0"/>
              <a:t> </a:t>
            </a:r>
            <a:r>
              <a:rPr lang="en-US" sz="3200" dirty="0" err="1"/>
              <a:t>ingin</a:t>
            </a:r>
            <a:r>
              <a:rPr lang="en-US" sz="3200" dirty="0"/>
              <a:t> dunia </a:t>
            </a:r>
            <a:r>
              <a:rPr lang="en-US" sz="3200" dirty="0" err="1"/>
              <a:t>ini</a:t>
            </a:r>
            <a:r>
              <a:rPr lang="en-US" sz="3200" dirty="0"/>
              <a:t> di </a:t>
            </a:r>
            <a:r>
              <a:rPr lang="en-US" sz="3200" dirty="0" err="1"/>
              <a:t>selamatkan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Dia</a:t>
            </a:r>
            <a:r>
              <a:rPr lang="en-US" sz="3200" dirty="0"/>
              <a:t> </a:t>
            </a:r>
            <a:r>
              <a:rPr lang="en-US" sz="3200" dirty="0" err="1"/>
              <a:t>memilih</a:t>
            </a:r>
            <a:r>
              <a:rPr lang="en-US" sz="3200" dirty="0"/>
              <a:t> </a:t>
            </a:r>
            <a:r>
              <a:rPr lang="en-US" sz="3200" dirty="0" err="1"/>
              <a:t>umat</a:t>
            </a:r>
            <a:r>
              <a:rPr lang="en-US" sz="3200" dirty="0"/>
              <a:t>-Nya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penggarap-penggarap</a:t>
            </a:r>
            <a:r>
              <a:rPr lang="en-US" sz="3200" dirty="0"/>
              <a:t> </a:t>
            </a:r>
            <a:r>
              <a:rPr lang="en-US" sz="3200" dirty="0" err="1"/>
              <a:t>kebun</a:t>
            </a:r>
            <a:r>
              <a:rPr lang="en-US" sz="3200" dirty="0"/>
              <a:t> </a:t>
            </a:r>
            <a:r>
              <a:rPr lang="en-US" sz="3200" dirty="0" err="1"/>
              <a:t>anggur</a:t>
            </a:r>
            <a:r>
              <a:rPr lang="en-US" sz="3200" dirty="0"/>
              <a:t>-Nya </a:t>
            </a:r>
            <a:r>
              <a:rPr lang="en-US" sz="3200" dirty="0" err="1"/>
              <a:t>berbuah</a:t>
            </a:r>
            <a:r>
              <a:rPr lang="en-US" sz="3200" dirty="0"/>
              <a:t> dan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berkat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dunia yang </a:t>
            </a:r>
            <a:r>
              <a:rPr lang="en-US" sz="3200" dirty="0" err="1"/>
              <a:t>dipenuhi</a:t>
            </a:r>
            <a:r>
              <a:rPr lang="en-US" sz="3200" dirty="0"/>
              <a:t> </a:t>
            </a:r>
            <a:r>
              <a:rPr lang="en-US" sz="3200" dirty="0" err="1"/>
              <a:t>kejahatan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.</a:t>
            </a:r>
          </a:p>
          <a:p>
            <a:r>
              <a:rPr lang="en-ID" sz="3200" dirty="0"/>
              <a:t>Jika </a:t>
            </a:r>
            <a:r>
              <a:rPr lang="en-ID" sz="3200" dirty="0" err="1"/>
              <a:t>kita</a:t>
            </a:r>
            <a:r>
              <a:rPr lang="en-ID" sz="3200" dirty="0"/>
              <a:t> </a:t>
            </a:r>
            <a:r>
              <a:rPr lang="en-ID" sz="3200" dirty="0" err="1"/>
              <a:t>gagal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menjalankan</a:t>
            </a:r>
            <a:r>
              <a:rPr lang="en-ID" sz="3200" dirty="0"/>
              <a:t> </a:t>
            </a:r>
            <a:r>
              <a:rPr lang="en-ID" sz="3200" dirty="0" err="1"/>
              <a:t>misi</a:t>
            </a:r>
            <a:r>
              <a:rPr lang="en-ID" sz="3200" dirty="0"/>
              <a:t>-Nya </a:t>
            </a:r>
            <a:r>
              <a:rPr lang="en-ID" sz="3200" dirty="0" err="1"/>
              <a:t>maka</a:t>
            </a:r>
            <a:r>
              <a:rPr lang="en-ID" sz="3200" dirty="0"/>
              <a:t> </a:t>
            </a:r>
            <a:r>
              <a:rPr lang="en-ID" sz="3200" dirty="0" err="1"/>
              <a:t>dengan</a:t>
            </a:r>
            <a:r>
              <a:rPr lang="en-ID" sz="3200" dirty="0"/>
              <a:t> </a:t>
            </a:r>
            <a:r>
              <a:rPr lang="en-ID" sz="3200" dirty="0" err="1"/>
              <a:t>cara</a:t>
            </a:r>
            <a:r>
              <a:rPr lang="en-ID" sz="3200" dirty="0"/>
              <a:t>-Nya </a:t>
            </a:r>
            <a:r>
              <a:rPr lang="en-ID" sz="3200" dirty="0" err="1"/>
              <a:t>Tuhan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tetap</a:t>
            </a:r>
            <a:r>
              <a:rPr lang="en-ID" sz="3200" dirty="0"/>
              <a:t> </a:t>
            </a:r>
            <a:r>
              <a:rPr lang="en-ID" sz="3200" dirty="0" err="1"/>
              <a:t>menjalankan</a:t>
            </a:r>
            <a:r>
              <a:rPr lang="en-ID" sz="3200" dirty="0"/>
              <a:t> </a:t>
            </a:r>
            <a:r>
              <a:rPr lang="en-ID" sz="3200" dirty="0" err="1"/>
              <a:t>misi</a:t>
            </a:r>
            <a:r>
              <a:rPr lang="en-ID" sz="3200" dirty="0"/>
              <a:t>-Nya. </a:t>
            </a:r>
          </a:p>
        </p:txBody>
      </p:sp>
    </p:spTree>
    <p:extLst>
      <p:ext uri="{BB962C8B-B14F-4D97-AF65-F5344CB8AC3E}">
        <p14:creationId xmlns:p14="http://schemas.microsoft.com/office/powerpoint/2010/main" val="92895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1DB00-0362-4BFD-AC40-8F7394382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320" y="883920"/>
            <a:ext cx="9809480" cy="5323523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21:41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-Nya: "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membinasakan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orang-orang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jahat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kebun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anggurnya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disewakannya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lain,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menyerahkan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hasilnya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pada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waktunya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."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21:42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Yesus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: "Belum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pernahkah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kamu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baca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Kitab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Suci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: Batu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dibuang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oleh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tukang-tukang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bangunan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telah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batu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penjuru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terjadi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pihak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Tuhan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suatu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perbuatan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ajaib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di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kita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21:43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Sebab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Aku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berkata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kepadamu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bahwa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Kerajaan Allah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diambil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padamu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diberikan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suatu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bangsa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menghasilkan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buah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Kerajaan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ID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53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8D8C0-99CD-1906-594C-A7AE1F62C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2972" y="731520"/>
            <a:ext cx="8915400" cy="5679440"/>
          </a:xfrm>
        </p:spPr>
        <p:txBody>
          <a:bodyPr>
            <a:noAutofit/>
          </a:bodyPr>
          <a:lstStyle/>
          <a:p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Perumpamaan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tentang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dua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anak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laki-laki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diikuti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dengan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perumpamaan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kebun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anggur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perumpamaan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satu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Kristus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membentangkan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di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hadapan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para guru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Yahudi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pentingnya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Impact" panose="020B0806030902050204" pitchFamily="34" charset="0"/>
              </a:rPr>
              <a:t>penurutan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</a:p>
          <a:p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perumpamaan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berikut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menunjukkan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berkat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limpah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dianugerahkan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kepada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bangsa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Israel dan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dalam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hal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ini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menunjukkan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tuntutan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Allah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penurutan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mereka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membentangkan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hadapan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mereka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kemuliaan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maksud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Allah, yang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melalui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penurutan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mereka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maksud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itu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dapat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dipenuhi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</a:t>
            </a:r>
          </a:p>
          <a:p>
            <a:endParaRPr lang="en-ID" sz="2800" dirty="0">
              <a:solidFill>
                <a:schemeClr val="tx1"/>
              </a:solidFill>
              <a:latin typeface="Gill Sans Nova Cond XBd" panose="020B0A06020104020203" pitchFamily="34" charset="0"/>
            </a:endParaRPr>
          </a:p>
          <a:p>
            <a:pPr marL="0" indent="0" algn="r">
              <a:buNone/>
            </a:pP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Ellen G. White,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Membina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Kehidupan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Abadi, </a:t>
            </a:r>
            <a:r>
              <a:rPr lang="en-ID" sz="28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hlm</a:t>
            </a:r>
            <a:r>
              <a:rPr lang="en-ID" sz="28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217</a:t>
            </a:r>
          </a:p>
        </p:txBody>
      </p:sp>
    </p:spTree>
    <p:extLst>
      <p:ext uri="{BB962C8B-B14F-4D97-AF65-F5344CB8AC3E}">
        <p14:creationId xmlns:p14="http://schemas.microsoft.com/office/powerpoint/2010/main" val="100425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551E-B379-7842-1CEA-788671D44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7840" y="766350"/>
            <a:ext cx="9736772" cy="1280890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4 </a:t>
            </a:r>
            <a:r>
              <a:rPr lang="en-US" sz="4400" dirty="0" err="1">
                <a:solidFill>
                  <a:schemeClr val="tx1"/>
                </a:solidFill>
                <a:latin typeface="Impact" panose="020B0806030902050204" pitchFamily="34" charset="0"/>
              </a:rPr>
              <a:t>Tokoh</a:t>
            </a: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Impact" panose="020B0806030902050204" pitchFamily="34" charset="0"/>
              </a:rPr>
              <a:t>Dalam</a:t>
            </a: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Impact" panose="020B0806030902050204" pitchFamily="34" charset="0"/>
              </a:rPr>
              <a:t>Perumpamaan</a:t>
            </a: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Impact" panose="020B0806030902050204" pitchFamily="34" charset="0"/>
              </a:rPr>
              <a:t>Ini</a:t>
            </a:r>
            <a:r>
              <a:rPr lang="en-US" sz="4400" dirty="0">
                <a:solidFill>
                  <a:schemeClr val="tx1"/>
                </a:solidFill>
                <a:latin typeface="Impact" panose="020B0806030902050204" pitchFamily="34" charset="0"/>
              </a:rPr>
              <a:t> :</a:t>
            </a:r>
            <a:endParaRPr lang="en-ID" sz="44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7F252-F21E-C214-8D69-1A52E739F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7292" y="2314028"/>
            <a:ext cx="8915400" cy="377762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Tuan </a:t>
            </a:r>
            <a:r>
              <a:rPr lang="en-US" sz="3600" dirty="0" err="1">
                <a:solidFill>
                  <a:schemeClr val="tx1"/>
                </a:solidFill>
              </a:rPr>
              <a:t>tanah</a:t>
            </a:r>
            <a:r>
              <a:rPr lang="en-US" sz="3600" dirty="0">
                <a:solidFill>
                  <a:schemeClr val="tx1"/>
                </a:solidFill>
              </a:rPr>
              <a:t> / </a:t>
            </a:r>
            <a:r>
              <a:rPr lang="en-US" sz="3600" dirty="0" err="1">
                <a:solidFill>
                  <a:schemeClr val="tx1"/>
                </a:solidFill>
              </a:rPr>
              <a:t>Petani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Hamba-hamba </a:t>
            </a:r>
            <a:r>
              <a:rPr lang="en-US" sz="3600" dirty="0" err="1">
                <a:solidFill>
                  <a:schemeClr val="tx1"/>
                </a:solidFill>
              </a:rPr>
              <a:t>dari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petani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 err="1">
                <a:solidFill>
                  <a:schemeClr val="tx1"/>
                </a:solidFill>
              </a:rPr>
              <a:t>Penggarap-penggarap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Anak </a:t>
            </a:r>
            <a:r>
              <a:rPr lang="en-US" sz="3600" dirty="0" err="1">
                <a:solidFill>
                  <a:schemeClr val="tx1"/>
                </a:solidFill>
              </a:rPr>
              <a:t>dari</a:t>
            </a:r>
            <a:r>
              <a:rPr lang="en-US" sz="3600" dirty="0">
                <a:solidFill>
                  <a:schemeClr val="tx1"/>
                </a:solidFill>
              </a:rPr>
              <a:t> Tuan </a:t>
            </a:r>
            <a:r>
              <a:rPr lang="en-US" sz="3600" dirty="0" err="1">
                <a:solidFill>
                  <a:schemeClr val="tx1"/>
                </a:solidFill>
              </a:rPr>
              <a:t>tanah</a:t>
            </a:r>
            <a:r>
              <a:rPr lang="en-US" sz="3600" dirty="0">
                <a:solidFill>
                  <a:schemeClr val="tx1"/>
                </a:solidFill>
              </a:rPr>
              <a:t>/</a:t>
            </a:r>
            <a:r>
              <a:rPr lang="en-US" sz="3600" dirty="0" err="1">
                <a:solidFill>
                  <a:schemeClr val="tx1"/>
                </a:solidFill>
              </a:rPr>
              <a:t>petani</a:t>
            </a:r>
            <a:endParaRPr lang="en-US" sz="3600" dirty="0">
              <a:solidFill>
                <a:schemeClr val="tx1"/>
              </a:solidFill>
            </a:endParaRPr>
          </a:p>
          <a:p>
            <a:endParaRPr lang="en-US" sz="3600" dirty="0">
              <a:solidFill>
                <a:schemeClr val="tx1"/>
              </a:solidFill>
            </a:endParaRPr>
          </a:p>
          <a:p>
            <a:endParaRPr lang="en-ID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976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2EC8-39D9-437C-9A14-2442E86EA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441" y="674910"/>
            <a:ext cx="9499600" cy="128089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Tuan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tanah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/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Petani</a:t>
            </a:r>
            <a:endParaRPr lang="en-ID" sz="40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3CF39-0EA3-8290-1538-D57085971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320" y="1615440"/>
            <a:ext cx="9960292" cy="4754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"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Adalah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seorang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tuan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tanah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," kata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Kristus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, "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membuka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kebun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anggur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menanam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pagar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sekelilingnya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</a:p>
          <a:p>
            <a:pPr marL="0" indent="0">
              <a:buNone/>
            </a:pP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menggali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lubang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tempat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memeras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anggur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dan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mendirikan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menara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jaga di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dalam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kebun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itu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. </a:t>
            </a:r>
          </a:p>
          <a:p>
            <a:pPr marL="0" indent="0">
              <a:buNone/>
            </a:pP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Kemudian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menyewakan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kebun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itu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kepada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penggarap-penggarap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lalu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berangkat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</a:t>
            </a:r>
            <a:r>
              <a:rPr lang="en-ID" sz="3600" dirty="0" err="1">
                <a:solidFill>
                  <a:schemeClr val="tx1"/>
                </a:solidFill>
                <a:latin typeface="Gill Sans Nova Cond XBd" panose="020B0A06020104020203" pitchFamily="34" charset="0"/>
              </a:rPr>
              <a:t>ke</a:t>
            </a:r>
            <a:r>
              <a:rPr lang="en-ID" sz="3600" dirty="0">
                <a:solidFill>
                  <a:schemeClr val="tx1"/>
                </a:solidFill>
                <a:latin typeface="Gill Sans Nova Cond XBd" panose="020B0A06020104020203" pitchFamily="34" charset="0"/>
              </a:rPr>
              <a:t> negeri lain."</a:t>
            </a:r>
          </a:p>
        </p:txBody>
      </p:sp>
    </p:spTree>
    <p:extLst>
      <p:ext uri="{BB962C8B-B14F-4D97-AF65-F5344CB8AC3E}">
        <p14:creationId xmlns:p14="http://schemas.microsoft.com/office/powerpoint/2010/main" val="635700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F18D3-7ECE-779D-DF57-5DDF2BF98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8320" y="934720"/>
            <a:ext cx="9726612" cy="5179702"/>
          </a:xfrm>
        </p:spPr>
        <p:txBody>
          <a:bodyPr>
            <a:noAutofit/>
          </a:bodyPr>
          <a:lstStyle/>
          <a:p>
            <a:r>
              <a:rPr lang="en-ID" sz="3200" dirty="0" err="1"/>
              <a:t>Petani</a:t>
            </a:r>
            <a:r>
              <a:rPr lang="en-ID" sz="3200" dirty="0"/>
              <a:t> </a:t>
            </a:r>
            <a:r>
              <a:rPr lang="en-ID" sz="3200" dirty="0" err="1"/>
              <a:t>itu</a:t>
            </a:r>
            <a:r>
              <a:rPr lang="en-ID" sz="3200" dirty="0"/>
              <a:t> </a:t>
            </a:r>
            <a:r>
              <a:rPr lang="en-ID" sz="3200" dirty="0" err="1"/>
              <a:t>memilih</a:t>
            </a:r>
            <a:r>
              <a:rPr lang="en-ID" sz="3200" dirty="0"/>
              <a:t> </a:t>
            </a:r>
            <a:r>
              <a:rPr lang="en-ID" sz="3200" dirty="0" err="1"/>
              <a:t>sebidang</a:t>
            </a:r>
            <a:r>
              <a:rPr lang="en-ID" sz="3200" dirty="0"/>
              <a:t> </a:t>
            </a:r>
            <a:r>
              <a:rPr lang="en-ID" sz="3200" dirty="0" err="1"/>
              <a:t>tanah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padang</a:t>
            </a:r>
            <a:r>
              <a:rPr lang="en-ID" sz="3200" dirty="0"/>
              <a:t> </a:t>
            </a:r>
            <a:r>
              <a:rPr lang="en-ID" sz="3200" dirty="0" err="1"/>
              <a:t>belantara</a:t>
            </a:r>
            <a:r>
              <a:rPr lang="en-ID" sz="3200" dirty="0"/>
              <a:t>; </a:t>
            </a:r>
            <a:r>
              <a:rPr lang="en-ID" sz="3200" b="1" dirty="0" err="1"/>
              <a:t>ia</a:t>
            </a:r>
            <a:r>
              <a:rPr lang="en-ID" sz="3200" b="1" dirty="0"/>
              <a:t> </a:t>
            </a:r>
            <a:r>
              <a:rPr lang="en-ID" sz="3200" b="1" dirty="0" err="1"/>
              <a:t>memagarinya</a:t>
            </a:r>
            <a:r>
              <a:rPr lang="en-ID" sz="3200" dirty="0"/>
              <a:t>, </a:t>
            </a:r>
            <a:r>
              <a:rPr lang="en-ID" sz="3200" dirty="0" err="1"/>
              <a:t>membersihkannya</a:t>
            </a:r>
            <a:r>
              <a:rPr lang="en-ID" sz="3200" dirty="0"/>
              <a:t> dan </a:t>
            </a:r>
            <a:r>
              <a:rPr lang="en-ID" sz="3200" dirty="0" err="1"/>
              <a:t>mengerjakannya</a:t>
            </a:r>
            <a:r>
              <a:rPr lang="en-ID" sz="3200" dirty="0"/>
              <a:t> dan </a:t>
            </a:r>
            <a:r>
              <a:rPr lang="en-ID" sz="3200" dirty="0" err="1"/>
              <a:t>menanamnya</a:t>
            </a:r>
            <a:r>
              <a:rPr lang="en-ID" sz="3200" dirty="0"/>
              <a:t> </a:t>
            </a:r>
            <a:r>
              <a:rPr lang="en-ID" sz="3200" dirty="0" err="1"/>
              <a:t>dengan</a:t>
            </a:r>
            <a:r>
              <a:rPr lang="en-ID" sz="3200" dirty="0"/>
              <a:t> </a:t>
            </a:r>
            <a:r>
              <a:rPr lang="en-ID" sz="3200" dirty="0" err="1"/>
              <a:t>anggur</a:t>
            </a:r>
            <a:r>
              <a:rPr lang="en-ID" sz="3200" dirty="0"/>
              <a:t> </a:t>
            </a:r>
            <a:r>
              <a:rPr lang="en-ID" sz="3200" dirty="0" err="1"/>
              <a:t>pilihan</a:t>
            </a:r>
            <a:r>
              <a:rPr lang="en-ID" sz="3200" dirty="0"/>
              <a:t>, </a:t>
            </a:r>
            <a:r>
              <a:rPr lang="en-ID" sz="3200" b="1" dirty="0" err="1"/>
              <a:t>mengharapkan</a:t>
            </a:r>
            <a:r>
              <a:rPr lang="en-ID" sz="3200" b="1" dirty="0"/>
              <a:t> </a:t>
            </a:r>
            <a:r>
              <a:rPr lang="en-ID" sz="3200" b="1" dirty="0" err="1"/>
              <a:t>suatu</a:t>
            </a:r>
            <a:r>
              <a:rPr lang="en-ID" sz="3200" b="1" dirty="0"/>
              <a:t> </a:t>
            </a:r>
            <a:r>
              <a:rPr lang="en-ID" sz="3200" b="1" dirty="0" err="1"/>
              <a:t>penuaian</a:t>
            </a:r>
            <a:r>
              <a:rPr lang="en-ID" sz="3200" b="1" dirty="0"/>
              <a:t> yang </a:t>
            </a:r>
            <a:r>
              <a:rPr lang="en-ID" sz="3200" b="1" dirty="0" err="1"/>
              <a:t>limpah</a:t>
            </a:r>
            <a:r>
              <a:rPr lang="en-ID" sz="3200" b="1" dirty="0"/>
              <a:t>. </a:t>
            </a:r>
          </a:p>
          <a:p>
            <a:r>
              <a:rPr lang="en-ID" sz="3200" dirty="0"/>
              <a:t>Tanah yang </a:t>
            </a:r>
            <a:r>
              <a:rPr lang="en-ID" sz="3200" dirty="0" err="1"/>
              <a:t>sebidang</a:t>
            </a:r>
            <a:r>
              <a:rPr lang="en-ID" sz="3200" dirty="0"/>
              <a:t> </a:t>
            </a:r>
            <a:r>
              <a:rPr lang="en-ID" sz="3200" dirty="0" err="1"/>
              <a:t>ini</a:t>
            </a:r>
            <a:r>
              <a:rPr lang="en-ID" sz="3200" dirty="0"/>
              <a:t>,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keadaannya</a:t>
            </a:r>
            <a:r>
              <a:rPr lang="en-ID" sz="3200" dirty="0"/>
              <a:t> yang </a:t>
            </a:r>
            <a:r>
              <a:rPr lang="en-ID" sz="3200" dirty="0" err="1"/>
              <a:t>unggul</a:t>
            </a:r>
            <a:r>
              <a:rPr lang="en-ID" sz="3200" dirty="0"/>
              <a:t> </a:t>
            </a:r>
            <a:r>
              <a:rPr lang="en-ID" sz="3200" dirty="0" err="1"/>
              <a:t>dengan</a:t>
            </a:r>
            <a:r>
              <a:rPr lang="en-ID" sz="3200" dirty="0"/>
              <a:t> </a:t>
            </a:r>
            <a:r>
              <a:rPr lang="en-ID" sz="3200" dirty="0" err="1"/>
              <a:t>semak</a:t>
            </a:r>
            <a:r>
              <a:rPr lang="en-ID" sz="3200" dirty="0"/>
              <a:t> </a:t>
            </a:r>
            <a:r>
              <a:rPr lang="en-ID" sz="3200" dirty="0" err="1"/>
              <a:t>belukar</a:t>
            </a:r>
            <a:r>
              <a:rPr lang="en-ID" sz="3200" dirty="0"/>
              <a:t> yang </a:t>
            </a:r>
            <a:r>
              <a:rPr lang="en-ID" sz="3200" dirty="0" err="1"/>
              <a:t>tidak</a:t>
            </a:r>
            <a:r>
              <a:rPr lang="en-ID" sz="3200" dirty="0"/>
              <a:t> </a:t>
            </a:r>
            <a:r>
              <a:rPr lang="en-ID" sz="3200" dirty="0" err="1"/>
              <a:t>ditanami</a:t>
            </a:r>
            <a:r>
              <a:rPr lang="en-ID" sz="3200" dirty="0"/>
              <a:t>, </a:t>
            </a:r>
            <a:r>
              <a:rPr lang="en-ID" sz="3200" b="1" dirty="0" err="1"/>
              <a:t>ia</a:t>
            </a:r>
            <a:r>
              <a:rPr lang="en-ID" sz="3200" b="1" dirty="0"/>
              <a:t> </a:t>
            </a:r>
            <a:r>
              <a:rPr lang="en-ID" sz="3200" b="1" dirty="0" err="1"/>
              <a:t>berharap</a:t>
            </a:r>
            <a:r>
              <a:rPr lang="en-ID" sz="3200" b="1" dirty="0"/>
              <a:t> </a:t>
            </a:r>
            <a:r>
              <a:rPr lang="en-ID" sz="3200" b="1" dirty="0" err="1"/>
              <a:t>menjadikan</a:t>
            </a:r>
            <a:r>
              <a:rPr lang="en-ID" sz="3200" b="1" dirty="0"/>
              <a:t> </a:t>
            </a:r>
            <a:r>
              <a:rPr lang="en-ID" sz="3200" b="1" dirty="0" err="1"/>
              <a:t>tanah</a:t>
            </a:r>
            <a:r>
              <a:rPr lang="en-ID" sz="3200" b="1" dirty="0"/>
              <a:t> </a:t>
            </a:r>
            <a:r>
              <a:rPr lang="en-ID" sz="3200" b="1" dirty="0" err="1"/>
              <a:t>itu</a:t>
            </a:r>
            <a:r>
              <a:rPr lang="en-ID" sz="3200" b="1" dirty="0"/>
              <a:t> </a:t>
            </a:r>
            <a:r>
              <a:rPr lang="en-ID" sz="3200" b="1" dirty="0" err="1"/>
              <a:t>subur</a:t>
            </a:r>
            <a:r>
              <a:rPr lang="en-ID" sz="3200" b="1" dirty="0"/>
              <a:t> </a:t>
            </a:r>
            <a:r>
              <a:rPr lang="en-ID" sz="3200" b="1" dirty="0" err="1"/>
              <a:t>dengan</a:t>
            </a:r>
            <a:r>
              <a:rPr lang="en-ID" sz="3200" b="1" dirty="0"/>
              <a:t> </a:t>
            </a:r>
            <a:r>
              <a:rPr lang="en-ID" sz="3200" b="1" dirty="0" err="1"/>
              <a:t>hasil-hasil</a:t>
            </a:r>
            <a:r>
              <a:rPr lang="en-ID" sz="3200" b="1" dirty="0"/>
              <a:t> </a:t>
            </a:r>
            <a:r>
              <a:rPr lang="en-ID" sz="3200" b="1" dirty="0" err="1"/>
              <a:t>perawatan</a:t>
            </a:r>
            <a:r>
              <a:rPr lang="en-ID" sz="3200" b="1" dirty="0"/>
              <a:t> dan </a:t>
            </a:r>
            <a:r>
              <a:rPr lang="en-ID" sz="3200" b="1" dirty="0" err="1"/>
              <a:t>pekerjaan</a:t>
            </a:r>
            <a:r>
              <a:rPr lang="en-ID" sz="3200" b="1" dirty="0"/>
              <a:t> </a:t>
            </a:r>
            <a:r>
              <a:rPr lang="en-ID" sz="3200" b="1" dirty="0" err="1"/>
              <a:t>untuk</a:t>
            </a:r>
            <a:r>
              <a:rPr lang="en-ID" sz="3200" b="1" dirty="0"/>
              <a:t> </a:t>
            </a:r>
            <a:r>
              <a:rPr lang="en-ID" sz="3200" b="1" dirty="0" err="1"/>
              <a:t>menumbuhkan</a:t>
            </a:r>
            <a:r>
              <a:rPr lang="en-ID" sz="3200" b="1" dirty="0"/>
              <a:t> </a:t>
            </a:r>
            <a:r>
              <a:rPr lang="en-ID" sz="3200" b="1" dirty="0" err="1"/>
              <a:t>tanaman</a:t>
            </a:r>
            <a:endParaRPr lang="en-ID" sz="3200" b="1" dirty="0"/>
          </a:p>
        </p:txBody>
      </p:sp>
    </p:spTree>
    <p:extLst>
      <p:ext uri="{BB962C8B-B14F-4D97-AF65-F5344CB8AC3E}">
        <p14:creationId xmlns:p14="http://schemas.microsoft.com/office/powerpoint/2010/main" val="222762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68266-3DA8-E2F3-63AC-A3CE5194E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681" y="624110"/>
            <a:ext cx="9746932" cy="106245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Hamba-hamba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dari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tuan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tanah</a:t>
            </a:r>
            <a:r>
              <a:rPr lang="en-US" sz="4000" dirty="0">
                <a:solidFill>
                  <a:schemeClr val="tx1"/>
                </a:solidFill>
                <a:latin typeface="Impact" panose="020B0806030902050204" pitchFamily="34" charset="0"/>
              </a:rPr>
              <a:t> / </a:t>
            </a:r>
            <a:r>
              <a:rPr lang="en-US" sz="4000" dirty="0" err="1">
                <a:solidFill>
                  <a:schemeClr val="tx1"/>
                </a:solidFill>
                <a:latin typeface="Impact" panose="020B0806030902050204" pitchFamily="34" charset="0"/>
              </a:rPr>
              <a:t>petani</a:t>
            </a:r>
            <a:endParaRPr lang="en-ID" sz="40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1F22E-6F39-AA43-6826-FE59E4E14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1679" y="1686560"/>
            <a:ext cx="9492933" cy="477520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Matius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21:34 Ketika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hampir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tiba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musim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petik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menyuruh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hamba-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hambanya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kepada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menerima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hasil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menjadi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bagiannya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21:35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Tetapi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penggarap-penggarap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menangkap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hamba-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hambanya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memukul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seorang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membunuh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 dan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melempari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yang lain pula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</a:rPr>
              <a:t> batu.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Hamba-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hambanya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mengalami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aniaya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: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dipukul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dibunuh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dilempari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batu.</a:t>
            </a:r>
          </a:p>
          <a:p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Kekerasan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aniaya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sampai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terjadi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2x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jumlah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  <a:endParaRPr lang="en-ID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9207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475</TotalTime>
  <Words>2067</Words>
  <Application>Microsoft Office PowerPoint</Application>
  <PresentationFormat>Widescreen</PresentationFormat>
  <Paragraphs>127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Amasis MT Pro Black</vt:lpstr>
      <vt:lpstr>Arial</vt:lpstr>
      <vt:lpstr>Century Gothic</vt:lpstr>
      <vt:lpstr>Franklin Gothic Medium Cond</vt:lpstr>
      <vt:lpstr>Gill Sans Nova Cond XBd</vt:lpstr>
      <vt:lpstr>Gill Sans Ultra Bold Condensed</vt:lpstr>
      <vt:lpstr>Impact</vt:lpstr>
      <vt:lpstr>Times New Roman</vt:lpstr>
      <vt:lpstr>Wingdings 3</vt:lpstr>
      <vt:lpstr>Wisp</vt:lpstr>
      <vt:lpstr>KEBUN ANGGUR TUHAN</vt:lpstr>
      <vt:lpstr>Matius 21:33-43</vt:lpstr>
      <vt:lpstr>PowerPoint Presentation</vt:lpstr>
      <vt:lpstr>PowerPoint Presentation</vt:lpstr>
      <vt:lpstr>PowerPoint Presentation</vt:lpstr>
      <vt:lpstr>4 Tokoh Dalam Perumpamaan Ini :</vt:lpstr>
      <vt:lpstr>Tuan tanah / Petani</vt:lpstr>
      <vt:lpstr>PowerPoint Presentation</vt:lpstr>
      <vt:lpstr>Hamba-hamba dari tuan tanah / petani</vt:lpstr>
      <vt:lpstr>Penggarap-penggarap</vt:lpstr>
      <vt:lpstr>Anak dari Tuan tanah/petani</vt:lpstr>
      <vt:lpstr>Siapakah tokoh-tokoh dalam perumpamaan ini?</vt:lpstr>
      <vt:lpstr>Siapakah tokoh-tokoh dalam perumpamaan ini?</vt:lpstr>
      <vt:lpstr>Siapakah tokoh-tokoh dalam perumpamaan ini?</vt:lpstr>
      <vt:lpstr>Siapakah tokoh-tokoh dalam perumpamaan ini?</vt:lpstr>
      <vt:lpstr>Gambaran apa saja yang ada dalam perumpamaan ini?</vt:lpstr>
      <vt:lpstr>Pagar untuk orang Israel</vt:lpstr>
      <vt:lpstr>Gambaran apa saja yang ada dalam perumpamaan ini? </vt:lpstr>
      <vt:lpstr>PowerPoint Presentation</vt:lpstr>
      <vt:lpstr>PowerPoint Presentation</vt:lpstr>
      <vt:lpstr>PowerPoint Presentation</vt:lpstr>
      <vt:lpstr>Aplikasi Zaman Sekarang</vt:lpstr>
      <vt:lpstr>PowerPoint Presentation</vt:lpstr>
      <vt:lpstr>PowerPoint Presentation</vt:lpstr>
      <vt:lpstr>PowerPoint Presentation</vt:lpstr>
      <vt:lpstr>Pelajaran Bangsa Yahudi/Israel</vt:lpstr>
      <vt:lpstr>PowerPoint Presentation</vt:lpstr>
      <vt:lpstr>Hosea 4:6</vt:lpstr>
      <vt:lpstr>6 Penyebab Terjadinya Kegagalan dalam Bisnis</vt:lpstr>
      <vt:lpstr>Kegagalan Bangsa Israel</vt:lpstr>
      <vt:lpstr>Matius 21:43</vt:lpstr>
      <vt:lpstr>Kesimpulan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KEBUN ANGGUR TUHAN</dc:title>
  <dc:creator>daniel siswanto</dc:creator>
  <cp:lastModifiedBy>daniel siswanto</cp:lastModifiedBy>
  <cp:revision>17</cp:revision>
  <dcterms:created xsi:type="dcterms:W3CDTF">2022-09-02T22:13:44Z</dcterms:created>
  <dcterms:modified xsi:type="dcterms:W3CDTF">2022-09-03T06:09:29Z</dcterms:modified>
</cp:coreProperties>
</file>