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64" r:id="rId7"/>
    <p:sldId id="260" r:id="rId8"/>
    <p:sldId id="261" r:id="rId9"/>
    <p:sldId id="262" r:id="rId10"/>
    <p:sldId id="265" r:id="rId11"/>
    <p:sldId id="263" r:id="rId12"/>
    <p:sldId id="269" r:id="rId13"/>
    <p:sldId id="266" r:id="rId14"/>
    <p:sldId id="283" r:id="rId15"/>
    <p:sldId id="270" r:id="rId16"/>
    <p:sldId id="272" r:id="rId17"/>
    <p:sldId id="273" r:id="rId18"/>
    <p:sldId id="267" r:id="rId19"/>
    <p:sldId id="282" r:id="rId20"/>
    <p:sldId id="275" r:id="rId21"/>
    <p:sldId id="276" r:id="rId22"/>
    <p:sldId id="277" r:id="rId23"/>
    <p:sldId id="278" r:id="rId24"/>
    <p:sldId id="268" r:id="rId25"/>
    <p:sldId id="281" r:id="rId26"/>
    <p:sldId id="279" r:id="rId27"/>
    <p:sldId id="280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4427"/>
    <a:srgbClr val="6C2400"/>
    <a:srgbClr val="A20000"/>
    <a:srgbClr val="421239"/>
    <a:srgbClr val="CC9900"/>
    <a:srgbClr val="CCFFFF"/>
    <a:srgbClr val="E1CCF0"/>
    <a:srgbClr val="633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985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681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789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319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0175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792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6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084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345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690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914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3D1B-758C-4F58-A4CF-275FB64172C2}" type="datetimeFigureOut">
              <a:rPr lang="en-ID" smtClean="0"/>
              <a:t>27/10/2022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5DFA-01C8-428D-A62F-016FD3DBC51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690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5F3911CD-546C-9D3C-19C3-0F9C9E726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b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902" y="1267730"/>
            <a:ext cx="7182197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676DE-E695-E008-0C7F-F78A09DA4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149" y="1695576"/>
            <a:ext cx="6489703" cy="2857191"/>
          </a:xfrm>
        </p:spPr>
        <p:txBody>
          <a:bodyPr anchor="ctr">
            <a:normAutofit/>
          </a:bodyPr>
          <a:lstStyle/>
          <a:p>
            <a:r>
              <a:rPr lang="en-US" sz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KEBANGKITAN SEBELUM SALIB</a:t>
            </a:r>
            <a:endParaRPr lang="en-ID" sz="7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665CD-150A-293C-2A71-FC2E64AE7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7149" y="4623127"/>
            <a:ext cx="6491400" cy="710873"/>
          </a:xfrm>
        </p:spPr>
        <p:txBody>
          <a:bodyPr>
            <a:no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ke-5,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</a:t>
            </a:r>
          </a:p>
          <a:p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  <a:endPara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498158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D62A0-CD34-7087-89F2-E3BE3647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3FE9-FEDF-57D2-FBF1-A4BBFEA8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775" y="1347787"/>
            <a:ext cx="7172325" cy="55284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Di SUNEM [2 Raja-raja 4:8-37],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nabi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Elisa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diundang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perempuan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kaya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rumahnya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menyediakan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ruangan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Elisa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jika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sewaktu-waktu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Elisa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beristirahat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tempat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Perempuan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sudah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menikah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anak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Nabi Elisa </a:t>
            </a:r>
            <a:r>
              <a:rPr lang="en-ID" dirty="0" err="1">
                <a:latin typeface="Gill Sans Nova Cond XBd" panose="020B0A06020104020203" pitchFamily="34" charset="0"/>
              </a:rPr>
              <a:t>mengatakan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putra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diperkirakan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Anak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tumbuh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sehat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jatuh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sakit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meninggal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Wanita </a:t>
            </a:r>
            <a:r>
              <a:rPr lang="en-ID" dirty="0" err="1">
                <a:latin typeface="Gill Sans Nova Cond XBd" panose="020B0A06020104020203" pitchFamily="34" charset="0"/>
              </a:rPr>
              <a:t>Sunem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Gunung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Karmel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meminta</a:t>
            </a:r>
            <a:r>
              <a:rPr lang="en-ID" dirty="0">
                <a:latin typeface="Gill Sans Nova Cond XBd" panose="020B0A06020104020203" pitchFamily="34" charset="0"/>
              </a:rPr>
              <a:t> Elisa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ikut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putranya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Impact" panose="020B0806030902050204" pitchFamily="34" charset="0"/>
              </a:rPr>
              <a:t>Elisa </a:t>
            </a:r>
            <a:r>
              <a:rPr lang="en-ID" dirty="0" err="1">
                <a:latin typeface="Impact" panose="020B0806030902050204" pitchFamily="34" charset="0"/>
              </a:rPr>
              <a:t>terus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berdoa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akhirnya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kembali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856696-A9DE-5430-E11A-3E162A07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029495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Peristiwa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terjadi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2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kebangkitan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Perjanjian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Lama,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33EB7B-420A-549C-A5EB-FA9A20FACAEA}"/>
              </a:ext>
            </a:extLst>
          </p:cNvPr>
          <p:cNvSpPr/>
          <p:nvPr/>
        </p:nvSpPr>
        <p:spPr>
          <a:xfrm>
            <a:off x="295593" y="2597884"/>
            <a:ext cx="1037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924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E888-E7DF-A2E1-8423-9883BDD5B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214313"/>
            <a:ext cx="4472089" cy="4681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200" dirty="0">
                <a:latin typeface="Impact" panose="020B0806030902050204" pitchFamily="34" charset="0"/>
              </a:rPr>
              <a:t>Wanita-</a:t>
            </a:r>
            <a:r>
              <a:rPr lang="en-ID" sz="2200" dirty="0" err="1">
                <a:latin typeface="Impact" panose="020B0806030902050204" pitchFamily="34" charset="0"/>
              </a:rPr>
              <a:t>wanita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memiliki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latar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belakang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berbeda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tetapi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memiliki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iman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menyelamatkan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sama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dirty="0" err="1">
                <a:latin typeface="Gill Sans Nova Cond XBd" panose="020B0A06020104020203" pitchFamily="34" charset="0"/>
              </a:rPr>
              <a:t>Janda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Fenisia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menjamu</a:t>
            </a:r>
            <a:r>
              <a:rPr lang="en-ID" sz="2200" dirty="0">
                <a:latin typeface="Gill Sans Nova Cond XBd" panose="020B0A06020104020203" pitchFamily="34" charset="0"/>
              </a:rPr>
              <a:t> Nabi Elia di masa yang sangat </a:t>
            </a:r>
            <a:r>
              <a:rPr lang="en-ID" sz="2200" dirty="0" err="1">
                <a:latin typeface="Gill Sans Nova Cond XBd" panose="020B0A06020104020203" pitchFamily="34" charset="0"/>
              </a:rPr>
              <a:t>sulit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ketika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ada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tempat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aman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baginya</a:t>
            </a:r>
            <a:r>
              <a:rPr lang="en-ID" sz="2200" dirty="0">
                <a:latin typeface="Gill Sans Nova Cond XBd" panose="020B0A06020104020203" pitchFamily="34" charset="0"/>
              </a:rPr>
              <a:t> di Israel.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dirty="0" err="1">
                <a:latin typeface="Gill Sans Nova Cond XBd" panose="020B0A06020104020203" pitchFamily="34" charset="0"/>
              </a:rPr>
              <a:t>Sementara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wanita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Sunem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suaminya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membangun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sebuah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ruangan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khusus</a:t>
            </a:r>
            <a:r>
              <a:rPr lang="en-ID" sz="2200" dirty="0">
                <a:latin typeface="Gill Sans Nova Cond XBd" panose="020B0A06020104020203" pitchFamily="34" charset="0"/>
              </a:rPr>
              <a:t> di mana Nabi Elisa </a:t>
            </a:r>
            <a:r>
              <a:rPr lang="en-ID" sz="2200" dirty="0" err="1">
                <a:latin typeface="Gill Sans Nova Cond XBd" panose="020B0A06020104020203" pitchFamily="34" charset="0"/>
              </a:rPr>
              <a:t>bisa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tinggal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saat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melewati</a:t>
            </a:r>
            <a:r>
              <a:rPr lang="en-ID" sz="2200" dirty="0">
                <a:latin typeface="Gill Sans Nova Cond XBd" panose="020B0A06020104020203" pitchFamily="34" charset="0"/>
              </a:rPr>
              <a:t> wilayah </a:t>
            </a:r>
            <a:r>
              <a:rPr lang="en-ID" sz="2200" dirty="0" err="1">
                <a:latin typeface="Gill Sans Nova Cond XBd" panose="020B0A06020104020203" pitchFamily="34" charset="0"/>
              </a:rPr>
              <a:t>mereka</a:t>
            </a:r>
            <a:r>
              <a:rPr lang="en-ID" sz="2200" dirty="0">
                <a:latin typeface="Gill Sans Nova Cond XBd" panose="020B0A06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E967C-97B7-0F2A-76C3-C50225C20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7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D5999-FA4A-FAC7-33BC-4A1C787519F8}"/>
              </a:ext>
            </a:extLst>
          </p:cNvPr>
          <p:cNvSpPr txBox="1"/>
          <p:nvPr/>
        </p:nvSpPr>
        <p:spPr>
          <a:xfrm>
            <a:off x="129701" y="4781551"/>
            <a:ext cx="5537674" cy="1938992"/>
          </a:xfrm>
          <a:prstGeom prst="rect">
            <a:avLst/>
          </a:prstGeom>
          <a:solidFill>
            <a:srgbClr val="633348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Ketika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kedua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anak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meninggal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ibu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setia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memohon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para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nabi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bersukacita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melihat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anak-anak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kembali</a:t>
            </a:r>
            <a:r>
              <a:rPr lang="en-ID" sz="2400" dirty="0">
                <a:solidFill>
                  <a:schemeClr val="bg1"/>
                </a:solidFill>
                <a:latin typeface="Congenial Black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53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C4EFF-53A7-01E9-E2B4-8715F6FBA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87" r="25854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B786F-E212-10E0-2ADE-3B86F9CBB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39" y="669107"/>
            <a:ext cx="4206915" cy="563644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Dua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kisah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kebangkitan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kisah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hebat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ibu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ber-iman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iman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memberi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jawaban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kesusahan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hati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JANJI KEBANGKITAN di </a:t>
            </a:r>
            <a:r>
              <a:rPr lang="en-ID" sz="3200" dirty="0" err="1">
                <a:solidFill>
                  <a:srgbClr val="FFFF00"/>
                </a:solidFill>
                <a:latin typeface="Congenial Black" panose="02000503040000020004" pitchFamily="2" charset="0"/>
              </a:rPr>
              <a:t>akhir</a:t>
            </a:r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 zaman juga </a:t>
            </a:r>
            <a:r>
              <a:rPr lang="en-ID" sz="3200" dirty="0" err="1">
                <a:solidFill>
                  <a:srgbClr val="FFFF00"/>
                </a:solidFill>
                <a:latin typeface="Congenial Black" panose="02000503040000020004" pitchFamily="2" charset="0"/>
              </a:rPr>
              <a:t>akan</a:t>
            </a:r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Congenial Black" panose="02000503040000020004" pitchFamily="2" charset="0"/>
              </a:rPr>
              <a:t>terjadi</a:t>
            </a:r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Congenial Black" panose="02000503040000020004" pitchFamily="2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 orang-orang yang </a:t>
            </a:r>
            <a:r>
              <a:rPr lang="en-ID" sz="3200" dirty="0" err="1">
                <a:solidFill>
                  <a:srgbClr val="FFFF00"/>
                </a:solidFill>
                <a:latin typeface="Congenial Black" panose="02000503040000020004" pitchFamily="2" charset="0"/>
              </a:rPr>
              <a:t>hidup</a:t>
            </a:r>
            <a:r>
              <a:rPr lang="en-ID" sz="3200" dirty="0">
                <a:solidFill>
                  <a:srgbClr val="FFFF00"/>
                </a:solidFill>
                <a:latin typeface="Congenial Black" panose="02000503040000020004" pitchFamily="2" charset="0"/>
              </a:rPr>
              <a:t> BER-IMAN.</a:t>
            </a:r>
          </a:p>
          <a:p>
            <a:endParaRPr lang="en-ID" sz="3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3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960CA-C1FF-D6A9-B4AC-5EBAFB30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PUTRA JANDA DI NAIN</a:t>
            </a:r>
            <a:br>
              <a:rPr lang="en-ID" sz="4700" dirty="0"/>
            </a:br>
            <a:r>
              <a:rPr lang="en-ID" sz="2800" dirty="0" err="1">
                <a:latin typeface="Bernard MT Condensed" panose="02050806060905020404" pitchFamily="18" charset="0"/>
              </a:rPr>
              <a:t>Selasa</a:t>
            </a:r>
            <a:r>
              <a:rPr lang="en-ID" sz="2800" dirty="0">
                <a:latin typeface="Bernard MT Condensed" panose="02050806060905020404" pitchFamily="18" charset="0"/>
              </a:rPr>
              <a:t>, 25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EA069-AFE2-238E-BF5E-EB740A061693}"/>
              </a:ext>
            </a:extLst>
          </p:cNvPr>
          <p:cNvSpPr txBox="1"/>
          <p:nvPr/>
        </p:nvSpPr>
        <p:spPr>
          <a:xfrm>
            <a:off x="501777" y="5406846"/>
            <a:ext cx="8251698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800" dirty="0" err="1">
                <a:latin typeface="Gill Sans Nova Cond XBd" panose="020B0A06020104020203" pitchFamily="34" charset="0"/>
              </a:rPr>
              <a:t>Suatu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ketika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latin typeface="Gill Sans Nova Cond XBd" panose="020B0A06020104020203" pitchFamily="34" charset="0"/>
              </a:rPr>
              <a:t> dan para </a:t>
            </a:r>
            <a:r>
              <a:rPr lang="en-ID" sz="2800" dirty="0" err="1">
                <a:latin typeface="Gill Sans Nova Cond XBd" panose="020B0A06020104020203" pitchFamily="34" charset="0"/>
              </a:rPr>
              <a:t>pengikut</a:t>
            </a:r>
            <a:r>
              <a:rPr lang="en-ID" sz="2800" dirty="0">
                <a:latin typeface="Gill Sans Nova Cond XBd" panose="020B0A06020104020203" pitchFamily="34" charset="0"/>
              </a:rPr>
              <a:t>-Nya </a:t>
            </a:r>
            <a:r>
              <a:rPr lang="en-ID" sz="2800" dirty="0" err="1">
                <a:latin typeface="Gill Sans Nova Cond XBd" panose="020B0A06020104020203" pitchFamily="34" charset="0"/>
              </a:rPr>
              <a:t>sedang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mendekati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gerbang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kota</a:t>
            </a:r>
            <a:r>
              <a:rPr lang="en-ID" sz="2800" dirty="0">
                <a:latin typeface="Gill Sans Nova Cond XBd" panose="020B0A06020104020203" pitchFamily="34" charset="0"/>
              </a:rPr>
              <a:t> Nain </a:t>
            </a:r>
            <a:r>
              <a:rPr lang="en-ID" sz="2800" dirty="0" err="1">
                <a:latin typeface="Gill Sans Nova Cond XBd" panose="020B0A06020104020203" pitchFamily="34" charset="0"/>
              </a:rPr>
              <a:t>ketika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prosesi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pemakaman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sedang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melewati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gerbang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tersebut</a:t>
            </a:r>
            <a:r>
              <a:rPr lang="en-ID" sz="28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B82BA-989B-F8B9-BB04-20D41817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98" y="1791013"/>
            <a:ext cx="7116318" cy="35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6A678-A52E-8A64-8D06-F41B4AE03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29"/>
          <a:stretch/>
        </p:blipFill>
        <p:spPr>
          <a:xfrm>
            <a:off x="20" y="0"/>
            <a:ext cx="9143980" cy="34290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69F95-05F5-C6C4-5073-D5694756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2" y="3429000"/>
            <a:ext cx="8501063" cy="32629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Lukas 7:12-15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Setelah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pintu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gerbang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kota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diusung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luar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laki-laki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tunggal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ibunya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sudah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janda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kota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menyertai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janda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.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janda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tergeraklah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latin typeface="Franklin Gothic Medium Cond" panose="020B0606030402020204" pitchFamily="34" charset="0"/>
              </a:rPr>
              <a:t>-Nya oleh </a:t>
            </a:r>
            <a:r>
              <a:rPr lang="en-ID" sz="2400" dirty="0" err="1">
                <a:latin typeface="Franklin Gothic Medium Cond" panose="020B0606030402020204" pitchFamily="34" charset="0"/>
              </a:rPr>
              <a:t>belas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  <a:r>
              <a:rPr lang="en-ID" sz="2400" b="1" dirty="0">
                <a:latin typeface="Franklin Gothic Medium Cond" panose="020B0606030402020204" pitchFamily="34" charset="0"/>
              </a:rPr>
              <a:t>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menangis</a:t>
            </a:r>
            <a:r>
              <a:rPr lang="en-ID" sz="2400" b="1" dirty="0">
                <a:latin typeface="Franklin Gothic Medium Cond" panose="020B0606030402020204" pitchFamily="34" charset="0"/>
              </a:rPr>
              <a:t>!" </a:t>
            </a:r>
            <a:r>
              <a:rPr lang="en-ID" sz="2400" dirty="0">
                <a:latin typeface="Franklin Gothic Medium Cond" panose="020B0606030402020204" pitchFamily="34" charset="0"/>
              </a:rPr>
              <a:t>Sambil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menghampiri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usungan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menyentuhnya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sedang</a:t>
            </a:r>
            <a:r>
              <a:rPr lang="en-ID" sz="2400" dirty="0">
                <a:latin typeface="Franklin Gothic Medium Cond" panose="020B0606030402020204" pitchFamily="34" charset="0"/>
              </a:rPr>
              <a:t> para </a:t>
            </a:r>
            <a:r>
              <a:rPr lang="en-ID" sz="2400" dirty="0" err="1">
                <a:latin typeface="Franklin Gothic Medium Cond" panose="020B0606030402020204" pitchFamily="34" charset="0"/>
              </a:rPr>
              <a:t>pengusung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berhenti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: "</a:t>
            </a:r>
            <a:r>
              <a:rPr lang="en-ID" sz="2400" dirty="0">
                <a:latin typeface="Gill Sans Nova Cond XBd" panose="020B0A06020104020203" pitchFamily="34" charset="0"/>
              </a:rPr>
              <a:t>Hai </a:t>
            </a:r>
            <a:r>
              <a:rPr lang="en-ID" sz="2400" dirty="0" err="1">
                <a:latin typeface="Gill Sans Nova Cond XBd" panose="020B0A06020104020203" pitchFamily="34" charset="0"/>
              </a:rPr>
              <a:t>anak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muda</a:t>
            </a:r>
            <a:r>
              <a:rPr lang="en-ID" sz="2400" dirty="0">
                <a:latin typeface="Gill Sans Nova Cond XBd" panose="020B0A06020104020203" pitchFamily="34" charset="0"/>
              </a:rPr>
              <a:t>, Aku </a:t>
            </a:r>
            <a:r>
              <a:rPr lang="en-ID" sz="2400" dirty="0" err="1">
                <a:latin typeface="Gill Sans Nova Cond XBd" panose="020B0A06020104020203" pitchFamily="34" charset="0"/>
              </a:rPr>
              <a:t>berkata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kepadamu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bangkitlah</a:t>
            </a:r>
            <a:r>
              <a:rPr lang="en-ID" sz="2400" dirty="0">
                <a:latin typeface="Gill Sans Nova Cond XBd" panose="020B0A06020104020203" pitchFamily="34" charset="0"/>
              </a:rPr>
              <a:t>!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bangunlah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dan duduk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mulai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-kata,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menyerahkannya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ibunya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448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EA1EB-218D-806D-3F56-4A65B540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7" y="395286"/>
            <a:ext cx="5990113" cy="5895975"/>
          </a:xfrm>
        </p:spPr>
        <p:txBody>
          <a:bodyPr anchor="t">
            <a:no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Anak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benar-benar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mati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banyak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menyaksikannya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namun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bangkit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kembali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Kehadiran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benar-benar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mengubah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skenario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menyaksikan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mukjizat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tahu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menakjubkan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terjadi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istimewa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400" dirty="0">
                <a:latin typeface="Franklin Gothic Medium Cond" panose="020B0606030402020204" pitchFamily="34" charset="0"/>
              </a:rPr>
              <a:t>Jika </a:t>
            </a:r>
            <a:r>
              <a:rPr lang="en-ID" sz="2400" dirty="0" err="1">
                <a:latin typeface="Franklin Gothic Medium Cond" panose="020B0606030402020204" pitchFamily="34" charset="0"/>
              </a:rPr>
              <a:t>janda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Fenisia</a:t>
            </a:r>
            <a:r>
              <a:rPr lang="en-ID" sz="2400" dirty="0">
                <a:latin typeface="Franklin Gothic Medium Cond" panose="020B0606030402020204" pitchFamily="34" charset="0"/>
              </a:rPr>
              <a:t> [1 Raja-raja 17:8-24] dan </a:t>
            </a:r>
            <a:r>
              <a:rPr lang="en-ID" sz="2400" dirty="0" err="1">
                <a:latin typeface="Franklin Gothic Medium Cond" panose="020B0606030402020204" pitchFamily="34" charset="0"/>
              </a:rPr>
              <a:t>wanita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Sunem</a:t>
            </a:r>
            <a:r>
              <a:rPr lang="en-ID" sz="2400" dirty="0">
                <a:latin typeface="Franklin Gothic Medium Cond" panose="020B0606030402020204" pitchFamily="34" charset="0"/>
              </a:rPr>
              <a:t> [2 Raja-raja 4:8-37]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meminta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bantuan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nabi</a:t>
            </a:r>
            <a:r>
              <a:rPr lang="en-ID" sz="2400" dirty="0">
                <a:latin typeface="Franklin Gothic Medium Cond" panose="020B0606030402020204" pitchFamily="34" charset="0"/>
              </a:rPr>
              <a:t> Elia dan Elisa.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Tetapi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janda</a:t>
            </a:r>
            <a:r>
              <a:rPr lang="en-ID" sz="2400" dirty="0">
                <a:latin typeface="Gill Sans Nova Cond Ultra Bold" panose="020B0B04020104020203" pitchFamily="34" charset="0"/>
              </a:rPr>
              <a:t> Nain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tertolong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bahkan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tanpa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dia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memintanya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berarti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memelihara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mampu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merasa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layak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meminta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bantuan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-Nya.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masalahnya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menanganinya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47DA3-7989-4C79-0A65-B6BC837F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51" b="2"/>
          <a:stretch/>
        </p:blipFill>
        <p:spPr>
          <a:xfrm>
            <a:off x="5876925" y="1451717"/>
            <a:ext cx="3123088" cy="4164116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-1"/>
            <a:ext cx="569713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879652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1CC09-8C4B-56B2-5808-2F94F7666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0" r="13036" b="3"/>
          <a:stretch/>
        </p:blipFill>
        <p:spPr>
          <a:xfrm>
            <a:off x="20" y="1"/>
            <a:ext cx="3475992" cy="6141008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"/>
            <a:ext cx="546537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B306E-FEEE-454E-E7F7-7EF0B273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642" y="180975"/>
            <a:ext cx="5473358" cy="1019175"/>
          </a:xfrm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Ellen G. White, </a:t>
            </a:r>
            <a:r>
              <a:rPr lang="en-ID" sz="2800" i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Kebahagian</a:t>
            </a:r>
            <a:r>
              <a:rPr lang="en-ID" sz="2800" i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i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Sejati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12-13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7856C-B512-2A02-DB2A-6AA8EE4DA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7596" y="1268367"/>
            <a:ext cx="5279450" cy="552141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"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Terdapat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pula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desa-desa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mana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tiada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erangan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kesakitan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rumah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mana pun,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melaluinya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lalu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menyembuhkan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sakit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desa-desa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Pekerjaan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-Nya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membuktikan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diurapi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Ilahi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Kasih,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kemurahan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belas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kasihan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dinyatakan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perbuatan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-Nya;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jatuh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hati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simpati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-Nya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terhadap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anak-anak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mengenakan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sifat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supaya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memenuhi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keperluan-keperluan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Orang-orang yang paling miskin dan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hina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takut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mendekati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Dia.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anak-anak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kecil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pun </a:t>
            </a:r>
            <a:r>
              <a:rPr lang="en-ID" sz="2400" dirty="0" err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tertarik</a:t>
            </a:r>
            <a:r>
              <a:rPr lang="en-ID" sz="24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pada-Nya".</a:t>
            </a:r>
          </a:p>
        </p:txBody>
      </p:sp>
    </p:spTree>
    <p:extLst>
      <p:ext uri="{BB962C8B-B14F-4D97-AF65-F5344CB8AC3E}">
        <p14:creationId xmlns:p14="http://schemas.microsoft.com/office/powerpoint/2010/main" val="150898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E127F-0E0A-D1F4-907B-630A7640F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5" r="45395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D6EA-1DBB-175F-0743-4F9F1963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472" y="600075"/>
            <a:ext cx="5114924" cy="5924550"/>
          </a:xfrm>
        </p:spPr>
        <p:txBody>
          <a:bodyPr>
            <a:noAutofit/>
          </a:bodyPr>
          <a:lstStyle/>
          <a:p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Semua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Injil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penuh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kisah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Yesus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melayani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banyak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jiwa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membutuhkan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terluka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itulah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sebabnya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kemudian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banyak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Yahudi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percaya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Yesus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adalah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Mesias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dijanjikan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  <a:endParaRPr lang="en-ID" sz="2400" dirty="0">
              <a:latin typeface="Eras Demi ITC" panose="020B0805030504020804" pitchFamily="34" charset="0"/>
            </a:endParaRP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mukjizat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namun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kita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dapat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melakukan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sesuatu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untuk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melayani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latin typeface="Eras Bold ITC" panose="020B0907030504020204" pitchFamily="34" charset="0"/>
              </a:rPr>
              <a:t>terluka</a:t>
            </a:r>
            <a:r>
              <a:rPr lang="en-ID" sz="2400" dirty="0">
                <a:latin typeface="Eras Bold ITC" panose="020B0907030504020204" pitchFamily="34" charset="0"/>
              </a:rPr>
              <a:t> di </a:t>
            </a:r>
            <a:r>
              <a:rPr lang="en-ID" sz="2400" dirty="0" err="1">
                <a:latin typeface="Eras Bold ITC" panose="020B0907030504020204" pitchFamily="34" charset="0"/>
              </a:rPr>
              <a:t>sekitar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kita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dengan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cara</a:t>
            </a:r>
            <a:r>
              <a:rPr lang="en-ID" sz="2400" dirty="0"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latin typeface="Eras Bold ITC" panose="020B0907030504020204" pitchFamily="34" charset="0"/>
              </a:rPr>
              <a:t>sederhana</a:t>
            </a:r>
            <a:r>
              <a:rPr lang="en-ID" sz="2400" dirty="0">
                <a:latin typeface="Eras Bold ITC" panose="020B0907030504020204" pitchFamily="34" charset="0"/>
              </a:rPr>
              <a:t>,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membantu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RS,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makan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membelikan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obat</a:t>
            </a:r>
            <a:r>
              <a:rPr lang="en-ID" sz="2400" b="1" dirty="0">
                <a:latin typeface="Franklin Gothic Medium Cond" panose="020B0606030402020204" pitchFamily="34" charset="0"/>
              </a:rPr>
              <a:t>, dan lain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sebagainya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78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42EA4-2C5E-3731-D1F0-68E2F7CD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ANAK PEREMPUAN YAIRUS</a:t>
            </a:r>
            <a:br>
              <a:rPr lang="en-ID" sz="4700" dirty="0"/>
            </a:br>
            <a:r>
              <a:rPr lang="en-ID" sz="2800" dirty="0">
                <a:latin typeface="Bernard MT Condensed" panose="02050806060905020404" pitchFamily="18" charset="0"/>
              </a:rPr>
              <a:t>Rabu, 26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586F-0FB1-75B5-628D-DA68AEB19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2178543"/>
            <a:ext cx="5543550" cy="430633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Impact" panose="020B0806030902050204" pitchFamily="34" charset="0"/>
              </a:rPr>
              <a:t>Markus 5:21-24,35</a:t>
            </a:r>
          </a:p>
          <a:p>
            <a:pPr marL="0" indent="0" algn="ctr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ibadat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bernama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Yairus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tersungkur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depan</a:t>
            </a:r>
            <a:r>
              <a:rPr lang="en-ID" sz="2400" dirty="0">
                <a:latin typeface="Franklin Gothic Medium Cond" panose="020B0606030402020204" pitchFamily="34" charset="0"/>
              </a:rPr>
              <a:t> kaki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memohon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kehadiran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tumpangan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anaknya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sedang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sakit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keras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menuju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datang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membawa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berita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Yairus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anaknya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meninggal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menguatkan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Yairus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: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takut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saja</a:t>
            </a:r>
            <a:r>
              <a:rPr lang="en-ID" sz="2400" dirty="0">
                <a:latin typeface="Franklin Gothic Medium Cond" panose="020B0606030402020204" pitchFamily="34" charset="0"/>
              </a:rPr>
              <a:t>".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meneruskan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perjalanan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Yairus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mendapati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perkabungan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F778E-AC62-9FF9-8BA1-C26CBC83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07" y="2898691"/>
            <a:ext cx="3094292" cy="2062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72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8C2335-F131-A7E4-52F3-FBF81FDF92E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544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FB97-5C8F-C0D5-0DC8-E1D84F18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14475"/>
            <a:ext cx="4857751" cy="4662488"/>
          </a:xfrm>
        </p:spPr>
        <p:txBody>
          <a:bodyPr/>
          <a:lstStyle/>
          <a:p>
            <a:pPr marL="0" indent="0">
              <a:buNone/>
            </a:pP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Markus 5:38-40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tiba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rumah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kepala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rumah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ibadat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di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sana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dilihat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orang-orang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ribut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menangis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meratap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suara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nyaring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Sesudah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masuk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berkata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orang-orang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: "</a:t>
            </a:r>
            <a:r>
              <a:rPr lang="en-ID" sz="2800" b="1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Mengapa</a:t>
            </a:r>
            <a:r>
              <a:rPr lang="en-ID" sz="2800" b="1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sz="2800" b="1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ribut</a:t>
            </a:r>
            <a:r>
              <a:rPr lang="en-ID" sz="2800" b="1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800" b="1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menangis</a:t>
            </a:r>
            <a:r>
              <a:rPr lang="en-ID" sz="2800" b="1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? 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Anak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mati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tidur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!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menertawakan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Dia.....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</a:t>
            </a:r>
          </a:p>
          <a:p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E2E81-070E-5616-E15A-1B6C6A3B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1" y="3429000"/>
            <a:ext cx="3688400" cy="299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A1BE-AE22-9961-E335-059E76603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600" y="1027907"/>
            <a:ext cx="3201458" cy="2401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537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AAEF-6DBC-40A7-E219-32CF9216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612" y="400050"/>
            <a:ext cx="4427112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YOHANES 11 : 25,26</a:t>
            </a:r>
            <a:endParaRPr lang="en-ID" sz="3200" dirty="0">
              <a:solidFill>
                <a:srgbClr val="FF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5098B-87DE-FE08-DA9E-59887A3A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9" r="2348" b="-2"/>
          <a:stretch/>
        </p:blipFill>
        <p:spPr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F497-F2A3-F191-9688-BC24ED435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12" y="1603078"/>
            <a:ext cx="4250186" cy="475331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dirty="0">
                <a:latin typeface="Eras Demi ITC" panose="020B0805030504020804" pitchFamily="34" charset="0"/>
              </a:rPr>
              <a:t>“Jawab </a:t>
            </a:r>
            <a:r>
              <a:rPr lang="en-US" dirty="0" err="1">
                <a:latin typeface="Eras Demi ITC" panose="020B0805030504020804" pitchFamily="34" charset="0"/>
              </a:rPr>
              <a:t>Yesus</a:t>
            </a:r>
            <a:r>
              <a:rPr lang="en-US" dirty="0">
                <a:latin typeface="Eras Demi ITC" panose="020B0805030504020804" pitchFamily="34" charset="0"/>
              </a:rPr>
              <a:t> : ‘</a:t>
            </a:r>
            <a:r>
              <a:rPr lang="en-US" dirty="0" err="1">
                <a:latin typeface="Gill Sans Nova Cond Ultra Bold" panose="020B0B04020104020203" pitchFamily="34" charset="0"/>
              </a:rPr>
              <a:t>Akulah</a:t>
            </a:r>
            <a:r>
              <a:rPr lang="en-US" dirty="0">
                <a:latin typeface="Gill Sans Nova Cond Ultra Bold" panose="020B0B04020104020203" pitchFamily="34" charset="0"/>
              </a:rPr>
              <a:t> </a:t>
            </a:r>
            <a:r>
              <a:rPr lang="en-US" dirty="0" err="1">
                <a:latin typeface="Gill Sans Nova Cond Ultra Bold" panose="020B0B04020104020203" pitchFamily="34" charset="0"/>
              </a:rPr>
              <a:t>kebangkitan</a:t>
            </a:r>
            <a:r>
              <a:rPr lang="en-US" dirty="0">
                <a:latin typeface="Gill Sans Nova Cond Ultra Bold" panose="020B0B04020104020203" pitchFamily="34" charset="0"/>
              </a:rPr>
              <a:t> dan </a:t>
            </a:r>
            <a:r>
              <a:rPr lang="en-US" dirty="0" err="1">
                <a:latin typeface="Gill Sans Nova Cond Ultra Bold" panose="020B0B04020104020203" pitchFamily="34" charset="0"/>
              </a:rPr>
              <a:t>hidup</a:t>
            </a:r>
            <a:r>
              <a:rPr lang="en-US" dirty="0">
                <a:latin typeface="Eras Demi ITC" panose="020B0805030504020804" pitchFamily="34" charset="0"/>
              </a:rPr>
              <a:t>; </a:t>
            </a:r>
            <a:r>
              <a:rPr lang="en-US" dirty="0" err="1">
                <a:latin typeface="Gill Sans Nova Cond XBd" panose="020B0A06020104020203" pitchFamily="34" charset="0"/>
              </a:rPr>
              <a:t>barangsiapa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percaya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kepada</a:t>
            </a:r>
            <a:r>
              <a:rPr lang="en-US" dirty="0">
                <a:latin typeface="Gill Sans Nova Cond XBd" panose="020B0A06020104020203" pitchFamily="34" charset="0"/>
              </a:rPr>
              <a:t>-Ku, </a:t>
            </a:r>
            <a:r>
              <a:rPr lang="en-US" dirty="0" err="1">
                <a:latin typeface="Gill Sans Nova Cond XBd" panose="020B0A06020104020203" pitchFamily="34" charset="0"/>
              </a:rPr>
              <a:t>ia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akan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hidup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walaupun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ia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sudah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mati</a:t>
            </a:r>
            <a:r>
              <a:rPr lang="en-US" dirty="0">
                <a:latin typeface="Eras Demi ITC" panose="020B0805030504020804" pitchFamily="34" charset="0"/>
              </a:rPr>
              <a:t>, dan </a:t>
            </a:r>
            <a:r>
              <a:rPr lang="en-US" dirty="0" err="1">
                <a:latin typeface="Eras Demi ITC" panose="020B0805030504020804" pitchFamily="34" charset="0"/>
              </a:rPr>
              <a:t>setiap</a:t>
            </a:r>
            <a:r>
              <a:rPr lang="en-US" dirty="0">
                <a:latin typeface="Eras Demi ITC" panose="020B0805030504020804" pitchFamily="34" charset="0"/>
              </a:rPr>
              <a:t> orang yang </a:t>
            </a:r>
            <a:r>
              <a:rPr lang="en-US" dirty="0" err="1">
                <a:latin typeface="Eras Demi ITC" panose="020B0805030504020804" pitchFamily="34" charset="0"/>
              </a:rPr>
              <a:t>hidup</a:t>
            </a:r>
            <a:r>
              <a:rPr lang="en-US" dirty="0">
                <a:latin typeface="Eras Demi ITC" panose="020B0805030504020804" pitchFamily="34" charset="0"/>
              </a:rPr>
              <a:t> dan yang </a:t>
            </a:r>
            <a:r>
              <a:rPr lang="en-US" dirty="0" err="1">
                <a:latin typeface="Eras Demi ITC" panose="020B0805030504020804" pitchFamily="34" charset="0"/>
              </a:rPr>
              <a:t>percaya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kepada</a:t>
            </a:r>
            <a:r>
              <a:rPr lang="en-US" dirty="0">
                <a:latin typeface="Eras Demi ITC" panose="020B0805030504020804" pitchFamily="34" charset="0"/>
              </a:rPr>
              <a:t>-Ku, </a:t>
            </a:r>
            <a:r>
              <a:rPr lang="en-US" dirty="0" err="1">
                <a:latin typeface="Eras Demi ITC" panose="020B0805030504020804" pitchFamily="34" charset="0"/>
              </a:rPr>
              <a:t>tidak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akan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mati</a:t>
            </a:r>
            <a:r>
              <a:rPr lang="en-US" dirty="0">
                <a:latin typeface="Eras Demi ITC" panose="020B0805030504020804" pitchFamily="34" charset="0"/>
              </a:rPr>
              <a:t> </a:t>
            </a:r>
            <a:r>
              <a:rPr lang="en-US" dirty="0" err="1">
                <a:latin typeface="Eras Demi ITC" panose="020B0805030504020804" pitchFamily="34" charset="0"/>
              </a:rPr>
              <a:t>selama-lamanya</a:t>
            </a:r>
            <a:r>
              <a:rPr lang="en-US" dirty="0">
                <a:latin typeface="Eras Demi ITC" panose="020B0805030504020804" pitchFamily="34" charset="0"/>
              </a:rPr>
              <a:t>. </a:t>
            </a:r>
            <a:r>
              <a:rPr lang="en-US" dirty="0" err="1">
                <a:latin typeface="Gill Sans Nova Cond Ultra Bold" panose="020B0B04020104020203" pitchFamily="34" charset="0"/>
              </a:rPr>
              <a:t>Percayakah</a:t>
            </a:r>
            <a:r>
              <a:rPr lang="en-US" dirty="0">
                <a:latin typeface="Gill Sans Nova Cond Ultra Bold" panose="020B0B04020104020203" pitchFamily="34" charset="0"/>
              </a:rPr>
              <a:t> </a:t>
            </a:r>
            <a:r>
              <a:rPr lang="en-US" dirty="0" err="1">
                <a:latin typeface="Gill Sans Nova Cond Ultra Bold" panose="020B0B04020104020203" pitchFamily="34" charset="0"/>
              </a:rPr>
              <a:t>engkau</a:t>
            </a:r>
            <a:r>
              <a:rPr lang="en-US" dirty="0">
                <a:latin typeface="Gill Sans Nova Cond Ultra Bold" panose="020B0B04020104020203" pitchFamily="34" charset="0"/>
              </a:rPr>
              <a:t> </a:t>
            </a:r>
            <a:r>
              <a:rPr lang="en-US" dirty="0" err="1">
                <a:latin typeface="Gill Sans Nova Cond Ultra Bold" panose="020B0B04020104020203" pitchFamily="34" charset="0"/>
              </a:rPr>
              <a:t>akan</a:t>
            </a:r>
            <a:r>
              <a:rPr lang="en-US" dirty="0">
                <a:latin typeface="Gill Sans Nova Cond Ultra Bold" panose="020B0B04020104020203" pitchFamily="34" charset="0"/>
              </a:rPr>
              <a:t> </a:t>
            </a:r>
            <a:r>
              <a:rPr lang="en-US" dirty="0" err="1">
                <a:latin typeface="Gill Sans Nova Cond Ultra Bold" panose="020B0B04020104020203" pitchFamily="34" charset="0"/>
              </a:rPr>
              <a:t>hal</a:t>
            </a:r>
            <a:r>
              <a:rPr lang="en-US" dirty="0">
                <a:latin typeface="Gill Sans Nova Cond Ultra Bold" panose="020B0B04020104020203" pitchFamily="34" charset="0"/>
              </a:rPr>
              <a:t> </a:t>
            </a:r>
            <a:r>
              <a:rPr lang="en-US" dirty="0" err="1">
                <a:latin typeface="Gill Sans Nova Cond Ultra Bold" panose="020B0B04020104020203" pitchFamily="34" charset="0"/>
              </a:rPr>
              <a:t>ini</a:t>
            </a:r>
            <a:r>
              <a:rPr lang="en-US" dirty="0">
                <a:latin typeface="Gill Sans Nova Cond Ultra Bold" panose="020B0B04020104020203" pitchFamily="34" charset="0"/>
              </a:rPr>
              <a:t>?</a:t>
            </a:r>
            <a:r>
              <a:rPr lang="en-US" dirty="0">
                <a:latin typeface="Eras Demi ITC" panose="020B0805030504020804" pitchFamily="34" charset="0"/>
              </a:rPr>
              <a:t>’”</a:t>
            </a:r>
            <a:endParaRPr lang="en-ID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15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C5D3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9ACAE-9A6F-CA00-66CF-8FB57C12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" y="321732"/>
            <a:ext cx="5293729" cy="162521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Mengapa</a:t>
            </a:r>
            <a:r>
              <a:rPr lang="en-ID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orang </a:t>
            </a:r>
            <a:r>
              <a:rPr lang="en-ID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banyak</a:t>
            </a:r>
            <a:r>
              <a:rPr lang="en-ID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mentertawakan</a:t>
            </a:r>
            <a:r>
              <a:rPr lang="en-ID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</a:t>
            </a:r>
            <a:r>
              <a:rPr lang="en-ID" sz="3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Yesus</a:t>
            </a:r>
            <a:r>
              <a:rPr lang="en-ID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4AA2C-6CB3-181D-8DBB-A167277A0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6" b="-2"/>
          <a:stretch/>
        </p:blipFill>
        <p:spPr>
          <a:xfrm>
            <a:off x="247840" y="2076448"/>
            <a:ext cx="5293729" cy="44598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4D1B3-5051-8CAA-0BF9-0B219BE03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22" y="419100"/>
            <a:ext cx="3211418" cy="611716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tahu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sudah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memahami</a:t>
            </a:r>
            <a:r>
              <a:rPr lang="en-ID" sz="26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arti kata-kata-Nya. 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Metafora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menghibur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di mana '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tidur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'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mengartikan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'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’ yang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tampaknya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cara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favorit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merujuk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pengalaman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7201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FB22FF-E944-8FA9-EC34-0F4953497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1" b="1058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F56F-B3CB-FD45-5295-0C0A1E4EE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3857625"/>
            <a:ext cx="8896349" cy="2724150"/>
          </a:xfrm>
        </p:spPr>
        <p:txBody>
          <a:bodyPr anchor="ctr">
            <a:no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tidur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tidur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nyenyak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dibangunkan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oleh Si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Pemberi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Kehidupan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agung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memiliki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kunci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kubur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Franklin Gothic Medium Cond" panose="020B0606030402020204" pitchFamily="34" charset="0"/>
              </a:rPr>
              <a:t>[Wahyu 1:18].</a:t>
            </a:r>
          </a:p>
          <a:p>
            <a:r>
              <a:rPr lang="en-ID" sz="2600" dirty="0" err="1"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latin typeface="Gill Sans Nova Cond XBd" panose="020B0A06020104020203" pitchFamily="34" charset="0"/>
              </a:rPr>
              <a:t> orang yang </a:t>
            </a:r>
            <a:r>
              <a:rPr lang="en-ID" sz="2600" dirty="0" err="1">
                <a:latin typeface="Gill Sans Nova Cond XBd" panose="020B0A06020104020203" pitchFamily="34" charset="0"/>
              </a:rPr>
              <a:t>hadir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rumah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Yairus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menyaksikan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anak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sangat </a:t>
            </a:r>
            <a:r>
              <a:rPr lang="en-ID" sz="2600" dirty="0" err="1">
                <a:latin typeface="Gill Sans Nova Cond XBd" panose="020B0A06020104020203" pitchFamily="34" charset="0"/>
              </a:rPr>
              <a:t>takjub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Tentu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merupakan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pengalaman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luar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biasa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mengubahkan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544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2F3AD-F2DE-CD0B-2913-A68BE245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6FAB8-C142-912D-E64B-D6D5C056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476250"/>
            <a:ext cx="8267699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Peristiwa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terbatas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kelompok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etnis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sosial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tertentu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Ultra Bold" panose="020B0B04020104020203" pitchFamily="34" charset="0"/>
              </a:rPr>
              <a:t>Musa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pemimpin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Allah yang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terbesar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yang </a:t>
            </a:r>
            <a:r>
              <a:rPr lang="en-ID" dirty="0" err="1">
                <a:latin typeface="Franklin Gothic Medium Cond" panose="020B0606030402020204" pitchFamily="34" charset="0"/>
              </a:rPr>
              <a:t>pernah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Ulangan</a:t>
            </a:r>
            <a:r>
              <a:rPr lang="en-ID" dirty="0">
                <a:latin typeface="Franklin Gothic Medium Cond" panose="020B0606030402020204" pitchFamily="34" charset="0"/>
              </a:rPr>
              <a:t> 34:10-12].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Ultra Bold" panose="020B0B04020104020203" pitchFamily="34" charset="0"/>
              </a:rPr>
              <a:t>Janda</a:t>
            </a:r>
            <a:r>
              <a:rPr lang="en-ID" dirty="0"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latin typeface="Gill Sans Nova Cond Ultra Bold" panose="020B0B04020104020203" pitchFamily="34" charset="0"/>
              </a:rPr>
              <a:t>Sarfat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yang </a:t>
            </a:r>
            <a:r>
              <a:rPr lang="en-ID" dirty="0" err="1">
                <a:latin typeface="Franklin Gothic Medium Cond" panose="020B0606030402020204" pitchFamily="34" charset="0"/>
              </a:rPr>
              <a:t>malang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orang Israel </a:t>
            </a:r>
            <a:r>
              <a:rPr lang="en-ID" dirty="0">
                <a:latin typeface="Franklin Gothic Medium Cond" panose="020B0606030402020204" pitchFamily="34" charset="0"/>
              </a:rPr>
              <a:t>[1 Raja-raja 17:9].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Ultra Bold" panose="020B0B04020104020203" pitchFamily="34" charset="0"/>
              </a:rPr>
              <a:t>Wanita </a:t>
            </a:r>
            <a:r>
              <a:rPr lang="en-ID" dirty="0" err="1">
                <a:latin typeface="Gill Sans Nova Cond Ultra Bold" panose="020B0B04020104020203" pitchFamily="34" charset="0"/>
              </a:rPr>
              <a:t>Sunem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yang </a:t>
            </a:r>
            <a:r>
              <a:rPr lang="en-ID" dirty="0" err="1">
                <a:latin typeface="Franklin Gothic Medium Cond" panose="020B0606030402020204" pitchFamily="34" charset="0"/>
              </a:rPr>
              <a:t>menonjol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komunitasnya</a:t>
            </a:r>
            <a:r>
              <a:rPr lang="en-ID" dirty="0">
                <a:latin typeface="Franklin Gothic Medium Cond" panose="020B0606030402020204" pitchFamily="34" charset="0"/>
              </a:rPr>
              <a:t> [2 Raja-raja 4:8]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tetap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saja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Ibrani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Ultra Bold" panose="020B0B04020104020203" pitchFamily="34" charset="0"/>
              </a:rPr>
              <a:t>Janda</a:t>
            </a:r>
            <a:r>
              <a:rPr lang="en-ID" dirty="0">
                <a:latin typeface="Gill Sans Nova Cond Ultra Bold" panose="020B0B04020104020203" pitchFamily="34" charset="0"/>
              </a:rPr>
              <a:t> di Nain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memiliki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satu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anak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laki-laki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sandarannya</a:t>
            </a:r>
            <a:r>
              <a:rPr lang="en-ID" dirty="0">
                <a:latin typeface="Franklin Gothic Medium Cond" panose="020B0606030402020204" pitchFamily="34" charset="0"/>
              </a:rPr>
              <a:t> [Lukas 7:12].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Sebaliknya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Yairus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seorang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pemimpin</a:t>
            </a:r>
            <a:r>
              <a:rPr lang="en-ID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Franklin Gothic Medium Cond" panose="020B0606030402020204" pitchFamily="34" charset="0"/>
              </a:rPr>
              <a:t>sinagoge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Kapernaum</a:t>
            </a:r>
            <a:r>
              <a:rPr lang="en-ID" dirty="0">
                <a:latin typeface="Franklin Gothic Medium Cond" panose="020B0606030402020204" pitchFamily="34" charset="0"/>
              </a:rPr>
              <a:t> [Markus 5:22].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C5E49-0063-44A4-508A-098C19C9EEC5}"/>
              </a:ext>
            </a:extLst>
          </p:cNvPr>
          <p:cNvSpPr txBox="1"/>
          <p:nvPr/>
        </p:nvSpPr>
        <p:spPr>
          <a:xfrm>
            <a:off x="776287" y="5505450"/>
            <a:ext cx="7348538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Terlepas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latar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belakang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budaya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status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sosial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berbeda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diberkati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berkuasa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memberi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kehidupan</a:t>
            </a:r>
            <a:r>
              <a:rPr lang="en-ID" sz="24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7164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72FD5-A9C5-6876-D92B-26CB69C4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9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93A88-5FAB-45C4-601B-1E2850903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1562100"/>
            <a:ext cx="4229100" cy="44196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Kata-kata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: "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Jangan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takut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percaya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saja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"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telah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menjadi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kekuatan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penghiburan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orang Kristen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sepanjang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masa di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tengah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situasi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menakutkan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di dunia yang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fana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.</a:t>
            </a:r>
          </a:p>
          <a:p>
            <a:endParaRPr lang="en-ID" sz="3200" dirty="0">
              <a:solidFill>
                <a:srgbClr val="FFFF00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43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66865-9181-B699-6D5B-4886CFB0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LAZARUS</a:t>
            </a:r>
            <a:br>
              <a:rPr lang="en-ID" sz="4000" dirty="0"/>
            </a:br>
            <a:r>
              <a:rPr lang="en-ID" sz="2800" dirty="0" err="1">
                <a:latin typeface="Bernard MT Condensed" panose="02050806060905020404" pitchFamily="18" charset="0"/>
              </a:rPr>
              <a:t>Kamis</a:t>
            </a:r>
            <a:r>
              <a:rPr lang="en-ID" sz="2800" dirty="0">
                <a:latin typeface="Bernard MT Condensed" panose="02050806060905020404" pitchFamily="18" charset="0"/>
              </a:rPr>
              <a:t>, 27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FB134-1B34-BC23-FF24-E3BEA447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6" y="1859410"/>
            <a:ext cx="8267317" cy="910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Beberapa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fakta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perlu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ketahui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tentang</a:t>
            </a:r>
            <a:r>
              <a:rPr lang="en-ID" dirty="0">
                <a:latin typeface="Eras Demi ITC" panose="020B0805030504020804" pitchFamily="34" charset="0"/>
              </a:rPr>
              <a:t> Lazarus [</a:t>
            </a:r>
            <a:r>
              <a:rPr lang="en-ID" dirty="0" err="1">
                <a:latin typeface="Eras Demi ITC" panose="020B0805030504020804" pitchFamily="34" charset="0"/>
              </a:rPr>
              <a:t>Yohanes</a:t>
            </a:r>
            <a:r>
              <a:rPr lang="en-ID" dirty="0">
                <a:latin typeface="Eras Demi ITC" panose="020B0805030504020804" pitchFamily="34" charset="0"/>
              </a:rPr>
              <a:t> 11], di </a:t>
            </a:r>
            <a:r>
              <a:rPr lang="en-ID" dirty="0" err="1">
                <a:latin typeface="Eras Demi ITC" panose="020B0805030504020804" pitchFamily="34" charset="0"/>
              </a:rPr>
              <a:t>antaranya</a:t>
            </a:r>
            <a:r>
              <a:rPr lang="en-ID" dirty="0">
                <a:latin typeface="Eras Demi ITC" panose="020B0805030504020804" pitchFamily="34" charset="0"/>
              </a:rPr>
              <a:t>: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FB3396-926D-C231-6E73-175AFC74A131}"/>
              </a:ext>
            </a:extLst>
          </p:cNvPr>
          <p:cNvSpPr txBox="1"/>
          <p:nvPr/>
        </p:nvSpPr>
        <p:spPr>
          <a:xfrm>
            <a:off x="1511045" y="3002936"/>
            <a:ext cx="725805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metafora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tidur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berbicara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tentang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kematian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latin typeface="Gill Sans Nova Cond XBd" panose="020B0A06020104020203" pitchFamily="34" charset="0"/>
              </a:rPr>
              <a:t> murid-</a:t>
            </a:r>
            <a:r>
              <a:rPr lang="en-ID" sz="2400" dirty="0" err="1">
                <a:latin typeface="Gill Sans Nova Cond XBd" panose="020B0A06020104020203" pitchFamily="34" charset="0"/>
              </a:rPr>
              <a:t>muridNya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berpikir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tidur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arti </a:t>
            </a:r>
            <a:r>
              <a:rPr lang="en-ID" sz="2400" dirty="0" err="1">
                <a:latin typeface="Gill Sans Nova Cond XBd" panose="020B0A06020104020203" pitchFamily="34" charset="0"/>
              </a:rPr>
              <a:t>harafiah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jelas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Lazarus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Yohanes</a:t>
            </a:r>
            <a:r>
              <a:rPr lang="en-ID" sz="2400" dirty="0">
                <a:latin typeface="Gill Sans Nova Cond XBd" panose="020B0A06020104020203" pitchFamily="34" charset="0"/>
              </a:rPr>
              <a:t> 11:11-14].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35DD4-5C30-5886-A5E1-EC5A81C59846}"/>
              </a:ext>
            </a:extLst>
          </p:cNvPr>
          <p:cNvSpPr txBox="1"/>
          <p:nvPr/>
        </p:nvSpPr>
        <p:spPr>
          <a:xfrm>
            <a:off x="1511046" y="5402984"/>
            <a:ext cx="725804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tiba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Betania</a:t>
            </a:r>
            <a:r>
              <a:rPr lang="en-ID" sz="2400" dirty="0">
                <a:latin typeface="Gill Sans Nova Cond XBd" panose="020B0A06020104020203" pitchFamily="34" charset="0"/>
              </a:rPr>
              <a:t>, Lazarus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empat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latin typeface="Impact" panose="020B0806030902050204" pitchFamily="34" charset="0"/>
              </a:rPr>
              <a:t>mayatnya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sudah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membusuk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>
                <a:latin typeface="Gill Sans Nova Cond XBd" panose="020B0A06020104020203" pitchFamily="34" charset="0"/>
              </a:rPr>
              <a:t>[</a:t>
            </a:r>
            <a:r>
              <a:rPr lang="en-ID" sz="2400" dirty="0" err="1">
                <a:latin typeface="Gill Sans Nova Cond XBd" panose="020B0A06020104020203" pitchFamily="34" charset="0"/>
              </a:rPr>
              <a:t>Yohanes</a:t>
            </a:r>
            <a:r>
              <a:rPr lang="en-ID" sz="2400" dirty="0">
                <a:latin typeface="Gill Sans Nova Cond XBd" panose="020B0A06020104020203" pitchFamily="34" charset="0"/>
              </a:rPr>
              <a:t> 11:17,39].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1F390-FCEF-DC8F-404C-E9A0959A3EF4}"/>
              </a:ext>
            </a:extLst>
          </p:cNvPr>
          <p:cNvSpPr/>
          <p:nvPr/>
        </p:nvSpPr>
        <p:spPr>
          <a:xfrm>
            <a:off x="308230" y="3002936"/>
            <a:ext cx="10375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3584F9-A7D2-1313-F3E2-35A8115CE3BF}"/>
              </a:ext>
            </a:extLst>
          </p:cNvPr>
          <p:cNvSpPr/>
          <p:nvPr/>
        </p:nvSpPr>
        <p:spPr>
          <a:xfrm>
            <a:off x="308230" y="4941928"/>
            <a:ext cx="10375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4837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F7FD9A-1207-E527-5856-3DB712BEAB75}"/>
              </a:ext>
            </a:extLst>
          </p:cNvPr>
          <p:cNvSpPr txBox="1"/>
          <p:nvPr/>
        </p:nvSpPr>
        <p:spPr>
          <a:xfrm>
            <a:off x="1381125" y="545396"/>
            <a:ext cx="75438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memberitahu</a:t>
            </a:r>
            <a:r>
              <a:rPr lang="en-ID" sz="2400" dirty="0">
                <a:latin typeface="Gill Sans Nova Cond XBd" panose="020B0A06020104020203" pitchFamily="34" charset="0"/>
              </a:rPr>
              <a:t> Marta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saudaranya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bangkit</a:t>
            </a:r>
            <a:r>
              <a:rPr lang="en-ID" sz="2400" dirty="0">
                <a:latin typeface="Gill Sans Nova Cond XBd" panose="020B0A06020104020203" pitchFamily="34" charset="0"/>
              </a:rPr>
              <a:t>, Marta </a:t>
            </a:r>
            <a:r>
              <a:rPr lang="en-ID" sz="2400" dirty="0" err="1">
                <a:latin typeface="Gill Sans Nova Cond XBd" panose="020B0A06020104020203" pitchFamily="34" charset="0"/>
              </a:rPr>
              <a:t>menyatakan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kepercayaannya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akhir</a:t>
            </a:r>
            <a:r>
              <a:rPr lang="en-ID" sz="2400" dirty="0">
                <a:latin typeface="Gill Sans Nova Cond XBd" panose="020B0A06020104020203" pitchFamily="34" charset="0"/>
              </a:rPr>
              <a:t> zaman [</a:t>
            </a:r>
            <a:r>
              <a:rPr lang="en-ID" sz="2400" dirty="0" err="1">
                <a:latin typeface="Gill Sans Nova Cond XBd" panose="020B0A06020104020203" pitchFamily="34" charset="0"/>
              </a:rPr>
              <a:t>Yohanes</a:t>
            </a:r>
            <a:r>
              <a:rPr lang="en-ID" sz="2400" dirty="0">
                <a:latin typeface="Gill Sans Nova Cond XBd" panose="020B0A06020104020203" pitchFamily="34" charset="0"/>
              </a:rPr>
              <a:t> 11:23-24]. Marta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putri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Yairus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mungkin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berpikir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mujizat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menjadi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sesuatu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lakukan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untuknya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5782DC-67C2-6BCD-AADC-7DB8E091D501}"/>
              </a:ext>
            </a:extLst>
          </p:cNvPr>
          <p:cNvSpPr txBox="1"/>
          <p:nvPr/>
        </p:nvSpPr>
        <p:spPr>
          <a:xfrm>
            <a:off x="1381125" y="3429000"/>
            <a:ext cx="7543800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menegaskan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Marta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Akulah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latin typeface="Gill Sans Nova Cond XBd" panose="020B0A06020104020203" pitchFamily="34" charset="0"/>
              </a:rPr>
              <a:t>barangsiapa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percaya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-Ku,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walaupun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dan yang </a:t>
            </a:r>
            <a:r>
              <a:rPr lang="en-ID" sz="2400" dirty="0" err="1">
                <a:latin typeface="Gill Sans Nova Cond XBd" panose="020B0A06020104020203" pitchFamily="34" charset="0"/>
              </a:rPr>
              <a:t>percaya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-Ku,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selama-lamanya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Percayakah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engkau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?“ [</a:t>
            </a:r>
            <a:r>
              <a:rPr lang="en-ID" sz="2400" dirty="0" err="1">
                <a:latin typeface="Gill Sans Nova Cond XBd" panose="020B0A06020104020203" pitchFamily="34" charset="0"/>
              </a:rPr>
              <a:t>Yohanes</a:t>
            </a:r>
            <a:r>
              <a:rPr lang="en-ID" sz="2400" dirty="0">
                <a:latin typeface="Gill Sans Nova Cond XBd" panose="020B0A06020104020203" pitchFamily="34" charset="0"/>
              </a:rPr>
              <a:t> 11:25-26]. </a:t>
            </a:r>
            <a:r>
              <a:rPr lang="en-ID" sz="2400" dirty="0">
                <a:latin typeface="Impact" panose="020B0806030902050204" pitchFamily="34" charset="0"/>
              </a:rPr>
              <a:t>Marta </a:t>
            </a:r>
            <a:r>
              <a:rPr lang="en-ID" sz="2400" dirty="0" err="1">
                <a:latin typeface="Impact" panose="020B0806030902050204" pitchFamily="34" charset="0"/>
              </a:rPr>
              <a:t>mengambil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sikap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  dan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akhirnya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melihat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kemuliaan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kebangkitan</a:t>
            </a:r>
            <a:r>
              <a:rPr lang="en-ID" sz="2400" dirty="0">
                <a:latin typeface="Impact" panose="020B0806030902050204" pitchFamily="34" charset="0"/>
              </a:rPr>
              <a:t> Lazarus </a:t>
            </a:r>
            <a:r>
              <a:rPr lang="en-ID" sz="2400" dirty="0" err="1">
                <a:latin typeface="Impact" panose="020B0806030902050204" pitchFamily="34" charset="0"/>
              </a:rPr>
              <a:t>saat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F9F9C-9134-5D2B-6D21-AC2BF38639D2}"/>
              </a:ext>
            </a:extLst>
          </p:cNvPr>
          <p:cNvSpPr/>
          <p:nvPr/>
        </p:nvSpPr>
        <p:spPr>
          <a:xfrm>
            <a:off x="219075" y="3945911"/>
            <a:ext cx="10375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9541C1-E290-555A-D1F6-6A2744677633}"/>
              </a:ext>
            </a:extLst>
          </p:cNvPr>
          <p:cNvSpPr/>
          <p:nvPr/>
        </p:nvSpPr>
        <p:spPr>
          <a:xfrm>
            <a:off x="219075" y="884561"/>
            <a:ext cx="10375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1471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0FF72-2E4B-FDD6-7F7A-EF5E8646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76" y="209550"/>
            <a:ext cx="5753099" cy="1438275"/>
          </a:xfrm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maksud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perkataan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dimuliakan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penyakit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Lazarus?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1:4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7D9F-AEE9-D285-BD0E-B4124A05C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676400"/>
            <a:ext cx="5857876" cy="49720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D" sz="2300" dirty="0" err="1">
                <a:latin typeface="Gill Sans Nova Cond XBd" panose="020B0A06020104020203" pitchFamily="34" charset="0"/>
              </a:rPr>
              <a:t>Melalui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300" dirty="0">
                <a:latin typeface="Gill Sans Nova Cond XBd" panose="020B0A06020104020203" pitchFamily="34" charset="0"/>
              </a:rPr>
              <a:t> Lazarus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>
                <a:latin typeface="Gill Sans Nova Cond Ultra Bold" panose="020B0B04020104020203" pitchFamily="34" charset="0"/>
              </a:rPr>
              <a:t>orang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banyak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melihat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2300" dirty="0">
                <a:latin typeface="Gill Sans Nova Cond Ultra Bold" panose="020B0B04020104020203" pitchFamily="34" charset="0"/>
              </a:rPr>
              <a:t> Allah yang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memberi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kehidupan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Franklin Gothic Medium Cond" panose="020B0606030402020204" pitchFamily="34" charset="0"/>
              </a:rPr>
              <a:t>kuasa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sama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300" dirty="0">
                <a:latin typeface="Franklin Gothic Medium Cond" panose="020B0606030402020204" pitchFamily="34" charset="0"/>
              </a:rPr>
              <a:t> dunia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ada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hanya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berfirman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Franklin Gothic Medium Cond" panose="020B0606030402020204" pitchFamily="34" charset="0"/>
              </a:rPr>
              <a:t>maka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kuasa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sama</a:t>
            </a:r>
            <a:r>
              <a:rPr lang="en-ID" sz="2300" dirty="0">
                <a:latin typeface="Franklin Gothic Medium Cond" panose="020B0606030402020204" pitchFamily="34" charset="0"/>
              </a:rPr>
              <a:t> juga </a:t>
            </a:r>
            <a:r>
              <a:rPr lang="en-ID" sz="2300" b="1" dirty="0">
                <a:latin typeface="Franklin Gothic Medium Cond" panose="020B0606030402020204" pitchFamily="34" charset="0"/>
              </a:rPr>
              <a:t>pada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akhir</a:t>
            </a:r>
            <a:r>
              <a:rPr lang="en-ID" sz="2300" b="1" dirty="0">
                <a:latin typeface="Franklin Gothic Medium Cond" panose="020B0606030402020204" pitchFamily="34" charset="0"/>
              </a:rPr>
              <a:t> zaman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menghidupkan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300" b="1" dirty="0">
                <a:latin typeface="Franklin Gothic Medium Cond" panose="020B0606030402020204" pitchFamily="34" charset="0"/>
              </a:rPr>
              <a:t> orang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mati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300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D" sz="2300" dirty="0" err="1">
                <a:latin typeface="Gill Sans Nova Cond XBd" panose="020B0A06020104020203" pitchFamily="34" charset="0"/>
              </a:rPr>
              <a:t>Dengan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membangkitkan</a:t>
            </a:r>
            <a:r>
              <a:rPr lang="en-ID" sz="2300" dirty="0">
                <a:latin typeface="Gill Sans Nova Cond XBd" panose="020B0A06020104020203" pitchFamily="34" charset="0"/>
              </a:rPr>
              <a:t> Lazarus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membuktikan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Dia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memiliki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mengalahkan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maut</a:t>
            </a:r>
            <a:r>
              <a:rPr lang="en-ID" sz="2300" dirty="0">
                <a:latin typeface="Gill Sans Nova Cond Ultra Bold" panose="020B0B04020104020203" pitchFamily="34" charset="0"/>
              </a:rPr>
              <a:t>, </a:t>
            </a:r>
            <a:r>
              <a:rPr lang="en-ID" sz="2300" dirty="0">
                <a:latin typeface="Franklin Gothic Medium Cond" panose="020B0606030402020204" pitchFamily="34" charset="0"/>
              </a:rPr>
              <a:t>yang, </a:t>
            </a:r>
            <a:r>
              <a:rPr lang="en-ID" sz="2300" dirty="0" err="1">
                <a:latin typeface="Franklin Gothic Medium Cond" panose="020B0606030402020204" pitchFamily="34" charset="0"/>
              </a:rPr>
              <a:t>bagi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makhluk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kita</a:t>
            </a:r>
            <a:r>
              <a:rPr lang="en-ID" sz="2300" dirty="0">
                <a:latin typeface="Franklin Gothic Medium Cond" panose="020B0606030402020204" pitchFamily="34" charset="0"/>
              </a:rPr>
              <a:t>,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mau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mau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pasti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mati</a:t>
            </a:r>
            <a:r>
              <a:rPr lang="en-ID" sz="2300" dirty="0">
                <a:latin typeface="Franklin Gothic Medium Cond" panose="020B0606030402020204" pitchFamily="34" charset="0"/>
              </a:rPr>
              <a:t>, </a:t>
            </a:r>
            <a:r>
              <a:rPr lang="en-ID" sz="2300" dirty="0" err="1">
                <a:latin typeface="Franklin Gothic Medium Cond" panose="020B0606030402020204" pitchFamily="34" charset="0"/>
              </a:rPr>
              <a:t>peristiwa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ini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pastilah</a:t>
            </a:r>
            <a:r>
              <a:rPr lang="en-ID" sz="2300" dirty="0">
                <a:latin typeface="Franklin Gothic Medium Cond" panose="020B0606030402020204" pitchFamily="34" charset="0"/>
              </a:rPr>
              <a:t> sangat </a:t>
            </a:r>
            <a:r>
              <a:rPr lang="en-ID" sz="2300" dirty="0" err="1">
                <a:latin typeface="Franklin Gothic Medium Cond" panose="020B0606030402020204" pitchFamily="34" charset="0"/>
              </a:rPr>
              <a:t>menakjubkan</a:t>
            </a:r>
            <a:r>
              <a:rPr lang="en-ID" sz="2300" dirty="0">
                <a:latin typeface="Franklin Gothic Medium Cond" panose="020B0606030402020204" pitchFamily="34" charset="0"/>
              </a:rPr>
              <a:t> dan </a:t>
            </a:r>
            <a:r>
              <a:rPr lang="en-ID" sz="2300" dirty="0" err="1">
                <a:latin typeface="Franklin Gothic Medium Cond" panose="020B0606030402020204" pitchFamily="34" charset="0"/>
              </a:rPr>
              <a:t>tidak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ada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wujud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nyata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lebih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besar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dari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300" dirty="0">
                <a:latin typeface="Franklin Gothic Medium Cond" panose="020B0606030402020204" pitchFamily="34" charset="0"/>
              </a:rPr>
              <a:t> Allah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mungkin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ada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selain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300" dirty="0">
                <a:latin typeface="Franklin Gothic Medium Cond" panose="020B0606030402020204" pitchFamily="34" charset="0"/>
              </a:rPr>
              <a:t> orang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sudah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mati</a:t>
            </a:r>
            <a:r>
              <a:rPr lang="en-ID" sz="2300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4296A-748E-C5D3-0C04-F45186CBE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7" r="24768"/>
          <a:stretch/>
        </p:blipFill>
        <p:spPr>
          <a:xfrm>
            <a:off x="5869775" y="10"/>
            <a:ext cx="327193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4414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23258-4B32-9CE5-E6E1-06E97C8B6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9" r="29809" b="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F5260-CB7E-AB22-6942-B432EA408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35" y="885825"/>
            <a:ext cx="4314825" cy="556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Di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hadirat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Kristus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tidak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ada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ruang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untuk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kematian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karena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Dia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adalah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sumber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kehidupan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Kata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Yesus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: </a:t>
            </a:r>
            <a:r>
              <a:rPr lang="en-ID" sz="3600" dirty="0">
                <a:solidFill>
                  <a:srgbClr val="C00000"/>
                </a:solidFill>
                <a:latin typeface="Eras Bold ITC" panose="020B0907030504020204" pitchFamily="34" charset="0"/>
              </a:rPr>
              <a:t>AKULAH KEBANGKITAN DAN HIDUP.</a:t>
            </a:r>
          </a:p>
        </p:txBody>
      </p:sp>
    </p:spTree>
    <p:extLst>
      <p:ext uri="{BB962C8B-B14F-4D97-AF65-F5344CB8AC3E}">
        <p14:creationId xmlns:p14="http://schemas.microsoft.com/office/powerpoint/2010/main" val="2249817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F955-19E6-BEC9-DF10-9A48EC85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15CDD-C929-C697-8345-6F84C9F8C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BC5BD5C-F64E-7D25-A336-B3AC7080C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1ABE46-E88F-6CEB-B6C1-DD1E2F61D07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C2F7B-2F4D-513A-83C0-D28CCD3BD633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C2123-41D7-F05F-7B43-C41A983BD0B6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37A79-3C9E-7FD1-514F-D534A986D9C2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01584A-93D1-BD4B-D9B6-DE897F51F9A4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DBFD3-5E77-8C79-FC9C-C456E8881FF5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0C381-D868-2391-9FC1-0BAD8915A3F4}"/>
              </a:ext>
            </a:extLst>
          </p:cNvPr>
          <p:cNvSpPr txBox="1"/>
          <p:nvPr/>
        </p:nvSpPr>
        <p:spPr>
          <a:xfrm>
            <a:off x="1057273" y="1023580"/>
            <a:ext cx="7744989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D" sz="2200" dirty="0" err="1">
                <a:latin typeface="Gill Sans Nova Cond XBd" panose="020B0A06020104020203" pitchFamily="34" charset="0"/>
              </a:rPr>
              <a:t>Penampilan</a:t>
            </a:r>
            <a:r>
              <a:rPr lang="en-ID" sz="2200" dirty="0">
                <a:latin typeface="Gill Sans Nova Cond XBd" panose="020B0A06020104020203" pitchFamily="34" charset="0"/>
              </a:rPr>
              <a:t> Musa dan Elia </a:t>
            </a:r>
            <a:r>
              <a:rPr lang="en-ID" sz="2200" dirty="0" err="1">
                <a:latin typeface="Gill Sans Nova Cond XBd" panose="020B0A06020104020203" pitchFamily="34" charset="0"/>
              </a:rPr>
              <a:t>bersama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Yesus</a:t>
            </a:r>
            <a:r>
              <a:rPr lang="en-ID" sz="2200" dirty="0">
                <a:latin typeface="Gill Sans Nova Cond XBd" panose="020B0A06020104020203" pitchFamily="34" charset="0"/>
              </a:rPr>
              <a:t> di </a:t>
            </a:r>
            <a:r>
              <a:rPr lang="en-ID" sz="2200" dirty="0" err="1">
                <a:latin typeface="Gill Sans Nova Cond XBd" panose="020B0A06020104020203" pitchFamily="34" charset="0"/>
              </a:rPr>
              <a:t>atas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gunung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adalah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bukti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kemenangan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Kristus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datang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atas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dosa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kematian</a:t>
            </a:r>
            <a:r>
              <a:rPr lang="en-ID" sz="22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32EBC-F9BB-4F70-DD9B-CBF4926F6F89}"/>
              </a:ext>
            </a:extLst>
          </p:cNvPr>
          <p:cNvSpPr txBox="1"/>
          <p:nvPr/>
        </p:nvSpPr>
        <p:spPr>
          <a:xfrm>
            <a:off x="1057271" y="2224803"/>
            <a:ext cx="7744989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JANJI KEBANGKITAN di </a:t>
            </a:r>
            <a:r>
              <a:rPr lang="en-ID" sz="2400" dirty="0" err="1">
                <a:latin typeface="Gill Sans Nova Cond XBd" panose="020B0A06020104020203" pitchFamily="34" charset="0"/>
              </a:rPr>
              <a:t>akhir</a:t>
            </a:r>
            <a:r>
              <a:rPr lang="en-ID" sz="2400" dirty="0">
                <a:latin typeface="Gill Sans Nova Cond XBd" panose="020B0A06020104020203" pitchFamily="34" charset="0"/>
              </a:rPr>
              <a:t> zaman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orang-orang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BER-IMAN.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203B2-88DA-2A39-F9A4-64A417400F59}"/>
              </a:ext>
            </a:extLst>
          </p:cNvPr>
          <p:cNvSpPr txBox="1"/>
          <p:nvPr/>
        </p:nvSpPr>
        <p:spPr>
          <a:xfrm>
            <a:off x="1057274" y="3170295"/>
            <a:ext cx="7744989" cy="1107996"/>
          </a:xfrm>
          <a:prstGeom prst="rect">
            <a:avLst/>
          </a:prstGeom>
          <a:solidFill>
            <a:srgbClr val="6C24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memelihara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mampu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merasa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layak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meminta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bantuan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-Nya.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masalah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menanganinya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2A83C-71A8-22AB-6F76-2CF1FBC555EB}"/>
              </a:ext>
            </a:extLst>
          </p:cNvPr>
          <p:cNvSpPr txBox="1"/>
          <p:nvPr/>
        </p:nvSpPr>
        <p:spPr>
          <a:xfrm>
            <a:off x="1057274" y="4370624"/>
            <a:ext cx="7744988" cy="1015663"/>
          </a:xfrm>
          <a:prstGeom prst="rect">
            <a:avLst/>
          </a:prstGeom>
          <a:solidFill>
            <a:srgbClr val="42123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Kata-kata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: "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Jangan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takut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saja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kekuatan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penghiburan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 Kristen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sepanjang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masa di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tengah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situasi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menakutkan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dunia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fana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D0BB0-5914-EAAF-1F23-5C1870DF7807}"/>
              </a:ext>
            </a:extLst>
          </p:cNvPr>
          <p:cNvSpPr txBox="1"/>
          <p:nvPr/>
        </p:nvSpPr>
        <p:spPr>
          <a:xfrm>
            <a:off x="1057274" y="5464699"/>
            <a:ext cx="7744988" cy="1107996"/>
          </a:xfrm>
          <a:prstGeom prst="rect">
            <a:avLst/>
          </a:prstGeom>
          <a:solidFill>
            <a:srgbClr val="A2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hadirat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ruang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sumber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…YESUS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KEBANGKITAN DAN HIDUP.</a:t>
            </a:r>
          </a:p>
        </p:txBody>
      </p:sp>
    </p:spTree>
    <p:extLst>
      <p:ext uri="{BB962C8B-B14F-4D97-AF65-F5344CB8AC3E}">
        <p14:creationId xmlns:p14="http://schemas.microsoft.com/office/powerpoint/2010/main" val="105998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3A186-5CEB-CF6A-2B33-4E49CD2BA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1" r="26652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4831-C1B5-F1E8-B414-C20B3B1A1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8" y="828675"/>
            <a:ext cx="3758152" cy="6124575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Gill Sans Nova Cond XBd" panose="020B0A06020104020203" pitchFamily="34" charset="0"/>
              </a:rPr>
              <a:t>Berapa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banyak</a:t>
            </a:r>
            <a:r>
              <a:rPr lang="en-US" sz="2400" dirty="0">
                <a:latin typeface="Gill Sans Nova Cond XBd" panose="020B0A06020104020203" pitchFamily="34" charset="0"/>
              </a:rPr>
              <a:t> yang </a:t>
            </a:r>
            <a:r>
              <a:rPr lang="en-US" sz="2400" dirty="0" err="1">
                <a:latin typeface="Gill Sans Nova Cond XBd" panose="020B0A06020104020203" pitchFamily="34" charset="0"/>
              </a:rPr>
              <a:t>telah</a:t>
            </a:r>
            <a:r>
              <a:rPr lang="en-US" sz="2400" dirty="0">
                <a:latin typeface="Gill Sans Nova Cond XBd" panose="020B0A06020104020203" pitchFamily="34" charset="0"/>
              </a:rPr>
              <a:t> Anda </a:t>
            </a:r>
            <a:r>
              <a:rPr lang="en-US" sz="2400" dirty="0" err="1">
                <a:latin typeface="Gill Sans Nova Cond XBd" panose="020B0A06020104020203" pitchFamily="34" charset="0"/>
              </a:rPr>
              <a:t>pelajari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tentang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keadaan</a:t>
            </a:r>
            <a:r>
              <a:rPr lang="en-US" sz="2400" dirty="0">
                <a:latin typeface="Gill Sans Nova Cond XBd" panose="020B0A06020104020203" pitchFamily="34" charset="0"/>
              </a:rPr>
              <a:t> orang </a:t>
            </a:r>
            <a:r>
              <a:rPr lang="en-US" sz="2400" dirty="0" err="1">
                <a:latin typeface="Gill Sans Nova Cond XBd" panose="020B0A06020104020203" pitchFamily="34" charset="0"/>
              </a:rPr>
              <a:t>mati</a:t>
            </a:r>
            <a:r>
              <a:rPr lang="en-US" sz="2400" dirty="0">
                <a:latin typeface="Gill Sans Nova Cond XBd" panose="020B0A06020104020203" pitchFamily="34" charset="0"/>
              </a:rPr>
              <a:t>?</a:t>
            </a:r>
          </a:p>
          <a:p>
            <a:r>
              <a:rPr lang="en-US" sz="2400" dirty="0" err="1">
                <a:latin typeface="Gill Sans Nova Cond XBd" panose="020B0A06020104020203" pitchFamily="34" charset="0"/>
              </a:rPr>
              <a:t>Mengapa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penting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untuk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mengetahui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kebenaran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tentang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kematian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sebagai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tidur</a:t>
            </a:r>
            <a:r>
              <a:rPr lang="en-US" sz="2400" dirty="0">
                <a:latin typeface="Gill Sans Nova Cond XBd" panose="020B0A06020104020203" pitchFamily="34" charset="0"/>
              </a:rPr>
              <a:t>?</a:t>
            </a:r>
          </a:p>
          <a:p>
            <a:r>
              <a:rPr lang="en-US" sz="2400" dirty="0" err="1">
                <a:latin typeface="Gill Sans Nova Cond XBd" panose="020B0A06020104020203" pitchFamily="34" charset="0"/>
              </a:rPr>
              <a:t>Kebangkitan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adalah</a:t>
            </a:r>
            <a:r>
              <a:rPr lang="en-US" sz="2400" dirty="0">
                <a:latin typeface="Gill Sans Nova Cond XBd" panose="020B0A06020104020203" pitchFamily="34" charset="0"/>
              </a:rPr>
              <a:t> Tindakan </a:t>
            </a:r>
            <a:r>
              <a:rPr lang="en-US" sz="2400" dirty="0" err="1">
                <a:latin typeface="Gill Sans Nova Cond XBd" panose="020B0A06020104020203" pitchFamily="34" charset="0"/>
              </a:rPr>
              <a:t>penciptaan</a:t>
            </a:r>
            <a:r>
              <a:rPr lang="en-US" sz="2400" dirty="0">
                <a:latin typeface="Gill Sans Nova Cond XBd" panose="020B0A06020104020203" pitchFamily="34" charset="0"/>
              </a:rPr>
              <a:t> Kembali </a:t>
            </a:r>
            <a:r>
              <a:rPr lang="en-US" sz="2400" dirty="0" err="1">
                <a:latin typeface="Gill Sans Nova Cond XBd" panose="020B0A06020104020203" pitchFamily="34" charset="0"/>
              </a:rPr>
              <a:t>dari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Tuhan</a:t>
            </a:r>
            <a:r>
              <a:rPr lang="en-US" sz="2400" dirty="0">
                <a:latin typeface="Gill Sans Nova Cond XBd" panose="020B0A06020104020203" pitchFamily="34" charset="0"/>
              </a:rPr>
              <a:t>. </a:t>
            </a:r>
            <a:r>
              <a:rPr lang="en-US" sz="2400" dirty="0" err="1">
                <a:latin typeface="Gill Sans Nova Cond XBd" panose="020B0A06020104020203" pitchFamily="34" charset="0"/>
              </a:rPr>
              <a:t>Meskipun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dosa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menghancurkan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kita</a:t>
            </a:r>
            <a:r>
              <a:rPr lang="en-US" sz="2400" dirty="0">
                <a:latin typeface="Gill Sans Nova Cond XBd" panose="020B0A06020104020203" pitchFamily="34" charset="0"/>
              </a:rPr>
              <a:t>, </a:t>
            </a:r>
            <a:r>
              <a:rPr lang="en-US" sz="2400" dirty="0" err="1">
                <a:latin typeface="Gill Sans Nova Cond XBd" panose="020B0A06020104020203" pitchFamily="34" charset="0"/>
              </a:rPr>
              <a:t>Yesus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memiliki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rencana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untuk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menciptakan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kita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kembali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melalui</a:t>
            </a:r>
            <a:r>
              <a:rPr lang="en-US" sz="2400" dirty="0">
                <a:latin typeface="Gill Sans Nova Cond XBd" panose="020B0A06020104020203" pitchFamily="34" charset="0"/>
              </a:rPr>
              <a:t> </a:t>
            </a:r>
            <a:r>
              <a:rPr lang="en-US" sz="2400" dirty="0" err="1">
                <a:latin typeface="Gill Sans Nova Cond XBd" panose="020B0A06020104020203" pitchFamily="34" charset="0"/>
              </a:rPr>
              <a:t>kebangkitan</a:t>
            </a:r>
            <a:r>
              <a:rPr lang="en-US" sz="2400" dirty="0">
                <a:latin typeface="Gill Sans Nova Cond XBd" panose="020B0A06020104020203" pitchFamily="34" charset="0"/>
              </a:rPr>
              <a:t>.</a:t>
            </a:r>
            <a:endParaRPr lang="en-ID" sz="24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248C2-9C4B-197F-B357-FAFA92D5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KEBANGKITAN MUSA</a:t>
            </a:r>
            <a:br>
              <a:rPr lang="en-ID" sz="4300" dirty="0"/>
            </a:br>
            <a:r>
              <a:rPr lang="en-ID" sz="32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32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23 </a:t>
            </a:r>
            <a:r>
              <a:rPr lang="en-ID" sz="32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Oktober</a:t>
            </a:r>
            <a:r>
              <a:rPr lang="en-ID" sz="32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6A6C3-9DC9-BDBC-E8DC-EB143C8F0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474" y="2174291"/>
            <a:ext cx="5076825" cy="4560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Beberapa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Gereja</a:t>
            </a:r>
            <a:r>
              <a:rPr lang="en-ID" dirty="0">
                <a:latin typeface="Impact" panose="020B0806030902050204" pitchFamily="34" charset="0"/>
              </a:rPr>
              <a:t> Yunani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Alexandria </a:t>
            </a:r>
            <a:r>
              <a:rPr lang="en-ID" dirty="0" err="1">
                <a:latin typeface="Impact" panose="020B0806030902050204" pitchFamily="34" charset="0"/>
              </a:rPr>
              <a:t>berpendapat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ketika</a:t>
            </a:r>
            <a:r>
              <a:rPr lang="en-ID" dirty="0">
                <a:latin typeface="Impact" panose="020B0806030902050204" pitchFamily="34" charset="0"/>
              </a:rPr>
              <a:t> Musa </a:t>
            </a:r>
            <a:r>
              <a:rPr lang="en-ID" dirty="0" err="1">
                <a:latin typeface="Impact" panose="020B0806030902050204" pitchFamily="34" charset="0"/>
              </a:rPr>
              <a:t>meninggal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dua</a:t>
            </a:r>
            <a:r>
              <a:rPr lang="en-ID" dirty="0">
                <a:latin typeface="Impact" panose="020B0806030902050204" pitchFamily="34" charset="0"/>
              </a:rPr>
              <a:t> Musa </a:t>
            </a:r>
            <a:r>
              <a:rPr lang="en-ID" dirty="0" err="1">
                <a:latin typeface="Impact" panose="020B0806030902050204" pitchFamily="34" charset="0"/>
              </a:rPr>
              <a:t>terlihat</a:t>
            </a:r>
            <a:r>
              <a:rPr lang="en-ID" dirty="0">
                <a:latin typeface="Impact" panose="020B080603090205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Satu Musa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, yang lain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tubuh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Satu Musa naik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malaikat</a:t>
            </a:r>
            <a:r>
              <a:rPr lang="en-ID" dirty="0">
                <a:latin typeface="Gill Sans Nova Cond XBd" panose="020B0A06020104020203" pitchFamily="34" charset="0"/>
              </a:rPr>
              <a:t>, yang lain </a:t>
            </a:r>
            <a:r>
              <a:rPr lang="en-ID" dirty="0" err="1">
                <a:latin typeface="Gill Sans Nova Cond XBd" panose="020B0A06020104020203" pitchFamily="34" charset="0"/>
              </a:rPr>
              <a:t>dikuburkan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endParaRPr lang="en-ID" sz="9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Namun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konsep</a:t>
            </a:r>
            <a:r>
              <a:rPr lang="en-ID" dirty="0">
                <a:latin typeface="Gill Sans Nova Cond Ultra Bold" panose="020B0B04020104020203" pitchFamily="34" charset="0"/>
              </a:rPr>
              <a:t> Yunani </a:t>
            </a:r>
            <a:r>
              <a:rPr lang="en-ID" dirty="0" err="1">
                <a:latin typeface="Gill Sans Nova Cond Ultra Bold" panose="020B0B04020104020203" pitchFamily="34" charset="0"/>
              </a:rPr>
              <a:t>ini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ditemukan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Alkitab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B8FA1-BF5D-DF28-53C9-1058AA3F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45" y="2174292"/>
            <a:ext cx="2969191" cy="39886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6910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4C2C7D-A6DC-C2D9-F1D3-0EB58357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5F93C-6688-21DA-A5AD-FED9B0FE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274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Apa yang Firman Tuhan katakan tentang kematian dan kebangkitan Musa?</a:t>
            </a:r>
            <a:endParaRPr lang="en-ID" sz="2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D59B-007F-A377-A589-10A04D2D7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304925"/>
            <a:ext cx="8172450" cy="54387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34:5-7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Musa </a:t>
            </a:r>
            <a:r>
              <a:rPr lang="en-ID" dirty="0" err="1">
                <a:latin typeface="Franklin Gothic Medium Cond" panose="020B0606030402020204" pitchFamily="34" charset="0"/>
              </a:rPr>
              <a:t>meninggal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usia</a:t>
            </a:r>
            <a:r>
              <a:rPr lang="en-ID" dirty="0">
                <a:latin typeface="Franklin Gothic Medium Cond" panose="020B0606030402020204" pitchFamily="34" charset="0"/>
              </a:rPr>
              <a:t> 120 </a:t>
            </a:r>
            <a:r>
              <a:rPr lang="en-ID" dirty="0" err="1"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menguburkannya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tersembunyi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lembah</a:t>
            </a:r>
            <a:r>
              <a:rPr lang="en-ID" dirty="0">
                <a:latin typeface="Franklin Gothic Medium Cond" panose="020B0606030402020204" pitchFamily="34" charset="0"/>
              </a:rPr>
              <a:t> di Tanah Moab.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Impact" panose="020B0806030902050204" pitchFamily="34" charset="0"/>
              </a:rPr>
              <a:t>Musa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tinggal</a:t>
            </a:r>
            <a:r>
              <a:rPr lang="en-ID" dirty="0">
                <a:latin typeface="Impact" panose="020B0806030902050204" pitchFamily="34" charset="0"/>
              </a:rPr>
              <a:t> lama di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kubur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malaikat-malaikat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menguburkan</a:t>
            </a:r>
            <a:r>
              <a:rPr lang="en-ID" dirty="0">
                <a:latin typeface="Franklin Gothic Medium Cond" panose="020B0606030402020204" pitchFamily="34" charset="0"/>
              </a:rPr>
              <a:t> Musa, </a:t>
            </a:r>
            <a:r>
              <a:rPr lang="en-ID" dirty="0" err="1">
                <a:latin typeface="Franklin Gothic Medium Cond" panose="020B0606030402020204" pitchFamily="34" charset="0"/>
              </a:rPr>
              <a:t>turun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surga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membangkitkan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....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kalinya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segera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orang yang 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Apabila</a:t>
            </a:r>
            <a:r>
              <a:rPr lang="en-ID" dirty="0">
                <a:latin typeface="Franklin Gothic Medium Cond" panose="020B0606030402020204" pitchFamily="34" charset="0"/>
              </a:rPr>
              <a:t> Penghulu </a:t>
            </a:r>
            <a:r>
              <a:rPr lang="en-ID" dirty="0" err="1">
                <a:latin typeface="Franklin Gothic Medium Cond" panose="020B0606030402020204" pitchFamily="34" charset="0"/>
              </a:rPr>
              <a:t>kehidupan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makhluk-makhluk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bercahaya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mendekati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kubur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merasa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khawatir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kemenangannya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....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membiarkan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terlibat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pergumulan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Setan</a:t>
            </a:r>
            <a:r>
              <a:rPr lang="en-ID" dirty="0">
                <a:latin typeface="Franklin Gothic Medium Cond" panose="020B0606030402020204" pitchFamily="34" charset="0"/>
              </a:rPr>
              <a:t> ....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menyerahkan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Bapa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perkara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sambil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, '</a:t>
            </a:r>
            <a:r>
              <a:rPr lang="en-ID" dirty="0" err="1">
                <a:latin typeface="Franklin Gothic Medium Cond" panose="020B0606030402020204" pitchFamily="34" charset="0"/>
              </a:rPr>
              <a:t>Kiranya</a:t>
            </a:r>
            <a:r>
              <a:rPr lang="en-ID" dirty="0">
                <a:latin typeface="Franklin Gothic Medium Cond" panose="020B0606030402020204" pitchFamily="34" charset="0"/>
              </a:rPr>
              <a:t> TUHAN </a:t>
            </a:r>
            <a:r>
              <a:rPr lang="en-ID" dirty="0" err="1">
                <a:latin typeface="Franklin Gothic Medium Cond" panose="020B0606030402020204" pitchFamily="34" charset="0"/>
              </a:rPr>
              <a:t>menghardik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.' [</a:t>
            </a:r>
            <a:r>
              <a:rPr lang="en-ID" dirty="0" err="1">
                <a:latin typeface="Franklin Gothic Medium Cond" panose="020B0606030402020204" pitchFamily="34" charset="0"/>
              </a:rPr>
              <a:t>Yudas</a:t>
            </a:r>
            <a:r>
              <a:rPr lang="en-ID" dirty="0">
                <a:latin typeface="Franklin Gothic Medium Cond" panose="020B0606030402020204" pitchFamily="34" charset="0"/>
              </a:rPr>
              <a:t> 9] .... </a:t>
            </a:r>
            <a:r>
              <a:rPr lang="en-ID" dirty="0" err="1">
                <a:latin typeface="Franklin Gothic Medium Cond" panose="020B0606030402020204" pitchFamily="34" charset="0"/>
              </a:rPr>
              <a:t>Setan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kehilangan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mangsanya</a:t>
            </a:r>
            <a:r>
              <a:rPr lang="en-ID" dirty="0">
                <a:latin typeface="Franklin Gothic Medium Cond" panose="020B0606030402020204" pitchFamily="34" charset="0"/>
              </a:rPr>
              <a:t>; orang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b="1" dirty="0">
                <a:latin typeface="Franklin Gothic Medium Cond" panose="020B0606030402020204" pitchFamily="34" charset="0"/>
              </a:rPr>
              <a:t>[Ellen G. White, </a:t>
            </a:r>
            <a:r>
              <a:rPr lang="en-ID" b="1" i="1" dirty="0">
                <a:latin typeface="Franklin Gothic Medium Cond" panose="020B0606030402020204" pitchFamily="34" charset="0"/>
              </a:rPr>
              <a:t>Alfa dan Omega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jld</a:t>
            </a:r>
            <a:r>
              <a:rPr lang="en-ID" b="1" dirty="0">
                <a:latin typeface="Franklin Gothic Medium Cond" panose="020B0606030402020204" pitchFamily="34" charset="0"/>
              </a:rPr>
              <a:t>. 2, </a:t>
            </a:r>
            <a:r>
              <a:rPr lang="en-ID" b="1" dirty="0" err="1">
                <a:latin typeface="Franklin Gothic Medium Cond" panose="020B0606030402020204" pitchFamily="34" charset="0"/>
              </a:rPr>
              <a:t>hlm</a:t>
            </a:r>
            <a:r>
              <a:rPr lang="en-ID" b="1" dirty="0">
                <a:latin typeface="Franklin Gothic Medium Cond" panose="020B0606030402020204" pitchFamily="34" charset="0"/>
              </a:rPr>
              <a:t>. 79, 80].   </a:t>
            </a:r>
          </a:p>
        </p:txBody>
      </p:sp>
    </p:spTree>
    <p:extLst>
      <p:ext uri="{BB962C8B-B14F-4D97-AF65-F5344CB8AC3E}">
        <p14:creationId xmlns:p14="http://schemas.microsoft.com/office/powerpoint/2010/main" val="75852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1EA51-F8E7-330D-3FB8-66D50175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447A-ED2D-79FA-E58A-CFD611CB7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2" y="1407318"/>
            <a:ext cx="8281988" cy="51863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600" dirty="0">
                <a:latin typeface="Impact" panose="020B0806030902050204" pitchFamily="34" charset="0"/>
              </a:rPr>
              <a:t>Musa yang </a:t>
            </a:r>
            <a:r>
              <a:rPr lang="en-ID" sz="2600" dirty="0" err="1">
                <a:latin typeface="Impact" panose="020B0806030902050204" pitchFamily="34" charset="0"/>
              </a:rPr>
              <a:t>diangkat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surga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bukanlah</a:t>
            </a:r>
            <a:r>
              <a:rPr lang="en-ID" sz="2600" dirty="0">
                <a:latin typeface="Impact" panose="020B0806030902050204" pitchFamily="34" charset="0"/>
              </a:rPr>
              <a:t> "</a:t>
            </a:r>
            <a:r>
              <a:rPr lang="en-ID" sz="2600" dirty="0" err="1">
                <a:latin typeface="Impact" panose="020B0806030902050204" pitchFamily="34" charset="0"/>
              </a:rPr>
              <a:t>roh</a:t>
            </a:r>
            <a:r>
              <a:rPr lang="en-ID" sz="2600" dirty="0">
                <a:latin typeface="Impact" panose="020B0806030902050204" pitchFamily="34" charset="0"/>
              </a:rPr>
              <a:t>" </a:t>
            </a:r>
            <a:r>
              <a:rPr lang="en-ID" sz="2600" dirty="0" err="1">
                <a:latin typeface="Impact" panose="020B0806030902050204" pitchFamily="34" charset="0"/>
              </a:rPr>
              <a:t>atau</a:t>
            </a:r>
            <a:r>
              <a:rPr lang="en-ID" sz="2600" dirty="0">
                <a:latin typeface="Impact" panose="020B0806030902050204" pitchFamily="34" charset="0"/>
              </a:rPr>
              <a:t> "</a:t>
            </a:r>
            <a:r>
              <a:rPr lang="en-ID" sz="2600" dirty="0" err="1">
                <a:latin typeface="Impact" panose="020B0806030902050204" pitchFamily="34" charset="0"/>
              </a:rPr>
              <a:t>jiwa</a:t>
            </a:r>
            <a:r>
              <a:rPr lang="en-ID" sz="2600" dirty="0">
                <a:latin typeface="Impact" panose="020B0806030902050204" pitchFamily="34" charset="0"/>
              </a:rPr>
              <a:t>" </a:t>
            </a:r>
            <a:r>
              <a:rPr lang="en-ID" sz="2600" dirty="0" err="1">
                <a:latin typeface="Impact" panose="020B0806030902050204" pitchFamily="34" charset="0"/>
              </a:rPr>
              <a:t>tanpa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tubuh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karena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dibangkitkan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tubuh</a:t>
            </a:r>
            <a:r>
              <a:rPr lang="en-ID" sz="2600" dirty="0">
                <a:latin typeface="Impact" panose="020B0806030902050204" pitchFamily="34" charset="0"/>
              </a:rPr>
              <a:t>,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sebagaimana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ditandai</a:t>
            </a:r>
            <a:r>
              <a:rPr lang="en-ID" sz="2600" dirty="0">
                <a:latin typeface="Franklin Gothic Medium Cond" panose="020B0606030402020204" pitchFamily="34" charset="0"/>
              </a:rPr>
              <a:t> oleh </a:t>
            </a:r>
            <a:r>
              <a:rPr lang="en-ID" sz="2600" dirty="0" err="1">
                <a:latin typeface="Franklin Gothic Medium Cond" panose="020B0606030402020204" pitchFamily="34" charset="0"/>
              </a:rPr>
              <a:t>sifat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perselisihan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antara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 dan Iblis, </a:t>
            </a:r>
            <a:r>
              <a:rPr lang="en-ID" sz="2600" dirty="0" err="1">
                <a:latin typeface="Franklin Gothic Medium Cond" panose="020B0606030402020204" pitchFamily="34" charset="0"/>
              </a:rPr>
              <a:t>yaitu</a:t>
            </a:r>
            <a:r>
              <a:rPr lang="en-ID" sz="2600" dirty="0">
                <a:latin typeface="Franklin Gothic Medium Cond" panose="020B0606030402020204" pitchFamily="34" charset="0"/>
              </a:rPr>
              <a:t> "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tubuh</a:t>
            </a:r>
            <a:r>
              <a:rPr lang="en-ID" sz="2600" dirty="0">
                <a:latin typeface="Franklin Gothic Medium Cond" panose="020B0606030402020204" pitchFamily="34" charset="0"/>
              </a:rPr>
              <a:t> Musa"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jiwa</a:t>
            </a:r>
            <a:r>
              <a:rPr lang="en-ID" sz="2600" dirty="0">
                <a:latin typeface="Franklin Gothic Medium Cond" panose="020B0606030402020204" pitchFamily="34" charset="0"/>
              </a:rPr>
              <a:t> Musa [</a:t>
            </a:r>
            <a:r>
              <a:rPr lang="en-ID" sz="2600" dirty="0" err="1">
                <a:latin typeface="Franklin Gothic Medium Cond" panose="020B0606030402020204" pitchFamily="34" charset="0"/>
              </a:rPr>
              <a:t>Yudas</a:t>
            </a:r>
            <a:r>
              <a:rPr lang="en-ID" sz="2600" dirty="0">
                <a:latin typeface="Franklin Gothic Medium Cond" panose="020B0606030402020204" pitchFamily="34" charset="0"/>
              </a:rPr>
              <a:t> 9].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pernah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disebutkan</a:t>
            </a:r>
            <a:r>
              <a:rPr lang="en-ID" sz="2600" dirty="0">
                <a:latin typeface="Gill Sans Nova Cond XBd" panose="020B0A06020104020203" pitchFamily="34" charset="0"/>
              </a:rPr>
              <a:t> oleh Iblis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perselisihan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tersebut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600" dirty="0" err="1">
                <a:latin typeface="Impact" panose="020B0806030902050204" pitchFamily="34" charset="0"/>
              </a:rPr>
              <a:t>Saat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dimuliakan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atas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gunung</a:t>
            </a:r>
            <a:r>
              <a:rPr lang="en-ID" sz="2600" dirty="0">
                <a:latin typeface="Impact" panose="020B0806030902050204" pitchFamily="34" charset="0"/>
              </a:rPr>
              <a:t>, Musa dan Elia </a:t>
            </a:r>
            <a:r>
              <a:rPr lang="en-ID" sz="2600" dirty="0" err="1">
                <a:latin typeface="Impact" panose="020B0806030902050204" pitchFamily="34" charset="0"/>
              </a:rPr>
              <a:t>nampak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bersama-sama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berdialog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-Nya [Lukas 9:28-36]. </a:t>
            </a:r>
            <a:r>
              <a:rPr lang="en-ID" sz="2600" dirty="0">
                <a:latin typeface="Franklin Gothic Medium Cond" panose="020B0606030402020204" pitchFamily="34" charset="0"/>
              </a:rPr>
              <a:t>Musa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dibangkitkan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bukanlah</a:t>
            </a:r>
            <a:r>
              <a:rPr lang="en-ID" sz="2600" dirty="0">
                <a:latin typeface="Franklin Gothic Medium Cond" panose="020B0606030402020204" pitchFamily="34" charset="0"/>
              </a:rPr>
              <a:t> "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 Musa"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terpisah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tubuh</a:t>
            </a:r>
            <a:r>
              <a:rPr lang="en-ID" sz="2600" dirty="0">
                <a:latin typeface="Franklin Gothic Medium Cond" panose="020B0606030402020204" pitchFamily="34" charset="0"/>
              </a:rPr>
              <a:t> dan Elia,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juga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bukanlah</a:t>
            </a:r>
            <a:r>
              <a:rPr lang="en-ID" sz="2600" dirty="0">
                <a:latin typeface="Franklin Gothic Medium Cond" panose="020B0606030402020204" pitchFamily="34" charset="0"/>
              </a:rPr>
              <a:t> "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 Elia"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terpisah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tubuh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Elia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mengalami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saat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angkat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surga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B82F9E-077E-9716-3839-E53C2FD9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Apa yang Firman Tuhan katakan tentang kematian dan kebangkitan Musa?</a:t>
            </a:r>
            <a:endParaRPr lang="en-ID" sz="2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6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D06AB2-120C-9C3B-19D7-10EAD7942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05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6C103-B487-C598-667E-2BF45DC6A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348663"/>
            <a:ext cx="8324850" cy="21377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Ultra Bold" panose="020B0B04020104020203" pitchFamily="34" charset="0"/>
              </a:rPr>
              <a:t>Penampilan</a:t>
            </a:r>
            <a:r>
              <a:rPr lang="en-ID" sz="2400" dirty="0">
                <a:latin typeface="Gill Sans Nova Cond Ultra Bold" panose="020B0B04020104020203" pitchFamily="34" charset="0"/>
              </a:rPr>
              <a:t> Musa dan Elia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bersama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atas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gunung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bukti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kemenangan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datang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atas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dosa</a:t>
            </a:r>
            <a:r>
              <a:rPr lang="en-ID" sz="2400" dirty="0"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kematian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Musa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melukiskan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orang-orang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saleh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</a:t>
            </a:r>
            <a:r>
              <a:rPr lang="en-ID" sz="24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dan 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Elia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melukiskan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orang-orang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saleh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pernah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mengalami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7EF2-2B66-5A7E-CA98-375583CC2981}"/>
              </a:ext>
            </a:extLst>
          </p:cNvPr>
          <p:cNvSpPr txBox="1"/>
          <p:nvPr/>
        </p:nvSpPr>
        <p:spPr>
          <a:xfrm>
            <a:off x="323850" y="5524500"/>
            <a:ext cx="8515350" cy="1200329"/>
          </a:xfrm>
          <a:prstGeom prst="rect">
            <a:avLst/>
          </a:prstGeom>
          <a:solidFill>
            <a:srgbClr val="E1CCF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dirty="0">
                <a:latin typeface="Congenial Black" panose="02000503040000020004" pitchFamily="2" charset="0"/>
              </a:rPr>
              <a:t>Di </a:t>
            </a:r>
            <a:r>
              <a:rPr lang="en-ID" sz="2400" dirty="0" err="1">
                <a:latin typeface="Congenial Black" panose="02000503040000020004" pitchFamily="2" charset="0"/>
              </a:rPr>
              <a:t>akhir</a:t>
            </a:r>
            <a:r>
              <a:rPr lang="en-ID" sz="2400" dirty="0">
                <a:latin typeface="Congenial Black" panose="02000503040000020004" pitchFamily="2" charset="0"/>
              </a:rPr>
              <a:t> zaman </a:t>
            </a:r>
            <a:r>
              <a:rPr lang="en-ID" sz="2400" dirty="0" err="1">
                <a:latin typeface="Congenial Black" panose="02000503040000020004" pitchFamily="2" charset="0"/>
              </a:rPr>
              <a:t>dua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gambaran</a:t>
            </a:r>
            <a:r>
              <a:rPr lang="en-ID" sz="2400" dirty="0">
                <a:latin typeface="Congenial Black" panose="02000503040000020004" pitchFamily="2" charset="0"/>
              </a:rPr>
              <a:t> orang-orang </a:t>
            </a:r>
            <a:r>
              <a:rPr lang="en-ID" sz="2400" dirty="0" err="1">
                <a:latin typeface="Congenial Black" panose="02000503040000020004" pitchFamily="2" charset="0"/>
              </a:rPr>
              <a:t>saleh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itu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akan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menerima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warisan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hidup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kekal</a:t>
            </a:r>
            <a:r>
              <a:rPr lang="en-ID" sz="2400" dirty="0">
                <a:latin typeface="Congenial Black" panose="02000503040000020004" pitchFamily="2" charset="0"/>
              </a:rPr>
              <a:t>, </a:t>
            </a:r>
            <a:r>
              <a:rPr lang="en-ID" sz="2400" dirty="0" err="1">
                <a:latin typeface="Congenial Black" panose="02000503040000020004" pitchFamily="2" charset="0"/>
              </a:rPr>
              <a:t>mereka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akan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bersama-sama</a:t>
            </a:r>
            <a:r>
              <a:rPr lang="en-ID" sz="2400" dirty="0">
                <a:latin typeface="Congenial Black" panose="02000503040000020004" pitchFamily="2" charset="0"/>
              </a:rPr>
              <a:t> di </a:t>
            </a:r>
            <a:r>
              <a:rPr lang="en-ID" sz="2400" dirty="0" err="1">
                <a:latin typeface="Congenial Black" panose="02000503040000020004" pitchFamily="2" charset="0"/>
              </a:rPr>
              <a:t>angkat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ke</a:t>
            </a:r>
            <a:r>
              <a:rPr lang="en-ID" sz="2400" dirty="0">
                <a:latin typeface="Congenial Black" panose="02000503040000020004" pitchFamily="2" charset="0"/>
              </a:rPr>
              <a:t> </a:t>
            </a:r>
            <a:r>
              <a:rPr lang="en-ID" sz="2400" dirty="0" err="1">
                <a:latin typeface="Congenial Black" panose="02000503040000020004" pitchFamily="2" charset="0"/>
              </a:rPr>
              <a:t>surga</a:t>
            </a:r>
            <a:r>
              <a:rPr lang="en-ID" sz="2400" dirty="0">
                <a:latin typeface="Congenial Black" panose="02000503040000020004" pitchFamily="2" charset="0"/>
              </a:rPr>
              <a:t> [1 </a:t>
            </a:r>
            <a:r>
              <a:rPr lang="en-ID" sz="2400" dirty="0" err="1">
                <a:latin typeface="Congenial Black" panose="02000503040000020004" pitchFamily="2" charset="0"/>
              </a:rPr>
              <a:t>Tesalonika</a:t>
            </a:r>
            <a:r>
              <a:rPr lang="en-ID" sz="2400" dirty="0">
                <a:latin typeface="Congenial Black" panose="02000503040000020004" pitchFamily="2" charset="0"/>
              </a:rPr>
              <a:t> 4:15-17].</a:t>
            </a:r>
          </a:p>
        </p:txBody>
      </p:sp>
    </p:spTree>
    <p:extLst>
      <p:ext uri="{BB962C8B-B14F-4D97-AF65-F5344CB8AC3E}">
        <p14:creationId xmlns:p14="http://schemas.microsoft.com/office/powerpoint/2010/main" val="203219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D863B-D599-EB59-363F-74D8D2D7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DUA KASUS PERJANJIAN LAMA</a:t>
            </a:r>
            <a:br>
              <a:rPr lang="fi-FI" sz="4300" dirty="0"/>
            </a:br>
            <a:r>
              <a:rPr lang="fi-FI" sz="32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Senin, 24 Oktober 2022</a:t>
            </a:r>
            <a:endParaRPr lang="en-ID" sz="3200" dirty="0">
              <a:solidFill>
                <a:srgbClr val="0070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3420-83DB-165E-9C8E-A77044B1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2812965"/>
            <a:ext cx="5086940" cy="28353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Eras Bold ITC" panose="020B0907030504020204" pitchFamily="34" charset="0"/>
              </a:rPr>
              <a:t>Ibrani</a:t>
            </a:r>
            <a:r>
              <a:rPr lang="en-ID" sz="3600" dirty="0">
                <a:latin typeface="Eras Bold ITC" panose="020B0907030504020204" pitchFamily="34" charset="0"/>
              </a:rPr>
              <a:t> 11:35 </a:t>
            </a:r>
          </a:p>
          <a:p>
            <a:pPr marL="0" indent="0" algn="ctr">
              <a:buNone/>
            </a:pPr>
            <a:r>
              <a:rPr lang="en-ID" sz="3200" dirty="0">
                <a:latin typeface="Eras Demi ITC" panose="020B0805030504020804" pitchFamily="34" charset="0"/>
              </a:rPr>
              <a:t>"Ibu-</a:t>
            </a:r>
            <a:r>
              <a:rPr lang="en-ID" sz="3200" dirty="0" err="1">
                <a:latin typeface="Eras Demi ITC" panose="020B0805030504020804" pitchFamily="34" charset="0"/>
              </a:rPr>
              <a:t>ibu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menerima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kembali</a:t>
            </a:r>
            <a:r>
              <a:rPr lang="en-ID" sz="3200" dirty="0">
                <a:latin typeface="Eras Demi ITC" panose="020B0805030504020804" pitchFamily="34" charset="0"/>
              </a:rPr>
              <a:t> orang-</a:t>
            </a:r>
            <a:r>
              <a:rPr lang="en-ID" sz="3200" dirty="0" err="1">
                <a:latin typeface="Eras Demi ITC" panose="020B0805030504020804" pitchFamily="34" charset="0"/>
              </a:rPr>
              <a:t>orangnya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mati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sebab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dibangkitkan</a:t>
            </a:r>
            <a:r>
              <a:rPr lang="en-ID" sz="3200" dirty="0">
                <a:latin typeface="Eras Demi ITC" panose="020B0805030504020804" pitchFamily="34" charset="0"/>
              </a:rPr>
              <a:t>. ...."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D5414-B777-47ED-254E-332C03EF6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8"/>
          <a:stretch/>
        </p:blipFill>
        <p:spPr>
          <a:xfrm>
            <a:off x="5635752" y="2669307"/>
            <a:ext cx="2888533" cy="2979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407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5E1DC-41F8-DE14-6342-06160BC2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4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70E314-72D4-F445-49D5-90CFF4FF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5375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Peristiwa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terjadi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2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kebangkitan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Perjanjian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Lama,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67D34-4323-2747-9053-6D7E71C0A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920" y="1290637"/>
            <a:ext cx="7439025" cy="54387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Di SARFAT [1 Raja-raja 17:8-24],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bencana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kekeringan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parah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melanda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Allah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memerintahkan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Elia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pergi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Sarfat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luar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Israel.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latin typeface="Gill Sans Nova Cond XBd" panose="020B0A06020104020203" pitchFamily="34" charset="0"/>
              </a:rPr>
              <a:t>sana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bertemu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janda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Fenisia</a:t>
            </a:r>
            <a:r>
              <a:rPr lang="en-ID" dirty="0">
                <a:latin typeface="Gill Sans Nova Cond XBd" panose="020B0A06020104020203" pitchFamily="34" charset="0"/>
              </a:rPr>
              <a:t> miskin yang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memasak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makanan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berharga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dirinya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putranya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kemudian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diselamatkan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keajaiban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tepung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minyak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habis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kekeringan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berakhir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Beberapa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waktu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kemudian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anaknya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jatuh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sakit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meninggal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keputusasaan</a:t>
            </a:r>
            <a:r>
              <a:rPr lang="en-ID" dirty="0">
                <a:latin typeface="Gill Sans Nova Cond XBd" panose="020B0A06020104020203" pitchFamily="34" charset="0"/>
              </a:rPr>
              <a:t>, sang </a:t>
            </a:r>
            <a:r>
              <a:rPr lang="en-ID" dirty="0" err="1">
                <a:latin typeface="Gill Sans Nova Cond XBd" panose="020B0A06020104020203" pitchFamily="34" charset="0"/>
              </a:rPr>
              <a:t>ibu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memohon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Elia, yang </a:t>
            </a:r>
            <a:r>
              <a:rPr lang="en-ID" dirty="0" err="1">
                <a:latin typeface="Gill Sans Nova Cond XBd" panose="020B0A06020104020203" pitchFamily="34" charset="0"/>
              </a:rPr>
              <a:t>berseru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Gill Sans Nova Cond Ultra Bold" panose="020B0B04020104020203" pitchFamily="34" charset="0"/>
              </a:rPr>
              <a:t>"TUHAN </a:t>
            </a:r>
            <a:r>
              <a:rPr lang="en-ID" dirty="0" err="1">
                <a:latin typeface="Gill Sans Nova Cond Ultra Bold" panose="020B0B04020104020203" pitchFamily="34" charset="0"/>
              </a:rPr>
              <a:t>mendengarkan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suara</a:t>
            </a:r>
            <a:r>
              <a:rPr lang="en-ID" dirty="0">
                <a:latin typeface="Gill Sans Nova Cond Ultra Bold" panose="020B0B04020104020203" pitchFamily="34" charset="0"/>
              </a:rPr>
              <a:t> Elia, dan </a:t>
            </a:r>
            <a:r>
              <a:rPr lang="en-ID" dirty="0" err="1">
                <a:latin typeface="Gill Sans Nova Cond Ultra Bold" panose="020B0B04020104020203" pitchFamily="34" charset="0"/>
              </a:rPr>
              <a:t>kehidupan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anak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kembali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kepadanya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dia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menjadi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kembali</a:t>
            </a:r>
            <a:r>
              <a:rPr lang="en-ID" dirty="0">
                <a:latin typeface="Gill Sans Nova Cond Ultra Bold" panose="020B0B04020104020203" pitchFamily="34" charset="0"/>
              </a:rPr>
              <a:t>".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D9AEB7-F7B8-145D-DFB5-E64F3289E11F}"/>
              </a:ext>
            </a:extLst>
          </p:cNvPr>
          <p:cNvSpPr/>
          <p:nvPr/>
        </p:nvSpPr>
        <p:spPr>
          <a:xfrm>
            <a:off x="295276" y="2521684"/>
            <a:ext cx="1037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4680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2152</Words>
  <Application>Microsoft Office PowerPoint</Application>
  <PresentationFormat>On-screen Show (4:3)</PresentationFormat>
  <Paragraphs>101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Amasis MT Pro Black</vt:lpstr>
      <vt:lpstr>Arial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KEBANGKITAN SEBELUM SALIB</vt:lpstr>
      <vt:lpstr>YOHANES 11 : 25,26</vt:lpstr>
      <vt:lpstr>PowerPoint Presentation</vt:lpstr>
      <vt:lpstr>KEBANGKITAN MUSA Minggu, 23 Oktober 2022</vt:lpstr>
      <vt:lpstr>Apa yang Firman Tuhan katakan tentang kematian dan kebangkitan Musa?</vt:lpstr>
      <vt:lpstr>Apa yang Firman Tuhan katakan tentang kematian dan kebangkitan Musa?</vt:lpstr>
      <vt:lpstr>PowerPoint Presentation</vt:lpstr>
      <vt:lpstr>DUA KASUS PERJANJIAN LAMA Senin, 24 Oktober 2022</vt:lpstr>
      <vt:lpstr>Peristiwa ini terjadi dalam 2 kebangkitan di Perjanjian Lama, yaitu:</vt:lpstr>
      <vt:lpstr>Peristiwa ini terjadi dalam 2 kebangkitan di Perjanjian Lama, yaitu:</vt:lpstr>
      <vt:lpstr>PowerPoint Presentation</vt:lpstr>
      <vt:lpstr>PowerPoint Presentation</vt:lpstr>
      <vt:lpstr>PUTRA JANDA DI NAIN Selasa, 25 Oktober 2022</vt:lpstr>
      <vt:lpstr>PowerPoint Presentation</vt:lpstr>
      <vt:lpstr>PowerPoint Presentation</vt:lpstr>
      <vt:lpstr>Ellen G. White, Kebahagian Sejati, hlm. 12-13</vt:lpstr>
      <vt:lpstr>PowerPoint Presentation</vt:lpstr>
      <vt:lpstr>ANAK PEREMPUAN YAIRUS Rabu, 26 Oktober 2022</vt:lpstr>
      <vt:lpstr>PowerPoint Presentation</vt:lpstr>
      <vt:lpstr>Mengapa orang banyak mentertawakan Yesus?</vt:lpstr>
      <vt:lpstr>PowerPoint Presentation</vt:lpstr>
      <vt:lpstr>PowerPoint Presentation</vt:lpstr>
      <vt:lpstr>PowerPoint Presentation</vt:lpstr>
      <vt:lpstr>LAZARUS Kamis, 27 Oktober 2022</vt:lpstr>
      <vt:lpstr>PowerPoint Presentation</vt:lpstr>
      <vt:lpstr>Apa maksud perkataan Yesus bahwa Ia dimuliakan oleh penyakit dan kematian Lazarus? Yohanes 1:4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KEBANGKITAN SEBELUM SALIB</dc:title>
  <dc:creator>daniel siswanto</dc:creator>
  <cp:lastModifiedBy>daniel siswanto</cp:lastModifiedBy>
  <cp:revision>12</cp:revision>
  <dcterms:created xsi:type="dcterms:W3CDTF">2022-10-24T02:48:23Z</dcterms:created>
  <dcterms:modified xsi:type="dcterms:W3CDTF">2022-10-27T04:18:33Z</dcterms:modified>
</cp:coreProperties>
</file>