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7" r:id="rId23"/>
    <p:sldId id="276" r:id="rId24"/>
    <p:sldId id="279" r:id="rId25"/>
    <p:sldId id="284" r:id="rId26"/>
    <p:sldId id="281" r:id="rId27"/>
    <p:sldId id="282" r:id="rId28"/>
    <p:sldId id="283" r:id="rId29"/>
    <p:sldId id="285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FDA5FD"/>
    <a:srgbClr val="FCBAC5"/>
    <a:srgbClr val="FBEDA7"/>
    <a:srgbClr val="A3D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3792" autoAdjust="0"/>
  </p:normalViewPr>
  <p:slideViewPr>
    <p:cSldViewPr snapToGrid="0">
      <p:cViewPr varScale="1">
        <p:scale>
          <a:sx n="67" d="100"/>
          <a:sy n="67" d="100"/>
        </p:scale>
        <p:origin x="5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211A-9BAA-4CB0-AF0F-CDDB7E532BE5}" type="datetimeFigureOut">
              <a:rPr lang="en-ID" smtClean="0"/>
              <a:t>20/10/2022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EC408-FA81-4349-A1E1-001269B8693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27721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211A-9BAA-4CB0-AF0F-CDDB7E532BE5}" type="datetimeFigureOut">
              <a:rPr lang="en-ID" smtClean="0"/>
              <a:t>20/10/2022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EC408-FA81-4349-A1E1-001269B8693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68579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211A-9BAA-4CB0-AF0F-CDDB7E532BE5}" type="datetimeFigureOut">
              <a:rPr lang="en-ID" smtClean="0"/>
              <a:t>20/10/2022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EC408-FA81-4349-A1E1-001269B8693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93552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211A-9BAA-4CB0-AF0F-CDDB7E532BE5}" type="datetimeFigureOut">
              <a:rPr lang="en-ID" smtClean="0"/>
              <a:t>20/10/2022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EC408-FA81-4349-A1E1-001269B8693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45764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211A-9BAA-4CB0-AF0F-CDDB7E532BE5}" type="datetimeFigureOut">
              <a:rPr lang="en-ID" smtClean="0"/>
              <a:t>20/10/2022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EC408-FA81-4349-A1E1-001269B8693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24193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211A-9BAA-4CB0-AF0F-CDDB7E532BE5}" type="datetimeFigureOut">
              <a:rPr lang="en-ID" smtClean="0"/>
              <a:t>20/10/2022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EC408-FA81-4349-A1E1-001269B8693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70051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211A-9BAA-4CB0-AF0F-CDDB7E532BE5}" type="datetimeFigureOut">
              <a:rPr lang="en-ID" smtClean="0"/>
              <a:t>20/10/2022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EC408-FA81-4349-A1E1-001269B8693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0365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211A-9BAA-4CB0-AF0F-CDDB7E532BE5}" type="datetimeFigureOut">
              <a:rPr lang="en-ID" smtClean="0"/>
              <a:t>20/10/2022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EC408-FA81-4349-A1E1-001269B8693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39275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211A-9BAA-4CB0-AF0F-CDDB7E532BE5}" type="datetimeFigureOut">
              <a:rPr lang="en-ID" smtClean="0"/>
              <a:t>20/10/2022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EC408-FA81-4349-A1E1-001269B8693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13272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211A-9BAA-4CB0-AF0F-CDDB7E532BE5}" type="datetimeFigureOut">
              <a:rPr lang="en-ID" smtClean="0"/>
              <a:t>20/10/2022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EC408-FA81-4349-A1E1-001269B8693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62403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211A-9BAA-4CB0-AF0F-CDDB7E532BE5}" type="datetimeFigureOut">
              <a:rPr lang="en-ID" smtClean="0"/>
              <a:t>20/10/2022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EC408-FA81-4349-A1E1-001269B8693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57635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D211A-9BAA-4CB0-AF0F-CDDB7E532BE5}" type="datetimeFigureOut">
              <a:rPr lang="en-ID" smtClean="0"/>
              <a:t>20/10/2022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EC408-FA81-4349-A1E1-001269B8693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4834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5228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33984"/>
            <a:ext cx="455228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228" y="0"/>
            <a:ext cx="342382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AE7B17-9F80-D615-0294-02295E8B84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066" y="662076"/>
            <a:ext cx="3794487" cy="2971799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latin typeface="Amasis MT Pro Black" panose="02040A04050005020304" pitchFamily="18" charset="0"/>
              </a:rPr>
              <a:t>HARAPAN</a:t>
            </a:r>
            <a:r>
              <a:rPr lang="en-US" sz="4200" dirty="0">
                <a:latin typeface="Amasis MT Pro Black" panose="02040A04050005020304" pitchFamily="18" charset="0"/>
              </a:rPr>
              <a:t> PERJANJIAN LAMA</a:t>
            </a:r>
            <a:endParaRPr lang="en-ID" sz="4200" dirty="0">
              <a:latin typeface="Amasis MT Pro Black" panose="02040A040500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F418A0-DD2C-1FBD-1FE8-09206BB47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228" y="4785388"/>
            <a:ext cx="3437040" cy="1272831"/>
          </a:xfrm>
        </p:spPr>
        <p:txBody>
          <a:bodyPr anchor="t">
            <a:normAutofit/>
          </a:bodyPr>
          <a:lstStyle/>
          <a:p>
            <a:pPr algn="l"/>
            <a:r>
              <a:rPr lang="en-US" dirty="0"/>
              <a:t>Pelajaran </a:t>
            </a:r>
            <a:r>
              <a:rPr lang="en-US" dirty="0" err="1"/>
              <a:t>ke</a:t>
            </a:r>
            <a:r>
              <a:rPr lang="en-US" dirty="0"/>
              <a:t> 4, </a:t>
            </a:r>
            <a:r>
              <a:rPr lang="en-US" dirty="0" err="1"/>
              <a:t>Triwulan</a:t>
            </a:r>
            <a:r>
              <a:rPr lang="en-US" dirty="0"/>
              <a:t> IV</a:t>
            </a:r>
          </a:p>
          <a:p>
            <a:pPr algn="l"/>
            <a:r>
              <a:rPr lang="en-US" dirty="0" err="1"/>
              <a:t>Tahun</a:t>
            </a:r>
            <a:r>
              <a:rPr lang="en-US" dirty="0"/>
              <a:t> 2022</a:t>
            </a:r>
            <a:endParaRPr lang="en-ID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91533" y="73152"/>
            <a:ext cx="884223" cy="232963"/>
            <a:chOff x="7763256" y="73152"/>
            <a:chExt cx="1178966" cy="232963"/>
          </a:xfrm>
        </p:grpSpPr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0BE0C0C-A5BC-AE12-EEE4-4A12A1575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553" y="824717"/>
            <a:ext cx="4644735" cy="523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27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CE7D2-4707-C6EA-57F8-BCAAD6471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0"/>
            <a:ext cx="7903978" cy="1554480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chemeClr val="accent4">
                    <a:lumMod val="75000"/>
                  </a:schemeClr>
                </a:solidFill>
                <a:latin typeface="Congenial Black" panose="02000503040000020004" pitchFamily="2" charset="0"/>
              </a:rPr>
              <a:t>DARI KEKUATAN KUBUR</a:t>
            </a:r>
            <a:br>
              <a:rPr lang="fi-FI" sz="3700" dirty="0"/>
            </a:br>
            <a:r>
              <a:rPr lang="fi-FI" sz="2800" dirty="0">
                <a:latin typeface="Bernard MT Condensed" panose="02050806060905020404" pitchFamily="18" charset="0"/>
              </a:rPr>
              <a:t>Senin, 17 Oktober 2022</a:t>
            </a:r>
            <a:endParaRPr lang="en-ID" sz="2800" dirty="0">
              <a:latin typeface="Bernard MT Condensed" panose="02050806060905020404" pitchFamily="18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10504-6634-B78F-D004-1B976ABD2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4403" y="2072068"/>
            <a:ext cx="4333372" cy="440550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ID" dirty="0" err="1">
                <a:latin typeface="Eras Demi ITC" panose="020B0805030504020804" pitchFamily="34" charset="0"/>
              </a:rPr>
              <a:t>Mazmur</a:t>
            </a:r>
            <a:r>
              <a:rPr lang="en-ID" dirty="0">
                <a:latin typeface="Eras Demi ITC" panose="020B0805030504020804" pitchFamily="34" charset="0"/>
              </a:rPr>
              <a:t> 49 </a:t>
            </a:r>
            <a:r>
              <a:rPr lang="en-ID" dirty="0" err="1">
                <a:latin typeface="Eras Demi ITC" panose="020B0805030504020804" pitchFamily="34" charset="0"/>
              </a:rPr>
              <a:t>menyajikan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gambaran</a:t>
            </a:r>
            <a:r>
              <a:rPr lang="en-ID" dirty="0">
                <a:latin typeface="Eras Demi ITC" panose="020B0805030504020804" pitchFamily="34" charset="0"/>
              </a:rPr>
              <a:t> yang </a:t>
            </a:r>
            <a:r>
              <a:rPr lang="en-ID" dirty="0" err="1">
                <a:latin typeface="Eras Demi ITC" panose="020B0805030504020804" pitchFamily="34" charset="0"/>
              </a:rPr>
              <a:t>kontras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antara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nasib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umum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manusia</a:t>
            </a:r>
            <a:r>
              <a:rPr lang="en-ID" dirty="0">
                <a:latin typeface="Eras Demi ITC" panose="020B0805030504020804" pitchFamily="34" charset="0"/>
              </a:rPr>
              <a:t> dan </a:t>
            </a:r>
            <a:r>
              <a:rPr lang="en-ID" dirty="0" err="1">
                <a:latin typeface="Eras Demi ITC" panose="020B0805030504020804" pitchFamily="34" charset="0"/>
              </a:rPr>
              <a:t>upah</a:t>
            </a:r>
            <a:r>
              <a:rPr lang="en-ID" dirty="0">
                <a:latin typeface="Eras Demi ITC" panose="020B0805030504020804" pitchFamily="34" charset="0"/>
              </a:rPr>
              <a:t> orang </a:t>
            </a:r>
            <a:r>
              <a:rPr lang="en-ID" dirty="0" err="1">
                <a:latin typeface="Eras Demi ITC" panose="020B0805030504020804" pitchFamily="34" charset="0"/>
              </a:rPr>
              <a:t>benar</a:t>
            </a:r>
            <a:r>
              <a:rPr lang="en-ID" dirty="0">
                <a:latin typeface="Eras Demi ITC" panose="020B08050305040208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Pemazmur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membandingkan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kepercayaan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palsu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orang-orang </a:t>
            </a:r>
            <a:r>
              <a:rPr lang="en-ID" dirty="0" err="1">
                <a:latin typeface="Gill Sans Nova Cond XBd" panose="020B0A06020104020203" pitchFamily="34" charset="0"/>
              </a:rPr>
              <a:t>bodoh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bagaimana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kepercayaan</a:t>
            </a:r>
            <a:r>
              <a:rPr lang="en-ID" dirty="0">
                <a:latin typeface="Gill Sans Nova Cond XBd" panose="020B0A06020104020203" pitchFamily="34" charset="0"/>
              </a:rPr>
              <a:t> orang </a:t>
            </a:r>
            <a:r>
              <a:rPr lang="en-ID" dirty="0" err="1">
                <a:latin typeface="Gill Sans Nova Cond XBd" panose="020B0A06020104020203" pitchFamily="34" charset="0"/>
              </a:rPr>
              <a:t>bijak</a:t>
            </a:r>
            <a:r>
              <a:rPr lang="en-ID" dirty="0">
                <a:latin typeface="Gill Sans Nova Cond XBd" panose="020B0A06020104020203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6886DC-03B3-1DD2-17A3-13CCEDC55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72" y="3016377"/>
            <a:ext cx="3657600" cy="2060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4628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891" y="1119031"/>
            <a:ext cx="3464954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FDF69B-2E7C-D958-7625-3FD5E3876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305" y="1396686"/>
            <a:ext cx="2430380" cy="4064628"/>
          </a:xfrm>
        </p:spPr>
        <p:txBody>
          <a:bodyPr>
            <a:normAutofit/>
          </a:bodyPr>
          <a:lstStyle/>
          <a:p>
            <a:r>
              <a:rPr lang="en-ID" sz="34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Bagaimana</a:t>
            </a:r>
            <a:r>
              <a:rPr lang="en-ID" sz="34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</a:t>
            </a:r>
            <a:r>
              <a:rPr lang="en-ID" sz="34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kepercayaan</a:t>
            </a:r>
            <a:r>
              <a:rPr lang="en-ID" sz="34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orang-orang </a:t>
            </a:r>
            <a:r>
              <a:rPr lang="en-ID" sz="34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bodoh</a:t>
            </a:r>
            <a:r>
              <a:rPr lang="en-ID" sz="34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2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6512790" y="941148"/>
            <a:ext cx="2240924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536" y="4780992"/>
            <a:ext cx="409575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442F4-0EE3-59A9-B134-64FC65781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7613" y="692150"/>
            <a:ext cx="4878261" cy="582294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sz="2600" dirty="0" err="1">
                <a:latin typeface="Gill Sans Nova Cond XBd" panose="020B0A06020104020203" pitchFamily="34" charset="0"/>
              </a:rPr>
              <a:t>Mereka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percaya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harta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bendanya</a:t>
            </a:r>
            <a:r>
              <a:rPr lang="en-ID" sz="2600" dirty="0">
                <a:latin typeface="Gill Sans Nova Cond XBd" panose="020B0A06020104020203" pitchFamily="34" charset="0"/>
              </a:rPr>
              <a:t>, dan </a:t>
            </a:r>
            <a:r>
              <a:rPr lang="en-ID" sz="2600" dirty="0" err="1">
                <a:latin typeface="Gill Sans Nova Cond XBd" panose="020B0A06020104020203" pitchFamily="34" charset="0"/>
              </a:rPr>
              <a:t>memegahkan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diri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dengan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banyaknya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kekayaan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mereka</a:t>
            </a:r>
            <a:r>
              <a:rPr lang="en-ID" sz="2600" dirty="0">
                <a:latin typeface="Gill Sans Nova Cond XBd" panose="020B0A06020104020203" pitchFamily="34" charset="0"/>
              </a:rPr>
              <a:t>" [</a:t>
            </a:r>
            <a:r>
              <a:rPr lang="en-ID" sz="2600" dirty="0" err="1">
                <a:latin typeface="Gill Sans Nova Cond XBd" panose="020B0A06020104020203" pitchFamily="34" charset="0"/>
              </a:rPr>
              <a:t>Mazmur</a:t>
            </a:r>
            <a:r>
              <a:rPr lang="en-ID" sz="2600" dirty="0">
                <a:latin typeface="Gill Sans Nova Cond XBd" panose="020B0A06020104020203" pitchFamily="34" charset="0"/>
              </a:rPr>
              <a:t> 49: 7]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600" dirty="0">
                <a:latin typeface="Gill Sans Nova Cond XBd" panose="020B0A06020104020203" pitchFamily="34" charset="0"/>
              </a:rPr>
              <a:t>yang </a:t>
            </a:r>
            <a:r>
              <a:rPr lang="en-ID" sz="2600" dirty="0" err="1">
                <a:latin typeface="Gill Sans Nova Cond XBd" panose="020B0A06020104020203" pitchFamily="34" charset="0"/>
              </a:rPr>
              <a:t>menganggap</a:t>
            </a:r>
            <a:r>
              <a:rPr lang="en-ID" sz="2600" dirty="0">
                <a:latin typeface="Gill Sans Nova Cond XBd" panose="020B0A06020104020203" pitchFamily="34" charset="0"/>
              </a:rPr>
              <a:t> ladang-ladang </a:t>
            </a:r>
            <a:r>
              <a:rPr lang="en-ID" sz="2600" dirty="0" err="1">
                <a:latin typeface="Gill Sans Nova Cond XBd" panose="020B0A06020104020203" pitchFamily="34" charset="0"/>
              </a:rPr>
              <a:t>adalah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milik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mereka</a:t>
            </a:r>
            <a:r>
              <a:rPr lang="en-ID" sz="2600" dirty="0">
                <a:latin typeface="Gill Sans Nova Cond XBd" panose="020B0A06020104020203" pitchFamily="34" charset="0"/>
              </a:rPr>
              <a:t> [</a:t>
            </a:r>
            <a:r>
              <a:rPr lang="en-ID" sz="2600" dirty="0" err="1">
                <a:latin typeface="Gill Sans Nova Cond XBd" panose="020B0A06020104020203" pitchFamily="34" charset="0"/>
              </a:rPr>
              <a:t>Mazmur</a:t>
            </a:r>
            <a:r>
              <a:rPr lang="en-ID" sz="2600" dirty="0">
                <a:latin typeface="Gill Sans Nova Cond XBd" panose="020B0A06020104020203" pitchFamily="34" charset="0"/>
              </a:rPr>
              <a:t> 49: 12]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600" dirty="0">
                <a:latin typeface="Gill Sans Nova Cond XBd" panose="020B0A06020104020203" pitchFamily="34" charset="0"/>
              </a:rPr>
              <a:t>dan yang </a:t>
            </a:r>
            <a:r>
              <a:rPr lang="en-ID" sz="2600" dirty="0" err="1">
                <a:latin typeface="Gill Sans Nova Cond XBd" panose="020B0A06020104020203" pitchFamily="34" charset="0"/>
              </a:rPr>
              <a:t>hidup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hanya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untuk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memberkati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diri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mereka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sendiri</a:t>
            </a:r>
            <a:r>
              <a:rPr lang="en-ID" sz="2600" dirty="0">
                <a:latin typeface="Gill Sans Nova Cond XBd" panose="020B0A06020104020203" pitchFamily="34" charset="0"/>
              </a:rPr>
              <a:t> [</a:t>
            </a:r>
            <a:r>
              <a:rPr lang="en-ID" sz="2600" dirty="0" err="1">
                <a:latin typeface="Gill Sans Nova Cond XBd" panose="020B0A06020104020203" pitchFamily="34" charset="0"/>
              </a:rPr>
              <a:t>Mazmur</a:t>
            </a:r>
            <a:r>
              <a:rPr lang="en-ID" sz="2600" dirty="0">
                <a:latin typeface="Gill Sans Nova Cond XBd" panose="020B0A06020104020203" pitchFamily="34" charset="0"/>
              </a:rPr>
              <a:t> 49:19].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600" dirty="0" err="1">
                <a:latin typeface="Gill Sans Nova Cond XBd" panose="020B0A06020104020203" pitchFamily="34" charset="0"/>
              </a:rPr>
              <a:t>Mereka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bertindak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seolah-olah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rumah</a:t>
            </a:r>
            <a:r>
              <a:rPr lang="en-ID" sz="2600" dirty="0">
                <a:latin typeface="Gill Sans Nova Cond XBd" panose="020B0A06020104020203" pitchFamily="34" charset="0"/>
              </a:rPr>
              <a:t> dan </a:t>
            </a:r>
            <a:r>
              <a:rPr lang="en-ID" sz="2600" dirty="0" err="1">
                <a:latin typeface="Gill Sans Nova Cond XBd" panose="020B0A06020104020203" pitchFamily="34" charset="0"/>
              </a:rPr>
              <a:t>kemuliaan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mereka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bertahan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selamanya</a:t>
            </a:r>
            <a:r>
              <a:rPr lang="en-ID" sz="2600" dirty="0">
                <a:latin typeface="Gill Sans Nova Cond XBd" panose="020B0A06020104020203" pitchFamily="34" charset="0"/>
              </a:rPr>
              <a:t> [</a:t>
            </a:r>
            <a:r>
              <a:rPr lang="en-ID" sz="2600" dirty="0" err="1">
                <a:latin typeface="Gill Sans Nova Cond XBd" panose="020B0A06020104020203" pitchFamily="34" charset="0"/>
              </a:rPr>
              <a:t>Mazmur</a:t>
            </a:r>
            <a:r>
              <a:rPr lang="en-ID" sz="2600" dirty="0">
                <a:latin typeface="Gill Sans Nova Cond XBd" panose="020B0A06020104020203" pitchFamily="34" charset="0"/>
              </a:rPr>
              <a:t> 49:12,18].</a:t>
            </a:r>
          </a:p>
        </p:txBody>
      </p:sp>
    </p:spTree>
    <p:extLst>
      <p:ext uri="{BB962C8B-B14F-4D97-AF65-F5344CB8AC3E}">
        <p14:creationId xmlns:p14="http://schemas.microsoft.com/office/powerpoint/2010/main" val="1936564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891" y="1119031"/>
            <a:ext cx="3464954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FFC9EC-68DC-2E83-7BE1-A321D5122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305" y="1396686"/>
            <a:ext cx="2430380" cy="4064628"/>
          </a:xfrm>
        </p:spPr>
        <p:txBody>
          <a:bodyPr>
            <a:normAutofit/>
          </a:bodyPr>
          <a:lstStyle/>
          <a:p>
            <a:r>
              <a:rPr lang="en-ID" sz="36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Apa</a:t>
            </a:r>
            <a:r>
              <a:rPr lang="en-ID" sz="36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36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dilupakan</a:t>
            </a:r>
            <a:r>
              <a:rPr lang="en-ID" sz="36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oleh orang-orang </a:t>
            </a:r>
            <a:r>
              <a:rPr lang="en-ID" sz="36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bodoh</a:t>
            </a:r>
            <a:r>
              <a:rPr lang="en-ID" sz="36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6512790" y="941148"/>
            <a:ext cx="2240924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536" y="4780992"/>
            <a:ext cx="409575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CB940-A119-5DA3-8159-693E03429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7614" y="727077"/>
            <a:ext cx="4563937" cy="567372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ID" sz="2600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lupa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bahwa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kehormatan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lenyap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bahwa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binasa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seperti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halnya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binatang</a:t>
            </a:r>
            <a:r>
              <a:rPr lang="en-ID" sz="2600" dirty="0">
                <a:latin typeface="Franklin Gothic Medium Cond" panose="020B0606030402020204" pitchFamily="34" charset="0"/>
              </a:rPr>
              <a:t> [</a:t>
            </a:r>
            <a:r>
              <a:rPr lang="en-ID" sz="2600" dirty="0" err="1">
                <a:latin typeface="Franklin Gothic Medium Cond" panose="020B0606030402020204" pitchFamily="34" charset="0"/>
              </a:rPr>
              <a:t>Mazmur</a:t>
            </a:r>
            <a:r>
              <a:rPr lang="en-ID" sz="2600" dirty="0">
                <a:latin typeface="Franklin Gothic Medium Cond" panose="020B0606030402020204" pitchFamily="34" charset="0"/>
              </a:rPr>
              <a:t> 49:13].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D" sz="2600" dirty="0">
                <a:latin typeface="Franklin Gothic Medium Cond" panose="020B0606030402020204" pitchFamily="34" charset="0"/>
              </a:rPr>
              <a:t>"</a:t>
            </a:r>
            <a:r>
              <a:rPr lang="en-ID" sz="2600" dirty="0" err="1">
                <a:latin typeface="Franklin Gothic Medium Cond" panose="020B0606030402020204" pitchFamily="34" charset="0"/>
              </a:rPr>
              <a:t>Seperti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domba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meluncur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dirty="0">
                <a:latin typeface="Franklin Gothic Medium Cond" panose="020B0606030402020204" pitchFamily="34" charset="0"/>
              </a:rPr>
              <a:t> dunia orang </a:t>
            </a:r>
            <a:r>
              <a:rPr lang="en-ID" sz="2600" dirty="0" err="1">
                <a:latin typeface="Franklin Gothic Medium Cond" panose="020B0606030402020204" pitchFamily="34" charset="0"/>
              </a:rPr>
              <a:t>mati</a:t>
            </a:r>
            <a:r>
              <a:rPr lang="en-ID" sz="2600" dirty="0">
                <a:latin typeface="Franklin Gothic Medium Cond" panose="020B0606030402020204" pitchFamily="34" charset="0"/>
              </a:rPr>
              <a:t>, ... </a:t>
            </a:r>
            <a:r>
              <a:rPr lang="en-ID" sz="2600" dirty="0" err="1">
                <a:latin typeface="Franklin Gothic Medium Cond" panose="020B0606030402020204" pitchFamily="34" charset="0"/>
              </a:rPr>
              <a:t>perawakan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hancur</a:t>
            </a:r>
            <a:r>
              <a:rPr lang="en-ID" sz="2600" dirty="0">
                <a:latin typeface="Franklin Gothic Medium Cond" panose="020B0606030402020204" pitchFamily="34" charset="0"/>
              </a:rPr>
              <a:t>, dunia orang </a:t>
            </a:r>
            <a:r>
              <a:rPr lang="en-ID" sz="2600" dirty="0" err="1">
                <a:latin typeface="Franklin Gothic Medium Cond" panose="020B0606030402020204" pitchFamily="34" charset="0"/>
              </a:rPr>
              <a:t>mati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menjadi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tempat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kediaman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dirty="0">
                <a:latin typeface="Franklin Gothic Medium Cond" panose="020B0606030402020204" pitchFamily="34" charset="0"/>
              </a:rPr>
              <a:t>" [</a:t>
            </a:r>
            <a:r>
              <a:rPr lang="en-ID" sz="2600" dirty="0" err="1">
                <a:latin typeface="Franklin Gothic Medium Cond" panose="020B0606030402020204" pitchFamily="34" charset="0"/>
              </a:rPr>
              <a:t>Mazmur</a:t>
            </a:r>
            <a:r>
              <a:rPr lang="en-ID" sz="2600" dirty="0">
                <a:latin typeface="Franklin Gothic Medium Cond" panose="020B0606030402020204" pitchFamily="34" charset="0"/>
              </a:rPr>
              <a:t> 49:15].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D" sz="2600" dirty="0" err="1">
                <a:latin typeface="Franklin Gothic Medium Cond" panose="020B0606030402020204" pitchFamily="34" charset="0"/>
              </a:rPr>
              <a:t>Ayub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sendiri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mengatakan</a:t>
            </a:r>
            <a:r>
              <a:rPr lang="en-ID" sz="2600" dirty="0">
                <a:latin typeface="Franklin Gothic Medium Cond" panose="020B0606030402020204" pitchFamily="34" charset="0"/>
              </a:rPr>
              <a:t>: "</a:t>
            </a:r>
            <a:r>
              <a:rPr lang="en-ID" sz="2600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telanjang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aku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keluar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kandungan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ibuku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telanjang</a:t>
            </a:r>
            <a:r>
              <a:rPr lang="en-ID" sz="2600" dirty="0">
                <a:latin typeface="Franklin Gothic Medium Cond" panose="020B0606030402020204" pitchFamily="34" charset="0"/>
              </a:rPr>
              <a:t> juga </a:t>
            </a:r>
            <a:r>
              <a:rPr lang="en-ID" sz="2600" dirty="0" err="1">
                <a:latin typeface="Franklin Gothic Medium Cond" panose="020B0606030402020204" pitchFamily="34" charset="0"/>
              </a:rPr>
              <a:t>aku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kembali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dalamnya</a:t>
            </a:r>
            <a:r>
              <a:rPr lang="en-ID" sz="2600" dirty="0">
                <a:latin typeface="Franklin Gothic Medium Cond" panose="020B0606030402020204" pitchFamily="34" charset="0"/>
              </a:rPr>
              <a:t>" [</a:t>
            </a:r>
            <a:r>
              <a:rPr lang="en-ID" sz="2600" dirty="0" err="1">
                <a:latin typeface="Franklin Gothic Medium Cond" panose="020B0606030402020204" pitchFamily="34" charset="0"/>
              </a:rPr>
              <a:t>Ayub</a:t>
            </a:r>
            <a:r>
              <a:rPr lang="en-ID" sz="2600" dirty="0">
                <a:latin typeface="Franklin Gothic Medium Cond" panose="020B0606030402020204" pitchFamily="34" charset="0"/>
              </a:rPr>
              <a:t> 1:21].</a:t>
            </a:r>
          </a:p>
        </p:txBody>
      </p:sp>
    </p:spTree>
    <p:extLst>
      <p:ext uri="{BB962C8B-B14F-4D97-AF65-F5344CB8AC3E}">
        <p14:creationId xmlns:p14="http://schemas.microsoft.com/office/powerpoint/2010/main" val="3058581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812F98-9378-BA6C-0559-EB9F5995F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530" y="1198418"/>
            <a:ext cx="2400300" cy="4461163"/>
          </a:xfrm>
        </p:spPr>
        <p:txBody>
          <a:bodyPr>
            <a:normAutofit fontScale="90000"/>
          </a:bodyPr>
          <a:lstStyle/>
          <a:p>
            <a:r>
              <a:rPr lang="en-ID" sz="34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Perbedaan</a:t>
            </a:r>
            <a:r>
              <a:rPr lang="en-ID" sz="34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4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radikal</a:t>
            </a:r>
            <a:r>
              <a:rPr lang="en-ID" sz="34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4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apakah</a:t>
            </a:r>
            <a:r>
              <a:rPr lang="en-ID" sz="34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34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ada</a:t>
            </a:r>
            <a:r>
              <a:rPr lang="en-ID" sz="34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4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antara</a:t>
            </a:r>
            <a:r>
              <a:rPr lang="en-ID" sz="34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orang </a:t>
            </a:r>
            <a:r>
              <a:rPr lang="en-ID" sz="34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bodoh</a:t>
            </a:r>
            <a:r>
              <a:rPr lang="en-ID" sz="34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dan orang </a:t>
            </a:r>
            <a:r>
              <a:rPr lang="en-ID" sz="34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bijak</a:t>
            </a:r>
            <a:r>
              <a:rPr lang="en-ID" sz="34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4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menurut</a:t>
            </a:r>
            <a:r>
              <a:rPr lang="en-ID" sz="34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4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pemazmur</a:t>
            </a:r>
            <a:r>
              <a:rPr lang="en-ID" sz="34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?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1AD9D-D696-327C-1C52-DA1951010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5481" y="591344"/>
            <a:ext cx="5179868" cy="5947568"/>
          </a:xfrm>
        </p:spPr>
        <p:txBody>
          <a:bodyPr anchor="ctr"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ID" sz="2400" dirty="0">
                <a:latin typeface="Gill Sans Nova Cond XBd" panose="020B0A06020104020203" pitchFamily="34" charset="0"/>
              </a:rPr>
              <a:t>Orang </a:t>
            </a:r>
            <a:r>
              <a:rPr lang="en-ID" sz="2400" dirty="0" err="1">
                <a:latin typeface="Gill Sans Nova Cond XBd" panose="020B0A06020104020203" pitchFamily="34" charset="0"/>
              </a:rPr>
              <a:t>bodoh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berusaha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menemukan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kepastian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kepemilikan</a:t>
            </a:r>
            <a:r>
              <a:rPr lang="en-ID" sz="2400" dirty="0"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latin typeface="Gill Sans Nova Cond XBd" panose="020B0A06020104020203" pitchFamily="34" charset="0"/>
              </a:rPr>
              <a:t>pencapaian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sendiri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sementara</a:t>
            </a:r>
            <a:r>
              <a:rPr lang="en-ID" sz="2400" dirty="0">
                <a:latin typeface="Gill Sans Nova Cond XBd" panose="020B0A06020104020203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D" sz="2400" dirty="0">
                <a:latin typeface="Gill Sans Nova Cond XBd" panose="020B0A06020104020203" pitchFamily="34" charset="0"/>
              </a:rPr>
              <a:t>Orang </a:t>
            </a:r>
            <a:r>
              <a:rPr lang="en-ID" sz="2400" dirty="0" err="1">
                <a:latin typeface="Gill Sans Nova Cond XBd" panose="020B0A06020104020203" pitchFamily="34" charset="0"/>
              </a:rPr>
              <a:t>bijak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melihat</a:t>
            </a:r>
            <a:r>
              <a:rPr lang="en-ID" sz="2400" dirty="0">
                <a:latin typeface="Gill Sans Nova Cond XBd" panose="020B0A06020104020203" pitchFamily="34" charset="0"/>
              </a:rPr>
              <a:t>, di </a:t>
            </a:r>
            <a:r>
              <a:rPr lang="en-ID" sz="2400" dirty="0" err="1">
                <a:latin typeface="Gill Sans Nova Cond XBd" panose="020B0A06020104020203" pitchFamily="34" charset="0"/>
              </a:rPr>
              <a:t>balik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kisah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manusia</a:t>
            </a:r>
            <a:r>
              <a:rPr lang="en-ID" sz="2400" dirty="0"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latin typeface="Gill Sans Nova Cond XBd" panose="020B0A06020104020203" pitchFamily="34" charset="0"/>
              </a:rPr>
              <a:t>penjara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kubur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ada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pahala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mulia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telah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disediakan</a:t>
            </a:r>
            <a:r>
              <a:rPr lang="en-ID" sz="2400" dirty="0">
                <a:latin typeface="Gill Sans Nova Cond XBd" panose="020B0A06020104020203" pitchFamily="34" charset="0"/>
              </a:rPr>
              <a:t> Allah </a:t>
            </a:r>
            <a:r>
              <a:rPr lang="en-ID" sz="2400" dirty="0" err="1">
                <a:latin typeface="Gill Sans Nova Cond XBd" panose="020B0A06020104020203" pitchFamily="34" charset="0"/>
              </a:rPr>
              <a:t>untuknya</a:t>
            </a:r>
            <a:r>
              <a:rPr lang="en-ID" sz="2400" dirty="0">
                <a:latin typeface="Gill Sans Nova Cond XBd" panose="020B0A06020104020203" pitchFamily="34" charset="0"/>
              </a:rPr>
              <a:t> [1 Petrus 1:4]. </a:t>
            </a:r>
            <a:r>
              <a:rPr lang="en-ID" sz="2400" dirty="0" err="1">
                <a:latin typeface="Gill Sans Nova Cond XBd" panose="020B0A06020104020203" pitchFamily="34" charset="0"/>
              </a:rPr>
              <a:t>Pemazmur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dapat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berkata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yakin</a:t>
            </a:r>
            <a:r>
              <a:rPr lang="en-ID" sz="2400" dirty="0">
                <a:latin typeface="Gill Sans Nova Cond XBd" panose="020B0A06020104020203" pitchFamily="34" charset="0"/>
              </a:rPr>
              <a:t>, "</a:t>
            </a:r>
            <a:r>
              <a:rPr lang="en-ID" sz="2400" dirty="0" err="1">
                <a:latin typeface="Gill Sans Nova Cond XBd" panose="020B0A06020104020203" pitchFamily="34" charset="0"/>
              </a:rPr>
              <a:t>Tetapi</a:t>
            </a:r>
            <a:r>
              <a:rPr lang="en-ID" sz="2400" dirty="0">
                <a:latin typeface="Gill Sans Nova Cond XBd" panose="020B0A06020104020203" pitchFamily="34" charset="0"/>
              </a:rPr>
              <a:t> Allah </a:t>
            </a:r>
            <a:r>
              <a:rPr lang="en-ID" sz="2400" dirty="0" err="1"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membebaskan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nyawaku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cengkeraman</a:t>
            </a:r>
            <a:r>
              <a:rPr lang="en-ID" sz="2400" dirty="0">
                <a:latin typeface="Gill Sans Nova Cond XBd" panose="020B0A06020104020203" pitchFamily="34" charset="0"/>
              </a:rPr>
              <a:t> dunia orang </a:t>
            </a:r>
            <a:r>
              <a:rPr lang="en-ID" sz="2400" dirty="0" err="1">
                <a:latin typeface="Gill Sans Nova Cond XBd" panose="020B0A06020104020203" pitchFamily="34" charset="0"/>
              </a:rPr>
              <a:t>mati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sebab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menarik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aku</a:t>
            </a:r>
            <a:r>
              <a:rPr lang="en-ID" sz="2400" dirty="0">
                <a:latin typeface="Gill Sans Nova Cond XBd" panose="020B0A06020104020203" pitchFamily="34" charset="0"/>
              </a:rPr>
              <a:t>" [</a:t>
            </a:r>
            <a:r>
              <a:rPr lang="en-ID" sz="2400" dirty="0" err="1">
                <a:latin typeface="Gill Sans Nova Cond XBd" panose="020B0A06020104020203" pitchFamily="34" charset="0"/>
              </a:rPr>
              <a:t>Mazmur</a:t>
            </a:r>
            <a:r>
              <a:rPr lang="en-ID" sz="2400" dirty="0">
                <a:latin typeface="Gill Sans Nova Cond XBd" panose="020B0A06020104020203" pitchFamily="34" charset="0"/>
              </a:rPr>
              <a:t> 49:16], </a:t>
            </a:r>
            <a:r>
              <a:rPr lang="en-ID" sz="2400" dirty="0" err="1">
                <a:latin typeface="Gill Sans Nova Cond XBd" panose="020B0A06020104020203" pitchFamily="34" charset="0"/>
              </a:rPr>
              <a:t>hal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ini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berarti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bahwa</a:t>
            </a:r>
            <a:r>
              <a:rPr lang="en-ID" sz="2400" dirty="0">
                <a:latin typeface="Gill Sans Nova Cond XBd" panose="020B0A06020104020203" pitchFamily="34" charset="0"/>
              </a:rPr>
              <a:t> orang </a:t>
            </a:r>
            <a:r>
              <a:rPr lang="en-ID" sz="2400" dirty="0" err="1">
                <a:latin typeface="Gill Sans Nova Cond XBd" panose="020B0A06020104020203" pitchFamily="34" charset="0"/>
              </a:rPr>
              <a:t>benar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mati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langsung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surga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pemazmur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hanya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mengatakan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bahwa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tinggal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selamanya</a:t>
            </a:r>
            <a:r>
              <a:rPr lang="en-ID" sz="2400" dirty="0">
                <a:latin typeface="Gill Sans Nova Cond XBd" panose="020B0A06020104020203" pitchFamily="34" charset="0"/>
              </a:rPr>
              <a:t> di </a:t>
            </a:r>
            <a:r>
              <a:rPr lang="en-ID" sz="2400" dirty="0" err="1"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kubur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54621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425CD-2FE9-05A2-4B16-5BFB4320E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055" y="473951"/>
            <a:ext cx="4572000" cy="6210299"/>
          </a:xfrm>
        </p:spPr>
        <p:txBody>
          <a:bodyPr>
            <a:noAutofit/>
          </a:bodyPr>
          <a:lstStyle/>
          <a:p>
            <a:r>
              <a:rPr lang="en-ID" sz="3000" dirty="0">
                <a:latin typeface="Franklin Gothic Medium Cond" panose="020B0606030402020204" pitchFamily="34" charset="0"/>
              </a:rPr>
              <a:t>Pada </a:t>
            </a:r>
            <a:r>
              <a:rPr lang="en-ID" sz="3000" dirty="0" err="1">
                <a:latin typeface="Franklin Gothic Medium Cond" panose="020B0606030402020204" pitchFamily="34" charset="0"/>
              </a:rPr>
              <a:t>akhirnya</a:t>
            </a:r>
            <a:r>
              <a:rPr lang="en-ID" sz="3000" dirty="0">
                <a:latin typeface="Franklin Gothic Medium Cond" panose="020B0606030402020204" pitchFamily="34" charset="0"/>
              </a:rPr>
              <a:t>, </a:t>
            </a:r>
            <a:r>
              <a:rPr lang="en-ID" sz="3000" dirty="0" err="1">
                <a:latin typeface="Franklin Gothic Medium Cond" panose="020B0606030402020204" pitchFamily="34" charset="0"/>
              </a:rPr>
              <a:t>mereka</a:t>
            </a:r>
            <a:r>
              <a:rPr lang="en-ID" sz="3000" dirty="0">
                <a:latin typeface="Franklin Gothic Medium Cond" panose="020B0606030402020204" pitchFamily="34" charset="0"/>
              </a:rPr>
              <a:t> yang </a:t>
            </a:r>
            <a:r>
              <a:rPr lang="en-ID" sz="3000" dirty="0" err="1">
                <a:latin typeface="Franklin Gothic Medium Cond" panose="020B0606030402020204" pitchFamily="34" charset="0"/>
              </a:rPr>
              <a:t>mengasihi</a:t>
            </a:r>
            <a:r>
              <a:rPr lang="en-ID" sz="3000" dirty="0">
                <a:latin typeface="Franklin Gothic Medium Cond" panose="020B0606030402020204" pitchFamily="34" charset="0"/>
              </a:rPr>
              <a:t> dan </a:t>
            </a:r>
            <a:r>
              <a:rPr lang="en-ID" sz="3000" dirty="0" err="1">
                <a:latin typeface="Franklin Gothic Medium Cond" panose="020B0606030402020204" pitchFamily="34" charset="0"/>
              </a:rPr>
              <a:t>menaati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Tuhan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akan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memiliki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nasib</a:t>
            </a:r>
            <a:r>
              <a:rPr lang="en-ID" sz="3000" dirty="0">
                <a:latin typeface="Franklin Gothic Medium Cond" panose="020B0606030402020204" pitchFamily="34" charset="0"/>
              </a:rPr>
              <a:t> yang </a:t>
            </a:r>
            <a:r>
              <a:rPr lang="en-ID" sz="3000" dirty="0" err="1">
                <a:latin typeface="Franklin Gothic Medium Cond" panose="020B0606030402020204" pitchFamily="34" charset="0"/>
              </a:rPr>
              <a:t>berbeda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dengan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mereka</a:t>
            </a:r>
            <a:r>
              <a:rPr lang="en-ID" sz="3000" dirty="0">
                <a:latin typeface="Franklin Gothic Medium Cond" panose="020B0606030402020204" pitchFamily="34" charset="0"/>
              </a:rPr>
              <a:t> yang </a:t>
            </a:r>
            <a:r>
              <a:rPr lang="en-ID" sz="3000" dirty="0" err="1">
                <a:latin typeface="Franklin Gothic Medium Cond" panose="020B0606030402020204" pitchFamily="34" charset="0"/>
              </a:rPr>
              <a:t>hidup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hanya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untuk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mengejar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kesenangan</a:t>
            </a:r>
            <a:r>
              <a:rPr lang="en-ID" sz="3000" dirty="0">
                <a:latin typeface="Franklin Gothic Medium Cond" panose="020B0606030402020204" pitchFamily="34" charset="0"/>
              </a:rPr>
              <a:t> dunia.</a:t>
            </a:r>
          </a:p>
          <a:p>
            <a:r>
              <a:rPr lang="en-ID" sz="3000" dirty="0">
                <a:latin typeface="Gill Sans Nova Cond XBd" panose="020B0A06020104020203" pitchFamily="34" charset="0"/>
              </a:rPr>
              <a:t>Orang </a:t>
            </a:r>
            <a:r>
              <a:rPr lang="en-ID" sz="3000" dirty="0" err="1">
                <a:latin typeface="Gill Sans Nova Cond XBd" panose="020B0A06020104020203" pitchFamily="34" charset="0"/>
              </a:rPr>
              <a:t>bijak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akan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menerima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hadiah</a:t>
            </a:r>
            <a:r>
              <a:rPr lang="en-ID" sz="3000" dirty="0">
                <a:latin typeface="Gill Sans Nova Cond XBd" panose="020B0A06020104020203" pitchFamily="34" charset="0"/>
              </a:rPr>
              <a:t> yang </a:t>
            </a:r>
            <a:r>
              <a:rPr lang="en-ID" sz="3000" dirty="0" err="1">
                <a:latin typeface="Gill Sans Nova Cond XBd" panose="020B0A06020104020203" pitchFamily="34" charset="0"/>
              </a:rPr>
              <a:t>jauh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lebih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mulia</a:t>
            </a:r>
            <a:r>
              <a:rPr lang="en-ID" sz="3000" dirty="0">
                <a:latin typeface="Gill Sans Nova Cond XBd" panose="020B0A06020104020203" pitchFamily="34" charset="0"/>
              </a:rPr>
              <a:t> dan </a:t>
            </a:r>
            <a:r>
              <a:rPr lang="en-ID" sz="3000" dirty="0" err="1">
                <a:latin typeface="Gill Sans Nova Cond XBd" panose="020B0A06020104020203" pitchFamily="34" charset="0"/>
              </a:rPr>
              <a:t>abadi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daripada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apa</a:t>
            </a:r>
            <a:r>
              <a:rPr lang="en-ID" sz="3000" dirty="0">
                <a:latin typeface="Gill Sans Nova Cond XBd" panose="020B0A06020104020203" pitchFamily="34" charset="0"/>
              </a:rPr>
              <a:t> yang </a:t>
            </a:r>
            <a:r>
              <a:rPr lang="en-ID" sz="3000" dirty="0" err="1">
                <a:latin typeface="Gill Sans Nova Cond XBd" panose="020B0A06020104020203" pitchFamily="34" charset="0"/>
              </a:rPr>
              <a:t>bisa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dikumpulkan</a:t>
            </a:r>
            <a:r>
              <a:rPr lang="en-ID" sz="3000" dirty="0">
                <a:latin typeface="Gill Sans Nova Cond XBd" panose="020B0A06020104020203" pitchFamily="34" charset="0"/>
              </a:rPr>
              <a:t> orang </a:t>
            </a:r>
            <a:r>
              <a:rPr lang="en-ID" sz="3000" dirty="0" err="1">
                <a:latin typeface="Gill Sans Nova Cond XBd" panose="020B0A06020104020203" pitchFamily="34" charset="0"/>
              </a:rPr>
              <a:t>bodoh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untuk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dirinya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sendiri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selama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hidup</a:t>
            </a:r>
            <a:r>
              <a:rPr lang="en-ID" sz="3000" dirty="0">
                <a:latin typeface="Gill Sans Nova Cond XBd" panose="020B0A06020104020203" pitchFamily="34" charset="0"/>
              </a:rPr>
              <a:t> yang </a:t>
            </a:r>
            <a:r>
              <a:rPr lang="en-ID" sz="3000" dirty="0" err="1">
                <a:latin typeface="Gill Sans Nova Cond XBd" panose="020B0A06020104020203" pitchFamily="34" charset="0"/>
              </a:rPr>
              <a:t>singkat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ini</a:t>
            </a:r>
            <a:r>
              <a:rPr lang="en-ID" sz="3000" dirty="0">
                <a:latin typeface="Gill Sans Nova Cond XBd" panose="020B0A06020104020203" pitchFamily="34" charset="0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DA38DC-D375-8595-A914-44F240F69A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14" r="5523" b="-2"/>
          <a:stretch/>
        </p:blipFill>
        <p:spPr>
          <a:xfrm>
            <a:off x="4769517" y="742950"/>
            <a:ext cx="3853351" cy="5137802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0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4696411" y="687822"/>
            <a:ext cx="4103360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6420" y="921125"/>
            <a:ext cx="593266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779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7E37-7377-BC12-7140-7121FA9A7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6733" y="3095625"/>
            <a:ext cx="4039791" cy="647701"/>
          </a:xfrm>
        </p:spPr>
        <p:txBody>
          <a:bodyPr anchor="ctr">
            <a:normAutofit/>
          </a:bodyPr>
          <a:lstStyle/>
          <a:p>
            <a:r>
              <a:rPr lang="en-ID" sz="4000" dirty="0">
                <a:latin typeface="Eras Bold ITC" panose="020B0907030504020204" pitchFamily="34" charset="0"/>
              </a:rPr>
              <a:t>1 Petrus 1:3-4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1F998F-F993-AC76-77A8-F10C28E923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174"/>
          <a:stretch/>
        </p:blipFill>
        <p:spPr>
          <a:xfrm>
            <a:off x="20" y="10"/>
            <a:ext cx="9143980" cy="3114665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4A4C5-8378-D64A-2ED0-7CE5733E3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853" y="3743326"/>
            <a:ext cx="7829550" cy="285749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dirty="0">
                <a:latin typeface="Franklin Gothic Medium Cond" panose="020B0606030402020204" pitchFamily="34" charset="0"/>
              </a:rPr>
              <a:t>“</a:t>
            </a:r>
            <a:r>
              <a:rPr lang="en-ID" dirty="0" err="1">
                <a:latin typeface="Franklin Gothic Medium Cond" panose="020B0606030402020204" pitchFamily="34" charset="0"/>
              </a:rPr>
              <a:t>Terpujilah</a:t>
            </a:r>
            <a:r>
              <a:rPr lang="en-ID" dirty="0">
                <a:latin typeface="Franklin Gothic Medium Cond" panose="020B0606030402020204" pitchFamily="34" charset="0"/>
              </a:rPr>
              <a:t> Allah dan </a:t>
            </a:r>
            <a:r>
              <a:rPr lang="en-ID" dirty="0" err="1">
                <a:latin typeface="Franklin Gothic Medium Cond" panose="020B0606030402020204" pitchFamily="34" charset="0"/>
              </a:rPr>
              <a:t>Bapa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Tuhan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Yesus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Kristus</a:t>
            </a:r>
            <a:r>
              <a:rPr lang="en-ID" dirty="0">
                <a:latin typeface="Franklin Gothic Medium Cond" panose="020B0606030402020204" pitchFamily="34" charset="0"/>
              </a:rPr>
              <a:t>, yang </a:t>
            </a:r>
            <a:r>
              <a:rPr lang="en-ID" dirty="0" err="1">
                <a:latin typeface="Franklin Gothic Medium Cond" panose="020B0606030402020204" pitchFamily="34" charset="0"/>
              </a:rPr>
              <a:t>karena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rahmat</a:t>
            </a:r>
            <a:r>
              <a:rPr lang="en-ID" dirty="0">
                <a:latin typeface="Franklin Gothic Medium Cond" panose="020B0606030402020204" pitchFamily="34" charset="0"/>
              </a:rPr>
              <a:t>-Nya yang </a:t>
            </a:r>
            <a:r>
              <a:rPr lang="en-ID" dirty="0" err="1">
                <a:latin typeface="Franklin Gothic Medium Cond" panose="020B0606030402020204" pitchFamily="34" charset="0"/>
              </a:rPr>
              <a:t>besar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melahirkan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kembali</a:t>
            </a:r>
            <a:r>
              <a:rPr lang="en-ID" dirty="0">
                <a:latin typeface="Franklin Gothic Medium Cond" panose="020B0606030402020204" pitchFamily="34" charset="0"/>
              </a:rPr>
              <a:t> oleh </a:t>
            </a:r>
            <a:r>
              <a:rPr lang="en-ID" dirty="0" err="1">
                <a:latin typeface="Franklin Gothic Medium Cond" panose="020B0606030402020204" pitchFamily="34" charset="0"/>
              </a:rPr>
              <a:t>kebangkitan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Yesus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Kristus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antara</a:t>
            </a:r>
            <a:r>
              <a:rPr lang="en-ID" dirty="0">
                <a:latin typeface="Franklin Gothic Medium Cond" panose="020B0606030402020204" pitchFamily="34" charset="0"/>
              </a:rPr>
              <a:t> orang </a:t>
            </a:r>
            <a:r>
              <a:rPr lang="en-ID" dirty="0" err="1">
                <a:latin typeface="Franklin Gothic Medium Cond" panose="020B0606030402020204" pitchFamily="34" charset="0"/>
              </a:rPr>
              <a:t>mati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kepada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suatu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hidup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penuh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pengharapan,untuk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menerima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suatu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bagian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dapat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binasa</a:t>
            </a:r>
            <a:r>
              <a:rPr lang="en-ID" dirty="0">
                <a:latin typeface="Franklin Gothic Medium Cond" panose="020B0606030402020204" pitchFamily="34" charset="0"/>
              </a:rPr>
              <a:t>, yang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dapat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cemar</a:t>
            </a:r>
            <a:r>
              <a:rPr lang="en-ID" dirty="0">
                <a:latin typeface="Franklin Gothic Medium Cond" panose="020B0606030402020204" pitchFamily="34" charset="0"/>
              </a:rPr>
              <a:t> dan yang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dapat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layu</a:t>
            </a:r>
            <a:r>
              <a:rPr lang="en-ID" dirty="0">
                <a:latin typeface="Franklin Gothic Medium Cond" panose="020B0606030402020204" pitchFamily="34" charset="0"/>
              </a:rPr>
              <a:t>, yang </a:t>
            </a:r>
            <a:r>
              <a:rPr lang="en-ID" dirty="0" err="1">
                <a:latin typeface="Franklin Gothic Medium Cond" panose="020B0606030402020204" pitchFamily="34" charset="0"/>
              </a:rPr>
              <a:t>tersimpan</a:t>
            </a:r>
            <a:r>
              <a:rPr lang="en-ID" dirty="0">
                <a:latin typeface="Franklin Gothic Medium Cond" panose="020B0606030402020204" pitchFamily="34" charset="0"/>
              </a:rPr>
              <a:t> di </a:t>
            </a:r>
            <a:r>
              <a:rPr lang="en-ID" dirty="0" err="1">
                <a:latin typeface="Franklin Gothic Medium Cond" panose="020B0606030402020204" pitchFamily="34" charset="0"/>
              </a:rPr>
              <a:t>sorga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bagi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kamu</a:t>
            </a:r>
            <a:r>
              <a:rPr lang="en-ID" dirty="0">
                <a:latin typeface="Franklin Gothic Medium Cond" panose="020B060603040202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239664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817FE-96CE-5BCB-E8B1-E3EBA5DB7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180974"/>
            <a:ext cx="7903978" cy="1373505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0070C0"/>
                </a:solidFill>
                <a:latin typeface="Congenial Black" panose="02000503040000020004" pitchFamily="2" charset="0"/>
              </a:rPr>
              <a:t>"DARI SAMUDERA RAYA BUMI“</a:t>
            </a:r>
            <a:br>
              <a:rPr lang="en-ID" sz="4000" dirty="0">
                <a:solidFill>
                  <a:srgbClr val="0070C0"/>
                </a:solidFill>
                <a:latin typeface="Congenial Black" panose="02000503040000020004" pitchFamily="2" charset="0"/>
              </a:rPr>
            </a:br>
            <a:r>
              <a:rPr lang="en-ID" sz="2800" dirty="0" err="1">
                <a:latin typeface="Bernard MT Condensed" panose="02050806060905020404" pitchFamily="18" charset="0"/>
              </a:rPr>
              <a:t>Selasa</a:t>
            </a:r>
            <a:r>
              <a:rPr lang="en-ID" sz="2800" dirty="0">
                <a:latin typeface="Bernard MT Condensed" panose="02050806060905020404" pitchFamily="18" charset="0"/>
              </a:rPr>
              <a:t>, 18 </a:t>
            </a:r>
            <a:r>
              <a:rPr lang="en-ID" sz="2800" dirty="0" err="1">
                <a:latin typeface="Bernard MT Condensed" panose="02050806060905020404" pitchFamily="18" charset="0"/>
              </a:rPr>
              <a:t>Oktober</a:t>
            </a:r>
            <a:r>
              <a:rPr lang="en-ID" sz="2800" dirty="0">
                <a:latin typeface="Bernard MT Condensed" panose="02050806060905020404" pitchFamily="18" charset="0"/>
              </a:rPr>
              <a:t> 2022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5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C11AB-387A-D2BE-25F6-B92362F74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9475" y="2014919"/>
            <a:ext cx="5372100" cy="4662107"/>
          </a:xfrm>
        </p:spPr>
        <p:txBody>
          <a:bodyPr anchor="t">
            <a:noAutofit/>
          </a:bodyPr>
          <a:lstStyle/>
          <a:p>
            <a:r>
              <a:rPr lang="en-ID" dirty="0" err="1">
                <a:latin typeface="Amasis MT Pro Black" panose="02040A04050005020304" pitchFamily="18" charset="0"/>
              </a:rPr>
              <a:t>Dalam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Mazmur</a:t>
            </a:r>
            <a:r>
              <a:rPr lang="en-ID" dirty="0">
                <a:latin typeface="Amasis MT Pro Black" panose="02040A04050005020304" pitchFamily="18" charset="0"/>
              </a:rPr>
              <a:t> 71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pemazmur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mencari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keamanan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harapan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Tuhan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sementara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dikelilingi</a:t>
            </a:r>
            <a:r>
              <a:rPr lang="en-ID" dirty="0">
                <a:latin typeface="Franklin Gothic Demi Cond" panose="020B0706030402020204" pitchFamily="34" charset="0"/>
              </a:rPr>
              <a:t> oleh </a:t>
            </a:r>
            <a:r>
              <a:rPr lang="en-ID" dirty="0" err="1">
                <a:latin typeface="Franklin Gothic Demi Cond" panose="020B0706030402020204" pitchFamily="34" charset="0"/>
              </a:rPr>
              <a:t>musuh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penuduh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palsu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mengatakan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Tuhan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meninggalkannya</a:t>
            </a:r>
            <a:r>
              <a:rPr lang="en-ID" dirty="0">
                <a:latin typeface="Franklin Gothic Demi Cond" panose="020B0706030402020204" pitchFamily="34" charset="0"/>
              </a:rPr>
              <a:t> [</a:t>
            </a:r>
            <a:r>
              <a:rPr lang="en-ID" dirty="0" err="1">
                <a:latin typeface="Franklin Gothic Demi Cond" panose="020B0706030402020204" pitchFamily="34" charset="0"/>
              </a:rPr>
              <a:t>Mzm</a:t>
            </a:r>
            <a:r>
              <a:rPr lang="en-ID" dirty="0">
                <a:latin typeface="Franklin Gothic Demi Cond" panose="020B0706030402020204" pitchFamily="34" charset="0"/>
              </a:rPr>
              <a:t>. 71:10,11].</a:t>
            </a:r>
          </a:p>
          <a:p>
            <a:pPr marL="0" indent="0">
              <a:buNone/>
            </a:pPr>
            <a:endParaRPr lang="en-ID" sz="800" dirty="0">
              <a:latin typeface="Franklin Gothic Demi Cond" panose="020B0706030402020204" pitchFamily="34" charset="0"/>
            </a:endParaRPr>
          </a:p>
          <a:p>
            <a:pPr marL="0" indent="0">
              <a:buNone/>
            </a:pPr>
            <a:r>
              <a:rPr lang="en-ID" dirty="0">
                <a:latin typeface="Franklin Gothic Medium Cond" panose="020B0606030402020204" pitchFamily="34" charset="0"/>
              </a:rPr>
              <a:t>Di </a:t>
            </a:r>
            <a:r>
              <a:rPr lang="en-ID" dirty="0" err="1">
                <a:latin typeface="Franklin Gothic Medium Cond" panose="020B0606030402020204" pitchFamily="34" charset="0"/>
              </a:rPr>
              <a:t>tengah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pergumulanya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pemazmur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menemukan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penghiburan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kepastian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mengingat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bagaimana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Tuhan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memeliharanya</a:t>
            </a:r>
            <a:r>
              <a:rPr lang="en-ID" dirty="0">
                <a:latin typeface="Franklin Gothic Medium Cond" panose="020B0606030402020204" pitchFamily="34" charset="0"/>
              </a:rPr>
              <a:t> di masa </a:t>
            </a:r>
            <a:r>
              <a:rPr lang="en-ID" dirty="0" err="1">
                <a:latin typeface="Franklin Gothic Medium Cond" panose="020B0606030402020204" pitchFamily="34" charset="0"/>
              </a:rPr>
              <a:t>lalu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BD5743-2340-DF19-1386-0B1AD2336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37" y="2176272"/>
            <a:ext cx="2776988" cy="37026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74930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" y="-5705"/>
            <a:ext cx="9143993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B2AECE-BF00-9973-B2D7-54EA17027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2900"/>
            <a:ext cx="9144000" cy="1194993"/>
          </a:xfrm>
        </p:spPr>
        <p:txBody>
          <a:bodyPr anchor="t">
            <a:normAutofit/>
          </a:bodyPr>
          <a:lstStyle/>
          <a:p>
            <a:pPr algn="ctr"/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Bagaimana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cara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pemazmur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mengekspresikan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pemeliharaan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Tuhan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kepadanya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9143992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638" y="2010758"/>
            <a:ext cx="342892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AFC3E-B18F-08C1-AF39-D621F32D4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1" y="1939759"/>
            <a:ext cx="8801104" cy="471821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dirty="0" err="1">
                <a:latin typeface="Franklin Gothic Medium Cond" panose="020B0606030402020204" pitchFamily="34" charset="0"/>
              </a:rPr>
              <a:t>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menyadari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bahwa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Tuhan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menopangnya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sejak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lahir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bahkan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mengeluarkannya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rahim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ibunya</a:t>
            </a:r>
            <a:r>
              <a:rPr lang="en-ID" dirty="0">
                <a:latin typeface="Franklin Gothic Medium Cond" panose="020B0606030402020204" pitchFamily="34" charset="0"/>
              </a:rPr>
              <a:t> [</a:t>
            </a:r>
            <a:r>
              <a:rPr lang="en-ID" dirty="0" err="1">
                <a:latin typeface="Franklin Gothic Medium Cond" panose="020B0606030402020204" pitchFamily="34" charset="0"/>
              </a:rPr>
              <a:t>Mazmur</a:t>
            </a:r>
            <a:r>
              <a:rPr lang="en-ID" dirty="0">
                <a:latin typeface="Franklin Gothic Medium Cond" panose="020B0606030402020204" pitchFamily="34" charset="0"/>
              </a:rPr>
              <a:t> 71:6]. 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 err="1">
                <a:latin typeface="Franklin Gothic Medium Cond" panose="020B0606030402020204" pitchFamily="34" charset="0"/>
              </a:rPr>
              <a:t>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mengakui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bahwa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Tuhan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mengajarinya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sejak</a:t>
            </a:r>
            <a:r>
              <a:rPr lang="en-ID" dirty="0">
                <a:latin typeface="Franklin Gothic Medium Cond" panose="020B0606030402020204" pitchFamily="34" charset="0"/>
              </a:rPr>
              <a:t> masa </a:t>
            </a:r>
            <a:r>
              <a:rPr lang="en-ID" dirty="0" err="1">
                <a:latin typeface="Franklin Gothic Medium Cond" panose="020B0606030402020204" pitchFamily="34" charset="0"/>
              </a:rPr>
              <a:t>mudanya</a:t>
            </a:r>
            <a:r>
              <a:rPr lang="en-ID" dirty="0">
                <a:latin typeface="Franklin Gothic Medium Cond" panose="020B0606030402020204" pitchFamily="34" charset="0"/>
              </a:rPr>
              <a:t> [</a:t>
            </a:r>
            <a:r>
              <a:rPr lang="en-ID" dirty="0" err="1">
                <a:latin typeface="Franklin Gothic Medium Cond" panose="020B0606030402020204" pitchFamily="34" charset="0"/>
              </a:rPr>
              <a:t>Mazmur</a:t>
            </a:r>
            <a:r>
              <a:rPr lang="en-ID" dirty="0">
                <a:latin typeface="Franklin Gothic Medium Cond" panose="020B0606030402020204" pitchFamily="34" charset="0"/>
              </a:rPr>
              <a:t> 71:17].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 err="1">
                <a:latin typeface="Franklin Gothic Medium Cond" panose="020B0606030402020204" pitchFamily="34" charset="0"/>
              </a:rPr>
              <a:t>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memohon</a:t>
            </a:r>
            <a:r>
              <a:rPr lang="en-ID" dirty="0">
                <a:latin typeface="Franklin Gothic Medium Cond" panose="020B0606030402020204" pitchFamily="34" charset="0"/>
              </a:rPr>
              <a:t> agar </a:t>
            </a:r>
            <a:r>
              <a:rPr lang="en-ID" dirty="0" err="1">
                <a:latin typeface="Franklin Gothic Medium Cond" panose="020B0606030402020204" pitchFamily="34" charset="0"/>
              </a:rPr>
              <a:t>Tuhan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menjadi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tempat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perlindungannya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terus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lindungan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Tuhan</a:t>
            </a:r>
            <a:r>
              <a:rPr lang="en-ID" dirty="0">
                <a:latin typeface="Franklin Gothic Medium Cond" panose="020B0606030402020204" pitchFamily="34" charset="0"/>
              </a:rPr>
              <a:t> [</a:t>
            </a:r>
            <a:r>
              <a:rPr lang="en-ID" dirty="0" err="1">
                <a:latin typeface="Franklin Gothic Medium Cond" panose="020B0606030402020204" pitchFamily="34" charset="0"/>
              </a:rPr>
              <a:t>Mazmur</a:t>
            </a:r>
            <a:r>
              <a:rPr lang="en-ID" dirty="0">
                <a:latin typeface="Franklin Gothic Medium Cond" panose="020B0606030402020204" pitchFamily="34" charset="0"/>
              </a:rPr>
              <a:t> 71:3].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 err="1">
                <a:latin typeface="Franklin Gothic Medium Cond" panose="020B0606030402020204" pitchFamily="34" charset="0"/>
              </a:rPr>
              <a:t>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menaruh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harapan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kekal</a:t>
            </a:r>
            <a:r>
              <a:rPr lang="en-ID" dirty="0">
                <a:latin typeface="Franklin Gothic Medium Cond" panose="020B0606030402020204" pitchFamily="34" charset="0"/>
              </a:rPr>
              <a:t> pada </a:t>
            </a:r>
            <a:r>
              <a:rPr lang="en-ID" dirty="0" err="1">
                <a:latin typeface="Franklin Gothic Medium Cond" panose="020B0606030402020204" pitchFamily="34" charset="0"/>
              </a:rPr>
              <a:t>Tuhan</a:t>
            </a:r>
            <a:r>
              <a:rPr lang="en-ID" dirty="0">
                <a:latin typeface="Franklin Gothic Medium Cond" panose="020B0606030402020204" pitchFamily="34" charset="0"/>
              </a:rPr>
              <a:t>. "</a:t>
            </a:r>
            <a:r>
              <a:rPr lang="en-ID" dirty="0" err="1">
                <a:latin typeface="Gill Sans Nova Cond XBd" panose="020B0A06020104020203" pitchFamily="34" charset="0"/>
              </a:rPr>
              <a:t>Engkau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telah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membuat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mengalami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banyak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kesusahan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malapetaka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Engkau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menghidupkan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kembali</a:t>
            </a:r>
            <a:r>
              <a:rPr lang="en-ID" dirty="0">
                <a:latin typeface="Gill Sans Nova Cond XBd" panose="020B0A06020104020203" pitchFamily="34" charset="0"/>
              </a:rPr>
              <a:t>, dan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samudera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raya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bumi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Engkau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menaikkan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kembali</a:t>
            </a:r>
            <a:r>
              <a:rPr lang="en-ID" dirty="0">
                <a:latin typeface="Franklin Gothic Medium Cond" panose="020B0606030402020204" pitchFamily="34" charset="0"/>
              </a:rPr>
              <a:t>" [</a:t>
            </a:r>
            <a:r>
              <a:rPr lang="en-ID" dirty="0" err="1">
                <a:latin typeface="Franklin Gothic Medium Cond" panose="020B0606030402020204" pitchFamily="34" charset="0"/>
              </a:rPr>
              <a:t>Mazmur</a:t>
            </a:r>
            <a:r>
              <a:rPr lang="en-ID" dirty="0">
                <a:latin typeface="Franklin Gothic Medium Cond" panose="020B0606030402020204" pitchFamily="34" charset="0"/>
              </a:rPr>
              <a:t> 71:20].</a:t>
            </a:r>
          </a:p>
        </p:txBody>
      </p:sp>
    </p:spTree>
    <p:extLst>
      <p:ext uri="{BB962C8B-B14F-4D97-AF65-F5344CB8AC3E}">
        <p14:creationId xmlns:p14="http://schemas.microsoft.com/office/powerpoint/2010/main" val="3707073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46B5547-F11A-CEB4-AB6A-2B5EC49BD2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11" r="1" b="9140"/>
          <a:stretch/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ADCEB-B6B7-0B7D-8AD1-E12669025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942" y="3954258"/>
            <a:ext cx="7915481" cy="2653053"/>
          </a:xfrm>
          <a:noFill/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Ungkapan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"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samudera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raya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bumi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"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dapat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dipahami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secara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harfiah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sebagai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kiasan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tentang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kebangkitan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fisik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pemazmur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di masa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depan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</a:t>
            </a:r>
          </a:p>
          <a:p>
            <a:pPr marL="0" indent="0" algn="ctr">
              <a:buNone/>
            </a:pP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Mengapa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pemazmur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menyatakan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keyakinan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tersebut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? </a:t>
            </a:r>
            <a:r>
              <a:rPr lang="en-ID" dirty="0">
                <a:solidFill>
                  <a:srgbClr val="FDA5FD"/>
                </a:solidFill>
                <a:latin typeface="Gill Sans Nova Cond XBd" panose="020B0A06020104020203" pitchFamily="34" charset="0"/>
              </a:rPr>
              <a:t>Karena </a:t>
            </a:r>
            <a:r>
              <a:rPr lang="en-ID" dirty="0" err="1">
                <a:solidFill>
                  <a:srgbClr val="FDA5FD"/>
                </a:solidFill>
                <a:latin typeface="Gill Sans Nova Cond XBd" panose="020B0A06020104020203" pitchFamily="34" charset="0"/>
              </a:rPr>
              <a:t>ia</a:t>
            </a:r>
            <a:r>
              <a:rPr lang="en-ID" dirty="0">
                <a:solidFill>
                  <a:srgbClr val="FDA5FD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DA5FD"/>
                </a:solidFill>
                <a:latin typeface="Gill Sans Nova Cond XBd" panose="020B0A06020104020203" pitchFamily="34" charset="0"/>
              </a:rPr>
              <a:t>sedang</a:t>
            </a:r>
            <a:r>
              <a:rPr lang="en-ID" dirty="0">
                <a:solidFill>
                  <a:srgbClr val="FDA5FD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DA5FD"/>
                </a:solidFill>
                <a:latin typeface="Gill Sans Nova Cond XBd" panose="020B0A06020104020203" pitchFamily="34" charset="0"/>
              </a:rPr>
              <a:t>dirundung</a:t>
            </a:r>
            <a:r>
              <a:rPr lang="en-ID" dirty="0">
                <a:solidFill>
                  <a:srgbClr val="FDA5FD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DA5FD"/>
                </a:solidFill>
                <a:latin typeface="Gill Sans Nova Cond XBd" panose="020B0A06020104020203" pitchFamily="34" charset="0"/>
              </a:rPr>
              <a:t>kondisi</a:t>
            </a:r>
            <a:r>
              <a:rPr lang="en-ID" dirty="0">
                <a:solidFill>
                  <a:srgbClr val="FDA5FD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DA5FD"/>
                </a:solidFill>
                <a:latin typeface="Gill Sans Nova Cond XBd" panose="020B0A06020104020203" pitchFamily="34" charset="0"/>
              </a:rPr>
              <a:t>depresi</a:t>
            </a:r>
            <a:r>
              <a:rPr lang="en-ID" dirty="0">
                <a:solidFill>
                  <a:srgbClr val="FDA5FD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DA5FD"/>
                </a:solidFill>
                <a:latin typeface="Gill Sans Nova Cond XBd" panose="020B0A06020104020203" pitchFamily="34" charset="0"/>
              </a:rPr>
              <a:t>berat</a:t>
            </a:r>
            <a:r>
              <a:rPr lang="en-ID" dirty="0">
                <a:solidFill>
                  <a:srgbClr val="FDA5FD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rgbClr val="FDA5FD"/>
                </a:solidFill>
                <a:latin typeface="Gill Sans Nova Cond XBd" panose="020B0A06020104020203" pitchFamily="34" charset="0"/>
              </a:rPr>
              <a:t>seolah-olah</a:t>
            </a:r>
            <a:r>
              <a:rPr lang="en-ID" dirty="0">
                <a:solidFill>
                  <a:srgbClr val="FDA5FD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DA5FD"/>
                </a:solidFill>
                <a:latin typeface="Gill Sans Nova Cond XBd" panose="020B0A06020104020203" pitchFamily="34" charset="0"/>
              </a:rPr>
              <a:t>bumi</a:t>
            </a:r>
            <a:r>
              <a:rPr lang="en-ID" dirty="0">
                <a:solidFill>
                  <a:srgbClr val="FDA5FD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DA5FD"/>
                </a:solidFill>
                <a:latin typeface="Gill Sans Nova Cond XBd" panose="020B0A06020104020203" pitchFamily="34" charset="0"/>
              </a:rPr>
              <a:t>menelannya</a:t>
            </a:r>
            <a:r>
              <a:rPr lang="en-ID" dirty="0">
                <a:solidFill>
                  <a:srgbClr val="FDA5FD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5337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DFE8C0-8FC7-7A96-076A-D9159C1B53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73" r="6217"/>
          <a:stretch/>
        </p:blipFill>
        <p:spPr>
          <a:xfrm>
            <a:off x="20" y="10"/>
            <a:ext cx="4518095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50DFF-CC2E-01CA-F00F-8B7AF83A8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1075" y="352425"/>
            <a:ext cx="3940913" cy="613410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Gill Sans Nova Cond XBd" panose="020B0A06020104020203" pitchFamily="34" charset="0"/>
              </a:rPr>
              <a:t>Pada </a:t>
            </a:r>
            <a:r>
              <a:rPr lang="en-ID" sz="3000" dirty="0" err="1">
                <a:latin typeface="Gill Sans Nova Cond XBd" panose="020B0A06020104020203" pitchFamily="34" charset="0"/>
              </a:rPr>
              <a:t>akhirnya</a:t>
            </a:r>
            <a:r>
              <a:rPr lang="en-ID" sz="3000" dirty="0">
                <a:latin typeface="Gill Sans Nova Cond XBd" panose="020B0A06020104020203" pitchFamily="34" charset="0"/>
              </a:rPr>
              <a:t>, yang </a:t>
            </a:r>
            <a:r>
              <a:rPr lang="en-ID" sz="3000" dirty="0" err="1">
                <a:latin typeface="Gill Sans Nova Cond XBd" panose="020B0A06020104020203" pitchFamily="34" charset="0"/>
              </a:rPr>
              <a:t>penting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untuk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dipahami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adalah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bahwa</a:t>
            </a:r>
            <a:r>
              <a:rPr lang="en-ID" sz="3000" dirty="0">
                <a:latin typeface="Gill Sans Nova Cond XBd" panose="020B0A06020104020203" pitchFamily="34" charset="0"/>
              </a:rPr>
              <a:t>, </a:t>
            </a:r>
            <a:r>
              <a:rPr lang="en-ID" sz="3000" dirty="0" err="1">
                <a:latin typeface="Gill Sans Nova Cond XBd" panose="020B0A06020104020203" pitchFamily="34" charset="0"/>
              </a:rPr>
              <a:t>apa</a:t>
            </a:r>
            <a:r>
              <a:rPr lang="en-ID" sz="3000" dirty="0">
                <a:latin typeface="Gill Sans Nova Cond XBd" panose="020B0A06020104020203" pitchFamily="34" charset="0"/>
              </a:rPr>
              <a:t> pun </a:t>
            </a:r>
            <a:r>
              <a:rPr lang="en-ID" sz="3000" dirty="0" err="1">
                <a:latin typeface="Gill Sans Nova Cond XBd" panose="020B0A06020104020203" pitchFamily="34" charset="0"/>
              </a:rPr>
              <a:t>situasi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kita</a:t>
            </a:r>
            <a:r>
              <a:rPr lang="en-ID" sz="3000" dirty="0">
                <a:latin typeface="Gill Sans Nova Cond XBd" panose="020B0A06020104020203" pitchFamily="34" charset="0"/>
              </a:rPr>
              <a:t>, </a:t>
            </a:r>
            <a:r>
              <a:rPr lang="en-ID" sz="3000" dirty="0" err="1">
                <a:latin typeface="Gill Sans Nova Cond XBd" panose="020B0A06020104020203" pitchFamily="34" charset="0"/>
              </a:rPr>
              <a:t>Tuhan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ada</a:t>
            </a:r>
            <a:r>
              <a:rPr lang="en-ID" sz="3000" dirty="0">
                <a:latin typeface="Gill Sans Nova Cond XBd" panose="020B0A06020104020203" pitchFamily="34" charset="0"/>
              </a:rPr>
              <a:t> di </a:t>
            </a:r>
            <a:r>
              <a:rPr lang="en-ID" sz="3000" dirty="0" err="1">
                <a:latin typeface="Gill Sans Nova Cond XBd" panose="020B0A06020104020203" pitchFamily="34" charset="0"/>
              </a:rPr>
              <a:t>sana</a:t>
            </a:r>
            <a:r>
              <a:rPr lang="en-ID" sz="3000" dirty="0">
                <a:latin typeface="Gill Sans Nova Cond XBd" panose="020B0A06020104020203" pitchFamily="34" charset="0"/>
              </a:rPr>
              <a:t>, </a:t>
            </a:r>
            <a:r>
              <a:rPr lang="en-ID" sz="3000" dirty="0" err="1">
                <a:latin typeface="Gill Sans Nova Cond XBd" panose="020B0A06020104020203" pitchFamily="34" charset="0"/>
              </a:rPr>
              <a:t>Dia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peduli</a:t>
            </a:r>
            <a:r>
              <a:rPr lang="en-ID" sz="3000" dirty="0">
                <a:latin typeface="Gill Sans Nova Cond XBd" panose="020B0A06020104020203" pitchFamily="34" charset="0"/>
              </a:rPr>
              <a:t>, dan pada </a:t>
            </a:r>
            <a:r>
              <a:rPr lang="en-ID" sz="3000" dirty="0" err="1">
                <a:latin typeface="Gill Sans Nova Cond XBd" panose="020B0A06020104020203" pitchFamily="34" charset="0"/>
              </a:rPr>
              <a:t>akhirnya</a:t>
            </a:r>
            <a:r>
              <a:rPr lang="en-ID" sz="3000" dirty="0">
                <a:latin typeface="Gill Sans Nova Cond XBd" panose="020B0A06020104020203" pitchFamily="34" charset="0"/>
              </a:rPr>
              <a:t>, </a:t>
            </a:r>
            <a:r>
              <a:rPr lang="en-ID" sz="3000" dirty="0" err="1">
                <a:latin typeface="Gill Sans Nova Cond XBd" panose="020B0A06020104020203" pitchFamily="34" charset="0"/>
              </a:rPr>
              <a:t>harapan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kita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tidak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ditemukan</a:t>
            </a:r>
            <a:r>
              <a:rPr lang="en-ID" sz="3000" dirty="0">
                <a:latin typeface="Gill Sans Nova Cond XBd" panose="020B0A06020104020203" pitchFamily="34" charset="0"/>
              </a:rPr>
              <a:t> di </a:t>
            </a:r>
            <a:r>
              <a:rPr lang="en-ID" sz="3000" dirty="0" err="1">
                <a:latin typeface="Gill Sans Nova Cond XBd" panose="020B0A06020104020203" pitchFamily="34" charset="0"/>
              </a:rPr>
              <a:t>kehidupan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ini</a:t>
            </a:r>
            <a:r>
              <a:rPr lang="en-ID" sz="3000" dirty="0">
                <a:latin typeface="Gill Sans Nova Cond XBd" panose="020B0A06020104020203" pitchFamily="34" charset="0"/>
              </a:rPr>
              <a:t>, </a:t>
            </a:r>
            <a:r>
              <a:rPr lang="en-ID" sz="3000" dirty="0" err="1">
                <a:latin typeface="Gill Sans Nova Cond XBd" panose="020B0A06020104020203" pitchFamily="34" charset="0"/>
              </a:rPr>
              <a:t>tetapi</a:t>
            </a:r>
            <a:r>
              <a:rPr lang="en-ID" sz="3000" dirty="0">
                <a:latin typeface="Gill Sans Nova Cond XBd" panose="020B0A06020104020203" pitchFamily="34" charset="0"/>
              </a:rPr>
              <a:t> di </a:t>
            </a:r>
            <a:r>
              <a:rPr lang="en-ID" sz="3000" dirty="0" err="1">
                <a:latin typeface="Gill Sans Nova Cond XBd" panose="020B0A06020104020203" pitchFamily="34" charset="0"/>
              </a:rPr>
              <a:t>kehidupan</a:t>
            </a:r>
            <a:r>
              <a:rPr lang="en-ID" sz="3000" dirty="0">
                <a:latin typeface="Gill Sans Nova Cond XBd" panose="020B0A06020104020203" pitchFamily="34" charset="0"/>
              </a:rPr>
              <a:t> yang </a:t>
            </a:r>
            <a:r>
              <a:rPr lang="en-ID" sz="3000" dirty="0" err="1">
                <a:latin typeface="Gill Sans Nova Cond XBd" panose="020B0A06020104020203" pitchFamily="34" charset="0"/>
              </a:rPr>
              <a:t>akan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datang-kehidupan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kekal</a:t>
            </a:r>
            <a:r>
              <a:rPr lang="en-ID" sz="3000" dirty="0">
                <a:latin typeface="Gill Sans Nova Cond XBd" panose="020B0A06020104020203" pitchFamily="34" charset="0"/>
              </a:rPr>
              <a:t> yang </a:t>
            </a:r>
            <a:r>
              <a:rPr lang="en-ID" sz="3000" dirty="0" err="1">
                <a:latin typeface="Gill Sans Nova Cond XBd" panose="020B0A06020104020203" pitchFamily="34" charset="0"/>
              </a:rPr>
              <a:t>kita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miliki</a:t>
            </a:r>
            <a:r>
              <a:rPr lang="en-ID" sz="3000" dirty="0">
                <a:latin typeface="Gill Sans Nova Cond XBd" panose="020B0A06020104020203" pitchFamily="34" charset="0"/>
              </a:rPr>
              <a:t> di </a:t>
            </a:r>
            <a:r>
              <a:rPr lang="en-ID" sz="3000" dirty="0" err="1">
                <a:latin typeface="Gill Sans Nova Cond XBd" panose="020B0A06020104020203" pitchFamily="34" charset="0"/>
              </a:rPr>
              <a:t>dalam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Yesus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setelah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kita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dibangkitkan</a:t>
            </a:r>
            <a:r>
              <a:rPr lang="en-ID" sz="3000" dirty="0">
                <a:latin typeface="Gill Sans Nova Cond XBd" panose="020B0A06020104020203" pitchFamily="34" charset="0"/>
              </a:rPr>
              <a:t> pada </a:t>
            </a:r>
            <a:r>
              <a:rPr lang="en-ID" sz="3000" dirty="0" err="1">
                <a:latin typeface="Gill Sans Nova Cond XBd" panose="020B0A06020104020203" pitchFamily="34" charset="0"/>
              </a:rPr>
              <a:t>kedatangan</a:t>
            </a:r>
            <a:r>
              <a:rPr lang="en-ID" sz="3000" dirty="0">
                <a:latin typeface="Gill Sans Nova Cond XBd" panose="020B0A06020104020203" pitchFamily="34" charset="0"/>
              </a:rPr>
              <a:t>-Nya yang </a:t>
            </a:r>
            <a:r>
              <a:rPr lang="en-ID" sz="3000" dirty="0" err="1">
                <a:latin typeface="Gill Sans Nova Cond XBd" panose="020B0A06020104020203" pitchFamily="34" charset="0"/>
              </a:rPr>
              <a:t>kedua</a:t>
            </a:r>
            <a:r>
              <a:rPr lang="en-ID" sz="3000" dirty="0">
                <a:latin typeface="Gill Sans Nova Cond XBd" panose="020B0A06020104020203" pitchFamily="34" charset="0"/>
              </a:rPr>
              <a:t> kali </a:t>
            </a:r>
            <a:r>
              <a:rPr lang="en-ID" sz="3000" dirty="0" err="1">
                <a:latin typeface="Gill Sans Nova Cond XBd" panose="020B0A06020104020203" pitchFamily="34" charset="0"/>
              </a:rPr>
              <a:t>nanti</a:t>
            </a:r>
            <a:r>
              <a:rPr lang="en-ID" sz="3000" dirty="0"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8780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1CE97B-9659-901F-120D-26AA68DCA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4400550" cy="94932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Berlin Sans FB Demi" panose="020E0802020502020306" pitchFamily="34" charset="0"/>
              </a:rPr>
              <a:t>IBRANI 11 : 17, 19</a:t>
            </a:r>
            <a:endParaRPr lang="en-ID" sz="4000" dirty="0">
              <a:latin typeface="Berlin Sans FB Demi" panose="020E0802020502020306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972D6-65E8-E3AF-5185-A0DD167C8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006" y="1476375"/>
            <a:ext cx="4400550" cy="50164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latin typeface="Gill Sans Nova Cond XBd" panose="020B0A06020104020203" pitchFamily="34" charset="0"/>
              </a:rPr>
              <a:t>“Karena </a:t>
            </a:r>
            <a:r>
              <a:rPr lang="en-US" dirty="0" err="1">
                <a:latin typeface="Gill Sans Nova Cond XBd" panose="020B0A06020104020203" pitchFamily="34" charset="0"/>
              </a:rPr>
              <a:t>iman</a:t>
            </a:r>
            <a:r>
              <a:rPr lang="en-US" dirty="0">
                <a:latin typeface="Gill Sans Nova Cond XBd" panose="020B0A06020104020203" pitchFamily="34" charset="0"/>
              </a:rPr>
              <a:t> Abraham, </a:t>
            </a:r>
            <a:r>
              <a:rPr lang="en-US" dirty="0" err="1">
                <a:latin typeface="Gill Sans Nova Cond XBd" panose="020B0A06020104020203" pitchFamily="34" charset="0"/>
              </a:rPr>
              <a:t>tatkala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ia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dicobai</a:t>
            </a:r>
            <a:r>
              <a:rPr lang="en-US" dirty="0">
                <a:latin typeface="Gill Sans Nova Cond XBd" panose="020B0A06020104020203" pitchFamily="34" charset="0"/>
              </a:rPr>
              <a:t>, </a:t>
            </a:r>
            <a:r>
              <a:rPr lang="en-US" dirty="0" err="1">
                <a:latin typeface="Gill Sans Nova Cond XBd" panose="020B0A06020104020203" pitchFamily="34" charset="0"/>
              </a:rPr>
              <a:t>mempersembahkan</a:t>
            </a:r>
            <a:r>
              <a:rPr lang="en-US" dirty="0">
                <a:latin typeface="Gill Sans Nova Cond XBd" panose="020B0A06020104020203" pitchFamily="34" charset="0"/>
              </a:rPr>
              <a:t> Ishak. </a:t>
            </a:r>
            <a:r>
              <a:rPr lang="en-US" dirty="0" err="1">
                <a:latin typeface="Gill Sans Nova Cond XBd" panose="020B0A06020104020203" pitchFamily="34" charset="0"/>
              </a:rPr>
              <a:t>Ia</a:t>
            </a:r>
            <a:r>
              <a:rPr lang="en-US" dirty="0">
                <a:latin typeface="Gill Sans Nova Cond XBd" panose="020B0A06020104020203" pitchFamily="34" charset="0"/>
              </a:rPr>
              <a:t>, yang </a:t>
            </a:r>
            <a:r>
              <a:rPr lang="en-US" dirty="0" err="1">
                <a:latin typeface="Gill Sans Nova Cond XBd" panose="020B0A06020104020203" pitchFamily="34" charset="0"/>
              </a:rPr>
              <a:t>telah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menerima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janji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itu</a:t>
            </a:r>
            <a:r>
              <a:rPr lang="en-US" dirty="0">
                <a:latin typeface="Gill Sans Nova Cond XBd" panose="020B0A06020104020203" pitchFamily="34" charset="0"/>
              </a:rPr>
              <a:t>, </a:t>
            </a:r>
            <a:r>
              <a:rPr lang="en-US" dirty="0" err="1">
                <a:latin typeface="Gill Sans Nova Cond XBd" panose="020B0A06020104020203" pitchFamily="34" charset="0"/>
              </a:rPr>
              <a:t>rela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mempersembahkan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anaknya</a:t>
            </a:r>
            <a:r>
              <a:rPr lang="en-US" dirty="0">
                <a:latin typeface="Gill Sans Nova Cond XBd" panose="020B0A06020104020203" pitchFamily="34" charset="0"/>
              </a:rPr>
              <a:t> yang </a:t>
            </a:r>
            <a:r>
              <a:rPr lang="en-US" dirty="0" err="1">
                <a:latin typeface="Gill Sans Nova Cond XBd" panose="020B0A06020104020203" pitchFamily="34" charset="0"/>
              </a:rPr>
              <a:t>tunggal</a:t>
            </a:r>
            <a:r>
              <a:rPr lang="en-US" dirty="0">
                <a:latin typeface="Gill Sans Nova Cond XBd" panose="020B0A06020104020203" pitchFamily="34" charset="0"/>
              </a:rPr>
              <a:t>……Karena </a:t>
            </a:r>
            <a:r>
              <a:rPr lang="en-US" dirty="0" err="1">
                <a:latin typeface="Gill Sans Nova Cond XBd" panose="020B0A06020104020203" pitchFamily="34" charset="0"/>
              </a:rPr>
              <a:t>ia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berfikir</a:t>
            </a:r>
            <a:r>
              <a:rPr lang="en-US" dirty="0">
                <a:latin typeface="Gill Sans Nova Cond XBd" panose="020B0A06020104020203" pitchFamily="34" charset="0"/>
              </a:rPr>
              <a:t>, </a:t>
            </a:r>
            <a:r>
              <a:rPr lang="en-US" dirty="0" err="1">
                <a:latin typeface="Gill Sans Nova Cond XBd" panose="020B0A06020104020203" pitchFamily="34" charset="0"/>
              </a:rPr>
              <a:t>bahwa</a:t>
            </a:r>
            <a:r>
              <a:rPr lang="en-US" dirty="0">
                <a:latin typeface="Gill Sans Nova Cond XBd" panose="020B0A06020104020203" pitchFamily="34" charset="0"/>
              </a:rPr>
              <a:t> Allah </a:t>
            </a:r>
            <a:r>
              <a:rPr lang="en-US" dirty="0" err="1">
                <a:latin typeface="Gill Sans Nova Cond XBd" panose="020B0A06020104020203" pitchFamily="34" charset="0"/>
              </a:rPr>
              <a:t>berkuasa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membangkitkan</a:t>
            </a:r>
            <a:r>
              <a:rPr lang="en-US" dirty="0">
                <a:latin typeface="Gill Sans Nova Cond XBd" panose="020B0A06020104020203" pitchFamily="34" charset="0"/>
              </a:rPr>
              <a:t> orang-orang </a:t>
            </a:r>
            <a:r>
              <a:rPr lang="en-US" dirty="0" err="1">
                <a:latin typeface="Gill Sans Nova Cond XBd" panose="020B0A06020104020203" pitchFamily="34" charset="0"/>
              </a:rPr>
              <a:t>sekalipun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dari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antara</a:t>
            </a:r>
            <a:r>
              <a:rPr lang="en-US" dirty="0">
                <a:latin typeface="Gill Sans Nova Cond XBd" panose="020B0A06020104020203" pitchFamily="34" charset="0"/>
              </a:rPr>
              <a:t> orang </a:t>
            </a:r>
            <a:r>
              <a:rPr lang="en-US" dirty="0" err="1">
                <a:latin typeface="Gill Sans Nova Cond XBd" panose="020B0A06020104020203" pitchFamily="34" charset="0"/>
              </a:rPr>
              <a:t>mati</a:t>
            </a:r>
            <a:r>
              <a:rPr lang="en-US" dirty="0">
                <a:latin typeface="Gill Sans Nova Cond XBd" panose="020B0A06020104020203" pitchFamily="34" charset="0"/>
              </a:rPr>
              <a:t>. Dan </a:t>
            </a:r>
            <a:r>
              <a:rPr lang="en-US" dirty="0" err="1">
                <a:latin typeface="Gill Sans Nova Cond XBd" panose="020B0A06020104020203" pitchFamily="34" charset="0"/>
              </a:rPr>
              <a:t>dari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sana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ia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sekan-akan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telah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menerimanya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kembali</a:t>
            </a:r>
            <a:r>
              <a:rPr lang="en-US" dirty="0">
                <a:latin typeface="Gill Sans Nova Cond XBd" panose="020B0A06020104020203" pitchFamily="34" charset="0"/>
              </a:rPr>
              <a:t>.”</a:t>
            </a:r>
            <a:endParaRPr lang="en-ID" dirty="0">
              <a:latin typeface="Gill Sans Nova Cond XBd" panose="020B0A060201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2C8BFB-C009-D048-3A76-9B5DAB2210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07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01600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6F21E-0FF7-8BA2-47E6-14E98DFA8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123825"/>
            <a:ext cx="7903978" cy="1430655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chemeClr val="accent1">
                    <a:lumMod val="75000"/>
                  </a:schemeClr>
                </a:solidFill>
                <a:latin typeface="Congenial Black" panose="02000503040000020004" pitchFamily="2" charset="0"/>
              </a:rPr>
              <a:t>"MATI AKAN HIDUP“</a:t>
            </a:r>
            <a:br>
              <a:rPr lang="en-ID" sz="4000" dirty="0">
                <a:solidFill>
                  <a:schemeClr val="accent1">
                    <a:lumMod val="75000"/>
                  </a:schemeClr>
                </a:solidFill>
                <a:latin typeface="Congenial Black" panose="02000503040000020004" pitchFamily="2" charset="0"/>
              </a:rPr>
            </a:br>
            <a:r>
              <a:rPr lang="en-ID" sz="2800" dirty="0">
                <a:latin typeface="Bernard MT Condensed" panose="02050806060905020404" pitchFamily="18" charset="0"/>
              </a:rPr>
              <a:t>Rabu, 19 </a:t>
            </a:r>
            <a:r>
              <a:rPr lang="en-ID" sz="2800" dirty="0" err="1">
                <a:latin typeface="Bernard MT Condensed" panose="02050806060905020404" pitchFamily="18" charset="0"/>
              </a:rPr>
              <a:t>Oktober</a:t>
            </a:r>
            <a:r>
              <a:rPr lang="en-ID" sz="2800" dirty="0">
                <a:latin typeface="Bernard MT Condensed" panose="02050806060905020404" pitchFamily="18" charset="0"/>
              </a:rPr>
              <a:t> 2022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5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0C5E0-3912-F055-1F7B-5312D42D7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566" y="1695372"/>
            <a:ext cx="7805660" cy="4905375"/>
          </a:xfrm>
        </p:spPr>
        <p:txBody>
          <a:bodyPr anchor="t">
            <a:noAutofit/>
          </a:bodyPr>
          <a:lstStyle/>
          <a:p>
            <a:r>
              <a:rPr lang="en-ID" sz="2600" dirty="0" err="1">
                <a:latin typeface="Franklin Gothic Medium Cond" panose="020B0606030402020204" pitchFamily="34" charset="0"/>
              </a:rPr>
              <a:t>Yesaya</a:t>
            </a:r>
            <a:r>
              <a:rPr lang="en-ID" sz="2600" dirty="0">
                <a:latin typeface="Franklin Gothic Medium Cond" panose="020B0606030402020204" pitchFamily="34" charset="0"/>
              </a:rPr>
              <a:t> 26:19 "</a:t>
            </a:r>
            <a:r>
              <a:rPr lang="en-ID" sz="2600" dirty="0" err="1">
                <a:latin typeface="Franklin Gothic Medium Cond" panose="020B0606030402020204" pitchFamily="34" charset="0"/>
              </a:rPr>
              <a:t>Ya</a:t>
            </a:r>
            <a:r>
              <a:rPr lang="en-ID" sz="2600" dirty="0">
                <a:latin typeface="Franklin Gothic Medium Cond" panose="020B0606030402020204" pitchFamily="34" charset="0"/>
              </a:rPr>
              <a:t>, TUHAN, orang-orang-Mu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mati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hidup</a:t>
            </a:r>
            <a:r>
              <a:rPr lang="en-ID" sz="2600" dirty="0">
                <a:latin typeface="Franklin Gothic Medium Cond" panose="020B0606030402020204" pitchFamily="34" charset="0"/>
              </a:rPr>
              <a:t> pula, </a:t>
            </a:r>
            <a:r>
              <a:rPr lang="en-ID" sz="2600" dirty="0" err="1">
                <a:latin typeface="Franklin Gothic Medium Cond" panose="020B0606030402020204" pitchFamily="34" charset="0"/>
              </a:rPr>
              <a:t>mayat-mayat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bangkit</a:t>
            </a:r>
            <a:r>
              <a:rPr lang="en-ID" sz="2600" dirty="0">
                <a:latin typeface="Franklin Gothic Medium Cond" panose="020B0606030402020204" pitchFamily="34" charset="0"/>
              </a:rPr>
              <a:t> pula. Hai orang-orang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sudah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dikubur</a:t>
            </a:r>
            <a:r>
              <a:rPr lang="en-ID" sz="2600" dirty="0">
                <a:latin typeface="Franklin Gothic Medium Cond" panose="020B0606030402020204" pitchFamily="34" charset="0"/>
              </a:rPr>
              <a:t> di </a:t>
            </a:r>
            <a:r>
              <a:rPr lang="en-ID" sz="2600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tanah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bangkitlah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bersorak-sorai</a:t>
            </a:r>
            <a:r>
              <a:rPr lang="en-ID" sz="2600" dirty="0">
                <a:latin typeface="Franklin Gothic Medium Cond" panose="020B0606030402020204" pitchFamily="34" charset="0"/>
              </a:rPr>
              <a:t>! </a:t>
            </a:r>
            <a:r>
              <a:rPr lang="en-ID" sz="2600" dirty="0" err="1">
                <a:latin typeface="Franklin Gothic Medium Cond" panose="020B0606030402020204" pitchFamily="34" charset="0"/>
              </a:rPr>
              <a:t>Sebab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embun</a:t>
            </a:r>
            <a:r>
              <a:rPr lang="en-ID" sz="2600" dirty="0">
                <a:latin typeface="Franklin Gothic Medium Cond" panose="020B0606030402020204" pitchFamily="34" charset="0"/>
              </a:rPr>
              <a:t> TUHAN </a:t>
            </a:r>
            <a:r>
              <a:rPr lang="en-ID" sz="2600" dirty="0" err="1">
                <a:latin typeface="Franklin Gothic Medium Cond" panose="020B0606030402020204" pitchFamily="34" charset="0"/>
              </a:rPr>
              <a:t>ialah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embun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terang</a:t>
            </a:r>
            <a:r>
              <a:rPr lang="en-ID" sz="2600" dirty="0">
                <a:latin typeface="Franklin Gothic Medium Cond" panose="020B0606030402020204" pitchFamily="34" charset="0"/>
              </a:rPr>
              <a:t>, dan </a:t>
            </a:r>
            <a:r>
              <a:rPr lang="en-ID" sz="2600" dirty="0" err="1">
                <a:latin typeface="Franklin Gothic Medium Cond" panose="020B0606030402020204" pitchFamily="34" charset="0"/>
              </a:rPr>
              <a:t>bumi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melahirkan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arwah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kembali</a:t>
            </a:r>
            <a:r>
              <a:rPr lang="en-ID" sz="2600" dirty="0">
                <a:latin typeface="Franklin Gothic Medium Cond" panose="020B0606030402020204" pitchFamily="34" charset="0"/>
              </a:rPr>
              <a:t>".</a:t>
            </a:r>
          </a:p>
          <a:p>
            <a:r>
              <a:rPr lang="en-ID" sz="2600" dirty="0">
                <a:latin typeface="Franklin Gothic Medium Cond" panose="020B0606030402020204" pitchFamily="34" charset="0"/>
              </a:rPr>
              <a:t>Ayat </a:t>
            </a:r>
            <a:r>
              <a:rPr lang="en-ID" sz="2600" dirty="0" err="1">
                <a:latin typeface="Franklin Gothic Medium Cond" panose="020B0606030402020204" pitchFamily="34" charset="0"/>
              </a:rPr>
              <a:t>ini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berbicara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tentang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harapan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mulia</a:t>
            </a:r>
            <a:r>
              <a:rPr lang="en-ID" sz="2600" dirty="0">
                <a:latin typeface="Franklin Gothic Medium Cond" panose="020B0606030402020204" pitchFamily="34" charset="0"/>
              </a:rPr>
              <a:t> dan masa </a:t>
            </a:r>
            <a:r>
              <a:rPr lang="en-ID" sz="2600" dirty="0" err="1">
                <a:latin typeface="Franklin Gothic Medium Cond" panose="020B0606030402020204" pitchFamily="34" charset="0"/>
              </a:rPr>
              <a:t>depan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cerah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dilukiskan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bagi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tinggal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bersama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Tuhan</a:t>
            </a:r>
            <a:r>
              <a:rPr lang="en-ID" sz="2600" dirty="0">
                <a:latin typeface="Franklin Gothic Medium Cond" panose="020B0606030402020204" pitchFamily="34" charset="0"/>
              </a:rPr>
              <a:t>.</a:t>
            </a:r>
          </a:p>
          <a:p>
            <a:r>
              <a:rPr lang="en-ID" sz="2600" dirty="0" err="1">
                <a:latin typeface="Franklin Gothic Medium Cond" panose="020B0606030402020204" pitchFamily="34" charset="0"/>
              </a:rPr>
              <a:t>Terlepas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keberdosaan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manusiawi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bagaimanapun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kasih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karunia</a:t>
            </a:r>
            <a:r>
              <a:rPr lang="en-ID" sz="2600" dirty="0">
                <a:latin typeface="Franklin Gothic Medium Cond" panose="020B0606030402020204" pitchFamily="34" charset="0"/>
              </a:rPr>
              <a:t> Allah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menyelamatkan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tersedia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bagi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semua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manusia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menjadi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efektif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bahkan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bagi</a:t>
            </a:r>
            <a:r>
              <a:rPr lang="en-ID" sz="2600" dirty="0">
                <a:latin typeface="Franklin Gothic Medium Cond" panose="020B0606030402020204" pitchFamily="34" charset="0"/>
              </a:rPr>
              <a:t> orang-orang </a:t>
            </a:r>
            <a:r>
              <a:rPr lang="en-ID" sz="2600" dirty="0" err="1">
                <a:latin typeface="Franklin Gothic Medium Cond" panose="020B0606030402020204" pitchFamily="34" charset="0"/>
              </a:rPr>
              <a:t>bukan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Yahudi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memeluk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perjanjian</a:t>
            </a:r>
            <a:r>
              <a:rPr lang="en-ID" sz="2600" dirty="0">
                <a:latin typeface="Franklin Gothic Medium Cond" panose="020B0606030402020204" pitchFamily="34" charset="0"/>
              </a:rPr>
              <a:t>-Nya dan </a:t>
            </a:r>
            <a:r>
              <a:rPr lang="en-ID" sz="2600" dirty="0" err="1">
                <a:latin typeface="Franklin Gothic Medium Cond" panose="020B0606030402020204" pitchFamily="34" charset="0"/>
              </a:rPr>
              <a:t>memelihara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Sabat</a:t>
            </a:r>
            <a:r>
              <a:rPr lang="en-ID" sz="2600" dirty="0">
                <a:latin typeface="Franklin Gothic Medium Cond" panose="020B0606030402020204" pitchFamily="34" charset="0"/>
              </a:rPr>
              <a:t> [</a:t>
            </a:r>
            <a:r>
              <a:rPr lang="en-ID" sz="2600" dirty="0" err="1">
                <a:latin typeface="Franklin Gothic Medium Cond" panose="020B0606030402020204" pitchFamily="34" charset="0"/>
              </a:rPr>
              <a:t>Yesaya</a:t>
            </a:r>
            <a:r>
              <a:rPr lang="en-ID" sz="2600" dirty="0">
                <a:latin typeface="Franklin Gothic Medium Cond" panose="020B0606030402020204" pitchFamily="34" charset="0"/>
              </a:rPr>
              <a:t> 56]. </a:t>
            </a:r>
          </a:p>
        </p:txBody>
      </p:sp>
    </p:spTree>
    <p:extLst>
      <p:ext uri="{BB962C8B-B14F-4D97-AF65-F5344CB8AC3E}">
        <p14:creationId xmlns:p14="http://schemas.microsoft.com/office/powerpoint/2010/main" val="3523247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" y="0"/>
            <a:ext cx="9143993" cy="235867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B6D48C-7668-FE5A-2918-FF5330946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638" y="637762"/>
            <a:ext cx="7416372" cy="152037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Yesaya 26 mengontraskan perbedaan nasib orang jahat dan orang benar, sebagai berikut: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58676"/>
            <a:ext cx="9143992" cy="4545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638" y="2893697"/>
            <a:ext cx="3429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755375-1DBB-8BB3-A1FA-F229156F8A9E}"/>
              </a:ext>
            </a:extLst>
          </p:cNvPr>
          <p:cNvSpPr txBox="1"/>
          <p:nvPr/>
        </p:nvSpPr>
        <p:spPr>
          <a:xfrm>
            <a:off x="314325" y="3086100"/>
            <a:ext cx="8639175" cy="3716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Nova Cond XBd" panose="020B0A06020104020203" pitchFamily="34" charset="0"/>
              </a:rPr>
              <a:t>ORANG JAHAT </a:t>
            </a:r>
            <a:r>
              <a:rPr lang="en-US" sz="2400" dirty="0" err="1">
                <a:latin typeface="Gill Sans Nova Cond XBd" panose="020B0A06020104020203" pitchFamily="34" charset="0"/>
              </a:rPr>
              <a:t>akan</a:t>
            </a:r>
            <a:r>
              <a:rPr lang="en-US" sz="2400" dirty="0">
                <a:latin typeface="Gill Sans Nova Cond XBd" panose="020B0A06020104020203" pitchFamily="34" charset="0"/>
              </a:rPr>
              <a:t> </a:t>
            </a:r>
            <a:r>
              <a:rPr lang="en-US" sz="2400" dirty="0" err="1">
                <a:latin typeface="Gill Sans Nova Cond XBd" panose="020B0A06020104020203" pitchFamily="34" charset="0"/>
              </a:rPr>
              <a:t>tetap</a:t>
            </a:r>
            <a:r>
              <a:rPr lang="en-US" sz="2400" dirty="0">
                <a:latin typeface="Gill Sans Nova Cond XBd" panose="020B0A06020104020203" pitchFamily="34" charset="0"/>
              </a:rPr>
              <a:t> </a:t>
            </a:r>
            <a:r>
              <a:rPr lang="en-US" sz="2400" dirty="0" err="1">
                <a:latin typeface="Gill Sans Nova Cond XBd" panose="020B0A06020104020203" pitchFamily="34" charset="0"/>
              </a:rPr>
              <a:t>mati</a:t>
            </a:r>
            <a:r>
              <a:rPr lang="en-US" sz="2400" dirty="0"/>
              <a:t>, </a:t>
            </a:r>
            <a:r>
              <a:rPr lang="en-US" sz="2400" dirty="0" err="1"/>
              <a:t>tanpa</a:t>
            </a:r>
            <a:r>
              <a:rPr lang="en-US" sz="2400" dirty="0"/>
              <a:t> </a:t>
            </a:r>
            <a:r>
              <a:rPr lang="en-US" sz="2400" dirty="0" err="1"/>
              <a:t>pernah</a:t>
            </a:r>
            <a:r>
              <a:rPr lang="en-US" sz="2400" dirty="0"/>
              <a:t> </a:t>
            </a:r>
            <a:r>
              <a:rPr lang="en-US" sz="2400" dirty="0" err="1"/>
              <a:t>dihidupkan</a:t>
            </a:r>
            <a:r>
              <a:rPr lang="en-US" sz="2400" dirty="0"/>
              <a:t> </a:t>
            </a:r>
            <a:r>
              <a:rPr lang="en-US" sz="2400" dirty="0" err="1"/>
              <a:t>kembali</a:t>
            </a:r>
            <a:r>
              <a:rPr lang="en-US" sz="2400" dirty="0"/>
              <a:t>, </a:t>
            </a:r>
            <a:r>
              <a:rPr lang="en-US" sz="2400" dirty="0" err="1"/>
              <a:t>setidaknya</a:t>
            </a:r>
            <a:r>
              <a:rPr lang="en-US" sz="2400" dirty="0"/>
              <a:t> </a:t>
            </a:r>
            <a:r>
              <a:rPr lang="en-US" sz="2400" dirty="0" err="1"/>
              <a:t>setelah</a:t>
            </a:r>
            <a:r>
              <a:rPr lang="en-US" sz="2400" dirty="0"/>
              <a:t> "</a:t>
            </a:r>
            <a:r>
              <a:rPr lang="en-US" sz="2400" dirty="0" err="1"/>
              <a:t>kematian</a:t>
            </a:r>
            <a:r>
              <a:rPr lang="en-US" sz="2400" dirty="0"/>
              <a:t> </a:t>
            </a:r>
            <a:r>
              <a:rPr lang="en-US" sz="2400" dirty="0" err="1"/>
              <a:t>kedua</a:t>
            </a:r>
            <a:r>
              <a:rPr lang="en-US" sz="2400" dirty="0"/>
              <a:t>" [Wahyu 21:8].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Mereka</a:t>
            </a:r>
            <a:r>
              <a:rPr lang="en-US" sz="2400" dirty="0"/>
              <a:t>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en-US" sz="2400" dirty="0" err="1"/>
              <a:t>dimusnahkan</a:t>
            </a:r>
            <a:r>
              <a:rPr lang="en-US" sz="2400" dirty="0"/>
              <a:t> </a:t>
            </a:r>
            <a:r>
              <a:rPr lang="en-US" sz="2400" dirty="0" err="1"/>
              <a:t>sepenuhnya</a:t>
            </a:r>
            <a:r>
              <a:rPr lang="en-US" sz="2400" dirty="0"/>
              <a:t>, dan </a:t>
            </a:r>
            <a:r>
              <a:rPr lang="en-US" sz="2400" dirty="0" err="1"/>
              <a:t>semua</a:t>
            </a:r>
            <a:r>
              <a:rPr lang="en-US" sz="2400" dirty="0"/>
              <a:t> </a:t>
            </a:r>
            <a:r>
              <a:rPr lang="en-US" sz="2400" dirty="0" err="1"/>
              <a:t>ingatan</a:t>
            </a:r>
            <a:r>
              <a:rPr lang="en-US" sz="2400" dirty="0"/>
              <a:t> </a:t>
            </a:r>
            <a:r>
              <a:rPr lang="en-US" sz="2400" dirty="0" err="1"/>
              <a:t>mereka</a:t>
            </a:r>
            <a:r>
              <a:rPr lang="en-US" sz="2400" dirty="0"/>
              <a:t>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en-US" sz="2400" dirty="0" err="1"/>
              <a:t>binasa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selama-lamanya</a:t>
            </a:r>
            <a:r>
              <a:rPr lang="en-US" sz="2400" dirty="0"/>
              <a:t> [</a:t>
            </a:r>
            <a:r>
              <a:rPr lang="en-US" sz="2400" dirty="0" err="1"/>
              <a:t>Yesaya</a:t>
            </a:r>
            <a:r>
              <a:rPr lang="en-US" sz="2400" dirty="0"/>
              <a:t> 26:14].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atin typeface="Congenial Black" panose="02000503040000020004" pitchFamily="2" charset="0"/>
              </a:rPr>
              <a:t>Bagian </a:t>
            </a:r>
            <a:r>
              <a:rPr lang="en-US" sz="2400" dirty="0" err="1">
                <a:latin typeface="Congenial Black" panose="02000503040000020004" pitchFamily="2" charset="0"/>
              </a:rPr>
              <a:t>ini</a:t>
            </a:r>
            <a:r>
              <a:rPr lang="en-US" sz="2400" dirty="0">
                <a:latin typeface="Congenial Black" panose="02000503040000020004" pitchFamily="2" charset="0"/>
              </a:rPr>
              <a:t> </a:t>
            </a:r>
            <a:r>
              <a:rPr lang="en-US" sz="2400" dirty="0" err="1">
                <a:latin typeface="Congenial Black" panose="02000503040000020004" pitchFamily="2" charset="0"/>
              </a:rPr>
              <a:t>menggarisbawahi</a:t>
            </a:r>
            <a:r>
              <a:rPr lang="en-US" sz="2400" dirty="0">
                <a:latin typeface="Congenial Black" panose="02000503040000020004" pitchFamily="2" charset="0"/>
              </a:rPr>
              <a:t> </a:t>
            </a:r>
            <a:r>
              <a:rPr lang="en-US" sz="2400" dirty="0" err="1">
                <a:latin typeface="Congenial Black" panose="02000503040000020004" pitchFamily="2" charset="0"/>
              </a:rPr>
              <a:t>ajaran</a:t>
            </a:r>
            <a:r>
              <a:rPr lang="en-US" sz="2400" dirty="0">
                <a:latin typeface="Congenial Black" panose="02000503040000020004" pitchFamily="2" charset="0"/>
              </a:rPr>
              <a:t> </a:t>
            </a:r>
            <a:r>
              <a:rPr lang="en-US" sz="2400" dirty="0" err="1">
                <a:latin typeface="Congenial Black" panose="02000503040000020004" pitchFamily="2" charset="0"/>
              </a:rPr>
              <a:t>bahwa</a:t>
            </a:r>
            <a:r>
              <a:rPr lang="en-US" sz="2400" dirty="0">
                <a:latin typeface="Congenial Black" panose="02000503040000020004" pitchFamily="2" charset="0"/>
              </a:rPr>
              <a:t> </a:t>
            </a:r>
            <a:r>
              <a:rPr lang="en-US" sz="2400" dirty="0" err="1">
                <a:latin typeface="Congenial Black" panose="02000503040000020004" pitchFamily="2" charset="0"/>
              </a:rPr>
              <a:t>tidak</a:t>
            </a:r>
            <a:r>
              <a:rPr lang="en-US" sz="2400" dirty="0">
                <a:latin typeface="Congenial Black" panose="02000503040000020004" pitchFamily="2" charset="0"/>
              </a:rPr>
              <a:t> </a:t>
            </a:r>
            <a:r>
              <a:rPr lang="en-US" sz="2400" dirty="0" err="1">
                <a:latin typeface="Congenial Black" panose="02000503040000020004" pitchFamily="2" charset="0"/>
              </a:rPr>
              <a:t>ada</a:t>
            </a:r>
            <a:r>
              <a:rPr lang="en-US" sz="2400" dirty="0">
                <a:latin typeface="Congenial Black" panose="02000503040000020004" pitchFamily="2" charset="0"/>
              </a:rPr>
              <a:t> </a:t>
            </a:r>
            <a:r>
              <a:rPr lang="en-US" sz="2400" dirty="0" err="1">
                <a:latin typeface="Congenial Black" panose="02000503040000020004" pitchFamily="2" charset="0"/>
              </a:rPr>
              <a:t>jiwa</a:t>
            </a:r>
            <a:r>
              <a:rPr lang="en-US" sz="2400" dirty="0">
                <a:latin typeface="Congenial Black" panose="02000503040000020004" pitchFamily="2" charset="0"/>
              </a:rPr>
              <a:t> </a:t>
            </a:r>
            <a:r>
              <a:rPr lang="en-US" sz="2400" dirty="0" err="1">
                <a:latin typeface="Congenial Black" panose="02000503040000020004" pitchFamily="2" charset="0"/>
              </a:rPr>
              <a:t>atau</a:t>
            </a:r>
            <a:r>
              <a:rPr lang="en-US" sz="2400" dirty="0">
                <a:latin typeface="Congenial Black" panose="02000503040000020004" pitchFamily="2" charset="0"/>
              </a:rPr>
              <a:t> </a:t>
            </a:r>
            <a:r>
              <a:rPr lang="en-US" sz="2400" dirty="0" err="1">
                <a:latin typeface="Congenial Black" panose="02000503040000020004" pitchFamily="2" charset="0"/>
              </a:rPr>
              <a:t>roh</a:t>
            </a:r>
            <a:r>
              <a:rPr lang="en-US" sz="2400" dirty="0">
                <a:latin typeface="Congenial Black" panose="02000503040000020004" pitchFamily="2" charset="0"/>
              </a:rPr>
              <a:t> yang </a:t>
            </a:r>
            <a:r>
              <a:rPr lang="en-US" sz="2400" dirty="0" err="1">
                <a:latin typeface="Congenial Black" panose="02000503040000020004" pitchFamily="2" charset="0"/>
              </a:rPr>
              <a:t>masih</a:t>
            </a:r>
            <a:r>
              <a:rPr lang="en-US" sz="2400" dirty="0">
                <a:latin typeface="Congenial Black" panose="02000503040000020004" pitchFamily="2" charset="0"/>
              </a:rPr>
              <a:t> </a:t>
            </a:r>
            <a:r>
              <a:rPr lang="en-US" sz="2400" dirty="0" err="1">
                <a:latin typeface="Congenial Black" panose="02000503040000020004" pitchFamily="2" charset="0"/>
              </a:rPr>
              <a:t>hidup</a:t>
            </a:r>
            <a:r>
              <a:rPr lang="en-US" sz="2400" dirty="0">
                <a:latin typeface="Congenial Black" panose="02000503040000020004" pitchFamily="2" charset="0"/>
              </a:rPr>
              <a:t> yang </a:t>
            </a:r>
            <a:r>
              <a:rPr lang="en-US" sz="2400" dirty="0" err="1">
                <a:latin typeface="Congenial Black" panose="02000503040000020004" pitchFamily="2" charset="0"/>
              </a:rPr>
              <a:t>tetap</a:t>
            </a:r>
            <a:r>
              <a:rPr lang="en-US" sz="2400" dirty="0">
                <a:latin typeface="Congenial Black" panose="02000503040000020004" pitchFamily="2" charset="0"/>
              </a:rPr>
              <a:t> </a:t>
            </a:r>
            <a:r>
              <a:rPr lang="en-US" sz="2400" dirty="0" err="1">
                <a:latin typeface="Congenial Black" panose="02000503040000020004" pitchFamily="2" charset="0"/>
              </a:rPr>
              <a:t>hidup</a:t>
            </a:r>
            <a:r>
              <a:rPr lang="en-US" sz="2400" dirty="0">
                <a:latin typeface="Congenial Black" panose="02000503040000020004" pitchFamily="2" charset="0"/>
              </a:rPr>
              <a:t> </a:t>
            </a:r>
            <a:r>
              <a:rPr lang="en-US" sz="2400" dirty="0" err="1">
                <a:latin typeface="Congenial Black" panose="02000503040000020004" pitchFamily="2" charset="0"/>
              </a:rPr>
              <a:t>setelah</a:t>
            </a:r>
            <a:r>
              <a:rPr lang="en-US" sz="2400" dirty="0">
                <a:latin typeface="Congenial Black" panose="02000503040000020004" pitchFamily="2" charset="0"/>
              </a:rPr>
              <a:t> </a:t>
            </a:r>
            <a:r>
              <a:rPr lang="en-US" sz="2400" dirty="0" err="1">
                <a:latin typeface="Congenial Black" panose="02000503040000020004" pitchFamily="2" charset="0"/>
              </a:rPr>
              <a:t>kematian</a:t>
            </a:r>
            <a:r>
              <a:rPr lang="en-US" sz="2400" dirty="0">
                <a:latin typeface="Congenial Black" panose="02000503040000020004" pitchFamily="2" charset="0"/>
              </a:rPr>
              <a:t>.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latin typeface="Franklin Gothic Demi Cond" panose="020B0706030402020204" pitchFamily="34" charset="0"/>
              </a:rPr>
              <a:t>Berbicara</a:t>
            </a:r>
            <a:r>
              <a:rPr lang="en-US" sz="2400" dirty="0"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latin typeface="Franklin Gothic Demi Cond" panose="020B0706030402020204" pitchFamily="34" charset="0"/>
              </a:rPr>
              <a:t>tentang</a:t>
            </a:r>
            <a:r>
              <a:rPr lang="en-US" sz="2400" dirty="0"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latin typeface="Franklin Gothic Demi Cond" panose="020B0706030402020204" pitchFamily="34" charset="0"/>
              </a:rPr>
              <a:t>kehancuran</a:t>
            </a:r>
            <a:r>
              <a:rPr lang="en-US" sz="2400" dirty="0"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latin typeface="Franklin Gothic Demi Cond" panose="020B0706030402020204" pitchFamily="34" charset="0"/>
              </a:rPr>
              <a:t>akhir</a:t>
            </a:r>
            <a:r>
              <a:rPr lang="en-US" sz="2400" dirty="0">
                <a:latin typeface="Franklin Gothic Demi Cond" panose="020B0706030402020204" pitchFamily="34" charset="0"/>
              </a:rPr>
              <a:t> orang </a:t>
            </a:r>
            <a:r>
              <a:rPr lang="en-US" sz="2400" dirty="0" err="1">
                <a:latin typeface="Franklin Gothic Demi Cond" panose="020B0706030402020204" pitchFamily="34" charset="0"/>
              </a:rPr>
              <a:t>fasik</a:t>
            </a:r>
            <a:r>
              <a:rPr lang="en-US" sz="2400" dirty="0">
                <a:latin typeface="Franklin Gothic Demi Cond" panose="020B0706030402020204" pitchFamily="34" charset="0"/>
              </a:rPr>
              <a:t>, yang </a:t>
            </a:r>
            <a:r>
              <a:rPr lang="en-US" sz="2400" dirty="0" err="1">
                <a:latin typeface="Franklin Gothic Demi Cond" panose="020B0706030402020204" pitchFamily="34" charset="0"/>
              </a:rPr>
              <a:t>datang</a:t>
            </a:r>
            <a:r>
              <a:rPr lang="en-US" sz="2400" dirty="0"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latin typeface="Franklin Gothic Demi Cond" panose="020B0706030402020204" pitchFamily="34" charset="0"/>
              </a:rPr>
              <a:t>kemudian</a:t>
            </a:r>
            <a:r>
              <a:rPr lang="en-US" sz="2400" dirty="0">
                <a:latin typeface="Franklin Gothic Demi Cond" panose="020B0706030402020204" pitchFamily="34" charset="0"/>
              </a:rPr>
              <a:t>, </a:t>
            </a:r>
            <a:r>
              <a:rPr lang="en-US" sz="2400" dirty="0" err="1">
                <a:latin typeface="Franklin Gothic Demi Cond" panose="020B0706030402020204" pitchFamily="34" charset="0"/>
              </a:rPr>
              <a:t>Tuhan</a:t>
            </a:r>
            <a:r>
              <a:rPr lang="en-US" sz="2400" dirty="0"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latin typeface="Franklin Gothic Demi Cond" panose="020B0706030402020204" pitchFamily="34" charset="0"/>
              </a:rPr>
              <a:t>menyatakan</a:t>
            </a:r>
            <a:r>
              <a:rPr lang="en-US" sz="2400" dirty="0">
                <a:latin typeface="Franklin Gothic Demi Cond" panose="020B0706030402020204" pitchFamily="34" charset="0"/>
              </a:rPr>
              <a:t> di </a:t>
            </a:r>
            <a:r>
              <a:rPr lang="en-US" sz="2400" dirty="0" err="1">
                <a:latin typeface="Franklin Gothic Demi Cond" panose="020B0706030402020204" pitchFamily="34" charset="0"/>
              </a:rPr>
              <a:t>tempat</a:t>
            </a:r>
            <a:r>
              <a:rPr lang="en-US" sz="2400" dirty="0">
                <a:latin typeface="Franklin Gothic Demi Cond" panose="020B0706030402020204" pitchFamily="34" charset="0"/>
              </a:rPr>
              <a:t> lain </a:t>
            </a:r>
            <a:r>
              <a:rPr lang="en-US" sz="2400" dirty="0" err="1">
                <a:latin typeface="Franklin Gothic Demi Cond" panose="020B0706030402020204" pitchFamily="34" charset="0"/>
              </a:rPr>
              <a:t>bahwa</a:t>
            </a:r>
            <a:r>
              <a:rPr lang="en-US" sz="2400" dirty="0">
                <a:latin typeface="Franklin Gothic Demi Cond" panose="020B0706030402020204" pitchFamily="34" charset="0"/>
              </a:rPr>
              <a:t> orang </a:t>
            </a:r>
            <a:r>
              <a:rPr lang="en-US" sz="2400" dirty="0" err="1">
                <a:latin typeface="Franklin Gothic Demi Cond" panose="020B0706030402020204" pitchFamily="34" charset="0"/>
              </a:rPr>
              <a:t>jahat</a:t>
            </a:r>
            <a:r>
              <a:rPr lang="en-US" sz="2400" dirty="0"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latin typeface="Franklin Gothic Demi Cond" panose="020B0706030402020204" pitchFamily="34" charset="0"/>
              </a:rPr>
              <a:t>akan</a:t>
            </a:r>
            <a:r>
              <a:rPr lang="en-US" sz="2400" dirty="0"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latin typeface="Franklin Gothic Demi Cond" panose="020B0706030402020204" pitchFamily="34" charset="0"/>
              </a:rPr>
              <a:t>dibakar</a:t>
            </a:r>
            <a:r>
              <a:rPr lang="en-US" sz="2400" dirty="0"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latin typeface="Franklin Gothic Demi Cond" panose="020B0706030402020204" pitchFamily="34" charset="0"/>
              </a:rPr>
              <a:t>habis</a:t>
            </a:r>
            <a:r>
              <a:rPr lang="en-US" sz="2400" dirty="0">
                <a:latin typeface="Franklin Gothic Demi Cond" panose="020B0706030402020204" pitchFamily="34" charset="0"/>
              </a:rPr>
              <a:t>, </a:t>
            </a:r>
            <a:r>
              <a:rPr lang="en-US" sz="2400" dirty="0" err="1">
                <a:latin typeface="Franklin Gothic Demi Cond" panose="020B0706030402020204" pitchFamily="34" charset="0"/>
              </a:rPr>
              <a:t>hingga</a:t>
            </a:r>
            <a:r>
              <a:rPr lang="en-US" sz="2400" dirty="0">
                <a:latin typeface="Franklin Gothic Demi Cond" panose="020B0706030402020204" pitchFamily="34" charset="0"/>
              </a:rPr>
              <a:t> "</a:t>
            </a:r>
            <a:r>
              <a:rPr lang="en-US" sz="2400" dirty="0" err="1">
                <a:latin typeface="Franklin Gothic Demi Cond" panose="020B0706030402020204" pitchFamily="34" charset="0"/>
              </a:rPr>
              <a:t>tidak</a:t>
            </a:r>
            <a:r>
              <a:rPr lang="en-US" sz="2400" dirty="0"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latin typeface="Franklin Gothic Demi Cond" panose="020B0706030402020204" pitchFamily="34" charset="0"/>
              </a:rPr>
              <a:t>ada</a:t>
            </a:r>
            <a:r>
              <a:rPr lang="en-US" sz="2400" dirty="0"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latin typeface="Franklin Gothic Demi Cond" panose="020B0706030402020204" pitchFamily="34" charset="0"/>
              </a:rPr>
              <a:t>akar</a:t>
            </a:r>
            <a:r>
              <a:rPr lang="en-US" sz="2400" dirty="0"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latin typeface="Franklin Gothic Demi Cond" panose="020B0706030402020204" pitchFamily="34" charset="0"/>
              </a:rPr>
              <a:t>atau</a:t>
            </a:r>
            <a:r>
              <a:rPr lang="en-US" sz="2400" dirty="0"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latin typeface="Franklin Gothic Demi Cond" panose="020B0706030402020204" pitchFamily="34" charset="0"/>
              </a:rPr>
              <a:t>cabangnya</a:t>
            </a:r>
            <a:r>
              <a:rPr lang="en-US" sz="2400" dirty="0">
                <a:latin typeface="Franklin Gothic Demi Cond" panose="020B0706030402020204" pitchFamily="34" charset="0"/>
              </a:rPr>
              <a:t>" [</a:t>
            </a:r>
            <a:r>
              <a:rPr lang="en-US" sz="2400" dirty="0" err="1">
                <a:latin typeface="Franklin Gothic Demi Cond" panose="020B0706030402020204" pitchFamily="34" charset="0"/>
              </a:rPr>
              <a:t>Maleakhi</a:t>
            </a:r>
            <a:r>
              <a:rPr lang="en-US" sz="2400" dirty="0">
                <a:latin typeface="Franklin Gothic Demi Cond" panose="020B0706030402020204" pitchFamily="34" charset="0"/>
              </a:rPr>
              <a:t> 4:1]. </a:t>
            </a:r>
          </a:p>
        </p:txBody>
      </p:sp>
    </p:spTree>
    <p:extLst>
      <p:ext uri="{BB962C8B-B14F-4D97-AF65-F5344CB8AC3E}">
        <p14:creationId xmlns:p14="http://schemas.microsoft.com/office/powerpoint/2010/main" val="996822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" y="-5705"/>
            <a:ext cx="9143993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C4EC8E-187C-E7C9-AA2C-9690089B8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638" y="637762"/>
            <a:ext cx="7416372" cy="9001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Yesaya 26 mengontraskan perbedaan nasib orang jahat dan orang benar, sebagai berikut: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9143992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638" y="2010758"/>
            <a:ext cx="342892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E95485-AC42-D8EC-2C7A-407EF884E8DC}"/>
              </a:ext>
            </a:extLst>
          </p:cNvPr>
          <p:cNvSpPr txBox="1"/>
          <p:nvPr/>
        </p:nvSpPr>
        <p:spPr>
          <a:xfrm>
            <a:off x="657225" y="2217343"/>
            <a:ext cx="8172450" cy="26804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Nova Cond XBd" panose="020B0A06020104020203" pitchFamily="34" charset="0"/>
              </a:rPr>
              <a:t>ORANG BENAR yang </a:t>
            </a:r>
            <a:r>
              <a:rPr lang="en-US" sz="2000" dirty="0" err="1">
                <a:latin typeface="Gill Sans Nova Cond XBd" panose="020B0A06020104020203" pitchFamily="34" charset="0"/>
              </a:rPr>
              <a:t>mati</a:t>
            </a:r>
            <a:r>
              <a:rPr lang="en-US" sz="2000" dirty="0">
                <a:latin typeface="Gill Sans Nova Cond XBd" panose="020B0A06020104020203" pitchFamily="34" charset="0"/>
              </a:rPr>
              <a:t> </a:t>
            </a:r>
            <a:r>
              <a:rPr lang="en-US" sz="2000" dirty="0" err="1">
                <a:latin typeface="Gill Sans Nova Cond XBd" panose="020B0A06020104020203" pitchFamily="34" charset="0"/>
              </a:rPr>
              <a:t>akan</a:t>
            </a:r>
            <a:r>
              <a:rPr lang="en-US" sz="2000" dirty="0">
                <a:latin typeface="Gill Sans Nova Cond XBd" panose="020B0A06020104020203" pitchFamily="34" charset="0"/>
              </a:rPr>
              <a:t> </a:t>
            </a:r>
            <a:r>
              <a:rPr lang="en-US" sz="2000" dirty="0" err="1">
                <a:latin typeface="Gill Sans Nova Cond XBd" panose="020B0A06020104020203" pitchFamily="34" charset="0"/>
              </a:rPr>
              <a:t>dibangkitkan</a:t>
            </a:r>
            <a:r>
              <a:rPr lang="en-US" sz="2000" dirty="0">
                <a:latin typeface="Gill Sans Nova Cond XBd" panose="020B0A06020104020203" pitchFamily="34" charset="0"/>
              </a:rPr>
              <a:t> </a:t>
            </a:r>
            <a:r>
              <a:rPr lang="en-US" sz="2000" dirty="0" err="1">
                <a:latin typeface="Gill Sans Nova Cond XBd" panose="020B0A06020104020203" pitchFamily="34" charset="0"/>
              </a:rPr>
              <a:t>dari</a:t>
            </a:r>
            <a:r>
              <a:rPr lang="en-US" sz="2000" dirty="0">
                <a:latin typeface="Gill Sans Nova Cond XBd" panose="020B0A06020104020203" pitchFamily="34" charset="0"/>
              </a:rPr>
              <a:t> </a:t>
            </a:r>
            <a:r>
              <a:rPr lang="en-US" sz="2000" dirty="0" err="1">
                <a:latin typeface="Gill Sans Nova Cond XBd" panose="020B0A06020104020203" pitchFamily="34" charset="0"/>
              </a:rPr>
              <a:t>kematian</a:t>
            </a:r>
            <a:r>
              <a:rPr lang="en-US" sz="2000" dirty="0">
                <a:latin typeface="Gill Sans Nova Cond XBd" panose="020B0A06020104020203" pitchFamily="34" charset="0"/>
              </a:rPr>
              <a:t> </a:t>
            </a:r>
            <a:r>
              <a:rPr lang="en-US" sz="2000" dirty="0" err="1">
                <a:latin typeface="Gill Sans Nova Cond XBd" panose="020B0A06020104020203" pitchFamily="34" charset="0"/>
              </a:rPr>
              <a:t>untuk</a:t>
            </a:r>
            <a:r>
              <a:rPr lang="en-US" sz="2000" dirty="0">
                <a:latin typeface="Gill Sans Nova Cond XBd" panose="020B0A06020104020203" pitchFamily="34" charset="0"/>
              </a:rPr>
              <a:t> </a:t>
            </a:r>
            <a:r>
              <a:rPr lang="en-US" sz="2000" dirty="0" err="1">
                <a:latin typeface="Gill Sans Nova Cond XBd" panose="020B0A06020104020203" pitchFamily="34" charset="0"/>
              </a:rPr>
              <a:t>menerima</a:t>
            </a:r>
            <a:r>
              <a:rPr lang="en-US" sz="2000" dirty="0">
                <a:latin typeface="Gill Sans Nova Cond XBd" panose="020B0A06020104020203" pitchFamily="34" charset="0"/>
              </a:rPr>
              <a:t> </a:t>
            </a:r>
            <a:r>
              <a:rPr lang="en-US" sz="2000" dirty="0" err="1">
                <a:latin typeface="Gill Sans Nova Cond XBd" panose="020B0A06020104020203" pitchFamily="34" charset="0"/>
              </a:rPr>
              <a:t>upah</a:t>
            </a:r>
            <a:r>
              <a:rPr lang="en-US" sz="2000" dirty="0">
                <a:latin typeface="Gill Sans Nova Cond XBd" panose="020B0A06020104020203" pitchFamily="34" charset="0"/>
              </a:rPr>
              <a:t> </a:t>
            </a:r>
            <a:r>
              <a:rPr lang="en-US" sz="2000" dirty="0" err="1">
                <a:latin typeface="Gill Sans Nova Cond XBd" panose="020B0A06020104020203" pitchFamily="34" charset="0"/>
              </a:rPr>
              <a:t>mereka</a:t>
            </a:r>
            <a:r>
              <a:rPr lang="en-US" sz="2000" dirty="0">
                <a:latin typeface="Gill Sans Nova Cond XBd" panose="020B0A06020104020203" pitchFamily="34" charset="0"/>
              </a:rPr>
              <a:t>.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Tuhan</a:t>
            </a:r>
            <a:r>
              <a:rPr lang="en-US" sz="2000" dirty="0"/>
              <a:t> Allah "</a:t>
            </a:r>
            <a:r>
              <a:rPr lang="en-US" sz="2000" dirty="0" err="1"/>
              <a:t>akan</a:t>
            </a:r>
            <a:r>
              <a:rPr lang="en-US" sz="2000" dirty="0"/>
              <a:t> </a:t>
            </a:r>
            <a:r>
              <a:rPr lang="en-US" sz="2000" dirty="0" err="1"/>
              <a:t>meniadakan</a:t>
            </a:r>
            <a:r>
              <a:rPr lang="en-US" sz="2000" dirty="0"/>
              <a:t> </a:t>
            </a:r>
            <a:r>
              <a:rPr lang="en-US" sz="2000" dirty="0" err="1"/>
              <a:t>maut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seterusnya</a:t>
            </a:r>
            <a:r>
              <a:rPr lang="en-US" sz="2000" dirty="0"/>
              <a:t>" dan "</a:t>
            </a:r>
            <a:r>
              <a:rPr lang="en-US" sz="2000" dirty="0" err="1"/>
              <a:t>menghapuskan</a:t>
            </a:r>
            <a:r>
              <a:rPr lang="en-US" sz="2000" dirty="0"/>
              <a:t> air </a:t>
            </a:r>
            <a:r>
              <a:rPr lang="en-US" sz="2000" dirty="0" err="1"/>
              <a:t>mata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pada </a:t>
            </a:r>
            <a:r>
              <a:rPr lang="en-US" sz="2000" dirty="0" err="1"/>
              <a:t>segala</a:t>
            </a:r>
            <a:r>
              <a:rPr lang="en-US" sz="2000" dirty="0"/>
              <a:t> </a:t>
            </a:r>
            <a:r>
              <a:rPr lang="en-US" sz="2000" dirty="0" err="1"/>
              <a:t>muka</a:t>
            </a:r>
            <a:r>
              <a:rPr lang="en-US" sz="2000" dirty="0"/>
              <a:t>" [</a:t>
            </a:r>
            <a:r>
              <a:rPr lang="en-US" sz="2000" dirty="0" err="1"/>
              <a:t>Yesaya</a:t>
            </a:r>
            <a:r>
              <a:rPr lang="en-US" sz="2000" dirty="0"/>
              <a:t> 25:8].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Yesaya</a:t>
            </a:r>
            <a:r>
              <a:rPr lang="en-US" sz="2000" dirty="0"/>
              <a:t> 26:19 </a:t>
            </a:r>
            <a:r>
              <a:rPr lang="en-US" sz="2000" dirty="0" err="1"/>
              <a:t>kita</a:t>
            </a:r>
            <a:r>
              <a:rPr lang="en-US" sz="2000" dirty="0"/>
              <a:t> </a:t>
            </a:r>
            <a:r>
              <a:rPr lang="en-US" sz="2000" dirty="0" err="1"/>
              <a:t>menemukan</a:t>
            </a:r>
            <a:r>
              <a:rPr lang="en-US" sz="2000" dirty="0"/>
              <a:t> kata-kata </a:t>
            </a:r>
            <a:r>
              <a:rPr lang="en-US" sz="2000" dirty="0" err="1"/>
              <a:t>berikut</a:t>
            </a:r>
            <a:r>
              <a:rPr lang="en-US" sz="2000" dirty="0"/>
              <a:t>: "...orang-orang-Mu yang </a:t>
            </a:r>
            <a:r>
              <a:rPr lang="en-US" sz="2000" dirty="0" err="1"/>
              <a:t>mati</a:t>
            </a:r>
            <a:r>
              <a:rPr lang="en-US" sz="2000" dirty="0"/>
              <a:t> </a:t>
            </a:r>
            <a:r>
              <a:rPr lang="en-US" sz="2000" dirty="0" err="1"/>
              <a:t>akan</a:t>
            </a:r>
            <a:r>
              <a:rPr lang="en-US" sz="2000" dirty="0"/>
              <a:t> </a:t>
            </a:r>
            <a:r>
              <a:rPr lang="en-US" sz="2000" dirty="0" err="1"/>
              <a:t>hidup</a:t>
            </a:r>
            <a:r>
              <a:rPr lang="en-US" sz="2000" dirty="0"/>
              <a:t> pula, </a:t>
            </a:r>
            <a:r>
              <a:rPr lang="en-US" sz="2000" dirty="0" err="1"/>
              <a:t>mayat-mayat</a:t>
            </a:r>
            <a:r>
              <a:rPr lang="en-US" sz="2000" dirty="0"/>
              <a:t> </a:t>
            </a:r>
            <a:r>
              <a:rPr lang="en-US" sz="2000" dirty="0" err="1"/>
              <a:t>mereka</a:t>
            </a:r>
            <a:r>
              <a:rPr lang="en-US" sz="2000" dirty="0"/>
              <a:t> </a:t>
            </a:r>
            <a:r>
              <a:rPr lang="en-US" sz="2000" dirty="0" err="1"/>
              <a:t>akan</a:t>
            </a:r>
            <a:r>
              <a:rPr lang="en-US" sz="2000" dirty="0"/>
              <a:t> </a:t>
            </a:r>
            <a:r>
              <a:rPr lang="en-US" sz="2000" dirty="0" err="1"/>
              <a:t>bangkit</a:t>
            </a:r>
            <a:r>
              <a:rPr lang="en-US" sz="2000" dirty="0"/>
              <a:t> pula. Hai orang-orang yang </a:t>
            </a:r>
            <a:r>
              <a:rPr lang="en-US" sz="2000" dirty="0" err="1"/>
              <a:t>sudah</a:t>
            </a:r>
            <a:r>
              <a:rPr lang="en-US" sz="2000" dirty="0"/>
              <a:t> </a:t>
            </a:r>
            <a:r>
              <a:rPr lang="en-US" sz="2000" dirty="0" err="1"/>
              <a:t>dikubur</a:t>
            </a:r>
            <a:r>
              <a:rPr lang="en-US" sz="2000" dirty="0"/>
              <a:t> di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tanah</a:t>
            </a:r>
            <a:r>
              <a:rPr lang="en-US" sz="2000" dirty="0"/>
              <a:t> </a:t>
            </a:r>
            <a:r>
              <a:rPr lang="en-US" sz="2000" dirty="0" err="1"/>
              <a:t>bangkitlah</a:t>
            </a:r>
            <a:r>
              <a:rPr lang="en-US" sz="2000" dirty="0"/>
              <a:t> dan </a:t>
            </a:r>
            <a:r>
              <a:rPr lang="en-US" sz="2000" dirty="0" err="1"/>
              <a:t>bersorak-sorai</a:t>
            </a:r>
            <a:r>
              <a:rPr lang="en-US" sz="2000" dirty="0"/>
              <a:t>! </a:t>
            </a:r>
            <a:r>
              <a:rPr lang="en-US" sz="2000" dirty="0" err="1"/>
              <a:t>Sebab</a:t>
            </a:r>
            <a:r>
              <a:rPr lang="en-US" sz="2000" dirty="0"/>
              <a:t> </a:t>
            </a:r>
            <a:r>
              <a:rPr lang="en-US" sz="2000" dirty="0" err="1"/>
              <a:t>embun</a:t>
            </a:r>
            <a:r>
              <a:rPr lang="en-US" sz="2000" dirty="0"/>
              <a:t> TUHAN </a:t>
            </a:r>
            <a:r>
              <a:rPr lang="en-US" sz="2000" dirty="0" err="1"/>
              <a:t>ialah</a:t>
            </a:r>
            <a:r>
              <a:rPr lang="en-US" sz="2000" dirty="0"/>
              <a:t> </a:t>
            </a:r>
            <a:r>
              <a:rPr lang="en-US" sz="2000" dirty="0" err="1"/>
              <a:t>embun</a:t>
            </a:r>
            <a:r>
              <a:rPr lang="en-US" sz="2000" dirty="0"/>
              <a:t> </a:t>
            </a:r>
            <a:r>
              <a:rPr lang="en-US" sz="2000" dirty="0" err="1"/>
              <a:t>terang</a:t>
            </a:r>
            <a:r>
              <a:rPr lang="en-US" sz="2000" dirty="0"/>
              <a:t>, dan </a:t>
            </a:r>
            <a:r>
              <a:rPr lang="en-US" sz="2000" dirty="0" err="1"/>
              <a:t>bumi</a:t>
            </a:r>
            <a:r>
              <a:rPr lang="en-US" sz="2000" dirty="0"/>
              <a:t> </a:t>
            </a:r>
            <a:r>
              <a:rPr lang="en-US" sz="2000" dirty="0" err="1"/>
              <a:t>akan</a:t>
            </a:r>
            <a:r>
              <a:rPr lang="en-US" sz="2000" dirty="0"/>
              <a:t> </a:t>
            </a:r>
            <a:r>
              <a:rPr lang="en-US" sz="2000" dirty="0" err="1"/>
              <a:t>melahirkan</a:t>
            </a:r>
            <a:r>
              <a:rPr lang="en-US" sz="2000" dirty="0"/>
              <a:t> </a:t>
            </a:r>
            <a:r>
              <a:rPr lang="en-US" sz="2000" dirty="0" err="1"/>
              <a:t>arwah</a:t>
            </a:r>
            <a:r>
              <a:rPr lang="en-US" sz="2000" dirty="0"/>
              <a:t> </a:t>
            </a:r>
            <a:r>
              <a:rPr lang="en-US" sz="2000" dirty="0" err="1"/>
              <a:t>kembali</a:t>
            </a:r>
            <a:r>
              <a:rPr lang="en-US" sz="2000" dirty="0"/>
              <a:t>".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82187B-6349-4EFA-4A45-EAF2EEEEDE7A}"/>
              </a:ext>
            </a:extLst>
          </p:cNvPr>
          <p:cNvSpPr txBox="1"/>
          <p:nvPr/>
        </p:nvSpPr>
        <p:spPr>
          <a:xfrm>
            <a:off x="514777" y="4999881"/>
            <a:ext cx="8276798" cy="1755994"/>
          </a:xfrm>
          <a:prstGeom prst="rect">
            <a:avLst/>
          </a:prstGeom>
          <a:solidFill>
            <a:srgbClr val="A3D8FF"/>
          </a:solidFill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latin typeface="Franklin Gothic Demi Cond" panose="020B0706030402020204" pitchFamily="34" charset="0"/>
              </a:rPr>
              <a:t>Semua</a:t>
            </a:r>
            <a:r>
              <a:rPr lang="en-US" sz="2400" dirty="0">
                <a:latin typeface="Franklin Gothic Demi Cond" panose="020B0706030402020204" pitchFamily="34" charset="0"/>
              </a:rPr>
              <a:t> orang </a:t>
            </a:r>
            <a:r>
              <a:rPr lang="en-US" sz="2400" dirty="0" err="1">
                <a:latin typeface="Franklin Gothic Demi Cond" panose="020B0706030402020204" pitchFamily="34" charset="0"/>
              </a:rPr>
              <a:t>benar</a:t>
            </a:r>
            <a:r>
              <a:rPr lang="en-US" sz="2400" dirty="0">
                <a:latin typeface="Franklin Gothic Demi Cond" panose="020B0706030402020204" pitchFamily="34" charset="0"/>
              </a:rPr>
              <a:t> yang </a:t>
            </a:r>
            <a:r>
              <a:rPr lang="en-US" sz="2400" dirty="0" err="1">
                <a:latin typeface="Franklin Gothic Demi Cond" panose="020B0706030402020204" pitchFamily="34" charset="0"/>
              </a:rPr>
              <a:t>telah</a:t>
            </a:r>
            <a:r>
              <a:rPr lang="en-US" sz="2400" dirty="0"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latin typeface="Franklin Gothic Demi Cond" panose="020B0706030402020204" pitchFamily="34" charset="0"/>
              </a:rPr>
              <a:t>dibangkitkan</a:t>
            </a:r>
            <a:r>
              <a:rPr lang="en-US" sz="2400" dirty="0"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latin typeface="Franklin Gothic Demi Cond" panose="020B0706030402020204" pitchFamily="34" charset="0"/>
              </a:rPr>
              <a:t>akan</a:t>
            </a:r>
            <a:r>
              <a:rPr lang="en-US" sz="2400" dirty="0"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latin typeface="Franklin Gothic Demi Cond" panose="020B0706030402020204" pitchFamily="34" charset="0"/>
              </a:rPr>
              <a:t>mengambil</a:t>
            </a:r>
            <a:r>
              <a:rPr lang="en-US" sz="2400" dirty="0"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latin typeface="Franklin Gothic Demi Cond" panose="020B0706030402020204" pitchFamily="34" charset="0"/>
              </a:rPr>
              <a:t>bagian</a:t>
            </a:r>
            <a:r>
              <a:rPr lang="en-US" sz="2400" dirty="0"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latin typeface="Franklin Gothic Demi Cond" panose="020B0706030402020204" pitchFamily="34" charset="0"/>
              </a:rPr>
              <a:t>dalam</a:t>
            </a:r>
            <a:r>
              <a:rPr lang="en-US" sz="2400" dirty="0"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latin typeface="Franklin Gothic Demi Cond" panose="020B0706030402020204" pitchFamily="34" charset="0"/>
              </a:rPr>
              <a:t>pesta</a:t>
            </a:r>
            <a:r>
              <a:rPr lang="en-US" sz="2400" dirty="0"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latin typeface="Franklin Gothic Demi Cond" panose="020B0706030402020204" pitchFamily="34" charset="0"/>
              </a:rPr>
              <a:t>sukacita</a:t>
            </a:r>
            <a:r>
              <a:rPr lang="en-US" sz="2400" dirty="0">
                <a:latin typeface="Franklin Gothic Demi Cond" panose="020B0706030402020204" pitchFamily="34" charset="0"/>
              </a:rPr>
              <a:t> yang </a:t>
            </a:r>
            <a:r>
              <a:rPr lang="en-US" sz="2400" dirty="0" err="1">
                <a:latin typeface="Franklin Gothic Demi Cond" panose="020B0706030402020204" pitchFamily="34" charset="0"/>
              </a:rPr>
              <a:t>akan</a:t>
            </a:r>
            <a:r>
              <a:rPr lang="en-US" sz="2400" dirty="0"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latin typeface="Franklin Gothic Demi Cond" panose="020B0706030402020204" pitchFamily="34" charset="0"/>
              </a:rPr>
              <a:t>Tuhan</a:t>
            </a:r>
            <a:r>
              <a:rPr lang="en-US" sz="2400" dirty="0"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latin typeface="Franklin Gothic Demi Cond" panose="020B0706030402020204" pitchFamily="34" charset="0"/>
              </a:rPr>
              <a:t>persiapkan</a:t>
            </a:r>
            <a:r>
              <a:rPr lang="en-US" sz="2400" dirty="0"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latin typeface="Franklin Gothic Demi Cond" panose="020B0706030402020204" pitchFamily="34" charset="0"/>
              </a:rPr>
              <a:t>bagi</a:t>
            </a:r>
            <a:r>
              <a:rPr lang="en-US" sz="2400" dirty="0">
                <a:latin typeface="Franklin Gothic Demi Cond" panose="020B0706030402020204" pitchFamily="34" charset="0"/>
              </a:rPr>
              <a:t> </a:t>
            </a:r>
            <a:r>
              <a:rPr lang="en-US" sz="2400" dirty="0" err="1">
                <a:latin typeface="Franklin Gothic Demi Cond" panose="020B0706030402020204" pitchFamily="34" charset="0"/>
              </a:rPr>
              <a:t>semua</a:t>
            </a:r>
            <a:r>
              <a:rPr lang="en-US" sz="2400" dirty="0">
                <a:latin typeface="Franklin Gothic Demi Cond" panose="020B0706030402020204" pitchFamily="34" charset="0"/>
              </a:rPr>
              <a:t> orang [</a:t>
            </a:r>
            <a:r>
              <a:rPr lang="en-US" sz="2400" dirty="0" err="1">
                <a:latin typeface="Franklin Gothic Demi Cond" panose="020B0706030402020204" pitchFamily="34" charset="0"/>
              </a:rPr>
              <a:t>Yesaya</a:t>
            </a:r>
            <a:r>
              <a:rPr lang="en-US" sz="2400" dirty="0">
                <a:latin typeface="Franklin Gothic Demi Cond" panose="020B0706030402020204" pitchFamily="34" charset="0"/>
              </a:rPr>
              <a:t> 25:6]. </a:t>
            </a:r>
            <a:r>
              <a:rPr lang="en-US" sz="2400" dirty="0" err="1">
                <a:latin typeface="Gill Sans Nova Cond XBd" panose="020B0A06020104020203" pitchFamily="34" charset="0"/>
              </a:rPr>
              <a:t>Kebangkitan</a:t>
            </a:r>
            <a:r>
              <a:rPr lang="en-US" sz="2400" dirty="0">
                <a:latin typeface="Gill Sans Nova Cond XBd" panose="020B0A06020104020203" pitchFamily="34" charset="0"/>
              </a:rPr>
              <a:t> </a:t>
            </a:r>
            <a:r>
              <a:rPr lang="en-US" sz="2400" dirty="0" err="1">
                <a:latin typeface="Gill Sans Nova Cond XBd" panose="020B0A06020104020203" pitchFamily="34" charset="0"/>
              </a:rPr>
              <a:t>terakhir</a:t>
            </a:r>
            <a:r>
              <a:rPr lang="en-US" sz="2400" dirty="0">
                <a:latin typeface="Gill Sans Nova Cond XBd" panose="020B0A06020104020203" pitchFamily="34" charset="0"/>
              </a:rPr>
              <a:t> </a:t>
            </a:r>
            <a:r>
              <a:rPr lang="en-US" sz="2400" dirty="0" err="1">
                <a:latin typeface="Gill Sans Nova Cond XBd" panose="020B0A06020104020203" pitchFamily="34" charset="0"/>
              </a:rPr>
              <a:t>akan</a:t>
            </a:r>
            <a:r>
              <a:rPr lang="en-US" sz="2400" dirty="0">
                <a:latin typeface="Gill Sans Nova Cond XBd" panose="020B0A06020104020203" pitchFamily="34" charset="0"/>
              </a:rPr>
              <a:t> </a:t>
            </a:r>
            <a:r>
              <a:rPr lang="en-US" sz="2400" dirty="0" err="1">
                <a:latin typeface="Gill Sans Nova Cond XBd" panose="020B0A06020104020203" pitchFamily="34" charset="0"/>
              </a:rPr>
              <a:t>menyatukan</a:t>
            </a:r>
            <a:r>
              <a:rPr lang="en-US" sz="2400" dirty="0">
                <a:latin typeface="Gill Sans Nova Cond XBd" panose="020B0A06020104020203" pitchFamily="34" charset="0"/>
              </a:rPr>
              <a:t> </a:t>
            </a:r>
            <a:r>
              <a:rPr lang="en-US" sz="2400" dirty="0" err="1">
                <a:latin typeface="Gill Sans Nova Cond XBd" panose="020B0A06020104020203" pitchFamily="34" charset="0"/>
              </a:rPr>
              <a:t>semua</a:t>
            </a:r>
            <a:r>
              <a:rPr lang="en-US" sz="2400" dirty="0">
                <a:latin typeface="Gill Sans Nova Cond XBd" panose="020B0A06020104020203" pitchFamily="34" charset="0"/>
              </a:rPr>
              <a:t> orang </a:t>
            </a:r>
            <a:r>
              <a:rPr lang="en-US" sz="2400" dirty="0" err="1">
                <a:latin typeface="Gill Sans Nova Cond XBd" panose="020B0A06020104020203" pitchFamily="34" charset="0"/>
              </a:rPr>
              <a:t>benar</a:t>
            </a:r>
            <a:r>
              <a:rPr lang="en-US" sz="2400" dirty="0">
                <a:latin typeface="Gill Sans Nova Cond XBd" panose="020B0A06020104020203" pitchFamily="34" charset="0"/>
              </a:rPr>
              <a:t> </a:t>
            </a:r>
            <a:r>
              <a:rPr lang="en-US" sz="2400" dirty="0" err="1">
                <a:latin typeface="Gill Sans Nova Cond XBd" panose="020B0A06020104020203" pitchFamily="34" charset="0"/>
              </a:rPr>
              <a:t>dari</a:t>
            </a:r>
            <a:r>
              <a:rPr lang="en-US" sz="2400" dirty="0">
                <a:latin typeface="Gill Sans Nova Cond XBd" panose="020B0A06020104020203" pitchFamily="34" charset="0"/>
              </a:rPr>
              <a:t> </a:t>
            </a:r>
            <a:r>
              <a:rPr lang="en-US" sz="2400" dirty="0" err="1">
                <a:latin typeface="Gill Sans Nova Cond XBd" panose="020B0A06020104020203" pitchFamily="34" charset="0"/>
              </a:rPr>
              <a:t>segala</a:t>
            </a:r>
            <a:r>
              <a:rPr lang="en-US" sz="2400" dirty="0">
                <a:latin typeface="Gill Sans Nova Cond XBd" panose="020B0A06020104020203" pitchFamily="34" charset="0"/>
              </a:rPr>
              <a:t> zaman, </a:t>
            </a:r>
            <a:r>
              <a:rPr lang="en-US" sz="2400" dirty="0" err="1">
                <a:latin typeface="Gill Sans Nova Cond XBd" panose="020B0A06020104020203" pitchFamily="34" charset="0"/>
              </a:rPr>
              <a:t>termasuk</a:t>
            </a:r>
            <a:r>
              <a:rPr lang="en-US" sz="2400" dirty="0">
                <a:latin typeface="Gill Sans Nova Cond XBd" panose="020B0A06020104020203" pitchFamily="34" charset="0"/>
              </a:rPr>
              <a:t> orang-orang </a:t>
            </a:r>
            <a:r>
              <a:rPr lang="en-US" sz="2400" dirty="0" err="1">
                <a:latin typeface="Gill Sans Nova Cond XBd" panose="020B0A06020104020203" pitchFamily="34" charset="0"/>
              </a:rPr>
              <a:t>terkasih</a:t>
            </a:r>
            <a:r>
              <a:rPr lang="en-US" sz="2400" dirty="0">
                <a:latin typeface="Gill Sans Nova Cond XBd" panose="020B0A06020104020203" pitchFamily="34" charset="0"/>
              </a:rPr>
              <a:t> Anda yang </a:t>
            </a:r>
            <a:r>
              <a:rPr lang="en-US" sz="2400" dirty="0" err="1">
                <a:latin typeface="Gill Sans Nova Cond XBd" panose="020B0A06020104020203" pitchFamily="34" charset="0"/>
              </a:rPr>
              <a:t>sudah</a:t>
            </a:r>
            <a:r>
              <a:rPr lang="en-US" sz="2400" dirty="0">
                <a:latin typeface="Gill Sans Nova Cond XBd" panose="020B0A06020104020203" pitchFamily="34" charset="0"/>
              </a:rPr>
              <a:t> </a:t>
            </a:r>
            <a:r>
              <a:rPr lang="en-US" sz="2400" dirty="0" err="1">
                <a:latin typeface="Gill Sans Nova Cond XBd" panose="020B0A06020104020203" pitchFamily="34" charset="0"/>
              </a:rPr>
              <a:t>mati</a:t>
            </a:r>
            <a:r>
              <a:rPr lang="en-US" sz="2400" dirty="0">
                <a:latin typeface="Gill Sans Nova Cond XBd" panose="020B0A06020104020203" pitchFamily="34" charset="0"/>
              </a:rPr>
              <a:t> di </a:t>
            </a:r>
            <a:r>
              <a:rPr lang="en-US" sz="2400" dirty="0" err="1">
                <a:latin typeface="Gill Sans Nova Cond XBd" panose="020B0A06020104020203" pitchFamily="34" charset="0"/>
              </a:rPr>
              <a:t>dalam</a:t>
            </a:r>
            <a:r>
              <a:rPr lang="en-US" sz="2400" dirty="0">
                <a:latin typeface="Gill Sans Nova Cond XBd" panose="020B0A06020104020203" pitchFamily="34" charset="0"/>
              </a:rPr>
              <a:t> </a:t>
            </a:r>
            <a:r>
              <a:rPr lang="en-US" sz="2400" dirty="0" err="1">
                <a:latin typeface="Gill Sans Nova Cond XBd" panose="020B0A06020104020203" pitchFamily="34" charset="0"/>
              </a:rPr>
              <a:t>Kristus</a:t>
            </a:r>
            <a:r>
              <a:rPr lang="en-US" sz="2400" dirty="0"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7073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AA98DA-327A-6B5E-F614-2EF612CC45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22" r="-1" b="-1"/>
          <a:stretch/>
        </p:blipFill>
        <p:spPr>
          <a:xfrm>
            <a:off x="0" y="10"/>
            <a:ext cx="9141694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8262707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ECF43-58FA-54DB-5C1C-AC6238600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47" y="4113820"/>
            <a:ext cx="7173771" cy="20823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dirty="0">
                <a:latin typeface="Gill Sans Nova Cond XBd" panose="020B0A06020104020203" pitchFamily="34" charset="0"/>
              </a:rPr>
              <a:t>JIKA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memiliki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harapan</a:t>
            </a:r>
            <a:r>
              <a:rPr lang="en-ID" dirty="0">
                <a:latin typeface="Gill Sans Nova Cond XBd" panose="020B0A06020104020203" pitchFamily="34" charset="0"/>
              </a:rPr>
              <a:t>, dan </a:t>
            </a:r>
            <a:r>
              <a:rPr lang="en-ID" dirty="0" err="1">
                <a:latin typeface="Gill Sans Nova Cond XBd" panose="020B0A06020104020203" pitchFamily="34" charset="0"/>
              </a:rPr>
              <a:t>jaminan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apa</a:t>
            </a:r>
            <a:r>
              <a:rPr lang="en-ID" dirty="0">
                <a:latin typeface="Gill Sans Nova Cond XBd" panose="020B0A06020104020203" pitchFamily="34" charset="0"/>
              </a:rPr>
              <a:t> pun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hidup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maka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kematian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adalah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akhir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segalanya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bagi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latin typeface="Gill Sans Nova Cond XBd" panose="020B0A06020104020203" pitchFamily="34" charset="0"/>
              </a:rPr>
              <a:t>Namun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demikian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orang </a:t>
            </a:r>
            <a:r>
              <a:rPr lang="en-ID" dirty="0" err="1">
                <a:latin typeface="Gill Sans Nova Cond XBd" panose="020B0A06020104020203" pitchFamily="34" charset="0"/>
              </a:rPr>
              <a:t>beriman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memiliki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harapan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jaminan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hidup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kekal</a:t>
            </a:r>
            <a:r>
              <a:rPr lang="en-ID" dirty="0"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69898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76248C8-0720-48AB-91BA-5F530BB41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6569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3BEDA7-D0B8-4802-8168-92452653B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5800" cy="6858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EFF34B-7B1A-4F9D-8CEE-A40962BC7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22793" y="0"/>
            <a:ext cx="342900" cy="685800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422E8E-4B5A-18AE-1E1A-C217B8276007}"/>
              </a:ext>
            </a:extLst>
          </p:cNvPr>
          <p:cNvSpPr txBox="1"/>
          <p:nvPr/>
        </p:nvSpPr>
        <p:spPr>
          <a:xfrm>
            <a:off x="890587" y="1558925"/>
            <a:ext cx="7691437" cy="9175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ID" sz="2400" dirty="0">
                <a:latin typeface="Franklin Gothic Demi Cond" panose="020B0706030402020204" pitchFamily="34" charset="0"/>
              </a:rPr>
              <a:t>Harapan </a:t>
            </a:r>
            <a:r>
              <a:rPr lang="en-ID" sz="2400" dirty="0" err="1">
                <a:latin typeface="Franklin Gothic Demi Cond" panose="020B0706030402020204" pitchFamily="34" charset="0"/>
              </a:rPr>
              <a:t>kebangkitan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berakar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kuat</a:t>
            </a:r>
            <a:r>
              <a:rPr lang="en-ID" sz="2400" dirty="0">
                <a:latin typeface="Franklin Gothic Demi Cond" panose="020B0706030402020204" pitchFamily="34" charset="0"/>
              </a:rPr>
              <a:t> di kitab </a:t>
            </a:r>
            <a:r>
              <a:rPr lang="en-ID" sz="2400" dirty="0" err="1">
                <a:latin typeface="Franklin Gothic Demi Cond" panose="020B0706030402020204" pitchFamily="34" charset="0"/>
              </a:rPr>
              <a:t>Perjanjian</a:t>
            </a:r>
            <a:r>
              <a:rPr lang="en-ID" sz="2400" dirty="0">
                <a:latin typeface="Franklin Gothic Demi Cond" panose="020B0706030402020204" pitchFamily="34" charset="0"/>
              </a:rPr>
              <a:t> Lama, </a:t>
            </a:r>
            <a:r>
              <a:rPr lang="en-ID" sz="2400" dirty="0" err="1">
                <a:latin typeface="Franklin Gothic Demi Cond" panose="020B0706030402020204" pitchFamily="34" charset="0"/>
              </a:rPr>
              <a:t>dimulai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dengan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Ayub</a:t>
            </a:r>
            <a:r>
              <a:rPr lang="en-ID" sz="2400" dirty="0">
                <a:latin typeface="Franklin Gothic Demi Cond" panose="020B0706030402020204" pitchFamily="34" charset="0"/>
              </a:rPr>
              <a:t>, dan </a:t>
            </a:r>
            <a:r>
              <a:rPr lang="en-ID" sz="2400" dirty="0" err="1">
                <a:latin typeface="Franklin Gothic Demi Cond" panose="020B0706030402020204" pitchFamily="34" charset="0"/>
              </a:rPr>
              <a:t>puncaknya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dengan</a:t>
            </a:r>
            <a:r>
              <a:rPr lang="en-ID" sz="2400" dirty="0">
                <a:latin typeface="Franklin Gothic Demi Cond" panose="020B0706030402020204" pitchFamily="34" charset="0"/>
              </a:rPr>
              <a:t> Daniel.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EDC464-62F7-B29D-3451-A521CE21D618}"/>
              </a:ext>
            </a:extLst>
          </p:cNvPr>
          <p:cNvSpPr txBox="1"/>
          <p:nvPr/>
        </p:nvSpPr>
        <p:spPr>
          <a:xfrm>
            <a:off x="926568" y="2631281"/>
            <a:ext cx="7655456" cy="23788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ID" sz="2400" dirty="0">
                <a:latin typeface="Gill Sans Nova Cond XBd" panose="020B0A06020104020203" pitchFamily="34" charset="0"/>
              </a:rPr>
              <a:t>Kitab Daniel </a:t>
            </a:r>
            <a:r>
              <a:rPr lang="en-ID" sz="2400" dirty="0" err="1">
                <a:latin typeface="Gill Sans Nova Cond XBd" panose="020B0A06020104020203" pitchFamily="34" charset="0"/>
              </a:rPr>
              <a:t>pasal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terakhir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menunjuk</a:t>
            </a:r>
            <a:r>
              <a:rPr lang="en-ID" sz="2400" dirty="0">
                <a:latin typeface="Gill Sans Nova Cond XBd" panose="020B0A06020104020203" pitchFamily="34" charset="0"/>
              </a:rPr>
              <a:t> pada </a:t>
            </a:r>
            <a:r>
              <a:rPr lang="en-ID" sz="2400" dirty="0" err="1">
                <a:latin typeface="Gill Sans Nova Cond XBd" panose="020B0A06020104020203" pitchFamily="34" charset="0"/>
              </a:rPr>
              <a:t>hari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kebangkitan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terjadi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baik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kepada</a:t>
            </a:r>
            <a:r>
              <a:rPr lang="en-ID" sz="2400" dirty="0">
                <a:latin typeface="Gill Sans Nova Cond XBd" panose="020B0A06020104020203" pitchFamily="34" charset="0"/>
              </a:rPr>
              <a:t> orang </a:t>
            </a:r>
            <a:r>
              <a:rPr lang="en-ID" sz="2400" dirty="0" err="1">
                <a:latin typeface="Gill Sans Nova Cond XBd" panose="020B0A06020104020203" pitchFamily="34" charset="0"/>
              </a:rPr>
              <a:t>benar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maupun</a:t>
            </a:r>
            <a:r>
              <a:rPr lang="en-ID" sz="2400" dirty="0">
                <a:latin typeface="Gill Sans Nova Cond XBd" panose="020B0A06020104020203" pitchFamily="34" charset="0"/>
              </a:rPr>
              <a:t> orang </a:t>
            </a:r>
            <a:r>
              <a:rPr lang="en-ID" sz="2400" dirty="0" err="1">
                <a:latin typeface="Gill Sans Nova Cond XBd" panose="020B0A06020104020203" pitchFamily="34" charset="0"/>
              </a:rPr>
              <a:t>jahat</a:t>
            </a:r>
            <a:r>
              <a:rPr lang="en-ID" sz="2400" dirty="0">
                <a:latin typeface="Gill Sans Nova Cond XBd" panose="020B0A06020104020203" pitchFamily="34" charset="0"/>
              </a:rPr>
              <a:t>: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ID" sz="2400" dirty="0">
                <a:latin typeface="Gill Sans Nova Cond XBd" panose="020B0A06020104020203" pitchFamily="34" charset="0"/>
              </a:rPr>
              <a:t>Daniel 12:2 "Dan </a:t>
            </a:r>
            <a:r>
              <a:rPr lang="en-ID" sz="2400" dirty="0" err="1">
                <a:latin typeface="Gill Sans Nova Cond XBd" panose="020B0A06020104020203" pitchFamily="34" charset="0"/>
              </a:rPr>
              <a:t>banyak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antara</a:t>
            </a:r>
            <a:r>
              <a:rPr lang="en-ID" sz="2400" dirty="0">
                <a:latin typeface="Gill Sans Nova Cond XBd" panose="020B0A06020104020203" pitchFamily="34" charset="0"/>
              </a:rPr>
              <a:t> orang-orang yang </a:t>
            </a:r>
            <a:r>
              <a:rPr lang="en-ID" sz="2400" dirty="0" err="1">
                <a:latin typeface="Gill Sans Nova Cond XBd" panose="020B0A06020104020203" pitchFamily="34" charset="0"/>
              </a:rPr>
              <a:t>telah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tidur</a:t>
            </a:r>
            <a:r>
              <a:rPr lang="en-ID" sz="2400" dirty="0">
                <a:latin typeface="Gill Sans Nova Cond XBd" panose="020B0A06020104020203" pitchFamily="34" charset="0"/>
              </a:rPr>
              <a:t> di </a:t>
            </a:r>
            <a:r>
              <a:rPr lang="en-ID" sz="2400" dirty="0" err="1"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debu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tanah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bangun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sebagian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mendapat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hidup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kekal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sebagian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mengalami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kehinaan</a:t>
            </a:r>
            <a:r>
              <a:rPr lang="en-ID" sz="2400" dirty="0"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latin typeface="Gill Sans Nova Cond XBd" panose="020B0A06020104020203" pitchFamily="34" charset="0"/>
              </a:rPr>
              <a:t>kengerian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kekal</a:t>
            </a:r>
            <a:r>
              <a:rPr lang="en-ID" sz="2400" dirty="0">
                <a:latin typeface="Gill Sans Nova Cond XBd" panose="020B0A06020104020203" pitchFamily="34" charset="0"/>
              </a:rPr>
              <a:t>".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8D2347-F08D-D16F-8809-8CD1180F2360}"/>
              </a:ext>
            </a:extLst>
          </p:cNvPr>
          <p:cNvSpPr txBox="1"/>
          <p:nvPr/>
        </p:nvSpPr>
        <p:spPr>
          <a:xfrm>
            <a:off x="926568" y="5235574"/>
            <a:ext cx="7655456" cy="13652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ID" sz="2400" dirty="0">
                <a:latin typeface="Berlin Sans FB" panose="020E0602020502020306" pitchFamily="34" charset="0"/>
              </a:rPr>
              <a:t>Banyak yang </a:t>
            </a:r>
            <a:r>
              <a:rPr lang="en-ID" sz="2400" dirty="0" err="1">
                <a:latin typeface="Berlin Sans FB" panose="020E0602020502020306" pitchFamily="34" charset="0"/>
              </a:rPr>
              <a:t>melihat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ayat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ini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berbicara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tentang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kebangkitan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khusus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dari</a:t>
            </a:r>
            <a:r>
              <a:rPr lang="en-ID" sz="2400" dirty="0">
                <a:latin typeface="Berlin Sans FB" panose="020E0602020502020306" pitchFamily="34" charset="0"/>
              </a:rPr>
              <a:t> orang-orang </a:t>
            </a:r>
            <a:r>
              <a:rPr lang="en-ID" sz="2400" dirty="0" err="1">
                <a:latin typeface="Berlin Sans FB" panose="020E0602020502020306" pitchFamily="34" charset="0"/>
              </a:rPr>
              <a:t>tertentu</a:t>
            </a:r>
            <a:r>
              <a:rPr lang="en-ID" sz="2400" dirty="0">
                <a:latin typeface="Berlin Sans FB" panose="020E0602020502020306" pitchFamily="34" charset="0"/>
              </a:rPr>
              <a:t>, </a:t>
            </a:r>
            <a:r>
              <a:rPr lang="en-ID" sz="2400" dirty="0" err="1">
                <a:latin typeface="Berlin Sans FB" panose="020E0602020502020306" pitchFamily="34" charset="0"/>
              </a:rPr>
              <a:t>baik</a:t>
            </a:r>
            <a:r>
              <a:rPr lang="en-ID" sz="2400" dirty="0">
                <a:latin typeface="Berlin Sans FB" panose="020E0602020502020306" pitchFamily="34" charset="0"/>
              </a:rPr>
              <a:t> yang </a:t>
            </a:r>
            <a:r>
              <a:rPr lang="en-ID" sz="2400" dirty="0" err="1">
                <a:latin typeface="Berlin Sans FB" panose="020E0602020502020306" pitchFamily="34" charset="0"/>
              </a:rPr>
              <a:t>setia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maupun</a:t>
            </a:r>
            <a:r>
              <a:rPr lang="en-ID" sz="2400" dirty="0">
                <a:latin typeface="Berlin Sans FB" panose="020E0602020502020306" pitchFamily="34" charset="0"/>
              </a:rPr>
              <a:t> yang </a:t>
            </a:r>
            <a:r>
              <a:rPr lang="en-ID" sz="2400" dirty="0" err="1">
                <a:latin typeface="Berlin Sans FB" panose="020E0602020502020306" pitchFamily="34" charset="0"/>
              </a:rPr>
              <a:t>tidak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setia</a:t>
            </a:r>
            <a:r>
              <a:rPr lang="en-ID" sz="2400" dirty="0">
                <a:latin typeface="Berlin Sans FB" panose="020E0602020502020306" pitchFamily="34" charset="0"/>
              </a:rPr>
              <a:t>, pada </a:t>
            </a:r>
            <a:r>
              <a:rPr lang="en-ID" sz="2400" dirty="0" err="1">
                <a:latin typeface="Berlin Sans FB" panose="020E0602020502020306" pitchFamily="34" charset="0"/>
              </a:rPr>
              <a:t>kedatangan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Kristus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kembali</a:t>
            </a:r>
            <a:r>
              <a:rPr lang="en-ID" sz="2400" dirty="0">
                <a:latin typeface="Berlin Sans FB" panose="020E0602020502020306" pitchFamily="34" charset="0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9983F4-C787-FE12-6F98-DB68F42C8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8136991" cy="1365251"/>
          </a:xfrm>
          <a:solidFill>
            <a:schemeClr val="tx1">
              <a:lumMod val="65000"/>
              <a:lumOff val="35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200" kern="1200" dirty="0">
                <a:solidFill>
                  <a:srgbClr val="FFFF00"/>
                </a:solidFill>
                <a:latin typeface="Congenial Black" panose="02000503040000020004" pitchFamily="2" charset="0"/>
              </a:rPr>
              <a:t>YANG TELAH TIDUR DI DALAM DEBU TANAH</a:t>
            </a: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Kamis</a:t>
            </a:r>
            <a:r>
              <a:rPr lang="en-US" sz="3100" kern="1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, 20 </a:t>
            </a:r>
            <a:r>
              <a:rPr lang="en-US" sz="3100" kern="1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Oktober</a:t>
            </a:r>
            <a:r>
              <a:rPr lang="en-US" sz="3100" kern="1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9620447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21EE72E-9840-DB6A-F7E7-4A908C626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" y="-1"/>
            <a:ext cx="9123319" cy="68580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B0B5C-13DA-83B0-37A8-F703EF70A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33" y="318693"/>
            <a:ext cx="6210300" cy="364053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Benar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bahwa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saat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kedatangan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kedua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ada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orang-orang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jahat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tertentu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dibangkitkan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mengalami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kehinaan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kegerian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kekal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orang-orang yang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mengejek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mencemoohkan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derita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kematian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Kristus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dan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penentang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paling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keras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kebenaran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-Nya dan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umat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-Nya,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dibangkitkan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memandang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Dia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kemuliaan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-Nya, dan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memandang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penghormatan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diberikan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setia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menurut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</a:t>
            </a:r>
          </a:p>
          <a:p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455F510-BCCE-2EC1-42E0-21661F4CA34B}"/>
              </a:ext>
            </a:extLst>
          </p:cNvPr>
          <p:cNvSpPr txBox="1">
            <a:spLocks/>
          </p:cNvSpPr>
          <p:nvPr/>
        </p:nvSpPr>
        <p:spPr>
          <a:xfrm>
            <a:off x="4362450" y="4065985"/>
            <a:ext cx="4781550" cy="25463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Wahyu 1:7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ID" sz="2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Lihatlah</a:t>
            </a:r>
            <a:r>
              <a:rPr lang="en-ID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Ia</a:t>
            </a:r>
            <a:r>
              <a:rPr lang="en-ID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datang</a:t>
            </a:r>
            <a:r>
              <a:rPr lang="en-ID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dengan</a:t>
            </a:r>
            <a:r>
              <a:rPr lang="en-ID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awan-awan</a:t>
            </a:r>
            <a:r>
              <a:rPr lang="en-ID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 dan </a:t>
            </a:r>
            <a:r>
              <a:rPr lang="en-ID" sz="2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setiap</a:t>
            </a:r>
            <a:r>
              <a:rPr lang="en-ID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mata</a:t>
            </a:r>
            <a:r>
              <a:rPr lang="en-ID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akan</a:t>
            </a:r>
            <a:r>
              <a:rPr lang="en-ID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melihat</a:t>
            </a:r>
            <a:r>
              <a:rPr lang="en-ID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Dia</a:t>
            </a:r>
            <a:r>
              <a:rPr lang="en-ID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, juga </a:t>
            </a:r>
            <a:r>
              <a:rPr lang="en-ID" sz="2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mereka</a:t>
            </a:r>
            <a:r>
              <a:rPr lang="en-ID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telah</a:t>
            </a:r>
            <a:r>
              <a:rPr lang="en-ID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menikam</a:t>
            </a:r>
            <a:r>
              <a:rPr lang="en-ID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 Dia. Dan </a:t>
            </a:r>
            <a:r>
              <a:rPr lang="en-ID" sz="2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semua</a:t>
            </a:r>
            <a:r>
              <a:rPr lang="en-ID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bangsa</a:t>
            </a:r>
            <a:r>
              <a:rPr lang="en-ID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 di </a:t>
            </a:r>
            <a:r>
              <a:rPr lang="en-ID" sz="2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bumi</a:t>
            </a:r>
            <a:r>
              <a:rPr lang="en-ID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akan</a:t>
            </a:r>
            <a:r>
              <a:rPr lang="en-ID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meratapi</a:t>
            </a:r>
            <a:r>
              <a:rPr lang="en-ID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 Dia. </a:t>
            </a:r>
            <a:r>
              <a:rPr lang="en-ID" sz="2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Ya</a:t>
            </a:r>
            <a:r>
              <a:rPr lang="en-ID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, amin. </a:t>
            </a:r>
            <a:r>
              <a:rPr lang="en-ID" sz="2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Sementara</a:t>
            </a:r>
            <a:r>
              <a:rPr lang="en-ID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 orang </a:t>
            </a:r>
            <a:r>
              <a:rPr lang="en-ID" sz="2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jahat</a:t>
            </a:r>
            <a:r>
              <a:rPr lang="en-ID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 yang lain </a:t>
            </a:r>
            <a:r>
              <a:rPr lang="en-ID" sz="2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akan</a:t>
            </a:r>
            <a:r>
              <a:rPr lang="en-ID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dibangkitkan</a:t>
            </a:r>
            <a:r>
              <a:rPr lang="en-ID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 di </a:t>
            </a:r>
            <a:r>
              <a:rPr lang="en-ID" sz="2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akhir</a:t>
            </a:r>
            <a:r>
              <a:rPr lang="en-ID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milenium</a:t>
            </a:r>
            <a:r>
              <a:rPr lang="en-ID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untuk</a:t>
            </a:r>
            <a:r>
              <a:rPr lang="en-ID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menerima</a:t>
            </a:r>
            <a:r>
              <a:rPr lang="en-ID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kebinasaan</a:t>
            </a:r>
            <a:r>
              <a:rPr lang="en-ID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kekal</a:t>
            </a:r>
            <a:r>
              <a:rPr lang="en-ID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0A1FCD-74B6-495B-DAD2-DF14A7AFE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4088209"/>
            <a:ext cx="3829050" cy="21538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520F82-90A0-F68F-00E9-65EBF9817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352" y="1080990"/>
            <a:ext cx="2829715" cy="212228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31972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B6A81E7-2A43-4366-8431-1FA7A780A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55F7F5-DA97-7A35-66E4-1F9BBB9B1B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37" r="22584" b="-2"/>
          <a:stretch/>
        </p:blipFill>
        <p:spPr>
          <a:xfrm>
            <a:off x="20" y="10"/>
            <a:ext cx="4057417" cy="68579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09B7001-6C15-47E8-8C3B-A6EB53C98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7650" y="1"/>
            <a:ext cx="508635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3D7337-C310-4B2B-BE2D-98E9D6EC0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423" y="685800"/>
            <a:ext cx="4057227" cy="54864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19E7A-84C5-20D4-D954-CFDD81CCA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423" y="1000125"/>
            <a:ext cx="4057227" cy="517207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TUHAN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meyakinkan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Daniel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bahwa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dia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dibangkitkan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kehidupan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baru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akhir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zaman: Daniel 12:13 "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Tetapi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engkau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pergilah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sampai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tiba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akhir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zaman, dan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engkau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beristirahat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dan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bangkit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mendapat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bagianmu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pada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kesudahan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zaman."</a:t>
            </a:r>
          </a:p>
        </p:txBody>
      </p:sp>
    </p:spTree>
    <p:extLst>
      <p:ext uri="{BB962C8B-B14F-4D97-AF65-F5344CB8AC3E}">
        <p14:creationId xmlns:p14="http://schemas.microsoft.com/office/powerpoint/2010/main" val="4053570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unnel chart&#10;&#10;Description automatically generated">
            <a:extLst>
              <a:ext uri="{FF2B5EF4-FFF2-40B4-BE49-F238E27FC236}">
                <a16:creationId xmlns:a16="http://schemas.microsoft.com/office/drawing/2014/main" id="{9CCDF1D6-CDFD-683B-1CFE-155C95BA43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23194"/>
          <a:stretch/>
        </p:blipFill>
        <p:spPr>
          <a:xfrm>
            <a:off x="6129" y="714375"/>
            <a:ext cx="9137871" cy="6210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3DD3F0-379F-5C08-0CA0-8E3FC62B5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2975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en-ID" sz="2800" b="1" dirty="0">
                <a:solidFill>
                  <a:schemeClr val="bg1"/>
                </a:solidFill>
                <a:latin typeface="Bernard MT Condensed" panose="02050806060905020404" pitchFamily="18" charset="0"/>
              </a:rPr>
              <a:t>Ellen G. White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, </a:t>
            </a:r>
            <a:r>
              <a:rPr lang="en-ID" sz="2800" i="1" dirty="0">
                <a:solidFill>
                  <a:schemeClr val="bg1"/>
                </a:solidFill>
                <a:latin typeface="Bernard MT Condensed" panose="02050806060905020404" pitchFamily="18" charset="0"/>
              </a:rPr>
              <a:t>SDA Bible Commentary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,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jld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. 4,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hal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. 1143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6049A-4C0E-A16F-BC4D-E9D6905F9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11" y="1771651"/>
            <a:ext cx="5829299" cy="45529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D" sz="2400" dirty="0">
                <a:latin typeface="Franklin Gothic Demi Cond" panose="020B0706030402020204" pitchFamily="34" charset="0"/>
              </a:rPr>
              <a:t>"</a:t>
            </a:r>
            <a:r>
              <a:rPr lang="en-ID" sz="2400" dirty="0" err="1">
                <a:latin typeface="Franklin Gothic Demi Cond" panose="020B0706030402020204" pitchFamily="34" charset="0"/>
              </a:rPr>
              <a:t>Pemberi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Kehidupan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akan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memanggil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milik</a:t>
            </a:r>
            <a:r>
              <a:rPr lang="en-ID" sz="2400" dirty="0">
                <a:latin typeface="Franklin Gothic Demi Cond" panose="020B0706030402020204" pitchFamily="34" charset="0"/>
              </a:rPr>
              <a:t>-Nya yang </a:t>
            </a:r>
            <a:r>
              <a:rPr lang="en-ID" sz="2400" dirty="0" err="1">
                <a:latin typeface="Franklin Gothic Demi Cond" panose="020B0706030402020204" pitchFamily="34" charset="0"/>
              </a:rPr>
              <a:t>telah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dibeli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dalam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kebangkitan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pertama</a:t>
            </a:r>
            <a:r>
              <a:rPr lang="en-ID" sz="2400" dirty="0">
                <a:latin typeface="Franklin Gothic Demi Cond" panose="020B0706030402020204" pitchFamily="34" charset="0"/>
              </a:rPr>
              <a:t>, dan </a:t>
            </a:r>
            <a:r>
              <a:rPr lang="en-ID" sz="2400" dirty="0" err="1">
                <a:latin typeface="Franklin Gothic Demi Cond" panose="020B0706030402020204" pitchFamily="34" charset="0"/>
              </a:rPr>
              <a:t>sampai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saat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kemenangan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itu</a:t>
            </a:r>
            <a:r>
              <a:rPr lang="en-ID" sz="2400" dirty="0">
                <a:latin typeface="Franklin Gothic Demi Cond" panose="020B0706030402020204" pitchFamily="34" charset="0"/>
              </a:rPr>
              <a:t>, </a:t>
            </a:r>
            <a:r>
              <a:rPr lang="en-ID" sz="2400" dirty="0" err="1">
                <a:latin typeface="Franklin Gothic Demi Cond" panose="020B0706030402020204" pitchFamily="34" charset="0"/>
              </a:rPr>
              <a:t>ketika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sangkakala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terakhir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akan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dibunyikan</a:t>
            </a:r>
            <a:r>
              <a:rPr lang="en-ID" sz="2400" dirty="0">
                <a:latin typeface="Franklin Gothic Demi Cond" panose="020B0706030402020204" pitchFamily="34" charset="0"/>
              </a:rPr>
              <a:t> dan </a:t>
            </a:r>
            <a:r>
              <a:rPr lang="en-ID" sz="2400" dirty="0" err="1">
                <a:latin typeface="Franklin Gothic Demi Cond" panose="020B0706030402020204" pitchFamily="34" charset="0"/>
              </a:rPr>
              <a:t>pasukan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besar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akan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maju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menuju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kemenangan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abadi</a:t>
            </a:r>
            <a:r>
              <a:rPr lang="en-ID" sz="2400" dirty="0">
                <a:latin typeface="Franklin Gothic Demi Cond" panose="020B0706030402020204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setiap</a:t>
            </a:r>
            <a:r>
              <a:rPr lang="en-ID" sz="2400" dirty="0">
                <a:latin typeface="Impact" panose="020B0806030902050204" pitchFamily="34" charset="0"/>
              </a:rPr>
              <a:t> orang </a:t>
            </a:r>
            <a:r>
              <a:rPr lang="en-ID" sz="2400" dirty="0" err="1">
                <a:latin typeface="Impact" panose="020B0806030902050204" pitchFamily="34" charset="0"/>
              </a:rPr>
              <a:t>suci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tertidur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disimpan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dalam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keselamatan</a:t>
            </a:r>
            <a:r>
              <a:rPr lang="en-ID" sz="2400" dirty="0">
                <a:latin typeface="Impact" panose="020B0806030902050204" pitchFamily="34" charset="0"/>
              </a:rPr>
              <a:t> dan </a:t>
            </a:r>
            <a:r>
              <a:rPr lang="en-ID" sz="2400" dirty="0" err="1">
                <a:latin typeface="Impact" panose="020B0806030902050204" pitchFamily="34" charset="0"/>
              </a:rPr>
              <a:t>akan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dijaga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sebagai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permata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berharga</a:t>
            </a:r>
            <a:r>
              <a:rPr lang="en-ID" sz="2400" dirty="0">
                <a:latin typeface="Impact" panose="020B0806030902050204" pitchFamily="34" charset="0"/>
              </a:rPr>
              <a:t>, yang </a:t>
            </a:r>
            <a:r>
              <a:rPr lang="en-ID" sz="2400" dirty="0" err="1">
                <a:latin typeface="Impact" panose="020B0806030902050204" pitchFamily="34" charset="0"/>
              </a:rPr>
              <a:t>dikenal</a:t>
            </a:r>
            <a:r>
              <a:rPr lang="en-ID" sz="2400" dirty="0">
                <a:latin typeface="Impact" panose="020B0806030902050204" pitchFamily="34" charset="0"/>
              </a:rPr>
              <a:t> oleh </a:t>
            </a:r>
            <a:r>
              <a:rPr lang="en-ID" sz="2400" dirty="0" err="1">
                <a:latin typeface="Impact" panose="020B0806030902050204" pitchFamily="34" charset="0"/>
              </a:rPr>
              <a:t>Tuhan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dengan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nama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mereka</a:t>
            </a:r>
            <a:r>
              <a:rPr lang="en-ID" sz="2400" dirty="0">
                <a:latin typeface="Franklin Gothic Demi Cond" panose="020B0706030402020204" pitchFamily="34" charset="0"/>
              </a:rPr>
              <a:t>. </a:t>
            </a:r>
            <a:r>
              <a:rPr lang="en-ID" sz="2400" dirty="0" err="1">
                <a:latin typeface="Franklin Gothic Demi Cond" panose="020B0706030402020204" pitchFamily="34" charset="0"/>
              </a:rPr>
              <a:t>Dengan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kuasa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Juruselamat</a:t>
            </a:r>
            <a:r>
              <a:rPr lang="en-ID" sz="2400" dirty="0">
                <a:latin typeface="Franklin Gothic Demi Cond" panose="020B0706030402020204" pitchFamily="34" charset="0"/>
              </a:rPr>
              <a:t> yang </a:t>
            </a:r>
            <a:r>
              <a:rPr lang="en-ID" sz="2400" dirty="0" err="1">
                <a:latin typeface="Franklin Gothic Demi Cond" panose="020B0706030402020204" pitchFamily="34" charset="0"/>
              </a:rPr>
              <a:t>berdiam</a:t>
            </a:r>
            <a:r>
              <a:rPr lang="en-ID" sz="2400" dirty="0">
                <a:latin typeface="Franklin Gothic Demi Cond" panose="020B0706030402020204" pitchFamily="34" charset="0"/>
              </a:rPr>
              <a:t> di </a:t>
            </a:r>
            <a:r>
              <a:rPr lang="en-ID" sz="2400" dirty="0" err="1">
                <a:latin typeface="Franklin Gothic Demi Cond" panose="020B0706030402020204" pitchFamily="34" charset="0"/>
              </a:rPr>
              <a:t>dalam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mereka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saat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hidup</a:t>
            </a:r>
            <a:r>
              <a:rPr lang="en-ID" sz="2400" dirty="0">
                <a:latin typeface="Franklin Gothic Demi Cond" panose="020B0706030402020204" pitchFamily="34" charset="0"/>
              </a:rPr>
              <a:t> dan </a:t>
            </a:r>
            <a:r>
              <a:rPr lang="en-ID" sz="2400" dirty="0" err="1">
                <a:latin typeface="Franklin Gothic Demi Cond" panose="020B0706030402020204" pitchFamily="34" charset="0"/>
              </a:rPr>
              <a:t>karena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mereka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mengambil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bagian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dalam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sifat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Ilahi</a:t>
            </a:r>
            <a:r>
              <a:rPr lang="en-ID" sz="2400" dirty="0">
                <a:latin typeface="Franklin Gothic Demi Cond" panose="020B0706030402020204" pitchFamily="34" charset="0"/>
              </a:rPr>
              <a:t>, </a:t>
            </a:r>
            <a:r>
              <a:rPr lang="en-ID" sz="2400" dirty="0" err="1">
                <a:latin typeface="Franklin Gothic Demi Cond" panose="020B0706030402020204" pitchFamily="34" charset="0"/>
              </a:rPr>
              <a:t>mereka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dibangkitkan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dari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kematian</a:t>
            </a:r>
            <a:r>
              <a:rPr lang="en-ID" sz="2400" dirty="0">
                <a:latin typeface="Franklin Gothic Demi Cond" panose="020B0706030402020204" pitchFamily="34" charset="0"/>
              </a:rPr>
              <a:t>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C71B7F-28B0-DDDF-59DF-60E8FE5FC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392" y="2066339"/>
            <a:ext cx="2902606" cy="3715336"/>
          </a:xfrm>
          <a:prstGeom prst="teardrop">
            <a:avLst/>
          </a:prstGeom>
        </p:spPr>
      </p:pic>
    </p:spTree>
    <p:extLst>
      <p:ext uri="{BB962C8B-B14F-4D97-AF65-F5344CB8AC3E}">
        <p14:creationId xmlns:p14="http://schemas.microsoft.com/office/powerpoint/2010/main" val="10096512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16597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59" y="613954"/>
            <a:ext cx="8180615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B71D40-D307-5F28-1E7F-E54EE0CFB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723" y="809898"/>
            <a:ext cx="7457037" cy="1554480"/>
          </a:xfrm>
        </p:spPr>
        <p:txBody>
          <a:bodyPr anchor="ctr">
            <a:normAutofit/>
          </a:bodyPr>
          <a:lstStyle/>
          <a:p>
            <a:r>
              <a:rPr lang="en-ID" sz="4200" dirty="0" err="1">
                <a:latin typeface="Amasis MT Pro Black" panose="02040A04050005020304" pitchFamily="18" charset="0"/>
              </a:rPr>
              <a:t>Pertanyaan</a:t>
            </a:r>
            <a:r>
              <a:rPr lang="en-ID" sz="4200" dirty="0">
                <a:latin typeface="Amasis MT Pro Black" panose="02040A04050005020304" pitchFamily="18" charset="0"/>
              </a:rPr>
              <a:t> </a:t>
            </a:r>
            <a:r>
              <a:rPr lang="en-ID" sz="4200" dirty="0" err="1">
                <a:latin typeface="Amasis MT Pro Black" panose="02040A04050005020304" pitchFamily="18" charset="0"/>
              </a:rPr>
              <a:t>renungan</a:t>
            </a:r>
            <a:r>
              <a:rPr lang="en-ID" sz="4200" dirty="0">
                <a:latin typeface="Amasis MT Pro Black" panose="02040A04050005020304" pitchFamily="18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F6BC3-AFF0-3325-02CF-A9F561A3D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193" y="2609936"/>
            <a:ext cx="4988379" cy="363411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Apakah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harapan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Kedatangan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Yesus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kedua</a:t>
            </a:r>
            <a:r>
              <a:rPr lang="en-ID" dirty="0">
                <a:latin typeface="Gill Sans Nova Cond XBd" panose="020B0A06020104020203" pitchFamily="34" charset="0"/>
              </a:rPr>
              <a:t> kali dan </a:t>
            </a:r>
            <a:r>
              <a:rPr lang="en-ID" dirty="0" err="1">
                <a:latin typeface="Gill Sans Nova Cond XBd" panose="020B0A06020104020203" pitchFamily="34" charset="0"/>
              </a:rPr>
              <a:t>adanya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Kebangkitan</a:t>
            </a:r>
            <a:r>
              <a:rPr lang="en-ID" dirty="0">
                <a:latin typeface="Gill Sans Nova Cond XBd" panose="020B0A06020104020203" pitchFamily="34" charset="0"/>
              </a:rPr>
              <a:t> orang </a:t>
            </a:r>
            <a:r>
              <a:rPr lang="en-ID" dirty="0" err="1">
                <a:latin typeface="Gill Sans Nova Cond XBd" panose="020B0A06020104020203" pitchFamily="34" charset="0"/>
              </a:rPr>
              <a:t>benar</a:t>
            </a:r>
            <a:r>
              <a:rPr lang="en-ID" dirty="0"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latin typeface="Gill Sans Nova Cond XBd" panose="020B0A06020104020203" pitchFamily="34" charset="0"/>
              </a:rPr>
              <a:t>akhir</a:t>
            </a:r>
            <a:r>
              <a:rPr lang="en-ID" dirty="0">
                <a:latin typeface="Gill Sans Nova Cond XBd" panose="020B0A06020104020203" pitchFamily="34" charset="0"/>
              </a:rPr>
              <a:t> zaman,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meningkatkan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kualitas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hubungan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baik</a:t>
            </a:r>
            <a:r>
              <a:rPr lang="en-ID" dirty="0"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latin typeface="Gill Sans Nova Cond XBd" panose="020B0A06020104020203" pitchFamily="34" charset="0"/>
              </a:rPr>
              <a:t>lingkungan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keluarga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lingkungan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tempat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tinggal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saya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lingkungan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kerja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saya</a:t>
            </a:r>
            <a:r>
              <a:rPr lang="en-ID" dirty="0">
                <a:latin typeface="Gill Sans Nova Cond XBd" panose="020B0A06020104020203" pitchFamily="34" charset="0"/>
              </a:rPr>
              <a:t>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8650" y="6485313"/>
            <a:ext cx="78867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78C96F8-9ECD-0B68-27EB-8893A69A8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679" y="1829436"/>
            <a:ext cx="3552249" cy="2664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72215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8BB8-DF2C-4BF2-76A6-242977165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1FD0F-331C-D747-25C7-76830AD2B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FD32181-9EED-A39F-8880-C72B700DF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6"/>
            <a:ext cx="9143999" cy="68675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56783AC-98D2-9710-A9D8-66EF333245C3}"/>
              </a:ext>
            </a:extLst>
          </p:cNvPr>
          <p:cNvSpPr txBox="1">
            <a:spLocks/>
          </p:cNvSpPr>
          <p:nvPr/>
        </p:nvSpPr>
        <p:spPr>
          <a:xfrm>
            <a:off x="0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1E79FC-B28B-CD28-CB71-215081E198EA}"/>
              </a:ext>
            </a:extLst>
          </p:cNvPr>
          <p:cNvSpPr/>
          <p:nvPr/>
        </p:nvSpPr>
        <p:spPr>
          <a:xfrm>
            <a:off x="341462" y="544625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C9F90A-4A0F-3D9D-6812-C69F68C0EB17}"/>
              </a:ext>
            </a:extLst>
          </p:cNvPr>
          <p:cNvSpPr/>
          <p:nvPr/>
        </p:nvSpPr>
        <p:spPr>
          <a:xfrm>
            <a:off x="341736" y="97446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35C2CA-83B5-4A74-DB27-EE10BDDABFB1}"/>
              </a:ext>
            </a:extLst>
          </p:cNvPr>
          <p:cNvSpPr/>
          <p:nvPr/>
        </p:nvSpPr>
        <p:spPr>
          <a:xfrm>
            <a:off x="341736" y="203629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70C960-C3DA-6B94-4299-E32781BB7443}"/>
              </a:ext>
            </a:extLst>
          </p:cNvPr>
          <p:cNvSpPr/>
          <p:nvPr/>
        </p:nvSpPr>
        <p:spPr>
          <a:xfrm>
            <a:off x="341736" y="322360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445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445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49EAD2-32CB-CF88-FDA9-83957F51E5F0}"/>
              </a:ext>
            </a:extLst>
          </p:cNvPr>
          <p:cNvSpPr/>
          <p:nvPr/>
        </p:nvSpPr>
        <p:spPr>
          <a:xfrm>
            <a:off x="341462" y="434791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29F943-FCC7-7476-80AA-08E752A7DE1A}"/>
              </a:ext>
            </a:extLst>
          </p:cNvPr>
          <p:cNvSpPr txBox="1"/>
          <p:nvPr/>
        </p:nvSpPr>
        <p:spPr>
          <a:xfrm>
            <a:off x="990326" y="1123952"/>
            <a:ext cx="7886700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latin typeface="Impact" panose="020B0806030902050204" pitchFamily="34" charset="0"/>
              </a:rPr>
              <a:t>Kita </a:t>
            </a:r>
            <a:r>
              <a:rPr lang="en-ID" sz="2000" dirty="0" err="1">
                <a:latin typeface="Impact" panose="020B0806030902050204" pitchFamily="34" charset="0"/>
              </a:rPr>
              <a:t>perlu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belajar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untuk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memercayai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Tuhan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bahkan</a:t>
            </a:r>
            <a:r>
              <a:rPr lang="en-ID" sz="2000" dirty="0">
                <a:latin typeface="Impact" panose="020B0806030902050204" pitchFamily="34" charset="0"/>
              </a:rPr>
              <a:t> di </a:t>
            </a:r>
            <a:r>
              <a:rPr lang="en-ID" sz="2000" dirty="0" err="1">
                <a:latin typeface="Impact" panose="020B0806030902050204" pitchFamily="34" charset="0"/>
              </a:rPr>
              <a:t>tengah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ketidakadilan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hidup</a:t>
            </a:r>
            <a:r>
              <a:rPr lang="en-ID" sz="2000" dirty="0">
                <a:latin typeface="Impact" panose="020B0806030902050204" pitchFamily="34" charset="0"/>
              </a:rPr>
              <a:t> di dunia yang </a:t>
            </a:r>
            <a:r>
              <a:rPr lang="en-ID" sz="2000" dirty="0" err="1">
                <a:latin typeface="Impact" panose="020B0806030902050204" pitchFamily="34" charset="0"/>
              </a:rPr>
              <a:t>fana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ini</a:t>
            </a:r>
            <a:r>
              <a:rPr lang="en-ID" sz="2000" dirty="0">
                <a:latin typeface="Impact" panose="020B0806030902050204" pitchFamily="34" charset="0"/>
              </a:rPr>
              <a:t>. "Aku </a:t>
            </a:r>
            <a:r>
              <a:rPr lang="en-ID" sz="2000" dirty="0" err="1">
                <a:latin typeface="Impact" panose="020B0806030902050204" pitchFamily="34" charset="0"/>
              </a:rPr>
              <a:t>akan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melihat</a:t>
            </a:r>
            <a:r>
              <a:rPr lang="en-ID" sz="2000" dirty="0">
                <a:latin typeface="Impact" panose="020B0806030902050204" pitchFamily="34" charset="0"/>
              </a:rPr>
              <a:t> TUHAN".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AD7B3A-D16F-A2D6-F825-D794D268FA2E}"/>
              </a:ext>
            </a:extLst>
          </p:cNvPr>
          <p:cNvSpPr txBox="1"/>
          <p:nvPr/>
        </p:nvSpPr>
        <p:spPr>
          <a:xfrm>
            <a:off x="990600" y="2059284"/>
            <a:ext cx="7886700" cy="1015663"/>
          </a:xfrm>
          <a:prstGeom prst="rect">
            <a:avLst/>
          </a:prstGeom>
          <a:solidFill>
            <a:srgbClr val="A3D8FF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latin typeface="Impact" panose="020B0806030902050204" pitchFamily="34" charset="0"/>
              </a:rPr>
              <a:t>Pada </a:t>
            </a:r>
            <a:r>
              <a:rPr lang="en-ID" sz="2000" dirty="0" err="1">
                <a:latin typeface="Impact" panose="020B0806030902050204" pitchFamily="34" charset="0"/>
              </a:rPr>
              <a:t>akhirnya</a:t>
            </a:r>
            <a:r>
              <a:rPr lang="en-ID" sz="2000" dirty="0">
                <a:latin typeface="Impact" panose="020B0806030902050204" pitchFamily="34" charset="0"/>
              </a:rPr>
              <a:t>, </a:t>
            </a:r>
            <a:r>
              <a:rPr lang="en-ID" sz="2000" dirty="0" err="1">
                <a:latin typeface="Impact" panose="020B0806030902050204" pitchFamily="34" charset="0"/>
              </a:rPr>
              <a:t>mereka</a:t>
            </a:r>
            <a:r>
              <a:rPr lang="en-ID" sz="2000" dirty="0"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latin typeface="Impact" panose="020B0806030902050204" pitchFamily="34" charset="0"/>
              </a:rPr>
              <a:t>mengasihi</a:t>
            </a:r>
            <a:r>
              <a:rPr lang="en-ID" sz="2000" dirty="0">
                <a:latin typeface="Impact" panose="020B0806030902050204" pitchFamily="34" charset="0"/>
              </a:rPr>
              <a:t> dan </a:t>
            </a:r>
            <a:r>
              <a:rPr lang="en-ID" sz="2000" dirty="0" err="1">
                <a:latin typeface="Impact" panose="020B0806030902050204" pitchFamily="34" charset="0"/>
              </a:rPr>
              <a:t>menaati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Tuhan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akan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memiliki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nasib</a:t>
            </a:r>
            <a:r>
              <a:rPr lang="en-ID" sz="2000" dirty="0"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latin typeface="Impact" panose="020B0806030902050204" pitchFamily="34" charset="0"/>
              </a:rPr>
              <a:t>berbeda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dengan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mereka</a:t>
            </a:r>
            <a:r>
              <a:rPr lang="en-ID" sz="2000" dirty="0"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latin typeface="Impact" panose="020B0806030902050204" pitchFamily="34" charset="0"/>
              </a:rPr>
              <a:t>hidup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hanya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untuk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mengejar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kesenangan</a:t>
            </a:r>
            <a:r>
              <a:rPr lang="en-ID" sz="2000" dirty="0">
                <a:latin typeface="Impact" panose="020B0806030902050204" pitchFamily="34" charset="0"/>
              </a:rPr>
              <a:t> dunia.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810397-2BE6-080E-AD2D-318759F0765A}"/>
              </a:ext>
            </a:extLst>
          </p:cNvPr>
          <p:cNvSpPr txBox="1"/>
          <p:nvPr/>
        </p:nvSpPr>
        <p:spPr>
          <a:xfrm>
            <a:off x="990326" y="3298648"/>
            <a:ext cx="7886700" cy="1015663"/>
          </a:xfrm>
          <a:prstGeom prst="rect">
            <a:avLst/>
          </a:prstGeom>
          <a:solidFill>
            <a:srgbClr val="FBEDA7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latin typeface="Impact" panose="020B0806030902050204" pitchFamily="34" charset="0"/>
              </a:rPr>
              <a:t>Harapan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tidak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ditemukan</a:t>
            </a:r>
            <a:r>
              <a:rPr lang="en-ID" sz="2000" dirty="0">
                <a:latin typeface="Impact" panose="020B0806030902050204" pitchFamily="34" charset="0"/>
              </a:rPr>
              <a:t> di </a:t>
            </a:r>
            <a:r>
              <a:rPr lang="en-ID" sz="2000" dirty="0" err="1">
                <a:latin typeface="Impact" panose="020B0806030902050204" pitchFamily="34" charset="0"/>
              </a:rPr>
              <a:t>kehidupan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ini</a:t>
            </a:r>
            <a:r>
              <a:rPr lang="en-ID" sz="2000" dirty="0">
                <a:latin typeface="Impact" panose="020B0806030902050204" pitchFamily="34" charset="0"/>
              </a:rPr>
              <a:t>, </a:t>
            </a:r>
            <a:r>
              <a:rPr lang="en-ID" sz="2000" dirty="0" err="1">
                <a:latin typeface="Impact" panose="020B0806030902050204" pitchFamily="34" charset="0"/>
              </a:rPr>
              <a:t>tetapi</a:t>
            </a:r>
            <a:r>
              <a:rPr lang="en-ID" sz="2000" dirty="0">
                <a:latin typeface="Impact" panose="020B0806030902050204" pitchFamily="34" charset="0"/>
              </a:rPr>
              <a:t> di </a:t>
            </a:r>
            <a:r>
              <a:rPr lang="en-ID" sz="2000" dirty="0" err="1">
                <a:latin typeface="Impact" panose="020B0806030902050204" pitchFamily="34" charset="0"/>
              </a:rPr>
              <a:t>kehidupan</a:t>
            </a:r>
            <a:r>
              <a:rPr lang="en-ID" sz="2000" dirty="0"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latin typeface="Impact" panose="020B0806030902050204" pitchFamily="34" charset="0"/>
              </a:rPr>
              <a:t>akan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datang-kehidupan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kekal</a:t>
            </a:r>
            <a:r>
              <a:rPr lang="en-ID" sz="2000" dirty="0">
                <a:latin typeface="Impact" panose="020B0806030902050204" pitchFamily="34" charset="0"/>
              </a:rPr>
              <a:t> di </a:t>
            </a:r>
            <a:r>
              <a:rPr lang="en-ID" sz="2000" dirty="0" err="1">
                <a:latin typeface="Impact" panose="020B0806030902050204" pitchFamily="34" charset="0"/>
              </a:rPr>
              <a:t>dalam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Yesus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setelah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dibangkitkan</a:t>
            </a:r>
            <a:r>
              <a:rPr lang="en-ID" sz="2000" dirty="0">
                <a:latin typeface="Impact" panose="020B0806030902050204" pitchFamily="34" charset="0"/>
              </a:rPr>
              <a:t> pada </a:t>
            </a:r>
            <a:r>
              <a:rPr lang="en-ID" sz="2000" dirty="0" err="1">
                <a:latin typeface="Impact" panose="020B0806030902050204" pitchFamily="34" charset="0"/>
              </a:rPr>
              <a:t>kedatangan</a:t>
            </a:r>
            <a:r>
              <a:rPr lang="en-ID" sz="2000" dirty="0">
                <a:latin typeface="Impact" panose="020B0806030902050204" pitchFamily="34" charset="0"/>
              </a:rPr>
              <a:t>-Nya yang </a:t>
            </a:r>
            <a:r>
              <a:rPr lang="en-ID" sz="2000" dirty="0" err="1">
                <a:latin typeface="Impact" panose="020B0806030902050204" pitchFamily="34" charset="0"/>
              </a:rPr>
              <a:t>kedua</a:t>
            </a:r>
            <a:r>
              <a:rPr lang="en-ID" sz="2000" dirty="0">
                <a:latin typeface="Impact" panose="020B0806030902050204" pitchFamily="34" charset="0"/>
              </a:rPr>
              <a:t> kali </a:t>
            </a:r>
            <a:r>
              <a:rPr lang="en-ID" sz="2000" dirty="0" err="1">
                <a:latin typeface="Impact" panose="020B0806030902050204" pitchFamily="34" charset="0"/>
              </a:rPr>
              <a:t>nanti</a:t>
            </a:r>
            <a:r>
              <a:rPr lang="en-ID" sz="20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A6DA9-7C1E-5E88-A51F-69C2CB11D191}"/>
              </a:ext>
            </a:extLst>
          </p:cNvPr>
          <p:cNvSpPr txBox="1"/>
          <p:nvPr/>
        </p:nvSpPr>
        <p:spPr>
          <a:xfrm>
            <a:off x="990326" y="4522920"/>
            <a:ext cx="7886700" cy="830997"/>
          </a:xfrm>
          <a:prstGeom prst="rect">
            <a:avLst/>
          </a:prstGeom>
          <a:solidFill>
            <a:srgbClr val="FDA5FD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latin typeface="Impact" panose="020B0806030902050204" pitchFamily="34" charset="0"/>
              </a:rPr>
              <a:t>Orang </a:t>
            </a:r>
            <a:r>
              <a:rPr lang="en-ID" sz="2400" dirty="0" err="1">
                <a:latin typeface="Impact" panose="020B0806030902050204" pitchFamily="34" charset="0"/>
              </a:rPr>
              <a:t>beriman</a:t>
            </a:r>
            <a:r>
              <a:rPr lang="en-ID" sz="2400" dirty="0">
                <a:latin typeface="Impact" panose="020B0806030902050204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akan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selalu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memiliki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harapan</a:t>
            </a:r>
            <a:r>
              <a:rPr lang="en-ID" sz="2400" dirty="0">
                <a:latin typeface="Impact" panose="020B0806030902050204" pitchFamily="34" charset="0"/>
              </a:rPr>
              <a:t> dan </a:t>
            </a:r>
            <a:r>
              <a:rPr lang="en-ID" sz="2400" dirty="0" err="1">
                <a:latin typeface="Impact" panose="020B0806030902050204" pitchFamily="34" charset="0"/>
              </a:rPr>
              <a:t>jaminan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hidup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kekal</a:t>
            </a:r>
            <a:r>
              <a:rPr lang="en-ID" sz="2400" dirty="0">
                <a:latin typeface="Impact" panose="020B0806030902050204" pitchFamily="34" charset="0"/>
              </a:rPr>
              <a:t> di </a:t>
            </a:r>
            <a:r>
              <a:rPr lang="en-ID" sz="2400" dirty="0" err="1">
                <a:latin typeface="Impact" panose="020B0806030902050204" pitchFamily="34" charset="0"/>
              </a:rPr>
              <a:t>dalam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Yesus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274D19-90F4-0365-ADB1-C27BFF0A393E}"/>
              </a:ext>
            </a:extLst>
          </p:cNvPr>
          <p:cNvSpPr txBox="1"/>
          <p:nvPr/>
        </p:nvSpPr>
        <p:spPr>
          <a:xfrm>
            <a:off x="990326" y="5503117"/>
            <a:ext cx="7886700" cy="1015663"/>
          </a:xfrm>
          <a:prstGeom prst="rect">
            <a:avLst/>
          </a:prstGeom>
          <a:solidFill>
            <a:srgbClr val="FCBAC5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latin typeface="Impact" panose="020B0806030902050204" pitchFamily="34" charset="0"/>
              </a:rPr>
              <a:t>Setiap</a:t>
            </a:r>
            <a:r>
              <a:rPr lang="en-ID" sz="2000" dirty="0">
                <a:latin typeface="Impact" panose="020B0806030902050204" pitchFamily="34" charset="0"/>
              </a:rPr>
              <a:t> orang </a:t>
            </a:r>
            <a:r>
              <a:rPr lang="en-ID" sz="2000" dirty="0" err="1">
                <a:latin typeface="Impact" panose="020B0806030902050204" pitchFamily="34" charset="0"/>
              </a:rPr>
              <a:t>suci</a:t>
            </a:r>
            <a:r>
              <a:rPr lang="en-ID" sz="2000" dirty="0"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latin typeface="Impact" panose="020B0806030902050204" pitchFamily="34" charset="0"/>
              </a:rPr>
              <a:t>tertidur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akan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disimpan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dalam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keselamatan</a:t>
            </a:r>
            <a:r>
              <a:rPr lang="en-ID" sz="2000" dirty="0">
                <a:latin typeface="Impact" panose="020B0806030902050204" pitchFamily="34" charset="0"/>
              </a:rPr>
              <a:t> dan </a:t>
            </a:r>
            <a:r>
              <a:rPr lang="en-ID" sz="2000" dirty="0" err="1">
                <a:latin typeface="Impact" panose="020B0806030902050204" pitchFamily="34" charset="0"/>
              </a:rPr>
              <a:t>akan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dijaga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sebagai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permata</a:t>
            </a:r>
            <a:r>
              <a:rPr lang="en-ID" sz="2000" dirty="0"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latin typeface="Impact" panose="020B0806030902050204" pitchFamily="34" charset="0"/>
              </a:rPr>
              <a:t>berharga</a:t>
            </a:r>
            <a:r>
              <a:rPr lang="en-ID" sz="2000" dirty="0">
                <a:latin typeface="Impact" panose="020B0806030902050204" pitchFamily="34" charset="0"/>
              </a:rPr>
              <a:t>, yang </a:t>
            </a:r>
            <a:r>
              <a:rPr lang="en-ID" sz="2000" dirty="0" err="1">
                <a:latin typeface="Impact" panose="020B0806030902050204" pitchFamily="34" charset="0"/>
              </a:rPr>
              <a:t>dikenal</a:t>
            </a:r>
            <a:r>
              <a:rPr lang="en-ID" sz="2000" dirty="0">
                <a:latin typeface="Impact" panose="020B0806030902050204" pitchFamily="34" charset="0"/>
              </a:rPr>
              <a:t> oleh </a:t>
            </a:r>
            <a:r>
              <a:rPr lang="en-ID" sz="2000" dirty="0" err="1">
                <a:latin typeface="Impact" panose="020B0806030902050204" pitchFamily="34" charset="0"/>
              </a:rPr>
              <a:t>Tuhan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dengan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nama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mereka</a:t>
            </a:r>
            <a:r>
              <a:rPr lang="en-ID" sz="2000" dirty="0">
                <a:latin typeface="Franklin Gothic Demi Cond" panose="020B0706030402020204" pitchFamily="34" charset="0"/>
              </a:rPr>
              <a:t>.</a:t>
            </a:r>
            <a:endParaRPr lang="en-ID" sz="2000" dirty="0">
              <a:latin typeface="Gill Sans Nova Cond XB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169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AA52812-9878-4523-9C60-2F5A612AE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CA6230-1F3D-372F-F617-50ADD7DF07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39" r="21758" b="-1"/>
          <a:stretch/>
        </p:blipFill>
        <p:spPr>
          <a:xfrm>
            <a:off x="20" y="10"/>
            <a:ext cx="5225776" cy="6857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97D524D-FD39-44BF-BAD9-417DE3051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013804" y="1119265"/>
            <a:ext cx="415643" cy="765249"/>
            <a:chOff x="6676776" y="1119265"/>
            <a:chExt cx="554191" cy="765249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1438F663-CF1B-4958-859B-56C3C4136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76599" y="1119265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59">
              <a:extLst>
                <a:ext uri="{FF2B5EF4-FFF2-40B4-BE49-F238E27FC236}">
                  <a16:creationId xmlns:a16="http://schemas.microsoft.com/office/drawing/2014/main" id="{02BF9707-EEB1-4960-90F5-12549F5313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76599" y="1295770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62">
              <a:extLst>
                <a:ext uri="{FF2B5EF4-FFF2-40B4-BE49-F238E27FC236}">
                  <a16:creationId xmlns:a16="http://schemas.microsoft.com/office/drawing/2014/main" id="{0BACF970-753B-455B-B974-F4012CBA4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76599" y="1472276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64">
              <a:extLst>
                <a:ext uri="{FF2B5EF4-FFF2-40B4-BE49-F238E27FC236}">
                  <a16:creationId xmlns:a16="http://schemas.microsoft.com/office/drawing/2014/main" id="{6D08E08D-D80C-4A0B-9488-A4A3A0976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76599" y="1648781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66">
              <a:extLst>
                <a:ext uri="{FF2B5EF4-FFF2-40B4-BE49-F238E27FC236}">
                  <a16:creationId xmlns:a16="http://schemas.microsoft.com/office/drawing/2014/main" id="{275DAD0D-BB82-4059-9FDF-A8139019C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76599" y="1825287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E685379C-76A2-49B8-BC86-86AAF387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51643" y="1119265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59">
              <a:extLst>
                <a:ext uri="{FF2B5EF4-FFF2-40B4-BE49-F238E27FC236}">
                  <a16:creationId xmlns:a16="http://schemas.microsoft.com/office/drawing/2014/main" id="{1B8747AA-DB4F-47CD-8B08-4E95DEE3E0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51643" y="1295770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2">
              <a:extLst>
                <a:ext uri="{FF2B5EF4-FFF2-40B4-BE49-F238E27FC236}">
                  <a16:creationId xmlns:a16="http://schemas.microsoft.com/office/drawing/2014/main" id="{0CBC2C3C-C2BB-4320-B959-36B2D3D37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51643" y="1472276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A50C029C-6234-43E7-8BB1-228DB1715F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51643" y="1648781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CE899FE4-9127-405D-999C-13DB6BDCF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51643" y="1825287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A95D989C-870A-4866-B7D0-ED48592E8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6687" y="1119265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5BAC3C37-60C5-47E4-8823-1F79AF03D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6687" y="1295770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2">
              <a:extLst>
                <a:ext uri="{FF2B5EF4-FFF2-40B4-BE49-F238E27FC236}">
                  <a16:creationId xmlns:a16="http://schemas.microsoft.com/office/drawing/2014/main" id="{7002FE44-CDF0-46F9-99D0-EF041A78F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6687" y="1472276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5EB4C5B3-3AD1-4590-A382-4293DF064C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6687" y="1648781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26D5FB8E-DF24-461A-8E0F-B47F91815B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6687" y="1825287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">
              <a:extLst>
                <a:ext uri="{FF2B5EF4-FFF2-40B4-BE49-F238E27FC236}">
                  <a16:creationId xmlns:a16="http://schemas.microsoft.com/office/drawing/2014/main" id="{4FECBB57-7722-4E8E-976C-67755A382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01732" y="1119265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59">
              <a:extLst>
                <a:ext uri="{FF2B5EF4-FFF2-40B4-BE49-F238E27FC236}">
                  <a16:creationId xmlns:a16="http://schemas.microsoft.com/office/drawing/2014/main" id="{61C02756-E3D4-41F2-BAD3-5A3B4C34B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01732" y="1295770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2">
              <a:extLst>
                <a:ext uri="{FF2B5EF4-FFF2-40B4-BE49-F238E27FC236}">
                  <a16:creationId xmlns:a16="http://schemas.microsoft.com/office/drawing/2014/main" id="{471B584A-338B-48D1-A477-3CEFE61671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01732" y="1472276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FFA1C9DB-4A35-4DBD-97A8-7497F2E2BD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01732" y="1648781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82F3746B-5DA6-40D4-BE15-36C1EEEE58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01732" y="1825287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2B435EB1-EFDA-42A0-970A-B2A53575C3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76776" y="1119265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59">
              <a:extLst>
                <a:ext uri="{FF2B5EF4-FFF2-40B4-BE49-F238E27FC236}">
                  <a16:creationId xmlns:a16="http://schemas.microsoft.com/office/drawing/2014/main" id="{49CBE63D-BA24-44E3-843D-A485DCBEC0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76776" y="1295770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2">
              <a:extLst>
                <a:ext uri="{FF2B5EF4-FFF2-40B4-BE49-F238E27FC236}">
                  <a16:creationId xmlns:a16="http://schemas.microsoft.com/office/drawing/2014/main" id="{513A08D6-0BBA-4291-9FBF-187576747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76776" y="1472276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51C24C37-0985-48B2-AE6B-4026DA591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76776" y="1648781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4B03EC38-878E-447C-ADE6-2F224F4FD1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76776" y="1825287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95EE974-56C1-459E-AD9D-5B4D6D301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10649" y="2640714"/>
            <a:ext cx="4233351" cy="42172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11CD1-3A39-C66D-540D-504C89F74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1904" y="3022831"/>
            <a:ext cx="4012352" cy="3261133"/>
          </a:xfrm>
        </p:spPr>
        <p:txBody>
          <a:bodyPr anchor="ctr">
            <a:norm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en-US" sz="2200" b="1" dirty="0">
                <a:latin typeface="Amasis MT Pro Black" panose="02040A04050005020304" pitchFamily="18" charset="0"/>
              </a:rPr>
              <a:t>Jika </a:t>
            </a:r>
            <a:r>
              <a:rPr lang="en-US" sz="2200" b="1" dirty="0" err="1">
                <a:latin typeface="Amasis MT Pro Black" panose="02040A04050005020304" pitchFamily="18" charset="0"/>
              </a:rPr>
              <a:t>Tuhan</a:t>
            </a:r>
            <a:r>
              <a:rPr lang="en-US" sz="2200" b="1" dirty="0">
                <a:latin typeface="Amasis MT Pro Black" panose="02040A04050005020304" pitchFamily="18" charset="0"/>
              </a:rPr>
              <a:t> </a:t>
            </a:r>
            <a:r>
              <a:rPr lang="en-US" sz="2200" b="1" dirty="0" err="1">
                <a:latin typeface="Amasis MT Pro Black" panose="02040A04050005020304" pitchFamily="18" charset="0"/>
              </a:rPr>
              <a:t>memiliki</a:t>
            </a:r>
            <a:r>
              <a:rPr lang="en-US" sz="2200" b="1" dirty="0">
                <a:latin typeface="Amasis MT Pro Black" panose="02040A04050005020304" pitchFamily="18" charset="0"/>
              </a:rPr>
              <a:t> </a:t>
            </a:r>
            <a:r>
              <a:rPr lang="en-US" sz="2200" b="1" dirty="0" err="1">
                <a:latin typeface="Amasis MT Pro Black" panose="02040A04050005020304" pitchFamily="18" charset="0"/>
              </a:rPr>
              <a:t>kuasa</a:t>
            </a:r>
            <a:r>
              <a:rPr lang="en-US" sz="2200" b="1" dirty="0">
                <a:latin typeface="Amasis MT Pro Black" panose="02040A04050005020304" pitchFamily="18" charset="0"/>
              </a:rPr>
              <a:t> </a:t>
            </a:r>
            <a:r>
              <a:rPr lang="en-US" sz="2200" b="1" dirty="0" err="1">
                <a:latin typeface="Amasis MT Pro Black" panose="02040A04050005020304" pitchFamily="18" charset="0"/>
              </a:rPr>
              <a:t>untuk</a:t>
            </a:r>
            <a:r>
              <a:rPr lang="en-US" sz="2200" b="1" dirty="0">
                <a:latin typeface="Amasis MT Pro Black" panose="02040A04050005020304" pitchFamily="18" charset="0"/>
              </a:rPr>
              <a:t> </a:t>
            </a:r>
            <a:r>
              <a:rPr lang="en-US" sz="2200" b="1" dirty="0" err="1">
                <a:latin typeface="Amasis MT Pro Black" panose="02040A04050005020304" pitchFamily="18" charset="0"/>
              </a:rPr>
              <a:t>menciptakan</a:t>
            </a:r>
            <a:r>
              <a:rPr lang="en-US" sz="2200" b="1" dirty="0">
                <a:latin typeface="Amasis MT Pro Black" panose="02040A04050005020304" pitchFamily="18" charset="0"/>
              </a:rPr>
              <a:t>, </a:t>
            </a:r>
            <a:r>
              <a:rPr lang="en-US" sz="2200" b="1" dirty="0" err="1">
                <a:latin typeface="Amasis MT Pro Black" panose="02040A04050005020304" pitchFamily="18" charset="0"/>
              </a:rPr>
              <a:t>bukankah</a:t>
            </a:r>
            <a:r>
              <a:rPr lang="en-US" sz="2200" b="1" dirty="0">
                <a:latin typeface="Amasis MT Pro Black" panose="02040A04050005020304" pitchFamily="18" charset="0"/>
              </a:rPr>
              <a:t> </a:t>
            </a:r>
            <a:r>
              <a:rPr lang="en-US" sz="2200" b="1" dirty="0" err="1">
                <a:latin typeface="Amasis MT Pro Black" panose="02040A04050005020304" pitchFamily="18" charset="0"/>
              </a:rPr>
              <a:t>Dia</a:t>
            </a:r>
            <a:r>
              <a:rPr lang="en-US" sz="2200" b="1" dirty="0">
                <a:latin typeface="Amasis MT Pro Black" panose="02040A04050005020304" pitchFamily="18" charset="0"/>
              </a:rPr>
              <a:t> juga </a:t>
            </a:r>
            <a:r>
              <a:rPr lang="en-US" sz="2200" b="1" dirty="0" err="1">
                <a:latin typeface="Amasis MT Pro Black" panose="02040A04050005020304" pitchFamily="18" charset="0"/>
              </a:rPr>
              <a:t>memiliki</a:t>
            </a:r>
            <a:r>
              <a:rPr lang="en-US" sz="2200" b="1" dirty="0">
                <a:latin typeface="Amasis MT Pro Black" panose="02040A04050005020304" pitchFamily="18" charset="0"/>
              </a:rPr>
              <a:t> </a:t>
            </a:r>
            <a:r>
              <a:rPr lang="en-US" sz="2200" b="1" dirty="0" err="1">
                <a:latin typeface="Amasis MT Pro Black" panose="02040A04050005020304" pitchFamily="18" charset="0"/>
              </a:rPr>
              <a:t>kuasa</a:t>
            </a:r>
            <a:r>
              <a:rPr lang="en-US" sz="2200" b="1" dirty="0">
                <a:latin typeface="Amasis MT Pro Black" panose="02040A04050005020304" pitchFamily="18" charset="0"/>
              </a:rPr>
              <a:t> </a:t>
            </a:r>
            <a:r>
              <a:rPr lang="en-US" sz="2200" b="1" dirty="0" err="1">
                <a:latin typeface="Amasis MT Pro Black" panose="02040A04050005020304" pitchFamily="18" charset="0"/>
              </a:rPr>
              <a:t>untuk</a:t>
            </a:r>
            <a:r>
              <a:rPr lang="en-US" sz="2200" b="1" dirty="0">
                <a:latin typeface="Amasis MT Pro Black" panose="02040A04050005020304" pitchFamily="18" charset="0"/>
              </a:rPr>
              <a:t> </a:t>
            </a:r>
            <a:r>
              <a:rPr lang="en-US" sz="2200" b="1" dirty="0" err="1">
                <a:latin typeface="Amasis MT Pro Black" panose="02040A04050005020304" pitchFamily="18" charset="0"/>
              </a:rPr>
              <a:t>menghidupkan</a:t>
            </a:r>
            <a:r>
              <a:rPr lang="en-US" sz="2200" b="1" dirty="0">
                <a:latin typeface="Amasis MT Pro Black" panose="02040A04050005020304" pitchFamily="18" charset="0"/>
              </a:rPr>
              <a:t> </a:t>
            </a:r>
            <a:r>
              <a:rPr lang="en-US" sz="2200" b="1" dirty="0" err="1">
                <a:latin typeface="Amasis MT Pro Black" panose="02040A04050005020304" pitchFamily="18" charset="0"/>
              </a:rPr>
              <a:t>kita</a:t>
            </a:r>
            <a:r>
              <a:rPr lang="en-US" sz="2200" b="1" dirty="0">
                <a:latin typeface="Amasis MT Pro Black" panose="02040A04050005020304" pitchFamily="18" charset="0"/>
              </a:rPr>
              <a:t> </a:t>
            </a:r>
            <a:r>
              <a:rPr lang="en-US" sz="2200" b="1" dirty="0" err="1">
                <a:latin typeface="Amasis MT Pro Black" panose="02040A04050005020304" pitchFamily="18" charset="0"/>
              </a:rPr>
              <a:t>kembali</a:t>
            </a:r>
            <a:r>
              <a:rPr lang="en-US" sz="2200" b="1" dirty="0">
                <a:latin typeface="Amasis MT Pro Black" panose="02040A04050005020304" pitchFamily="18" charset="0"/>
              </a:rPr>
              <a:t>? </a:t>
            </a:r>
            <a:r>
              <a:rPr lang="en-US" sz="2200" b="1" dirty="0" err="1">
                <a:latin typeface="Amasis MT Pro Black" panose="02040A04050005020304" pitchFamily="18" charset="0"/>
              </a:rPr>
              <a:t>Selain</a:t>
            </a:r>
            <a:r>
              <a:rPr lang="en-US" sz="2200" b="1" dirty="0">
                <a:latin typeface="Amasis MT Pro Black" panose="02040A04050005020304" pitchFamily="18" charset="0"/>
              </a:rPr>
              <a:t> </a:t>
            </a:r>
            <a:r>
              <a:rPr lang="en-US" sz="2200" b="1" dirty="0" err="1">
                <a:latin typeface="Amasis MT Pro Black" panose="02040A04050005020304" pitchFamily="18" charset="0"/>
              </a:rPr>
              <a:t>itu</a:t>
            </a:r>
            <a:r>
              <a:rPr lang="en-US" sz="2200" b="1" dirty="0">
                <a:latin typeface="Amasis MT Pro Black" panose="02040A04050005020304" pitchFamily="18" charset="0"/>
              </a:rPr>
              <a:t>, </a:t>
            </a:r>
            <a:r>
              <a:rPr lang="en-US" sz="2200" b="1" dirty="0" err="1">
                <a:latin typeface="Amasis MT Pro Black" panose="02040A04050005020304" pitchFamily="18" charset="0"/>
              </a:rPr>
              <a:t>apa</a:t>
            </a:r>
            <a:r>
              <a:rPr lang="en-US" sz="2200" b="1" dirty="0">
                <a:latin typeface="Amasis MT Pro Black" panose="02040A04050005020304" pitchFamily="18" charset="0"/>
              </a:rPr>
              <a:t> yang </a:t>
            </a:r>
            <a:r>
              <a:rPr lang="en-US" sz="2200" b="1" dirty="0" err="1">
                <a:latin typeface="Amasis MT Pro Black" panose="02040A04050005020304" pitchFamily="18" charset="0"/>
              </a:rPr>
              <a:t>dikatakan</a:t>
            </a:r>
            <a:r>
              <a:rPr lang="en-US" sz="2200" b="1" dirty="0">
                <a:latin typeface="Amasis MT Pro Black" panose="02040A04050005020304" pitchFamily="18" charset="0"/>
              </a:rPr>
              <a:t> </a:t>
            </a:r>
            <a:r>
              <a:rPr lang="en-US" sz="2200" b="1" dirty="0" err="1">
                <a:latin typeface="Amasis MT Pro Black" panose="02040A04050005020304" pitchFamily="18" charset="0"/>
              </a:rPr>
              <a:t>Perjanjian</a:t>
            </a:r>
            <a:r>
              <a:rPr lang="en-US" sz="2200" b="1" dirty="0">
                <a:latin typeface="Amasis MT Pro Black" panose="02040A04050005020304" pitchFamily="18" charset="0"/>
              </a:rPr>
              <a:t> Lama (Kitab </a:t>
            </a:r>
            <a:r>
              <a:rPr lang="en-US" sz="2200" b="1" dirty="0" err="1">
                <a:latin typeface="Amasis MT Pro Black" panose="02040A04050005020304" pitchFamily="18" charset="0"/>
              </a:rPr>
              <a:t>Suci</a:t>
            </a:r>
            <a:r>
              <a:rPr lang="en-US" sz="2200" b="1" dirty="0">
                <a:latin typeface="Amasis MT Pro Black" panose="02040A04050005020304" pitchFamily="18" charset="0"/>
              </a:rPr>
              <a:t>) </a:t>
            </a:r>
            <a:r>
              <a:rPr lang="en-US" sz="2200" b="1" dirty="0" err="1">
                <a:latin typeface="Amasis MT Pro Black" panose="02040A04050005020304" pitchFamily="18" charset="0"/>
              </a:rPr>
              <a:t>tentang</a:t>
            </a:r>
            <a:r>
              <a:rPr lang="en-US" sz="2200" b="1" dirty="0">
                <a:latin typeface="Amasis MT Pro Black" panose="02040A04050005020304" pitchFamily="18" charset="0"/>
              </a:rPr>
              <a:t> </a:t>
            </a:r>
            <a:r>
              <a:rPr lang="en-US" sz="2200" b="1" dirty="0" err="1">
                <a:latin typeface="Amasis MT Pro Black" panose="02040A04050005020304" pitchFamily="18" charset="0"/>
              </a:rPr>
              <a:t>kebangkitan</a:t>
            </a:r>
            <a:r>
              <a:rPr lang="en-US" sz="2200" b="1" dirty="0">
                <a:latin typeface="Amasis MT Pro Black" panose="02040A04050005020304" pitchFamily="18" charset="0"/>
              </a:rPr>
              <a:t>?</a:t>
            </a:r>
            <a:endParaRPr lang="es-ES" sz="2200" b="1" dirty="0">
              <a:latin typeface="Amasis MT Pro Black" panose="02040A04050005020304" pitchFamily="18" charset="0"/>
            </a:endParaRPr>
          </a:p>
          <a:p>
            <a:pPr algn="ctr"/>
            <a:endParaRPr lang="en-ID" sz="22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7C2E3A0-1FA7-471F-84CE-08ACFAB40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7529" y="6501384"/>
            <a:ext cx="450647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768F54-8976-B3AF-8A1D-3F4CE266821C}"/>
              </a:ext>
            </a:extLst>
          </p:cNvPr>
          <p:cNvSpPr txBox="1"/>
          <p:nvPr/>
        </p:nvSpPr>
        <p:spPr>
          <a:xfrm>
            <a:off x="5335730" y="418607"/>
            <a:ext cx="3690426" cy="1938992"/>
          </a:xfrm>
          <a:prstGeom prst="rect">
            <a:avLst/>
          </a:prstGeom>
          <a:solidFill>
            <a:srgbClr val="663300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Pada zaman </a:t>
            </a:r>
            <a:r>
              <a:rPr lang="en-US" sz="20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Yesus</a:t>
            </a:r>
            <a:r>
              <a:rPr lang="en-US" sz="20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orang </a:t>
            </a:r>
            <a:r>
              <a:rPr lang="en-US" sz="20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Saduki</a:t>
            </a:r>
            <a:r>
              <a:rPr lang="en-US" sz="20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tidak</a:t>
            </a:r>
            <a:r>
              <a:rPr lang="en-US" sz="20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percaya</a:t>
            </a:r>
            <a:r>
              <a:rPr lang="en-US" sz="20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akan</a:t>
            </a:r>
            <a:r>
              <a:rPr lang="en-US" sz="20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kebangkitan</a:t>
            </a:r>
            <a:r>
              <a:rPr lang="en-US" sz="20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(Mat 22:23). </a:t>
            </a:r>
            <a:r>
              <a:rPr lang="en-US" sz="20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Yesus</a:t>
            </a:r>
            <a:r>
              <a:rPr lang="en-US" sz="20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menegur</a:t>
            </a:r>
            <a:r>
              <a:rPr lang="en-US" sz="20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US" sz="20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: “</a:t>
            </a:r>
            <a:r>
              <a:rPr lang="en-US" sz="20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Kamu</a:t>
            </a:r>
            <a:r>
              <a:rPr lang="en-US" sz="20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sesat</a:t>
            </a:r>
            <a:r>
              <a:rPr lang="en-US" sz="20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sebab</a:t>
            </a:r>
            <a:r>
              <a:rPr lang="en-US" sz="20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kamu</a:t>
            </a:r>
            <a:r>
              <a:rPr lang="en-US" sz="20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tidak</a:t>
            </a:r>
            <a:r>
              <a:rPr lang="en-US" sz="20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mengerti</a:t>
            </a:r>
            <a:r>
              <a:rPr lang="en-US" sz="20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Kitab </a:t>
            </a:r>
            <a:r>
              <a:rPr lang="en-US" sz="20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Suci</a:t>
            </a:r>
            <a:r>
              <a:rPr lang="en-US" sz="20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maupun</a:t>
            </a:r>
            <a:r>
              <a:rPr lang="en-US" sz="20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kuasa</a:t>
            </a:r>
            <a:r>
              <a:rPr lang="en-US" sz="20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Allah!” (</a:t>
            </a:r>
            <a:r>
              <a:rPr lang="en-US" sz="20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Matius</a:t>
            </a:r>
            <a:r>
              <a:rPr lang="en-US" sz="20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22:29)</a:t>
            </a:r>
            <a:endParaRPr lang="es-ES" sz="2000" b="1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052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54748-6F04-C752-7E12-2954EA2F7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365760"/>
            <a:ext cx="7903978" cy="1188720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chemeClr val="accent6">
                    <a:lumMod val="75000"/>
                  </a:schemeClr>
                </a:solidFill>
                <a:latin typeface="Congenial Black" panose="02000503040000020004" pitchFamily="2" charset="0"/>
              </a:rPr>
              <a:t>"AKU AKAN MELIHAT TUHAN“</a:t>
            </a:r>
            <a:br>
              <a:rPr lang="en-ID" sz="3600" dirty="0">
                <a:solidFill>
                  <a:schemeClr val="accent6">
                    <a:lumMod val="75000"/>
                  </a:schemeClr>
                </a:solidFill>
                <a:latin typeface="Congenial Black" panose="02000503040000020004" pitchFamily="2" charset="0"/>
              </a:rPr>
            </a:br>
            <a:r>
              <a:rPr lang="en-ID" sz="2800" dirty="0" err="1">
                <a:latin typeface="Bernard MT Condensed" panose="02050806060905020404" pitchFamily="18" charset="0"/>
              </a:rPr>
              <a:t>Minggu</a:t>
            </a:r>
            <a:r>
              <a:rPr lang="en-ID" sz="2800" dirty="0">
                <a:latin typeface="Bernard MT Condensed" panose="02050806060905020404" pitchFamily="18" charset="0"/>
              </a:rPr>
              <a:t>, 16 </a:t>
            </a:r>
            <a:r>
              <a:rPr lang="en-ID" sz="2800" dirty="0" err="1">
                <a:latin typeface="Bernard MT Condensed" panose="02050806060905020404" pitchFamily="18" charset="0"/>
              </a:rPr>
              <a:t>Oktober</a:t>
            </a:r>
            <a:r>
              <a:rPr lang="en-ID" sz="2800" dirty="0">
                <a:latin typeface="Bernard MT Condensed" panose="02050806060905020404" pitchFamily="18" charset="0"/>
              </a:rPr>
              <a:t> 2022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6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5862D-7CCF-FEA7-EA86-F8A5D14CB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880" y="2357818"/>
            <a:ext cx="4795760" cy="383400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Apa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Alkitab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katakan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tentang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Ayub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? </a:t>
            </a:r>
          </a:p>
          <a:p>
            <a:pPr marL="0" indent="0">
              <a:buNone/>
            </a:pPr>
            <a:r>
              <a:rPr lang="en-ID" dirty="0" err="1">
                <a:latin typeface="Eras Demi ITC" panose="020B0805030504020804" pitchFamily="34" charset="0"/>
              </a:rPr>
              <a:t>Ayub</a:t>
            </a:r>
            <a:r>
              <a:rPr lang="en-ID" dirty="0">
                <a:latin typeface="Eras Demi ITC" panose="020B0805030504020804" pitchFamily="34" charset="0"/>
              </a:rPr>
              <a:t> 1:1 </a:t>
            </a:r>
          </a:p>
          <a:p>
            <a:pPr marL="0" indent="0">
              <a:buNone/>
            </a:pPr>
            <a:r>
              <a:rPr lang="en-ID" dirty="0">
                <a:latin typeface="Eras Demi ITC" panose="020B0805030504020804" pitchFamily="34" charset="0"/>
              </a:rPr>
              <a:t>“Ada </a:t>
            </a:r>
            <a:r>
              <a:rPr lang="en-ID" dirty="0" err="1">
                <a:latin typeface="Eras Demi ITC" panose="020B0805030504020804" pitchFamily="34" charset="0"/>
              </a:rPr>
              <a:t>seorang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laki-laki</a:t>
            </a:r>
            <a:r>
              <a:rPr lang="en-ID" dirty="0">
                <a:latin typeface="Eras Demi ITC" panose="020B0805030504020804" pitchFamily="34" charset="0"/>
              </a:rPr>
              <a:t> di </a:t>
            </a:r>
            <a:r>
              <a:rPr lang="en-ID" dirty="0" err="1">
                <a:latin typeface="Eras Demi ITC" panose="020B0805030504020804" pitchFamily="34" charset="0"/>
              </a:rPr>
              <a:t>tanah</a:t>
            </a:r>
            <a:r>
              <a:rPr lang="en-ID" dirty="0">
                <a:latin typeface="Eras Demi ITC" panose="020B0805030504020804" pitchFamily="34" charset="0"/>
              </a:rPr>
              <a:t> Us </a:t>
            </a:r>
            <a:r>
              <a:rPr lang="en-ID" dirty="0" err="1">
                <a:latin typeface="Eras Demi ITC" panose="020B0805030504020804" pitchFamily="34" charset="0"/>
              </a:rPr>
              <a:t>bernama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Ayub</a:t>
            </a:r>
            <a:r>
              <a:rPr lang="en-ID" dirty="0">
                <a:latin typeface="Eras Demi ITC" panose="020B0805030504020804" pitchFamily="34" charset="0"/>
              </a:rPr>
              <a:t>; orang </a:t>
            </a:r>
            <a:r>
              <a:rPr lang="en-ID" dirty="0" err="1">
                <a:latin typeface="Eras Demi ITC" panose="020B0805030504020804" pitchFamily="34" charset="0"/>
              </a:rPr>
              <a:t>itu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saleh</a:t>
            </a:r>
            <a:r>
              <a:rPr lang="en-ID" dirty="0">
                <a:latin typeface="Eras Demi ITC" panose="020B0805030504020804" pitchFamily="34" charset="0"/>
              </a:rPr>
              <a:t> dan </a:t>
            </a:r>
            <a:r>
              <a:rPr lang="en-ID" dirty="0" err="1">
                <a:latin typeface="Eras Demi ITC" panose="020B0805030504020804" pitchFamily="34" charset="0"/>
              </a:rPr>
              <a:t>jujur</a:t>
            </a:r>
            <a:r>
              <a:rPr lang="en-ID" dirty="0">
                <a:latin typeface="Eras Demi ITC" panose="020B0805030504020804" pitchFamily="34" charset="0"/>
              </a:rPr>
              <a:t>; </a:t>
            </a:r>
            <a:r>
              <a:rPr lang="en-ID" dirty="0" err="1">
                <a:latin typeface="Eras Demi ITC" panose="020B0805030504020804" pitchFamily="34" charset="0"/>
              </a:rPr>
              <a:t>ia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takut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akan</a:t>
            </a:r>
            <a:r>
              <a:rPr lang="en-ID" dirty="0">
                <a:latin typeface="Eras Demi ITC" panose="020B0805030504020804" pitchFamily="34" charset="0"/>
              </a:rPr>
              <a:t> Allah dan </a:t>
            </a:r>
            <a:r>
              <a:rPr lang="en-ID" dirty="0" err="1">
                <a:latin typeface="Eras Demi ITC" panose="020B0805030504020804" pitchFamily="34" charset="0"/>
              </a:rPr>
              <a:t>menjauhi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kejahatan</a:t>
            </a:r>
            <a:r>
              <a:rPr lang="en-ID" dirty="0">
                <a:latin typeface="Eras Demi ITC" panose="020B0805030504020804" pitchFamily="34" charset="0"/>
              </a:rPr>
              <a:t>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75540-3832-7934-4DF7-7344315AB5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39" t="18917" r="52604"/>
          <a:stretch/>
        </p:blipFill>
        <p:spPr>
          <a:xfrm>
            <a:off x="5762781" y="2043686"/>
            <a:ext cx="2876394" cy="41742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2418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229C5A-82C6-7CF3-4E32-28AB3CC66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196915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2800" dirty="0">
                <a:latin typeface="Bernard MT Condensed" panose="02050806060905020404" pitchFamily="18" charset="0"/>
              </a:rPr>
              <a:t>TUHAN </a:t>
            </a:r>
            <a:r>
              <a:rPr lang="en-ID" sz="2800" dirty="0" err="1">
                <a:latin typeface="Bernard MT Condensed" panose="02050806060905020404" pitchFamily="18" charset="0"/>
              </a:rPr>
              <a:t>mengijinkan</a:t>
            </a:r>
            <a:r>
              <a:rPr lang="en-ID" sz="2800" dirty="0">
                <a:latin typeface="Bernard MT Condensed" panose="02050806060905020404" pitchFamily="18" charset="0"/>
              </a:rPr>
              <a:t> Iblis </a:t>
            </a:r>
            <a:r>
              <a:rPr lang="en-ID" sz="2800" dirty="0" err="1">
                <a:latin typeface="Bernard MT Condensed" panose="02050806060905020404" pitchFamily="18" charset="0"/>
              </a:rPr>
              <a:t>untuk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menindas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Ayub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dengan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br>
              <a:rPr lang="en-ID" sz="2800" dirty="0">
                <a:latin typeface="Bernard MT Condensed" panose="02050806060905020404" pitchFamily="18" charset="0"/>
              </a:rPr>
            </a:br>
            <a:r>
              <a:rPr lang="en-ID" sz="2800" dirty="0" err="1">
                <a:latin typeface="Bernard MT Condensed" panose="02050806060905020404" pitchFamily="18" charset="0"/>
              </a:rPr>
              <a:t>beberapa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cara</a:t>
            </a:r>
            <a:r>
              <a:rPr lang="en-ID" sz="2800" dirty="0">
                <a:latin typeface="Bernard MT Condensed" panose="02050806060905020404" pitchFamily="18" charset="0"/>
              </a:rPr>
              <a:t> yang </a:t>
            </a:r>
            <a:r>
              <a:rPr lang="en-ID" sz="2800" dirty="0" err="1">
                <a:latin typeface="Bernard MT Condensed" panose="02050806060905020404" pitchFamily="18" charset="0"/>
              </a:rPr>
              <a:t>menyakitkannya</a:t>
            </a:r>
            <a:r>
              <a:rPr lang="en-ID" sz="2800" dirty="0">
                <a:latin typeface="Bernard MT Condensed" panose="02050806060905020404" pitchFamily="18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14781-0FB6-73CB-A166-F35143D91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88" y="1366731"/>
            <a:ext cx="7985125" cy="5152228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sz="2600" dirty="0" err="1">
                <a:latin typeface="Franklin Gothic Medium Cond" panose="020B0606030402020204" pitchFamily="34" charset="0"/>
              </a:rPr>
              <a:t>Secara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fisik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tubuhnya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dirusak</a:t>
            </a:r>
            <a:r>
              <a:rPr lang="en-ID" sz="2600" dirty="0">
                <a:latin typeface="Franklin Gothic Medium Cond" panose="020B0606030402020204" pitchFamily="34" charset="0"/>
              </a:rPr>
              <a:t> oleh </a:t>
            </a:r>
            <a:r>
              <a:rPr lang="en-ID" sz="2600" dirty="0" err="1">
                <a:latin typeface="Franklin Gothic Medium Cond" panose="020B0606030402020204" pitchFamily="34" charset="0"/>
              </a:rPr>
              <a:t>penyakit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menyakitkan</a:t>
            </a:r>
            <a:r>
              <a:rPr lang="en-ID" sz="2600" dirty="0">
                <a:latin typeface="Franklin Gothic Medium Cond" panose="020B0606030402020204" pitchFamily="34" charset="0"/>
              </a:rPr>
              <a:t> [</a:t>
            </a:r>
            <a:r>
              <a:rPr lang="en-ID" sz="2600" dirty="0" err="1">
                <a:latin typeface="Franklin Gothic Medium Cond" panose="020B0606030402020204" pitchFamily="34" charset="0"/>
              </a:rPr>
              <a:t>Ayub</a:t>
            </a:r>
            <a:r>
              <a:rPr lang="en-ID" sz="2600" dirty="0">
                <a:latin typeface="Franklin Gothic Medium Cond" panose="020B0606030402020204" pitchFamily="34" charset="0"/>
              </a:rPr>
              <a:t> 2:1-8]. 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600" dirty="0" err="1">
                <a:latin typeface="Franklin Gothic Medium Cond" panose="020B0606030402020204" pitchFamily="34" charset="0"/>
              </a:rPr>
              <a:t>Secara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materi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ia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kehilangan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sebagian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besar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ternak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harta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bendanya</a:t>
            </a:r>
            <a:r>
              <a:rPr lang="en-ID" sz="2600" dirty="0">
                <a:latin typeface="Franklin Gothic Medium Cond" panose="020B0606030402020204" pitchFamily="34" charset="0"/>
              </a:rPr>
              <a:t> [</a:t>
            </a:r>
            <a:r>
              <a:rPr lang="en-ID" sz="2600" dirty="0" err="1">
                <a:latin typeface="Franklin Gothic Medium Cond" panose="020B0606030402020204" pitchFamily="34" charset="0"/>
              </a:rPr>
              <a:t>Ayub</a:t>
            </a:r>
            <a:r>
              <a:rPr lang="en-ID" sz="2600" dirty="0">
                <a:latin typeface="Franklin Gothic Medium Cond" panose="020B0606030402020204" pitchFamily="34" charset="0"/>
              </a:rPr>
              <a:t> 1:13-17].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600" dirty="0">
                <a:latin typeface="Franklin Gothic Medium Cond" panose="020B0606030402020204" pitchFamily="34" charset="0"/>
              </a:rPr>
              <a:t>Di </a:t>
            </a:r>
            <a:r>
              <a:rPr lang="en-ID" sz="2600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rumah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tangganya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ia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kehilangan</a:t>
            </a:r>
            <a:r>
              <a:rPr lang="en-ID" sz="2600" dirty="0">
                <a:latin typeface="Franklin Gothic Medium Cond" panose="020B0606030402020204" pitchFamily="34" charset="0"/>
              </a:rPr>
              <a:t> hamba-</a:t>
            </a:r>
            <a:r>
              <a:rPr lang="en-ID" sz="2600" dirty="0" err="1">
                <a:latin typeface="Franklin Gothic Medium Cond" panose="020B0606030402020204" pitchFamily="34" charset="0"/>
              </a:rPr>
              <a:t>hambanya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bahkan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anak-anaknya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sendiri</a:t>
            </a:r>
            <a:r>
              <a:rPr lang="en-ID" sz="2600" dirty="0">
                <a:latin typeface="Franklin Gothic Medium Cond" panose="020B0606030402020204" pitchFamily="34" charset="0"/>
              </a:rPr>
              <a:t> [</a:t>
            </a:r>
            <a:r>
              <a:rPr lang="en-ID" sz="2600" dirty="0" err="1">
                <a:latin typeface="Franklin Gothic Medium Cond" panose="020B0606030402020204" pitchFamily="34" charset="0"/>
              </a:rPr>
              <a:t>Ayub</a:t>
            </a:r>
            <a:r>
              <a:rPr lang="en-ID" sz="2600" dirty="0">
                <a:latin typeface="Franklin Gothic Medium Cond" panose="020B0606030402020204" pitchFamily="34" charset="0"/>
              </a:rPr>
              <a:t> 1:16,18].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600" dirty="0" err="1">
                <a:latin typeface="Franklin Gothic Medium Cond" panose="020B0606030402020204" pitchFamily="34" charset="0"/>
              </a:rPr>
              <a:t>Secara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emosional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dia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dikelilingi</a:t>
            </a:r>
            <a:r>
              <a:rPr lang="en-ID" sz="2600" dirty="0">
                <a:latin typeface="Franklin Gothic Medium Cond" panose="020B0606030402020204" pitchFamily="34" charset="0"/>
              </a:rPr>
              <a:t> oleh </a:t>
            </a:r>
            <a:r>
              <a:rPr lang="en-ID" sz="2600" dirty="0" err="1">
                <a:latin typeface="Franklin Gothic Medium Cond" panose="020B0606030402020204" pitchFamily="34" charset="0"/>
              </a:rPr>
              <a:t>teman-teman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menuduhnya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sebagai</a:t>
            </a:r>
            <a:r>
              <a:rPr lang="en-ID" sz="2600" dirty="0">
                <a:latin typeface="Franklin Gothic Medium Cond" panose="020B0606030402020204" pitchFamily="34" charset="0"/>
              </a:rPr>
              <a:t> orang </a:t>
            </a:r>
            <a:r>
              <a:rPr lang="en-ID" sz="2600" dirty="0" err="1">
                <a:latin typeface="Franklin Gothic Medium Cond" panose="020B0606030402020204" pitchFamily="34" charset="0"/>
              </a:rPr>
              <a:t>berdosa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tidak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mau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bertobat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pantas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menerima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apa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dia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hadapi</a:t>
            </a:r>
            <a:r>
              <a:rPr lang="en-ID" sz="2600" dirty="0">
                <a:latin typeface="Franklin Gothic Medium Cond" panose="020B0606030402020204" pitchFamily="34" charset="0"/>
              </a:rPr>
              <a:t> [</a:t>
            </a:r>
            <a:r>
              <a:rPr lang="en-ID" sz="2600" dirty="0" err="1">
                <a:latin typeface="Franklin Gothic Medium Cond" panose="020B0606030402020204" pitchFamily="34" charset="0"/>
              </a:rPr>
              <a:t>Ayub</a:t>
            </a:r>
            <a:r>
              <a:rPr lang="en-ID" sz="2600" dirty="0">
                <a:latin typeface="Franklin Gothic Medium Cond" panose="020B0606030402020204" pitchFamily="34" charset="0"/>
              </a:rPr>
              <a:t> 4:1-5:27, </a:t>
            </a:r>
            <a:r>
              <a:rPr lang="en-ID" sz="2600" dirty="0" err="1">
                <a:latin typeface="Franklin Gothic Medium Cond" panose="020B0606030402020204" pitchFamily="34" charset="0"/>
              </a:rPr>
              <a:t>Ayub</a:t>
            </a:r>
            <a:r>
              <a:rPr lang="en-ID" sz="2600" dirty="0">
                <a:latin typeface="Franklin Gothic Medium Cond" panose="020B0606030402020204" pitchFamily="34" charset="0"/>
              </a:rPr>
              <a:t> 8:1-22, </a:t>
            </a:r>
            <a:r>
              <a:rPr lang="en-ID" sz="2600" dirty="0" err="1">
                <a:latin typeface="Franklin Gothic Medium Cond" panose="020B0606030402020204" pitchFamily="34" charset="0"/>
              </a:rPr>
              <a:t>Ayub</a:t>
            </a:r>
            <a:r>
              <a:rPr lang="en-ID" sz="2600" dirty="0">
                <a:latin typeface="Franklin Gothic Medium Cond" panose="020B0606030402020204" pitchFamily="34" charset="0"/>
              </a:rPr>
              <a:t> 11:1-20]. 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600" dirty="0" err="1">
                <a:latin typeface="Franklin Gothic Medium Cond" panose="020B0606030402020204" pitchFamily="34" charset="0"/>
              </a:rPr>
              <a:t>Bahkan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istrinya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sendiri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berkata</a:t>
            </a:r>
            <a:r>
              <a:rPr lang="en-ID" sz="2600" dirty="0">
                <a:latin typeface="Franklin Gothic Medium Cond" panose="020B0606030402020204" pitchFamily="34" charset="0"/>
              </a:rPr>
              <a:t>, "Masih </a:t>
            </a:r>
            <a:r>
              <a:rPr lang="en-ID" sz="2600" dirty="0" err="1">
                <a:latin typeface="Franklin Gothic Medium Cond" panose="020B0606030402020204" pitchFamily="34" charset="0"/>
              </a:rPr>
              <a:t>bertekunkah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engkau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kesalehanmu</a:t>
            </a:r>
            <a:r>
              <a:rPr lang="en-ID" sz="2600" dirty="0">
                <a:latin typeface="Franklin Gothic Medium Cond" panose="020B0606030402020204" pitchFamily="34" charset="0"/>
              </a:rPr>
              <a:t>? </a:t>
            </a:r>
            <a:r>
              <a:rPr lang="en-ID" sz="2600" dirty="0" err="1">
                <a:latin typeface="Franklin Gothic Medium Cond" panose="020B0606030402020204" pitchFamily="34" charset="0"/>
              </a:rPr>
              <a:t>Kutukilah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Allahmu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matilah</a:t>
            </a:r>
            <a:r>
              <a:rPr lang="en-ID" sz="2600" dirty="0">
                <a:latin typeface="Franklin Gothic Medium Cond" panose="020B0606030402020204" pitchFamily="34" charset="0"/>
              </a:rPr>
              <a:t>!" [</a:t>
            </a:r>
            <a:r>
              <a:rPr lang="en-ID" sz="2600" dirty="0" err="1">
                <a:latin typeface="Franklin Gothic Medium Cond" panose="020B0606030402020204" pitchFamily="34" charset="0"/>
              </a:rPr>
              <a:t>Ayub</a:t>
            </a:r>
            <a:r>
              <a:rPr lang="en-ID" sz="2600" dirty="0">
                <a:latin typeface="Franklin Gothic Medium Cond" panose="020B0606030402020204" pitchFamily="34" charset="0"/>
              </a:rPr>
              <a:t> 2:9].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08801" y="2200695"/>
            <a:ext cx="645368" cy="48402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00197" y="1502156"/>
            <a:ext cx="2532832" cy="954774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28518" y="5230015"/>
            <a:ext cx="2017580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60240" y="578940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83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93CBB3-86DB-7756-D906-7ED8586501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27" r="13151"/>
          <a:stretch/>
        </p:blipFill>
        <p:spPr>
          <a:xfrm>
            <a:off x="20" y="10"/>
            <a:ext cx="5257402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1"/>
                </a:lnTo>
                <a:lnTo>
                  <a:pt x="6295211" y="1"/>
                </a:lnTo>
                <a:lnTo>
                  <a:pt x="6195255" y="380651"/>
                </a:lnTo>
                <a:cubicBezTo>
                  <a:pt x="5677600" y="2559611"/>
                  <a:pt x="5966601" y="4758249"/>
                  <a:pt x="6880029" y="6647018"/>
                </a:cubicBezTo>
                <a:lnTo>
                  <a:pt x="698828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83945" y="-1"/>
            <a:ext cx="4860055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57088" y="0"/>
            <a:ext cx="4686912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539F8-A3BF-7CE0-F793-1C9085442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3475" y="735542"/>
            <a:ext cx="4029739" cy="561551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ID" dirty="0" err="1">
                <a:latin typeface="Berlin Sans FB" panose="020E0602020502020306" pitchFamily="34" charset="0"/>
              </a:rPr>
              <a:t>Ayub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benar-benar</a:t>
            </a:r>
            <a:r>
              <a:rPr lang="en-ID" dirty="0">
                <a:latin typeface="Berlin Sans FB" panose="020E0602020502020306" pitchFamily="34" charset="0"/>
              </a:rPr>
              <a:t> sangat </a:t>
            </a:r>
            <a:r>
              <a:rPr lang="en-ID" dirty="0" err="1">
                <a:latin typeface="Berlin Sans FB" panose="020E0602020502020306" pitchFamily="34" charset="0"/>
              </a:rPr>
              <a:t>menderita</a:t>
            </a:r>
            <a:r>
              <a:rPr lang="en-ID" dirty="0">
                <a:latin typeface="Berlin Sans FB" panose="020E0602020502020306" pitchFamily="34" charset="0"/>
              </a:rPr>
              <a:t>, dan </a:t>
            </a:r>
            <a:r>
              <a:rPr lang="en-ID" dirty="0" err="1">
                <a:latin typeface="Berlin Sans FB" panose="020E0602020502020306" pitchFamily="34" charset="0"/>
              </a:rPr>
              <a:t>hidup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kelihatan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tidak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adil</a:t>
            </a:r>
            <a:r>
              <a:rPr lang="en-ID" dirty="0">
                <a:latin typeface="Berlin Sans FB" panose="020E0602020502020306" pitchFamily="34" charset="0"/>
              </a:rPr>
              <a:t>. </a:t>
            </a:r>
            <a:r>
              <a:rPr lang="en-ID" dirty="0" err="1">
                <a:latin typeface="Berlin Sans FB" panose="020E0602020502020306" pitchFamily="34" charset="0"/>
              </a:rPr>
              <a:t>Ayub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tidak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menyadari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bahwa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dia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telah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menjadi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pusat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dari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pergumulan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kosmik</a:t>
            </a:r>
            <a:r>
              <a:rPr lang="en-ID" dirty="0">
                <a:latin typeface="Berlin Sans FB" panose="020E0602020502020306" pitchFamily="34" charset="0"/>
              </a:rPr>
              <a:t> yang </a:t>
            </a:r>
            <a:r>
              <a:rPr lang="en-ID" dirty="0" err="1">
                <a:latin typeface="Berlin Sans FB" panose="020E0602020502020306" pitchFamily="34" charset="0"/>
              </a:rPr>
              <a:t>mendalam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antara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Tuhan</a:t>
            </a:r>
            <a:r>
              <a:rPr lang="en-ID" dirty="0">
                <a:latin typeface="Berlin Sans FB" panose="020E0602020502020306" pitchFamily="34" charset="0"/>
              </a:rPr>
              <a:t> dan Iblis. </a:t>
            </a:r>
            <a:r>
              <a:rPr lang="en-ID" dirty="0" err="1">
                <a:latin typeface="Berlin Sans FB" panose="020E0602020502020306" pitchFamily="34" charset="0"/>
              </a:rPr>
              <a:t>Disiksa</a:t>
            </a:r>
            <a:r>
              <a:rPr lang="en-ID" dirty="0">
                <a:latin typeface="Berlin Sans FB" panose="020E0602020502020306" pitchFamily="34" charset="0"/>
              </a:rPr>
              <a:t> oleh </a:t>
            </a:r>
            <a:r>
              <a:rPr lang="en-ID" dirty="0" err="1">
                <a:latin typeface="Berlin Sans FB" panose="020E0602020502020306" pitchFamily="34" charset="0"/>
              </a:rPr>
              <a:t>perjuangan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itu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Ayub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bahkan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menyesali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kelahirannya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sendiri</a:t>
            </a:r>
            <a:r>
              <a:rPr lang="en-ID" dirty="0">
                <a:latin typeface="Berlin Sans FB" panose="020E0602020502020306" pitchFamily="34" charset="0"/>
              </a:rPr>
              <a:t> dan </a:t>
            </a:r>
            <a:r>
              <a:rPr lang="en-ID" dirty="0" err="1">
                <a:latin typeface="Berlin Sans FB" panose="020E0602020502020306" pitchFamily="34" charset="0"/>
              </a:rPr>
              <a:t>berharap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dia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tidak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pernah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dilahirkan</a:t>
            </a:r>
            <a:r>
              <a:rPr lang="en-ID" dirty="0">
                <a:latin typeface="Berlin Sans FB" panose="020E0602020502020306" pitchFamily="34" charset="0"/>
              </a:rPr>
              <a:t> [</a:t>
            </a:r>
            <a:r>
              <a:rPr lang="en-ID" dirty="0" err="1">
                <a:latin typeface="Berlin Sans FB" panose="020E0602020502020306" pitchFamily="34" charset="0"/>
              </a:rPr>
              <a:t>Ayub</a:t>
            </a:r>
            <a:r>
              <a:rPr lang="en-ID" dirty="0">
                <a:latin typeface="Berlin Sans FB" panose="020E0602020502020306" pitchFamily="34" charset="0"/>
              </a:rPr>
              <a:t> 3:1-26]. </a:t>
            </a:r>
          </a:p>
        </p:txBody>
      </p:sp>
    </p:spTree>
    <p:extLst>
      <p:ext uri="{BB962C8B-B14F-4D97-AF65-F5344CB8AC3E}">
        <p14:creationId xmlns:p14="http://schemas.microsoft.com/office/powerpoint/2010/main" val="11135441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80F8D90-5DCA-0E78-823C-BD16FC58C9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360" r="1" b="1"/>
          <a:stretch/>
        </p:blipFill>
        <p:spPr>
          <a:xfrm>
            <a:off x="1480737" y="203490"/>
            <a:ext cx="6656110" cy="286945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8E4D5-CA9C-7BDD-39D5-143C44D5D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087" y="3247111"/>
            <a:ext cx="8788116" cy="3304507"/>
          </a:xfrm>
          <a:noFill/>
        </p:spPr>
        <p:txBody>
          <a:bodyPr anchor="t">
            <a:normAutofit lnSpcReduction="10000"/>
          </a:bodyPr>
          <a:lstStyle/>
          <a:p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Di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tengah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semua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dialaminya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Ayub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mengekspresikan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imannya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diungkapkan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Ayub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19:25-27,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ketika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membayangkan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bahwa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hidupnya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segera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berakhir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dia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tetap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yakin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bahwa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kematian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memiliki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kata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akhir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</a:t>
            </a:r>
          </a:p>
          <a:p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keyakinan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kuat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dia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menyatakan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bahwa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meskipun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dia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mati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Penebusnya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suatu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hari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berdiri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dia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Ayub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sendiri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melihat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Tuhan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tubuhnya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sendiri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</a:t>
            </a:r>
            <a:r>
              <a:rPr lang="en-ID" sz="2600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Ini</a:t>
            </a:r>
            <a:r>
              <a:rPr lang="en-ID" sz="2600" dirty="0">
                <a:solidFill>
                  <a:srgbClr val="FFFF00"/>
                </a:solidFill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adalah</a:t>
            </a:r>
            <a:r>
              <a:rPr lang="en-ID" sz="2600" dirty="0">
                <a:solidFill>
                  <a:srgbClr val="FFFF00"/>
                </a:solidFill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sebuah</a:t>
            </a:r>
            <a:r>
              <a:rPr lang="en-ID" sz="2600" dirty="0">
                <a:solidFill>
                  <a:srgbClr val="FFFF00"/>
                </a:solidFill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gambaran</a:t>
            </a:r>
            <a:r>
              <a:rPr lang="en-ID" sz="2600" dirty="0">
                <a:solidFill>
                  <a:srgbClr val="FFFF00"/>
                </a:solidFill>
                <a:latin typeface="Amasis MT Pro Black" panose="02040A04050005020304" pitchFamily="18" charset="0"/>
              </a:rPr>
              <a:t> yang </a:t>
            </a:r>
            <a:r>
              <a:rPr lang="en-ID" sz="2600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tidak</a:t>
            </a:r>
            <a:r>
              <a:rPr lang="en-ID" sz="2600" dirty="0">
                <a:solidFill>
                  <a:srgbClr val="FFFF00"/>
                </a:solidFill>
                <a:latin typeface="Amasis MT Pro Black" panose="02040A04050005020304" pitchFamily="18" charset="0"/>
              </a:rPr>
              <a:t> salah </a:t>
            </a:r>
            <a:r>
              <a:rPr lang="en-ID" sz="2600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lagi</a:t>
            </a:r>
            <a:r>
              <a:rPr lang="en-ID" sz="2600" dirty="0">
                <a:solidFill>
                  <a:srgbClr val="FFFF00"/>
                </a:solidFill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tentang</a:t>
            </a:r>
            <a:r>
              <a:rPr lang="en-ID" sz="2600" dirty="0">
                <a:solidFill>
                  <a:srgbClr val="FFFF00"/>
                </a:solidFill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kebangkitan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6454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81DF8-2B33-D9AB-528F-472934B0C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087" y="962025"/>
            <a:ext cx="7749863" cy="5169789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dirty="0">
                <a:latin typeface="Berlin Sans FB" panose="020E0602020502020306" pitchFamily="34" charset="0"/>
              </a:rPr>
              <a:t>Di </a:t>
            </a:r>
            <a:r>
              <a:rPr lang="en-ID" dirty="0" err="1">
                <a:latin typeface="Berlin Sans FB" panose="020E0602020502020306" pitchFamily="34" charset="0"/>
              </a:rPr>
              <a:t>tengah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keterpurukannya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Ayub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masih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dapat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mengantisipasi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hari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ketika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dia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bangkit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dari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kematian</a:t>
            </a:r>
            <a:r>
              <a:rPr lang="en-ID" dirty="0">
                <a:latin typeface="Berlin Sans FB" panose="020E0602020502020306" pitchFamily="34" charset="0"/>
              </a:rPr>
              <a:t> dan </a:t>
            </a:r>
            <a:r>
              <a:rPr lang="en-ID" dirty="0" err="1">
                <a:latin typeface="Berlin Sans FB" panose="020E0602020502020306" pitchFamily="34" charset="0"/>
              </a:rPr>
              <a:t>melihat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Penebusnya</a:t>
            </a:r>
            <a:r>
              <a:rPr lang="en-ID" dirty="0">
                <a:latin typeface="Berlin Sans FB" panose="020E0602020502020306" pitchFamily="34" charset="0"/>
              </a:rPr>
              <a:t>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>
                <a:latin typeface="Berlin Sans FB" panose="020E0602020502020306" pitchFamily="34" charset="0"/>
              </a:rPr>
              <a:t>Di </a:t>
            </a:r>
            <a:r>
              <a:rPr lang="en-ID" dirty="0" err="1">
                <a:latin typeface="Berlin Sans FB" panose="020E0602020502020306" pitchFamily="34" charset="0"/>
              </a:rPr>
              <a:t>Perjanjian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Baru</a:t>
            </a:r>
            <a:r>
              <a:rPr lang="en-ID" dirty="0">
                <a:latin typeface="Berlin Sans FB" panose="020E0602020502020306" pitchFamily="34" charset="0"/>
              </a:rPr>
              <a:t>, Marta pun </a:t>
            </a:r>
            <a:r>
              <a:rPr lang="en-ID" dirty="0" err="1">
                <a:latin typeface="Berlin Sans FB" panose="020E0602020502020306" pitchFamily="34" charset="0"/>
              </a:rPr>
              <a:t>memiliki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keyakinan</a:t>
            </a:r>
            <a:r>
              <a:rPr lang="en-ID" dirty="0">
                <a:latin typeface="Berlin Sans FB" panose="020E0602020502020306" pitchFamily="34" charset="0"/>
              </a:rPr>
              <a:t> yang </a:t>
            </a:r>
            <a:r>
              <a:rPr lang="en-ID" dirty="0" err="1">
                <a:latin typeface="Berlin Sans FB" panose="020E0602020502020306" pitchFamily="34" charset="0"/>
              </a:rPr>
              <a:t>sama</a:t>
            </a:r>
            <a:r>
              <a:rPr lang="en-ID" dirty="0">
                <a:latin typeface="Berlin Sans FB" panose="020E0602020502020306" pitchFamily="34" charset="0"/>
              </a:rPr>
              <a:t>: </a:t>
            </a:r>
            <a:r>
              <a:rPr lang="en-ID" dirty="0" err="1">
                <a:latin typeface="Berlin Sans FB" panose="020E0602020502020306" pitchFamily="34" charset="0"/>
              </a:rPr>
              <a:t>Yohanes</a:t>
            </a:r>
            <a:r>
              <a:rPr lang="en-ID" dirty="0">
                <a:latin typeface="Berlin Sans FB" panose="020E0602020502020306" pitchFamily="34" charset="0"/>
              </a:rPr>
              <a:t> 11:24 Kata Marta </a:t>
            </a:r>
            <a:r>
              <a:rPr lang="en-ID" dirty="0" err="1">
                <a:latin typeface="Berlin Sans FB" panose="020E0602020502020306" pitchFamily="34" charset="0"/>
              </a:rPr>
              <a:t>kepada</a:t>
            </a:r>
            <a:r>
              <a:rPr lang="en-ID" dirty="0">
                <a:latin typeface="Berlin Sans FB" panose="020E0602020502020306" pitchFamily="34" charset="0"/>
              </a:rPr>
              <a:t>-Nya: "Aku </a:t>
            </a:r>
            <a:r>
              <a:rPr lang="en-ID" dirty="0" err="1">
                <a:latin typeface="Berlin Sans FB" panose="020E0602020502020306" pitchFamily="34" charset="0"/>
              </a:rPr>
              <a:t>tahu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bahwa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bangkit</a:t>
            </a:r>
            <a:r>
              <a:rPr lang="en-ID" dirty="0">
                <a:latin typeface="Berlin Sans FB" panose="020E0602020502020306" pitchFamily="34" charset="0"/>
              </a:rPr>
              <a:t> pada </a:t>
            </a:r>
            <a:r>
              <a:rPr lang="en-ID" dirty="0" err="1">
                <a:latin typeface="Berlin Sans FB" panose="020E0602020502020306" pitchFamily="34" charset="0"/>
              </a:rPr>
              <a:t>waktu</a:t>
            </a:r>
            <a:r>
              <a:rPr lang="en-ID" dirty="0">
                <a:latin typeface="Berlin Sans FB" panose="020E0602020502020306" pitchFamily="34" charset="0"/>
              </a:rPr>
              <a:t> orang-orang </a:t>
            </a:r>
            <a:r>
              <a:rPr lang="en-ID" dirty="0" err="1">
                <a:latin typeface="Berlin Sans FB" panose="020E0602020502020306" pitchFamily="34" charset="0"/>
              </a:rPr>
              <a:t>bangkit</a:t>
            </a:r>
            <a:r>
              <a:rPr lang="en-ID" dirty="0">
                <a:latin typeface="Berlin Sans FB" panose="020E0602020502020306" pitchFamily="34" charset="0"/>
              </a:rPr>
              <a:t> pada </a:t>
            </a:r>
            <a:r>
              <a:rPr lang="en-ID" dirty="0" err="1">
                <a:latin typeface="Berlin Sans FB" panose="020E0602020502020306" pitchFamily="34" charset="0"/>
              </a:rPr>
              <a:t>akhir</a:t>
            </a:r>
            <a:r>
              <a:rPr lang="en-ID" dirty="0">
                <a:latin typeface="Berlin Sans FB" panose="020E0602020502020306" pitchFamily="34" charset="0"/>
              </a:rPr>
              <a:t> zaman."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 err="1">
                <a:latin typeface="Berlin Sans FB" panose="020E0602020502020306" pitchFamily="34" charset="0"/>
              </a:rPr>
              <a:t>Ayub</a:t>
            </a:r>
            <a:r>
              <a:rPr lang="en-ID" dirty="0">
                <a:latin typeface="Berlin Sans FB" panose="020E0602020502020306" pitchFamily="34" charset="0"/>
              </a:rPr>
              <a:t> dan Marta </a:t>
            </a:r>
            <a:r>
              <a:rPr lang="en-ID" dirty="0" err="1">
                <a:latin typeface="Berlin Sans FB" panose="020E0602020502020306" pitchFamily="34" charset="0"/>
              </a:rPr>
              <a:t>harus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mengklaim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janji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itu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dengan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iman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meskipun</a:t>
            </a:r>
            <a:r>
              <a:rPr lang="en-ID" dirty="0">
                <a:latin typeface="Berlin Sans FB" panose="020E0602020502020306" pitchFamily="34" charset="0"/>
              </a:rPr>
              <a:t> Marta </a:t>
            </a:r>
            <a:r>
              <a:rPr lang="en-ID" dirty="0" err="1">
                <a:latin typeface="Berlin Sans FB" panose="020E0602020502020306" pitchFamily="34" charset="0"/>
              </a:rPr>
              <a:t>telah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melihat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bukti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kebangkitan</a:t>
            </a:r>
            <a:r>
              <a:rPr lang="en-ID" dirty="0">
                <a:latin typeface="Berlin Sans FB" panose="020E0602020502020306" pitchFamily="34" charset="0"/>
              </a:rPr>
              <a:t> Lazarus </a:t>
            </a:r>
            <a:r>
              <a:rPr lang="en-ID" dirty="0" err="1">
                <a:latin typeface="Berlin Sans FB" panose="020E0602020502020306" pitchFamily="34" charset="0"/>
              </a:rPr>
              <a:t>sementara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Ayub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belum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pernah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melihatnya</a:t>
            </a:r>
            <a:r>
              <a:rPr lang="en-ID" dirty="0">
                <a:latin typeface="Berlin Sans FB" panose="020E0602020502020306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4725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07CCB0-C261-D5D2-DC36-C1AC8976DA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56" r="39909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D3365-6734-3556-363D-AD9E39F36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7426" y="714365"/>
            <a:ext cx="4299398" cy="61436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Medium Cond" panose="020B0606030402020204" pitchFamily="34" charset="0"/>
              </a:rPr>
              <a:t>Pengakuan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iman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Ayub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adalah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sesuatu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menakjubkan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diungkapkan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jelas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latin typeface="Franklin Gothic Medium Cond" panose="020B0606030402020204" pitchFamily="34" charset="0"/>
              </a:rPr>
              <a:t>Ini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adalah</a:t>
            </a:r>
            <a:r>
              <a:rPr lang="en-ID" dirty="0">
                <a:latin typeface="Franklin Gothic Medium Cond" panose="020B0606030402020204" pitchFamily="34" charset="0"/>
              </a:rPr>
              <a:t> salah </a:t>
            </a:r>
            <a:r>
              <a:rPr lang="en-ID" dirty="0" err="1">
                <a:latin typeface="Franklin Gothic Medium Cond" panose="020B0606030402020204" pitchFamily="34" charset="0"/>
              </a:rPr>
              <a:t>satu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ekspresi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harapan</a:t>
            </a:r>
            <a:r>
              <a:rPr lang="en-ID" dirty="0">
                <a:latin typeface="Franklin Gothic Medium Cond" panose="020B0606030402020204" pitchFamily="34" charset="0"/>
              </a:rPr>
              <a:t> yang paling </a:t>
            </a:r>
            <a:r>
              <a:rPr lang="en-ID" dirty="0" err="1">
                <a:latin typeface="Franklin Gothic Medium Cond" panose="020B0606030402020204" pitchFamily="34" charset="0"/>
              </a:rPr>
              <a:t>indah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kebangkitan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tubuh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latin typeface="Franklin Gothic Medium Cond" panose="020B0606030402020204" pitchFamily="34" charset="0"/>
              </a:rPr>
              <a:t>Ini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adalah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sebuah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pengakuan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iman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tertua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dicatat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Alkitab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Bernard MT Condensed" panose="02050806060905020404" pitchFamily="18" charset="0"/>
              </a:rPr>
              <a:t>Kita </a:t>
            </a:r>
            <a:r>
              <a:rPr lang="en-ID" dirty="0" err="1">
                <a:latin typeface="Bernard MT Condensed" panose="02050806060905020404" pitchFamily="18" charset="0"/>
              </a:rPr>
              <a:t>perlu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belajar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untuk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memercayai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Tuhan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bahkan</a:t>
            </a:r>
            <a:r>
              <a:rPr lang="en-ID" dirty="0">
                <a:latin typeface="Bernard MT Condensed" panose="02050806060905020404" pitchFamily="18" charset="0"/>
              </a:rPr>
              <a:t> di </a:t>
            </a:r>
            <a:r>
              <a:rPr lang="en-ID" dirty="0" err="1">
                <a:latin typeface="Bernard MT Condensed" panose="02050806060905020404" pitchFamily="18" charset="0"/>
              </a:rPr>
              <a:t>tengah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ketidakadilan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hidup</a:t>
            </a:r>
            <a:r>
              <a:rPr lang="en-ID" dirty="0">
                <a:latin typeface="Bernard MT Condensed" panose="02050806060905020404" pitchFamily="18" charset="0"/>
              </a:rPr>
              <a:t> di dunia yang </a:t>
            </a:r>
            <a:r>
              <a:rPr lang="en-ID" dirty="0" err="1">
                <a:latin typeface="Bernard MT Condensed" panose="02050806060905020404" pitchFamily="18" charset="0"/>
              </a:rPr>
              <a:t>fana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ini</a:t>
            </a:r>
            <a:r>
              <a:rPr lang="en-ID" dirty="0">
                <a:latin typeface="Bernard MT Condensed" panose="02050806060905020404" pitchFamily="18" charset="0"/>
              </a:rPr>
              <a:t>. "Aku </a:t>
            </a:r>
            <a:r>
              <a:rPr lang="en-ID" dirty="0" err="1">
                <a:latin typeface="Bernard MT Condensed" panose="02050806060905020404" pitchFamily="18" charset="0"/>
              </a:rPr>
              <a:t>akan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melihat</a:t>
            </a:r>
            <a:r>
              <a:rPr lang="en-ID" dirty="0">
                <a:latin typeface="Bernard MT Condensed" panose="02050806060905020404" pitchFamily="18" charset="0"/>
              </a:rPr>
              <a:t> TUHAN".</a:t>
            </a:r>
          </a:p>
        </p:txBody>
      </p:sp>
    </p:spTree>
    <p:extLst>
      <p:ext uri="{BB962C8B-B14F-4D97-AF65-F5344CB8AC3E}">
        <p14:creationId xmlns:p14="http://schemas.microsoft.com/office/powerpoint/2010/main" val="5986745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221</TotalTime>
  <Words>2129</Words>
  <Application>Microsoft Office PowerPoint</Application>
  <PresentationFormat>On-screen Show (4:3)</PresentationFormat>
  <Paragraphs>96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Amasis MT Pro Black</vt:lpstr>
      <vt:lpstr>Arial</vt:lpstr>
      <vt:lpstr>Berlin Sans FB</vt:lpstr>
      <vt:lpstr>Berlin Sans FB Demi</vt:lpstr>
      <vt:lpstr>Bernard MT Condensed</vt:lpstr>
      <vt:lpstr>Calibri</vt:lpstr>
      <vt:lpstr>Calibri Light</vt:lpstr>
      <vt:lpstr>Congenial Black</vt:lpstr>
      <vt:lpstr>Eras Bold ITC</vt:lpstr>
      <vt:lpstr>Eras Demi ITC</vt:lpstr>
      <vt:lpstr>Franklin Gothic Demi Cond</vt:lpstr>
      <vt:lpstr>Franklin Gothic Medium Cond</vt:lpstr>
      <vt:lpstr>Gill Sans Nova Cond XBd</vt:lpstr>
      <vt:lpstr>Impact</vt:lpstr>
      <vt:lpstr>Wingdings</vt:lpstr>
      <vt:lpstr>Office Theme</vt:lpstr>
      <vt:lpstr>HARAPAN PERJANJIAN LAMA</vt:lpstr>
      <vt:lpstr>IBRANI 11 : 17, 19</vt:lpstr>
      <vt:lpstr>PowerPoint Presentation</vt:lpstr>
      <vt:lpstr>"AKU AKAN MELIHAT TUHAN“ Minggu, 16 Oktober 2022</vt:lpstr>
      <vt:lpstr>TUHAN mengijinkan Iblis untuk menindas Ayub dengan  beberapa cara yang menyakitkannya:</vt:lpstr>
      <vt:lpstr>PowerPoint Presentation</vt:lpstr>
      <vt:lpstr>PowerPoint Presentation</vt:lpstr>
      <vt:lpstr>PowerPoint Presentation</vt:lpstr>
      <vt:lpstr>PowerPoint Presentation</vt:lpstr>
      <vt:lpstr>DARI KEKUATAN KUBUR Senin, 17 Oktober 2022</vt:lpstr>
      <vt:lpstr>Bagaimana kepercayaan orang-orang bodoh?</vt:lpstr>
      <vt:lpstr>Apa yang dilupakan oleh orang-orang bodoh?</vt:lpstr>
      <vt:lpstr>Perbedaan radikal apakah yang ada antara orang bodoh dan orang bijak menurut pemazmur?</vt:lpstr>
      <vt:lpstr>PowerPoint Presentation</vt:lpstr>
      <vt:lpstr>1 Petrus 1:3-4</vt:lpstr>
      <vt:lpstr>"DARI SAMUDERA RAYA BUMI“ Selasa, 18 Oktober 2022</vt:lpstr>
      <vt:lpstr>Bagaimana cara pemazmur mengekspresikan pemeliharaan Tuhan kepadanya?</vt:lpstr>
      <vt:lpstr>PowerPoint Presentation</vt:lpstr>
      <vt:lpstr>PowerPoint Presentation</vt:lpstr>
      <vt:lpstr>"MATI AKAN HIDUP“ Rabu, 19 Oktober 2022</vt:lpstr>
      <vt:lpstr>Yesaya 26 mengontraskan perbedaan nasib orang jahat dan orang benar, sebagai berikut:</vt:lpstr>
      <vt:lpstr>Yesaya 26 mengontraskan perbedaan nasib orang jahat dan orang benar, sebagai berikut:</vt:lpstr>
      <vt:lpstr>PowerPoint Presentation</vt:lpstr>
      <vt:lpstr>YANG TELAH TIDUR DI DALAM DEBU TANAH Kamis, 20 Oktober 2022</vt:lpstr>
      <vt:lpstr>PowerPoint Presentation</vt:lpstr>
      <vt:lpstr>PowerPoint Presentation</vt:lpstr>
      <vt:lpstr>Ellen G. White, SDA Bible Commentary, jld. 4, hal. 1143</vt:lpstr>
      <vt:lpstr>Pertanyaan renungan: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HARAPAN PERJANJIAN LAMA</dc:title>
  <dc:creator>daniel siswanto</dc:creator>
  <cp:lastModifiedBy>daniel siswanto</cp:lastModifiedBy>
  <cp:revision>17</cp:revision>
  <dcterms:created xsi:type="dcterms:W3CDTF">2022-10-18T11:45:54Z</dcterms:created>
  <dcterms:modified xsi:type="dcterms:W3CDTF">2022-10-20T09:52:13Z</dcterms:modified>
</cp:coreProperties>
</file>