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8" r:id="rId8"/>
    <p:sldId id="261" r:id="rId9"/>
    <p:sldId id="263" r:id="rId10"/>
    <p:sldId id="269" r:id="rId11"/>
    <p:sldId id="270" r:id="rId12"/>
    <p:sldId id="271" r:id="rId13"/>
    <p:sldId id="264" r:id="rId14"/>
    <p:sldId id="272" r:id="rId15"/>
    <p:sldId id="274" r:id="rId16"/>
    <p:sldId id="273" r:id="rId17"/>
    <p:sldId id="265" r:id="rId18"/>
    <p:sldId id="276" r:id="rId19"/>
    <p:sldId id="277" r:id="rId20"/>
    <p:sldId id="278" r:id="rId21"/>
    <p:sldId id="266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000"/>
    <a:srgbClr val="003300"/>
    <a:srgbClr val="009900"/>
    <a:srgbClr val="FFFFCC"/>
    <a:srgbClr val="FFCCCC"/>
    <a:srgbClr val="00FF99"/>
    <a:srgbClr val="FFFF99"/>
    <a:srgbClr val="CC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521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911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263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901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61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351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397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482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103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203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990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C65C-0D58-416D-9835-899BF084EA4C}" type="datetimeFigureOut">
              <a:rPr lang="en-ID" smtClean="0"/>
              <a:t>13/10/2022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2DE1A-AA5C-4B01-9BB6-3EF85294A8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226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C4856-808C-BB8E-92AD-22AC54ECD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25" r="13635" b="76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46506-8CA7-1D7B-3E5F-AFEEA30E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677" y="758284"/>
            <a:ext cx="2743200" cy="3196570"/>
          </a:xfrm>
        </p:spPr>
        <p:txBody>
          <a:bodyPr>
            <a:normAutofit/>
          </a:bodyPr>
          <a:lstStyle/>
          <a:p>
            <a:r>
              <a:rPr lang="en-US" sz="3900" b="1" dirty="0"/>
              <a:t>MEMAHAMI SIFAT MANUSIA</a:t>
            </a:r>
            <a:endParaRPr lang="en-ID" sz="39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E334D-0657-8DC0-7A02-B377E658A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152" y="4315470"/>
            <a:ext cx="2743200" cy="647700"/>
          </a:xfrm>
        </p:spPr>
        <p:txBody>
          <a:bodyPr>
            <a:normAutofit lnSpcReduction="10000"/>
          </a:bodyPr>
          <a:lstStyle/>
          <a:p>
            <a:r>
              <a:rPr lang="en-US" sz="1700" b="1" dirty="0">
                <a:solidFill>
                  <a:schemeClr val="tx2"/>
                </a:solidFill>
              </a:rPr>
              <a:t>Pelajaran ke-3, </a:t>
            </a:r>
            <a:r>
              <a:rPr lang="en-US" sz="1700" b="1" dirty="0" err="1">
                <a:solidFill>
                  <a:schemeClr val="tx2"/>
                </a:solidFill>
              </a:rPr>
              <a:t>Triwulan</a:t>
            </a:r>
            <a:r>
              <a:rPr lang="en-US" sz="1700" b="1" dirty="0">
                <a:solidFill>
                  <a:schemeClr val="tx2"/>
                </a:solidFill>
              </a:rPr>
              <a:t> IV</a:t>
            </a:r>
          </a:p>
          <a:p>
            <a:r>
              <a:rPr lang="en-US" sz="1700" b="1" dirty="0" err="1">
                <a:solidFill>
                  <a:schemeClr val="tx2"/>
                </a:solidFill>
              </a:rPr>
              <a:t>Tahun</a:t>
            </a:r>
            <a:r>
              <a:rPr lang="en-US" sz="1700" b="1" dirty="0">
                <a:solidFill>
                  <a:schemeClr val="tx2"/>
                </a:solidFill>
              </a:rPr>
              <a:t> 2022</a:t>
            </a:r>
            <a:endParaRPr lang="en-ID" sz="1700" b="1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4063141"/>
            <a:ext cx="1940093" cy="0"/>
          </a:xfrm>
          <a:prstGeom prst="line">
            <a:avLst/>
          </a:prstGeom>
          <a:ln w="22225">
            <a:solidFill>
              <a:srgbClr val="744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90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3672" y="-8167"/>
            <a:ext cx="3625552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5513DF-581F-2335-7802-228F2785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771" cy="120014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nn-NO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Ada dua konsep Alkitabiah yang penting tentang kematian:</a:t>
            </a:r>
            <a:endParaRPr lang="en-ID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2988-2ADA-C2F6-94A4-34B5BB88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449542"/>
            <a:ext cx="8029576" cy="5102292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hewan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sama-sama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mati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Sebagaimana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dinyatakan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oleh Raja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Salomo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"Karena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nasib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nasib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nasib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menimpa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sebagaimana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demikian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juga yang lain.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Kedua-duanya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mempunyai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nafas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mempunyai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kelebihan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....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Kedua-duanya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menuju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tempat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kedua-duanya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debu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kedua-duanya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debu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 [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Pengkhotbah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3: 19,20].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Kematian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fisik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seseorang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menyiratkan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penghentian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keberadaannya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jiwa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[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Ibrani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nephesh].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Kejadian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2:16-17, Allah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memperingatkan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Adam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Hawa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memakan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pohon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pengetahuan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793706" y="4146310"/>
            <a:ext cx="23568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637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1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8459" y="598259"/>
            <a:ext cx="8167081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2B8E3E-D745-7C26-818B-54BB8021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22" y="598259"/>
            <a:ext cx="8167080" cy="1398159"/>
          </a:xfrm>
          <a:solidFill>
            <a:schemeClr val="accent5">
              <a:lumMod val="75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Dua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implikasi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utama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Yehezkiel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18:4,20 yang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menegaskan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: "Orang yang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berbuat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dosa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mati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", </a:t>
            </a:r>
            <a:r>
              <a:rPr lang="en-ID" sz="30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3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EC0BE-BAEF-66D3-085C-ED2DC5B3B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214086"/>
            <a:ext cx="7553325" cy="372951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bawah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proses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penuaan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terhindarkan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[Roma 3:9-18,23].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Konsep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Alkitabiah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meniadakan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gagasan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populer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kebakaan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alami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dianggap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Karena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abadi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lain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sesungguhnya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benar-benar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meninggal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69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DB42-AD4F-F3C1-CD76-069AAA3B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153572"/>
            <a:ext cx="2734450" cy="4799553"/>
          </a:xfrm>
        </p:spPr>
        <p:txBody>
          <a:bodyPr>
            <a:noAutofit/>
          </a:bodyPr>
          <a:lstStyle/>
          <a:p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solusi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Alkitabiah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dilema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bukanlah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jiwa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tanpa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tubuh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bermigrasi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surga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api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penyucian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bahkan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neraka</a:t>
            </a:r>
            <a:r>
              <a:rPr lang="en-ID" sz="28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FF997-BCB9-B4A3-AD57-C73F0055E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144" y="591344"/>
            <a:ext cx="5049282" cy="594756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Solusinya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KEBANGKITAN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kedatangan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kedua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kali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nanti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Sebagaimana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dinyatakan</a:t>
            </a:r>
            <a:r>
              <a:rPr lang="en-ID" dirty="0">
                <a:latin typeface="Berlin Sans FB" panose="020E0602020502020306" pitchFamily="34" charset="0"/>
              </a:rPr>
              <a:t> oleh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Berlin Sans FB" panose="020E0602020502020306" pitchFamily="34" charset="0"/>
              </a:rPr>
              <a:t>Sebab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kehendak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Bapa</a:t>
            </a:r>
            <a:r>
              <a:rPr lang="en-ID" dirty="0">
                <a:latin typeface="Berlin Sans FB" panose="020E0602020502020306" pitchFamily="34" charset="0"/>
              </a:rPr>
              <a:t>-Ku, </a:t>
            </a:r>
            <a:r>
              <a:rPr lang="en-ID" dirty="0" err="1">
                <a:latin typeface="Berlin Sans FB" panose="020E0602020502020306" pitchFamily="34" charset="0"/>
              </a:rPr>
              <a:t>yaitu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supaya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setiap</a:t>
            </a:r>
            <a:r>
              <a:rPr lang="en-ID" dirty="0">
                <a:latin typeface="Berlin Sans FB" panose="020E0602020502020306" pitchFamily="34" charset="0"/>
              </a:rPr>
              <a:t> orang, yang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Anak dan yang </a:t>
            </a:r>
            <a:r>
              <a:rPr lang="en-ID" dirty="0" err="1">
                <a:latin typeface="Berlin Sans FB" panose="020E0602020502020306" pitchFamily="34" charset="0"/>
              </a:rPr>
              <a:t>percaya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beroleh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kekal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supaya</a:t>
            </a:r>
            <a:r>
              <a:rPr lang="en-ID" dirty="0">
                <a:latin typeface="Berlin Sans FB" panose="020E0602020502020306" pitchFamily="34" charset="0"/>
              </a:rPr>
              <a:t> Aku </a:t>
            </a:r>
            <a:r>
              <a:rPr lang="en-ID" dirty="0" err="1">
                <a:latin typeface="Berlin Sans FB" panose="020E0602020502020306" pitchFamily="34" charset="0"/>
              </a:rPr>
              <a:t>membangkitkannya</a:t>
            </a:r>
            <a:r>
              <a:rPr lang="en-ID" dirty="0">
                <a:latin typeface="Berlin Sans FB" panose="020E0602020502020306" pitchFamily="34" charset="0"/>
              </a:rPr>
              <a:t> pada </a:t>
            </a:r>
            <a:r>
              <a:rPr lang="en-ID" dirty="0" err="1">
                <a:latin typeface="Berlin Sans FB" panose="020E0602020502020306" pitchFamily="34" charset="0"/>
              </a:rPr>
              <a:t>akhir</a:t>
            </a:r>
            <a:r>
              <a:rPr lang="en-ID" dirty="0">
                <a:latin typeface="Berlin Sans FB" panose="020E0602020502020306" pitchFamily="34" charset="0"/>
              </a:rPr>
              <a:t> zaman" [</a:t>
            </a:r>
            <a:r>
              <a:rPr lang="en-ID" dirty="0" err="1">
                <a:latin typeface="Berlin Sans FB" panose="020E0602020502020306" pitchFamily="34" charset="0"/>
              </a:rPr>
              <a:t>Yohanes</a:t>
            </a:r>
            <a:r>
              <a:rPr lang="en-ID" dirty="0">
                <a:latin typeface="Berlin Sans FB" panose="020E0602020502020306" pitchFamily="34" charset="0"/>
              </a:rPr>
              <a:t> 6:40].</a:t>
            </a:r>
          </a:p>
        </p:txBody>
      </p:sp>
    </p:spTree>
    <p:extLst>
      <p:ext uri="{BB962C8B-B14F-4D97-AF65-F5344CB8AC3E}">
        <p14:creationId xmlns:p14="http://schemas.microsoft.com/office/powerpoint/2010/main" val="373405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8950C-0CEB-81F7-0390-5E103B3F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8429625" cy="1146176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C00000"/>
                </a:solidFill>
                <a:latin typeface="Congenial Black" panose="02000503040000020004" pitchFamily="2" charset="0"/>
              </a:rPr>
              <a:t>"ROH KEMBALI KEPADA TUHAN”</a:t>
            </a:r>
            <a:br>
              <a:rPr lang="fi-FI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fi-FI" sz="3100" dirty="0">
                <a:solidFill>
                  <a:schemeClr val="bg1"/>
                </a:solidFill>
                <a:latin typeface="Bernard MT Condensed" panose="02050806060905020404" pitchFamily="18" charset="0"/>
              </a:rPr>
              <a:t>Selasa, 11 Oktober 2022</a:t>
            </a:r>
            <a:endParaRPr lang="en-ID" sz="31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A7BC-D0A4-2835-CB3D-3E1DE062C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20" y="2101849"/>
            <a:ext cx="5410200" cy="4344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000" dirty="0" err="1">
                <a:latin typeface="Eras Bold ITC" panose="020B0907030504020204" pitchFamily="34" charset="0"/>
              </a:rPr>
              <a:t>Pengkhotbah</a:t>
            </a:r>
            <a:r>
              <a:rPr lang="en-ID" sz="4000" dirty="0">
                <a:latin typeface="Eras Bold ITC" panose="020B0907030504020204" pitchFamily="34" charset="0"/>
              </a:rPr>
              <a:t> 12:7</a:t>
            </a:r>
          </a:p>
          <a:p>
            <a:pPr marL="0" indent="0" algn="ctr">
              <a:buNone/>
            </a:pPr>
            <a:endParaRPr lang="en-ID" sz="4000" dirty="0">
              <a:latin typeface="Eras Bold ITC" panose="020B0907030504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"Dan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debu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kembali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menjadi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tanah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seperti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semula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roh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kembali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Allah yang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mengaruniakannya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".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F7A59-4EA9-432B-8B84-A72EEEDB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751" y="3128961"/>
            <a:ext cx="3081744" cy="2290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7568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D3CF13-FC52-AAB0-F492-C7F61BD2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DE669-CDED-91F6-7AF8-88AD497D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kesadaran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roh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meninggal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?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Perhatikanlah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507D6-B816-282F-B298-612DD08DB323}"/>
              </a:ext>
            </a:extLst>
          </p:cNvPr>
          <p:cNvSpPr txBox="1"/>
          <p:nvPr/>
        </p:nvSpPr>
        <p:spPr>
          <a:xfrm>
            <a:off x="1400175" y="1534880"/>
            <a:ext cx="750569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Banyak orang Kristen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kesadaran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memegang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keyakinan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mengutip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dirty="0">
                <a:latin typeface="Franklin Gothic Medium Cond" panose="020B0606030402020204" pitchFamily="34" charset="0"/>
              </a:rPr>
              <a:t> 12:7.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ayat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sebenarnya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sadar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hadirat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dirty="0">
                <a:latin typeface="Franklin Gothic Medium Cond" panose="020B0606030402020204" pitchFamily="34" charset="0"/>
              </a:rPr>
              <a:t> :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57CCB-256E-F45E-AFEE-40DA5EA76105}"/>
              </a:ext>
            </a:extLst>
          </p:cNvPr>
          <p:cNvSpPr txBox="1"/>
          <p:nvPr/>
        </p:nvSpPr>
        <p:spPr>
          <a:xfrm>
            <a:off x="1400176" y="3984292"/>
            <a:ext cx="750569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dirty="0">
                <a:latin typeface="Franklin Gothic Medium Cond" panose="020B0606030402020204" pitchFamily="34" charset="0"/>
              </a:rPr>
              <a:t> 12:1-7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istilah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cukup</a:t>
            </a:r>
            <a:r>
              <a:rPr lang="en-ID" sz="2400" dirty="0">
                <a:latin typeface="Franklin Gothic Medium Cond" panose="020B0606030402020204" pitchFamily="34" charset="0"/>
              </a:rPr>
              <a:t> dramatis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400" dirty="0">
                <a:latin typeface="Franklin Gothic Medium Cond" panose="020B0606030402020204" pitchFamily="34" charset="0"/>
              </a:rPr>
              <a:t> proses </a:t>
            </a:r>
            <a:r>
              <a:rPr lang="en-ID" sz="2400" dirty="0" err="1">
                <a:latin typeface="Franklin Gothic Medium Cond" panose="020B0606030402020204" pitchFamily="34" charset="0"/>
              </a:rPr>
              <a:t>penuaan</a:t>
            </a:r>
            <a:r>
              <a:rPr lang="en-ID" sz="2400" dirty="0">
                <a:latin typeface="Franklin Gothic Medium Cond" panose="020B0606030402020204" pitchFamily="34" charset="0"/>
              </a:rPr>
              <a:t>,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berpuncak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. Ayat 7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mengacu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kebalikan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proses </a:t>
            </a:r>
            <a:r>
              <a:rPr lang="en-ID" sz="2400" dirty="0" err="1">
                <a:latin typeface="Gill Sans Nova Cond XBd" panose="020B0A06020104020203" pitchFamily="34" charset="0"/>
              </a:rPr>
              <a:t>penciptaan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disebutkan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400" dirty="0">
                <a:latin typeface="Franklin Gothic Medium Cond" panose="020B0606030402020204" pitchFamily="34" charset="0"/>
              </a:rPr>
              <a:t> 2:7... 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"TUHAN Allah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membentuk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debu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tanah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menghembuskan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nafas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hidungnya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demikianlah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makhluk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3351EE-32C3-4F6B-3600-8FB0306896E2}"/>
              </a:ext>
            </a:extLst>
          </p:cNvPr>
          <p:cNvSpPr/>
          <p:nvPr/>
        </p:nvSpPr>
        <p:spPr>
          <a:xfrm>
            <a:off x="238126" y="1745597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C0C6D-2085-CD05-D046-350F114A928D}"/>
              </a:ext>
            </a:extLst>
          </p:cNvPr>
          <p:cNvSpPr/>
          <p:nvPr/>
        </p:nvSpPr>
        <p:spPr>
          <a:xfrm>
            <a:off x="181293" y="426866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en-ID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44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D90131-22DA-A7EF-35F9-814760DB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40D91-0E3A-4581-0567-912F245C563B}"/>
              </a:ext>
            </a:extLst>
          </p:cNvPr>
          <p:cNvSpPr txBox="1"/>
          <p:nvPr/>
        </p:nvSpPr>
        <p:spPr>
          <a:xfrm>
            <a:off x="1323975" y="309225"/>
            <a:ext cx="7524750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dirty="0">
                <a:latin typeface="Franklin Gothic Medium Cond" panose="020B0606030402020204" pitchFamily="34" charset="0"/>
              </a:rPr>
              <a:t> 12:7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tahu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debu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tanah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semula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roh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Allah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mengaruniakannya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400" dirty="0">
                <a:latin typeface="Franklin Gothic Medium Cond" panose="020B0606030402020204" pitchFamily="34" charset="0"/>
              </a:rPr>
              <a:t>, napas </a:t>
            </a:r>
            <a:r>
              <a:rPr lang="en-ID" sz="24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hembuskan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lubang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hidung</a:t>
            </a:r>
            <a:r>
              <a:rPr lang="en-ID" sz="2400" dirty="0">
                <a:latin typeface="Franklin Gothic Medium Cond" panose="020B0606030402020204" pitchFamily="34" charset="0"/>
              </a:rPr>
              <a:t> Adam, dan yang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lainnya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kata lain, </a:t>
            </a:r>
            <a:r>
              <a:rPr lang="en-ID" sz="2400" dirty="0" err="1">
                <a:latin typeface="Gill Sans Nova Cond XBd" panose="020B0A06020104020203" pitchFamily="34" charset="0"/>
              </a:rPr>
              <a:t>berhenti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mengalir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melalui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1FEBD-3B1E-893D-23AA-5E6D8A10C2DC}"/>
              </a:ext>
            </a:extLst>
          </p:cNvPr>
          <p:cNvSpPr txBox="1"/>
          <p:nvPr/>
        </p:nvSpPr>
        <p:spPr>
          <a:xfrm>
            <a:off x="1323975" y="3214280"/>
            <a:ext cx="752475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Kita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ingat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dirty="0">
                <a:latin typeface="Franklin Gothic Medium Cond" panose="020B0606030402020204" pitchFamily="34" charset="0"/>
              </a:rPr>
              <a:t> 12:7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400" dirty="0">
                <a:latin typeface="Franklin Gothic Medium Cond" panose="020B0606030402020204" pitchFamily="34" charset="0"/>
              </a:rPr>
              <a:t> proses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membedakan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benar</a:t>
            </a:r>
            <a:r>
              <a:rPr lang="en-ID" sz="2400" dirty="0">
                <a:latin typeface="Franklin Gothic Medium Cond" panose="020B0606030402020204" pitchFamily="34" charset="0"/>
              </a:rPr>
              <a:t> dan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. Jadi, </a:t>
            </a:r>
            <a:r>
              <a:rPr lang="en-ID" sz="2400" dirty="0" err="1">
                <a:latin typeface="Franklin Gothic Medium Cond" panose="020B0606030402020204" pitchFamily="34" charset="0"/>
              </a:rPr>
              <a:t>jika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benar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bertahan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wujud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sadar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hadapan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? Di mana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? </a:t>
            </a:r>
            <a:r>
              <a:rPr lang="en-ID" sz="2400" dirty="0" err="1">
                <a:latin typeface="Franklin Gothic Medium Cond" panose="020B0606030402020204" pitchFamily="34" charset="0"/>
              </a:rPr>
              <a:t>Sesungguhnya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gagasan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selaras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keseluruhan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pengajaran</a:t>
            </a:r>
            <a:r>
              <a:rPr lang="en-ID" sz="2400" dirty="0">
                <a:latin typeface="Franklin Gothic Medium Cond" panose="020B0606030402020204" pitchFamily="34" charset="0"/>
              </a:rPr>
              <a:t> Kitab </a:t>
            </a:r>
            <a:r>
              <a:rPr lang="en-ID" sz="2400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>
                <a:latin typeface="Franklin Gothic Medium Cond" panose="020B0606030402020204" pitchFamily="34" charset="0"/>
              </a:rPr>
              <a:t>Karena proses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sama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terjadi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hewan</a:t>
            </a:r>
            <a:r>
              <a:rPr lang="en-ID" sz="2400" b="1" dirty="0">
                <a:latin typeface="Franklin Gothic Medium Cond" panose="020B0606030402020204" pitchFamily="34" charset="0"/>
              </a:rPr>
              <a:t> 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2400" b="1" dirty="0">
                <a:latin typeface="Franklin Gothic Medium Cond" panose="020B0606030402020204" pitchFamily="34" charset="0"/>
              </a:rPr>
              <a:t>. 3:19,20],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perbedaan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E880B-5FCE-226A-F2B4-D2C2BED3F817}"/>
              </a:ext>
            </a:extLst>
          </p:cNvPr>
          <p:cNvSpPr/>
          <p:nvPr/>
        </p:nvSpPr>
        <p:spPr>
          <a:xfrm>
            <a:off x="219076" y="653757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05A42-2D84-33D0-3C22-F923B9394E21}"/>
              </a:ext>
            </a:extLst>
          </p:cNvPr>
          <p:cNvSpPr/>
          <p:nvPr/>
        </p:nvSpPr>
        <p:spPr>
          <a:xfrm>
            <a:off x="219076" y="388872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3004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27FEFE-5441-44F7-BDA2-8CA9FA849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1" r="2808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6E03-43F2-9ADD-65E8-FECE1F1C9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206" y="590549"/>
            <a:ext cx="4380319" cy="6024563"/>
          </a:xfrm>
        </p:spPr>
        <p:txBody>
          <a:bodyPr>
            <a:norm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Kematian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lain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berhentinya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keberadaan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makhluk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Nafas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pemberian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berhenti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mengalir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lawan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musuh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katakan</a:t>
            </a:r>
            <a:r>
              <a:rPr lang="en-ID" dirty="0">
                <a:latin typeface="Gill Sans Nova Cond XBd" panose="020B0A06020104020203" pitchFamily="34" charset="0"/>
              </a:rPr>
              <a:t>: "</a:t>
            </a:r>
            <a:r>
              <a:rPr lang="en-ID" dirty="0" err="1">
                <a:latin typeface="Gill Sans Nova Cond XBd" panose="020B0A06020104020203" pitchFamily="34" charset="0"/>
              </a:rPr>
              <a:t>Musuh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dibinasakan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maut</a:t>
            </a:r>
            <a:r>
              <a:rPr lang="en-ID" dirty="0">
                <a:latin typeface="Gill Sans Nova Cond XBd" panose="020B0A06020104020203" pitchFamily="34" charset="0"/>
              </a:rPr>
              <a:t>" [1 </a:t>
            </a:r>
            <a:r>
              <a:rPr lang="en-ID" dirty="0" err="1"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latin typeface="Gill Sans Nova Cond XBd" panose="020B0A06020104020203" pitchFamily="34" charset="0"/>
              </a:rPr>
              <a:t> 15:26].</a:t>
            </a:r>
          </a:p>
        </p:txBody>
      </p:sp>
    </p:spTree>
    <p:extLst>
      <p:ext uri="{BB962C8B-B14F-4D97-AF65-F5344CB8AC3E}">
        <p14:creationId xmlns:p14="http://schemas.microsoft.com/office/powerpoint/2010/main" val="2020555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BE087-5A0C-A93F-167B-128A85C1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8496300" cy="1146176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"ORANG MATI TIDAK TAHU APA-APA“</a:t>
            </a:r>
            <a:b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31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Rabu, 12 </a:t>
            </a:r>
            <a:r>
              <a:rPr lang="en-ID" sz="31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ID" sz="31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BBA2-4D5A-ADF3-9ED8-F11C7369A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1" y="1762126"/>
            <a:ext cx="6858000" cy="4810124"/>
          </a:xfrm>
        </p:spPr>
        <p:txBody>
          <a:bodyPr>
            <a:no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Sampai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,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dan orang </a:t>
            </a:r>
            <a:r>
              <a:rPr lang="en-ID" sz="2400" dirty="0" err="1"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beristirahat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tampak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sekejap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seolah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berlangsung</a:t>
            </a:r>
            <a:r>
              <a:rPr lang="en-ID" sz="2400" dirty="0">
                <a:latin typeface="Gill Sans Nova Cond XBd" panose="020B0A06020104020203" pitchFamily="34" charset="0"/>
              </a:rPr>
              <a:t> lama.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terasa</a:t>
            </a:r>
            <a:r>
              <a:rPr lang="en-ID" sz="2400" dirty="0">
                <a:latin typeface="Gill Sans Nova Cond XBd" panose="020B0A06020104020203" pitchFamily="34" charset="0"/>
              </a:rPr>
              <a:t> lama;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tampaknya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berlangsung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sesaat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menutup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dan,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apakah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kuburan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1.500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tahun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5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bulan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semuanya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Hal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berikutnya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ketahui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kedatangan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bisa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demikian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Jawabannya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mati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mengetahui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apapun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memiliki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kesadaran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mengetahui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dirasakan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18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B127F-0890-30B0-1BB5-792D77A7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9144000" cy="6791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5D25C-377A-979E-0E20-F34D61B5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ayat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Alkitab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menegaskan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tahu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apa-apa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1FE46-3BA2-65E9-225D-62EBD0B9F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040606"/>
            <a:ext cx="8448675" cy="557212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Ayub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menyesalkan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kelahirannya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penderitaan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dialaminya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meninggal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kelahirannya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tidur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beristirahat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merasakan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penderitaan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Ayub</a:t>
            </a:r>
            <a:r>
              <a:rPr lang="en-ID" dirty="0">
                <a:latin typeface="Franklin Gothic Medium Cond" panose="020B0606030402020204" pitchFamily="34" charset="0"/>
              </a:rPr>
              <a:t> 3:11,13].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115:17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orang-orang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memuji-muji</a:t>
            </a:r>
            <a:r>
              <a:rPr lang="en-ID" dirty="0">
                <a:latin typeface="Franklin Gothic Medium Cond" panose="020B0606030402020204" pitchFamily="34" charset="0"/>
              </a:rPr>
              <a:t> TUHAN, dan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orang yang </a:t>
            </a:r>
            <a:r>
              <a:rPr lang="en-ID" dirty="0" err="1">
                <a:latin typeface="Franklin Gothic Medium Cond" panose="020B0606030402020204" pitchFamily="34" charset="0"/>
              </a:rPr>
              <a:t>turun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sunyi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115 </a:t>
            </a:r>
            <a:r>
              <a:rPr lang="en-ID" dirty="0" err="1">
                <a:latin typeface="Franklin Gothic Medium Cond" panose="020B0606030402020204" pitchFamily="34" charset="0"/>
              </a:rPr>
              <a:t>mendefinisikan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lokasi</a:t>
            </a:r>
            <a:r>
              <a:rPr lang="en-ID" dirty="0">
                <a:latin typeface="Impact" panose="020B0806030902050204" pitchFamily="34" charset="0"/>
              </a:rPr>
              <a:t> di mana orang </a:t>
            </a:r>
            <a:r>
              <a:rPr lang="en-ID" dirty="0" err="1">
                <a:latin typeface="Impact" panose="020B0806030902050204" pitchFamily="34" charset="0"/>
              </a:rPr>
              <a:t>mati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disimpan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tempat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keheningan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sunyi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pujian</a:t>
            </a:r>
            <a:r>
              <a:rPr lang="en-ID" dirty="0">
                <a:latin typeface="Impact" panose="020B0806030902050204" pitchFamily="34" charset="0"/>
              </a:rPr>
              <a:t> pun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sana</a:t>
            </a:r>
            <a:r>
              <a:rPr lang="en-ID" dirty="0">
                <a:latin typeface="Impact" panose="020B080603090205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Menurut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146, </a:t>
            </a:r>
            <a:r>
              <a:rPr lang="en-ID" dirty="0" err="1">
                <a:latin typeface="Gill Sans Ultra Bold Condensed" panose="020B0A06020104020203" pitchFamily="34" charset="0"/>
              </a:rPr>
              <a:t>aktivitas</a:t>
            </a:r>
            <a:r>
              <a:rPr lang="en-ID" dirty="0">
                <a:latin typeface="Gill Sans Ultra Bold Condensed" panose="020B0A06020104020203" pitchFamily="34" charset="0"/>
              </a:rPr>
              <a:t> mental </a:t>
            </a:r>
            <a:r>
              <a:rPr lang="en-ID" dirty="0" err="1">
                <a:latin typeface="Gill Sans Ultra Bold Condensed" panose="020B0A06020104020203" pitchFamily="34" charset="0"/>
              </a:rPr>
              <a:t>individu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berhenti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Apabila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nyawanya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melayang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tanah</a:t>
            </a:r>
            <a:r>
              <a:rPr lang="en-ID" dirty="0">
                <a:latin typeface="Franklin Gothic Medium Cond" panose="020B0606030402020204" pitchFamily="34" charset="0"/>
              </a:rPr>
              <a:t>;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juga </a:t>
            </a:r>
            <a:r>
              <a:rPr lang="en-ID" dirty="0" err="1">
                <a:latin typeface="Franklin Gothic Medium Cond" panose="020B0606030402020204" pitchFamily="34" charset="0"/>
              </a:rPr>
              <a:t>lenyaplah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maksud-maksudnya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146:4] 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penggambaran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Alkitabiah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sempurna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terjadi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Pengkhotbah</a:t>
            </a:r>
            <a:r>
              <a:rPr lang="en-ID" dirty="0">
                <a:latin typeface="Franklin Gothic Medium Cond" panose="020B0606030402020204" pitchFamily="34" charset="0"/>
              </a:rPr>
              <a:t> 9 </a:t>
            </a:r>
            <a:r>
              <a:rPr lang="en-ID" dirty="0" err="1">
                <a:latin typeface="Franklin Gothic Medium Cond" panose="020B0606030402020204" pitchFamily="34" charset="0"/>
              </a:rPr>
              <a:t>menambahkan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"orang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apa-apa</a:t>
            </a:r>
            <a:r>
              <a:rPr lang="en-ID" dirty="0">
                <a:latin typeface="Franklin Gothic Medium Cond" panose="020B0606030402020204" pitchFamily="34" charset="0"/>
              </a:rPr>
              <a:t>" dan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kubur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pengetahuan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hikmat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Pengkhotbah</a:t>
            </a:r>
            <a:r>
              <a:rPr lang="en-ID" dirty="0">
                <a:latin typeface="Franklin Gothic Medium Cond" panose="020B0606030402020204" pitchFamily="34" charset="0"/>
              </a:rPr>
              <a:t> 9: 5,10]. </a:t>
            </a:r>
            <a:r>
              <a:rPr lang="en-ID" dirty="0" err="1">
                <a:latin typeface="Franklin Gothic Medium Cond" panose="020B0606030402020204" pitchFamily="34" charset="0"/>
              </a:rPr>
              <a:t>Pernyataan-pernyataan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menegaskan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ajaran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Alkitabiah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orang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kesadaran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sekali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160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C7BB-F95C-4F20-30CD-FE1F0DD5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75" y="45720"/>
            <a:ext cx="7809125" cy="1725930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latin typeface="Eras Demi ITC" panose="020B0805030504020804" pitchFamily="34" charset="0"/>
              </a:rPr>
              <a:t>Mengapa</a:t>
            </a:r>
            <a:r>
              <a:rPr lang="en-ID" sz="2800" dirty="0">
                <a:latin typeface="Eras Demi ITC" panose="020B0805030504020804" pitchFamily="34" charset="0"/>
              </a:rPr>
              <a:t> orang Kristen </a:t>
            </a:r>
            <a:r>
              <a:rPr lang="en-ID" sz="2800" dirty="0" err="1">
                <a:latin typeface="Eras Demi ITC" panose="020B0805030504020804" pitchFamily="34" charset="0"/>
              </a:rPr>
              <a:t>seharusnya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tidak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mengalami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kepanikan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dengan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pengajaran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Alkitab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bahwa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tidak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ada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kesadaran</a:t>
            </a:r>
            <a:r>
              <a:rPr lang="en-ID" sz="2800" dirty="0">
                <a:latin typeface="Eras Demi ITC" panose="020B0805030504020804" pitchFamily="34" charset="0"/>
              </a:rPr>
              <a:t> pada orang yang </a:t>
            </a:r>
            <a:r>
              <a:rPr lang="en-ID" sz="2800" dirty="0" err="1">
                <a:latin typeface="Eras Demi ITC" panose="020B0805030504020804" pitchFamily="34" charset="0"/>
              </a:rPr>
              <a:t>telah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mati</a:t>
            </a:r>
            <a:r>
              <a:rPr lang="en-ID" sz="2800" dirty="0">
                <a:latin typeface="Eras Demi ITC" panose="020B0805030504020804" pitchFamily="34" charset="0"/>
              </a:rPr>
              <a:t>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037C-56ED-4D4B-7973-38A23FA55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971675"/>
            <a:ext cx="7981949" cy="4802505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Gill Sans Nova Cond XBd" panose="020B0A06020104020203" pitchFamily="34" charset="0"/>
              </a:rPr>
              <a:t>Karena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neraka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menyala</a:t>
            </a:r>
            <a:r>
              <a:rPr lang="en-ID" sz="2400" dirty="0">
                <a:latin typeface="Gill Sans Nova Cond XBd" panose="020B0A06020104020203" pitchFamily="34" charset="0"/>
              </a:rPr>
              <a:t>-nyala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penyucian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menunggu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diselamatkan</a:t>
            </a:r>
            <a:r>
              <a:rPr lang="en-ID" sz="2400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Gill Sans Nova Cond XBd" panose="020B0A06020104020203" pitchFamily="34" charset="0"/>
              </a:rPr>
              <a:t>Karena di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 zaman </a:t>
            </a:r>
            <a:r>
              <a:rPr lang="en-ID" sz="2400" dirty="0" err="1"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upah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luar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menunggu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1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Tesalonika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4:16-17 “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tanda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diberi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penghulu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berseru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sangkakala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berbunyi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turun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sorga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dahulu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bangkit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sesudah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masih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tinggal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diangkat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awan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menyongsong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angkasa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Demikianlah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selama-lamanya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554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4C1161-8B6C-4C1A-72D4-2AD658F1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55575"/>
            <a:ext cx="4781550" cy="1807305"/>
          </a:xfrm>
        </p:spPr>
        <p:txBody>
          <a:bodyPr>
            <a:normAutofit/>
          </a:bodyPr>
          <a:lstStyle/>
          <a:p>
            <a:r>
              <a:rPr lang="en-US" dirty="0">
                <a:latin typeface="Eras Bold ITC" panose="020B0907030504020204" pitchFamily="34" charset="0"/>
              </a:rPr>
              <a:t>KEJADIAN 2:7</a:t>
            </a:r>
            <a:endParaRPr lang="en-ID" dirty="0"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97724-89AB-203D-F38B-02F08BF1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410" y="2118445"/>
            <a:ext cx="4776889" cy="4368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Eras Demi ITC" panose="020B0805030504020804" pitchFamily="34" charset="0"/>
              </a:rPr>
              <a:t>“Ketika </a:t>
            </a:r>
            <a:r>
              <a:rPr lang="en-US" dirty="0" err="1">
                <a:latin typeface="Eras Demi ITC" panose="020B0805030504020804" pitchFamily="34" charset="0"/>
              </a:rPr>
              <a:t>itulah</a:t>
            </a:r>
            <a:r>
              <a:rPr lang="en-US" dirty="0">
                <a:latin typeface="Eras Demi ITC" panose="020B0805030504020804" pitchFamily="34" charset="0"/>
              </a:rPr>
              <a:t> TUHAN Allah </a:t>
            </a:r>
            <a:r>
              <a:rPr lang="en-US" dirty="0" err="1">
                <a:latin typeface="Eras Demi ITC" panose="020B0805030504020804" pitchFamily="34" charset="0"/>
              </a:rPr>
              <a:t>membentuk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manusia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itu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dari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debu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tanah</a:t>
            </a:r>
            <a:r>
              <a:rPr lang="en-US" dirty="0">
                <a:latin typeface="Eras Demi ITC" panose="020B0805030504020804" pitchFamily="34" charset="0"/>
              </a:rPr>
              <a:t> dan </a:t>
            </a:r>
            <a:r>
              <a:rPr lang="en-US" dirty="0" err="1">
                <a:latin typeface="Eras Demi ITC" panose="020B0805030504020804" pitchFamily="34" charset="0"/>
              </a:rPr>
              <a:t>menghembuskan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nafas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hidup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ke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dalam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hidungnya</a:t>
            </a:r>
            <a:r>
              <a:rPr lang="en-US" dirty="0">
                <a:latin typeface="Eras Demi ITC" panose="020B0805030504020804" pitchFamily="34" charset="0"/>
              </a:rPr>
              <a:t>; </a:t>
            </a:r>
            <a:r>
              <a:rPr lang="en-US" dirty="0" err="1">
                <a:latin typeface="Eras Demi ITC" panose="020B0805030504020804" pitchFamily="34" charset="0"/>
              </a:rPr>
              <a:t>demikianlah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manusia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itu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menjadi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makhluk</a:t>
            </a:r>
            <a:r>
              <a:rPr lang="en-US" dirty="0">
                <a:latin typeface="Eras Demi ITC" panose="020B0805030504020804" pitchFamily="34" charset="0"/>
              </a:rPr>
              <a:t> yang </a:t>
            </a:r>
            <a:r>
              <a:rPr lang="en-US" dirty="0" err="1">
                <a:latin typeface="Eras Demi ITC" panose="020B0805030504020804" pitchFamily="34" charset="0"/>
              </a:rPr>
              <a:t>hidup</a:t>
            </a:r>
            <a:r>
              <a:rPr lang="en-US" dirty="0">
                <a:latin typeface="Eras Demi ITC" panose="020B0805030504020804" pitchFamily="34" charset="0"/>
              </a:rPr>
              <a:t>”.</a:t>
            </a:r>
            <a:endParaRPr lang="en-ID" dirty="0">
              <a:latin typeface="Eras Demi ITC" panose="020B08050305040208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E6059-D42E-5A87-9718-6380FE0B3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3936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9EBC1-5DEF-E03A-4B5C-E010CEE1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61" y="885825"/>
            <a:ext cx="436245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Keabadian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selalu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berasal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Jika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memberikan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memilikinya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Namun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jika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Tuhan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mengambilnya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menjadi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</a:t>
            </a:r>
            <a:r>
              <a:rPr lang="en-ID" sz="3200" dirty="0">
                <a:latin typeface="Eras Demi ITC" panose="020B0805030504020804" pitchFamily="34" charset="0"/>
              </a:rPr>
              <a:t>: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kehidupan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kesadaran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sekali</a:t>
            </a:r>
            <a:r>
              <a:rPr lang="en-ID" sz="32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4FC3A-A822-7EE0-08EC-1D910C83F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8" r="3418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648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14E2F-8CBE-9933-D27C-D89A9705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9385"/>
            <a:ext cx="8429625" cy="1511301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BERISTIRAHAT BERSAMA PARA LELUHUR</a:t>
            </a:r>
            <a:br>
              <a:rPr lang="en-ID" dirty="0">
                <a:solidFill>
                  <a:schemeClr val="bg1"/>
                </a:solidFill>
              </a:rPr>
            </a:b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Kamis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13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C88C-0BA3-EACF-1FC8-8B980BC55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3168648"/>
            <a:ext cx="6753225" cy="36893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Franklin Gothic Medium Cond" panose="020B0606030402020204" pitchFamily="34" charset="0"/>
              </a:rPr>
              <a:t>Abraham, </a:t>
            </a:r>
            <a:r>
              <a:rPr lang="en-ID" sz="24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400" dirty="0">
                <a:latin typeface="Franklin Gothic Medium Cond" panose="020B0606030402020204" pitchFamily="34" charset="0"/>
              </a:rPr>
              <a:t> 25:8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meninggal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putih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rambutnya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tua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umur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dikumpulkan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kaum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leluhurnya</a:t>
            </a:r>
            <a:r>
              <a:rPr lang="en-ID" sz="2400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Franklin Gothic Medium Cond" panose="020B0606030402020204" pitchFamily="34" charset="0"/>
              </a:rPr>
              <a:t>Musa dan Harun, </a:t>
            </a:r>
            <a:r>
              <a:rPr lang="en-ID" sz="2400" dirty="0" err="1">
                <a:latin typeface="Franklin Gothic Medium Cond" panose="020B0606030402020204" pitchFamily="34" charset="0"/>
              </a:rPr>
              <a:t>Ulangan</a:t>
            </a:r>
            <a:r>
              <a:rPr lang="en-ID" sz="2400" dirty="0">
                <a:latin typeface="Franklin Gothic Medium Cond" panose="020B0606030402020204" pitchFamily="34" charset="0"/>
              </a:rPr>
              <a:t> 32:50 </a:t>
            </a:r>
            <a:r>
              <a:rPr lang="en-ID" sz="24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gunung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kaunaiki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supaya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dikumpulkan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kaum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leluhurmu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Harun, </a:t>
            </a:r>
            <a:r>
              <a:rPr lang="en-ID" sz="2400" dirty="0" err="1">
                <a:latin typeface="Franklin Gothic Medium Cond" panose="020B0606030402020204" pitchFamily="34" charset="0"/>
              </a:rPr>
              <a:t>kakakmu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sudah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meninggal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gunung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Hor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dikumpulkan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kaum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leluhurnya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400" dirty="0">
                <a:latin typeface="Franklin Gothic Medium Cond" panose="020B0606030402020204" pitchFamily="34" charset="0"/>
              </a:rPr>
              <a:t>Daud, 1 Raja-raja 2:10 </a:t>
            </a:r>
            <a:r>
              <a:rPr lang="en-ID" sz="24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latin typeface="Franklin Gothic Medium Cond" panose="020B0606030402020204" pitchFamily="34" charset="0"/>
              </a:rPr>
              <a:t> Daud </a:t>
            </a:r>
            <a:r>
              <a:rPr lang="en-ID" sz="2400" dirty="0" err="1">
                <a:latin typeface="Franklin Gothic Medium Cond" panose="020B0606030402020204" pitchFamily="34" charset="0"/>
              </a:rPr>
              <a:t>mendapat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perhentian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nenek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moyangnya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dikuburkan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kota</a:t>
            </a:r>
            <a:r>
              <a:rPr lang="en-ID" sz="2400" dirty="0">
                <a:latin typeface="Franklin Gothic Medium Cond" panose="020B0606030402020204" pitchFamily="34" charset="0"/>
              </a:rPr>
              <a:t> Daud.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BC8B9-80D3-1330-ECEF-09EB26C8E07C}"/>
              </a:ext>
            </a:extLst>
          </p:cNvPr>
          <p:cNvSpPr txBox="1"/>
          <p:nvPr/>
        </p:nvSpPr>
        <p:spPr>
          <a:xfrm>
            <a:off x="98669" y="1657347"/>
            <a:ext cx="7867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Perjanjian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Lama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mengungkapkan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cara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berbeda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gagasan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penguburan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. Salah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satunya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gagasan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berkumpul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kaumnya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para </a:t>
            </a:r>
            <a:r>
              <a:rPr lang="en-ID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leluhurnya</a:t>
            </a:r>
            <a:r>
              <a:rPr lang="en-ID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38220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7943F-4113-98FD-79E4-14E7EFCB3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18" b="1368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38BC9-EAAD-C07E-CBF0-9A745440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7" y="3905250"/>
            <a:ext cx="8515346" cy="24526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Ungkapan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sama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digunakan</a:t>
            </a:r>
            <a:r>
              <a:rPr lang="en-ID" sz="3200" dirty="0">
                <a:latin typeface="Gill Sans Nova Cond XBd" panose="020B0A06020104020203" pitchFamily="34" charset="0"/>
              </a:rPr>
              <a:t> juga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beberapa</a:t>
            </a:r>
            <a:r>
              <a:rPr lang="en-ID" sz="3200" dirty="0">
                <a:latin typeface="Gill Sans Nova Cond XBd" panose="020B0A06020104020203" pitchFamily="34" charset="0"/>
              </a:rPr>
              <a:t> raja </a:t>
            </a:r>
            <a:r>
              <a:rPr lang="en-ID" sz="3200" dirty="0" err="1">
                <a:latin typeface="Gill Sans Nova Cond XBd" panose="020B0A06020104020203" pitchFamily="34" charset="0"/>
              </a:rPr>
              <a:t>Ibrani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lainnya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membedakan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baik</a:t>
            </a:r>
            <a:r>
              <a:rPr lang="en-ID" sz="3200" dirty="0">
                <a:latin typeface="Gill Sans Nova Cond XBd" panose="020B0A06020104020203" pitchFamily="34" charset="0"/>
              </a:rPr>
              <a:t> raja yang </a:t>
            </a:r>
            <a:r>
              <a:rPr lang="en-ID" sz="3200" dirty="0" err="1">
                <a:latin typeface="Gill Sans Nova Cond XBd" panose="020B0A06020104020203" pitchFamily="34" charset="0"/>
              </a:rPr>
              <a:t>setia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maupun</a:t>
            </a:r>
            <a:r>
              <a:rPr lang="en-ID" sz="3200" dirty="0">
                <a:latin typeface="Gill Sans Nova Cond XBd" panose="020B0A06020104020203" pitchFamily="34" charset="0"/>
              </a:rPr>
              <a:t> raja yang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setia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semua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menuju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keadaan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saat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mati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434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ABF8C-02D7-2CFB-E590-1A9E6627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3" y="323851"/>
            <a:ext cx="8661653" cy="866775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Ada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tiga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aspek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penting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arti "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dikumpulkan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kaum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leluhur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"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mendapat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perhentian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bersama-sama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nenek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moyangnya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"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4F71D-C5AB-54D5-6EB3-4E7573E34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3" y="1352550"/>
            <a:ext cx="8483727" cy="51815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cepat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atau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lambat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saatnya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tiba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ketika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perlu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beristirahat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kerja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keras</a:t>
            </a:r>
            <a:r>
              <a:rPr lang="en-ID" sz="2300" dirty="0">
                <a:latin typeface="Franklin Gothic Medium Cond" panose="020B0606030402020204" pitchFamily="34" charset="0"/>
              </a:rPr>
              <a:t> dan </a:t>
            </a:r>
            <a:r>
              <a:rPr lang="en-ID" sz="2300" dirty="0" err="1">
                <a:latin typeface="Franklin Gothic Medium Cond" panose="020B0606030402020204" pitchFamily="34" charset="0"/>
              </a:rPr>
              <a:t>penderitaan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melelahkan</a:t>
            </a:r>
            <a:r>
              <a:rPr lang="en-ID" sz="2300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bukan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300" dirty="0">
                <a:latin typeface="Franklin Gothic Medium Cond" panose="020B0606030402020204" pitchFamily="34" charset="0"/>
              </a:rPr>
              <a:t> dan </a:t>
            </a:r>
            <a:r>
              <a:rPr lang="en-ID" sz="2300" dirty="0" err="1">
                <a:latin typeface="Franklin Gothic Medium Cond" panose="020B0606030402020204" pitchFamily="34" charset="0"/>
              </a:rPr>
              <a:t>satu-satunya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mengikuti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jejak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diinginkan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itu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karena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nenek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moyang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sudah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mendahului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dikubur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dekat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mereka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sendirian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tetapi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tetap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bahkan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selama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disadari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itu</a:t>
            </a:r>
            <a:r>
              <a:rPr lang="en-ID" sz="2300" dirty="0">
                <a:latin typeface="Franklin Gothic Medium Cond" panose="020B0606030402020204" pitchFamily="34" charset="0"/>
              </a:rPr>
              <a:t>. </a:t>
            </a:r>
            <a:r>
              <a:rPr lang="en-ID" sz="2300" dirty="0" err="1">
                <a:latin typeface="Gill Sans Nova Cond XBd" panose="020B0A06020104020203" pitchFamily="34" charset="0"/>
              </a:rPr>
              <a:t>Ini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mungkin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tidak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masuk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akal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bagi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beberapa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budaya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individualis</a:t>
            </a:r>
            <a:r>
              <a:rPr lang="en-ID" sz="2300" dirty="0">
                <a:latin typeface="Gill Sans Nova Cond XBd" panose="020B0A06020104020203" pitchFamily="34" charset="0"/>
              </a:rPr>
              <a:t> modern </a:t>
            </a:r>
            <a:r>
              <a:rPr lang="en-ID" sz="2300" dirty="0" err="1">
                <a:latin typeface="Gill Sans Nova Cond XBd" panose="020B0A06020104020203" pitchFamily="34" charset="0"/>
              </a:rPr>
              <a:t>tetapi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itu</a:t>
            </a:r>
            <a:r>
              <a:rPr lang="en-ID" sz="2300" dirty="0">
                <a:latin typeface="Gill Sans Nova Cond XBd" panose="020B0A06020104020203" pitchFamily="34" charset="0"/>
              </a:rPr>
              <a:t> sangat </a:t>
            </a:r>
            <a:r>
              <a:rPr lang="en-ID" sz="2300" dirty="0" err="1">
                <a:latin typeface="Gill Sans Nova Cond XBd" panose="020B0A06020104020203" pitchFamily="34" charset="0"/>
              </a:rPr>
              <a:t>berarti</a:t>
            </a:r>
            <a:r>
              <a:rPr lang="en-ID" sz="2300" dirty="0">
                <a:latin typeface="Gill Sans Nova Cond XBd" panose="020B0A06020104020203" pitchFamily="34" charset="0"/>
              </a:rPr>
              <a:t> di zaman </a:t>
            </a:r>
            <a:r>
              <a:rPr lang="en-ID" sz="2300" dirty="0" err="1">
                <a:latin typeface="Gill Sans Nova Cond XBd" panose="020B0A06020104020203" pitchFamily="34" charset="0"/>
              </a:rPr>
              <a:t>dahulu</a:t>
            </a:r>
            <a:r>
              <a:rPr lang="en-ID" sz="2300" dirty="0">
                <a:latin typeface="Franklin Gothic Medium Cond" panose="020B0606030402020204" pitchFamily="34" charset="0"/>
              </a:rPr>
              <a:t>. </a:t>
            </a:r>
            <a:r>
              <a:rPr lang="en-ID" sz="2300" dirty="0" err="1">
                <a:latin typeface="Impact" panose="020B0806030902050204" pitchFamily="34" charset="0"/>
              </a:rPr>
              <a:t>Namun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demikian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mereka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mati</a:t>
            </a:r>
            <a:r>
              <a:rPr lang="en-ID" sz="2300" dirty="0">
                <a:latin typeface="Impact" panose="020B0806030902050204" pitchFamily="34" charset="0"/>
              </a:rPr>
              <a:t> di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Kristus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dapat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dikuburkan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dekat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dengan</a:t>
            </a:r>
            <a:r>
              <a:rPr lang="en-ID" sz="2300" dirty="0">
                <a:latin typeface="Impact" panose="020B0806030902050204" pitchFamily="34" charset="0"/>
              </a:rPr>
              <a:t> orang yang </a:t>
            </a:r>
            <a:r>
              <a:rPr lang="en-ID" sz="2300" dirty="0" err="1">
                <a:latin typeface="Impact" panose="020B0806030902050204" pitchFamily="34" charset="0"/>
              </a:rPr>
              <a:t>mereka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kasihi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tetapi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tidak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komunikasi</a:t>
            </a:r>
            <a:r>
              <a:rPr lang="en-ID" sz="2300" dirty="0">
                <a:latin typeface="Impact" panose="020B0806030902050204" pitchFamily="34" charset="0"/>
              </a:rPr>
              <a:t> di </a:t>
            </a:r>
            <a:r>
              <a:rPr lang="en-ID" sz="2300" dirty="0" err="1">
                <a:latin typeface="Impact" panose="020B0806030902050204" pitchFamily="34" charset="0"/>
              </a:rPr>
              <a:t>antara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mereka</a:t>
            </a:r>
            <a:r>
              <a:rPr lang="en-ID" sz="2300" dirty="0">
                <a:latin typeface="Franklin Gothic Medium Cond" panose="020B0606030402020204" pitchFamily="34" charset="0"/>
              </a:rPr>
              <a:t>. </a:t>
            </a:r>
            <a:r>
              <a:rPr lang="en-ID" sz="2300" dirty="0" err="1">
                <a:latin typeface="Gill Sans Nova Cond XBd" panose="020B0A06020104020203" pitchFamily="34" charset="0"/>
              </a:rPr>
              <a:t>Mereka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akan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tetap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tidak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sadar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sampai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hari</a:t>
            </a:r>
            <a:r>
              <a:rPr lang="en-ID" sz="2300" dirty="0">
                <a:latin typeface="Gill Sans Nova Cond XBd" panose="020B0A06020104020203" pitchFamily="34" charset="0"/>
              </a:rPr>
              <a:t> yang </a:t>
            </a:r>
            <a:r>
              <a:rPr lang="en-ID" sz="2300" dirty="0" err="1">
                <a:latin typeface="Gill Sans Nova Cond XBd" panose="020B0A06020104020203" pitchFamily="34" charset="0"/>
              </a:rPr>
              <a:t>mulia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itu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ketika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mereka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akan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dibangunkan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dari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tidur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nyenyak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mereka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untuk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bergabung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kembali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dengan</a:t>
            </a:r>
            <a:r>
              <a:rPr lang="en-ID" sz="2300" dirty="0">
                <a:latin typeface="Gill Sans Nova Cond XBd" panose="020B0A06020104020203" pitchFamily="34" charset="0"/>
              </a:rPr>
              <a:t> orang-orang yang </a:t>
            </a:r>
            <a:r>
              <a:rPr lang="en-ID" sz="2300" dirty="0" err="1">
                <a:latin typeface="Gill Sans Nova Cond XBd" panose="020B0A06020104020203" pitchFamily="34" charset="0"/>
              </a:rPr>
              <a:t>mereka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kasihi</a:t>
            </a:r>
            <a:r>
              <a:rPr lang="en-ID" sz="2300" dirty="0">
                <a:latin typeface="Gill Sans Nova Cond XBd" panose="020B0A06020104020203" pitchFamily="34" charset="0"/>
              </a:rPr>
              <a:t> yang </a:t>
            </a:r>
            <a:r>
              <a:rPr lang="en-ID" sz="2300" dirty="0" err="1">
                <a:latin typeface="Gill Sans Nova Cond XBd" panose="020B0A06020104020203" pitchFamily="34" charset="0"/>
              </a:rPr>
              <a:t>mati</a:t>
            </a:r>
            <a:r>
              <a:rPr lang="en-ID" sz="2300" dirty="0">
                <a:latin typeface="Gill Sans Nova Cond XBd" panose="020B0A06020104020203" pitchFamily="34" charset="0"/>
              </a:rPr>
              <a:t> di </a:t>
            </a:r>
            <a:r>
              <a:rPr lang="en-ID" sz="2300" dirty="0" err="1">
                <a:latin typeface="Gill Sans Nova Cond XBd" panose="020B0A06020104020203" pitchFamily="34" charset="0"/>
              </a:rPr>
              <a:t>dalam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Kristus</a:t>
            </a:r>
            <a:r>
              <a:rPr lang="en-ID" sz="23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963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59CD9-2348-766C-C423-525E351DF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47" b="1521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0E6B-ABD4-6D56-2803-EA566FAC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3752850"/>
            <a:ext cx="8229596" cy="3105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Jika orang </a:t>
            </a:r>
            <a:r>
              <a:rPr lang="en-ID" dirty="0" err="1">
                <a:latin typeface="Berlin Sans FB" panose="020E0602020502020306" pitchFamily="34" charset="0"/>
              </a:rPr>
              <a:t>mati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benar-benar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masih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memiliki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kesadaran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melihat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apa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kehidupan</a:t>
            </a:r>
            <a:r>
              <a:rPr lang="en-ID" dirty="0">
                <a:latin typeface="Berlin Sans FB" panose="020E0602020502020306" pitchFamily="34" charset="0"/>
              </a:rPr>
              <a:t> di dunia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mengetahui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bagaimana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menderitanya</a:t>
            </a:r>
            <a:r>
              <a:rPr lang="en-ID" dirty="0">
                <a:latin typeface="Berlin Sans FB" panose="020E0602020502020306" pitchFamily="34" charset="0"/>
              </a:rPr>
              <a:t> orang yang </a:t>
            </a:r>
            <a:r>
              <a:rPr lang="en-ID" dirty="0" err="1">
                <a:latin typeface="Berlin Sans FB" panose="020E0602020502020306" pitchFamily="34" charset="0"/>
              </a:rPr>
              <a:t>mereka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cintai</a:t>
            </a:r>
            <a:r>
              <a:rPr lang="en-ID" dirty="0">
                <a:latin typeface="Berlin Sans FB" panose="020E0602020502020306" pitchFamily="34" charset="0"/>
              </a:rPr>
              <a:t>, yang </a:t>
            </a:r>
            <a:r>
              <a:rPr lang="en-ID" dirty="0" err="1">
                <a:latin typeface="Berlin Sans FB" panose="020E0602020502020306" pitchFamily="34" charset="0"/>
              </a:rPr>
              <a:t>masih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di dunia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b="1" dirty="0" err="1">
                <a:latin typeface="Gill Sans Nova Cond XBd" panose="020B0A06020104020203" pitchFamily="34" charset="0"/>
              </a:rPr>
              <a:t>apakah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mereka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akan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merasa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tenang</a:t>
            </a:r>
            <a:r>
              <a:rPr lang="en-ID" b="1" dirty="0">
                <a:latin typeface="Gill Sans Nova Cond XBd" panose="020B0A06020104020203" pitchFamily="34" charset="0"/>
              </a:rPr>
              <a:t>, </a:t>
            </a:r>
            <a:r>
              <a:rPr lang="en-ID" b="1" dirty="0" err="1">
                <a:latin typeface="Gill Sans Nova Cond XBd" panose="020B0A06020104020203" pitchFamily="34" charset="0"/>
              </a:rPr>
              <a:t>damai</a:t>
            </a:r>
            <a:r>
              <a:rPr lang="en-ID" b="1" dirty="0">
                <a:latin typeface="Gill Sans Nova Cond XBd" panose="020B0A06020104020203" pitchFamily="34" charset="0"/>
              </a:rPr>
              <a:t>, dan </a:t>
            </a:r>
            <a:r>
              <a:rPr lang="en-ID" b="1" dirty="0" err="1">
                <a:latin typeface="Gill Sans Nova Cond XBd" panose="020B0A06020104020203" pitchFamily="34" charset="0"/>
              </a:rPr>
              <a:t>bahagia</a:t>
            </a:r>
            <a:r>
              <a:rPr lang="en-ID" b="1" dirty="0">
                <a:latin typeface="Gill Sans Nova Cond XBd" panose="020B0A06020104020203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Tentu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saja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208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22A1-258C-896E-31EC-6A43066D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466CC-4752-2A60-3B1D-E5C447B24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FE4B971-76B4-552D-CEC3-EAB168C2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B42141-B03D-6EB3-704E-46D1D230E5B9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ABED8-D322-01EF-DBBE-6358091600F4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EFC9D-28E2-36CF-6623-9B986A90D920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6A8235-E963-3BFE-16BC-5DEBDF051EAE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0E10B-D994-8E5F-C376-BD6FB0E527EF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1737D-1A2B-3580-C401-1B853A3A020A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906DE-DFA1-3098-9FB6-E104410250C2}"/>
              </a:ext>
            </a:extLst>
          </p:cNvPr>
          <p:cNvSpPr txBox="1"/>
          <p:nvPr/>
        </p:nvSpPr>
        <p:spPr>
          <a:xfrm>
            <a:off x="1085850" y="1085057"/>
            <a:ext cx="7716414" cy="830997"/>
          </a:xfrm>
          <a:prstGeom prst="rect">
            <a:avLst/>
          </a:prstGeom>
          <a:solidFill>
            <a:srgbClr val="3A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bersukacita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berikan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terlebih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dijanjikan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1E575-39B3-36EE-4453-8B7C10E5C825}"/>
              </a:ext>
            </a:extLst>
          </p:cNvPr>
          <p:cNvSpPr txBox="1"/>
          <p:nvPr/>
        </p:nvSpPr>
        <p:spPr>
          <a:xfrm>
            <a:off x="1085849" y="2141540"/>
            <a:ext cx="7716411" cy="830997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konsekuensi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alami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memengaruhi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di planet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00FFFF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EF3B4-3158-B92B-4084-67EBF000DC84}"/>
              </a:ext>
            </a:extLst>
          </p:cNvPr>
          <p:cNvSpPr txBox="1"/>
          <p:nvPr/>
        </p:nvSpPr>
        <p:spPr>
          <a:xfrm>
            <a:off x="1085850" y="3216066"/>
            <a:ext cx="7716414" cy="830997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Proses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membedakan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antara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057C5-426A-F4C7-0564-E01EB43C56E4}"/>
              </a:ext>
            </a:extLst>
          </p:cNvPr>
          <p:cNvSpPr txBox="1"/>
          <p:nvPr/>
        </p:nvSpPr>
        <p:spPr>
          <a:xfrm>
            <a:off x="1085850" y="4247514"/>
            <a:ext cx="7716412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Jika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memilikinya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namun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mengambilnya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kesadaran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sekali</a:t>
            </a:r>
            <a:r>
              <a:rPr lang="en-ID" sz="2000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5D65D-57A0-66D8-BEF1-70DDECB9617C}"/>
              </a:ext>
            </a:extLst>
          </p:cNvPr>
          <p:cNvSpPr txBox="1"/>
          <p:nvPr/>
        </p:nvSpPr>
        <p:spPr>
          <a:xfrm>
            <a:off x="1085848" y="5518525"/>
            <a:ext cx="7716413" cy="923330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dikuburkan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dekat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kasihi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komunikasi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antara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sadar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sampai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mulia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58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9922EF9-967D-7E1F-6C9C-335BAD1DC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0"/>
            <a:ext cx="9144000" cy="68630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8E11B-F1B7-9BCB-18B9-F72B7CDD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674" y="1017508"/>
            <a:ext cx="5019676" cy="244792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Setan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selalu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berusaha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membuat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percaya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bahwa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tidak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mati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Dia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menyarankan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bahwa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bagian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tertentu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keberadaan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— </a:t>
            </a:r>
            <a:r>
              <a:rPr lang="en-US" b="1" dirty="0" err="1">
                <a:solidFill>
                  <a:schemeClr val="bg1"/>
                </a:solidFill>
              </a:rPr>
              <a:t>jiwa</a:t>
            </a:r>
            <a:r>
              <a:rPr lang="en-US" b="1" dirty="0">
                <a:solidFill>
                  <a:schemeClr val="bg1"/>
                </a:solidFill>
              </a:rPr>
              <a:t> — </a:t>
            </a:r>
            <a:r>
              <a:rPr lang="en-US" b="1" dirty="0" err="1">
                <a:solidFill>
                  <a:schemeClr val="bg1"/>
                </a:solidFill>
              </a:rPr>
              <a:t>tetap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sadar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setelah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tubuh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mati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4DD29-4C9D-5AB9-1468-5A79231B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75" y="3819525"/>
            <a:ext cx="3086632" cy="3596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5AA6C-728B-448A-CA82-FBF8EC390F23}"/>
              </a:ext>
            </a:extLst>
          </p:cNvPr>
          <p:cNvSpPr txBox="1"/>
          <p:nvPr/>
        </p:nvSpPr>
        <p:spPr>
          <a:xfrm>
            <a:off x="3876673" y="4024610"/>
            <a:ext cx="48490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Apakah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pernyataan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cocok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Alkitab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katakan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sifat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sz="2800" b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US" sz="2800" b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?</a:t>
            </a:r>
            <a:endParaRPr lang="es-ES" sz="2800" b="1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3D61FC-F415-2C2F-7E1A-28BD64D21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1" y="1222593"/>
            <a:ext cx="3105986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480D0-BE8B-0D15-884E-7EEB3D47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8620125" cy="1146176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"MAKHLUK HIDUP“</a:t>
            </a:r>
            <a:b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9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0BC4-CD9D-F91A-AB76-DE47702F0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2895600"/>
            <a:ext cx="6477000" cy="38298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Kejadian</a:t>
            </a:r>
            <a:r>
              <a:rPr lang="en-ID" sz="2400" dirty="0">
                <a:latin typeface="Franklin Gothic Medium Cond" panose="020B0606030402020204" pitchFamily="34" charset="0"/>
              </a:rPr>
              <a:t> 2:7, 19 </a:t>
            </a:r>
          </a:p>
          <a:p>
            <a:pPr marL="0" indent="0" algn="ctr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Ketika </a:t>
            </a:r>
            <a:r>
              <a:rPr lang="en-ID" sz="2400" dirty="0" err="1">
                <a:latin typeface="Franklin Gothic Medium Cond" panose="020B0606030402020204" pitchFamily="34" charset="0"/>
              </a:rPr>
              <a:t>itulah</a:t>
            </a:r>
            <a:r>
              <a:rPr lang="en-ID" sz="2400" dirty="0">
                <a:latin typeface="Franklin Gothic Medium Cond" panose="020B0606030402020204" pitchFamily="34" charset="0"/>
              </a:rPr>
              <a:t> TUHAN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debu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tanah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menghembuskan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nafas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hidungnya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demikianlah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hidup.Lalu</a:t>
            </a:r>
            <a:r>
              <a:rPr lang="en-ID" sz="2400" dirty="0">
                <a:latin typeface="Franklin Gothic Medium Cond" panose="020B0606030402020204" pitchFamily="34" charset="0"/>
              </a:rPr>
              <a:t> TUHAN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binatang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hutan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burung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udara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Dibawa-Nyalah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semuanya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menamainya</a:t>
            </a:r>
            <a:r>
              <a:rPr lang="en-ID" sz="2400" dirty="0">
                <a:latin typeface="Franklin Gothic Medium Cond" panose="020B0606030402020204" pitchFamily="34" charset="0"/>
              </a:rPr>
              <a:t>;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tiap-tiap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demikianlah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nanti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2610F-C8AB-1069-224D-DD091F87F5D5}"/>
              </a:ext>
            </a:extLst>
          </p:cNvPr>
          <p:cNvSpPr txBox="1"/>
          <p:nvPr/>
        </p:nvSpPr>
        <p:spPr>
          <a:xfrm>
            <a:off x="0" y="1876426"/>
            <a:ext cx="77057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hewan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darat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sama-sama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diciptakan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enam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sama-sama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diciptakan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debu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tanah</a:t>
            </a:r>
            <a:r>
              <a:rPr lang="en-ID" sz="24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AAE3B-1865-ADBD-F63C-2D1682EC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3832942"/>
            <a:ext cx="2556342" cy="1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0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10D05-9E20-B72A-E3D5-92F47288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3999" cy="1325563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Meskipun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persamaan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penciptaan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tetapi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formasi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penciptaan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berbeda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hewan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dua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hal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utama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9D6C4-98BE-9E64-EBA0-8AA73C45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7" y="2176526"/>
            <a:ext cx="5333568" cy="415436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membentuk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fisik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menghembuskan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nafas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hidungnya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demikianlah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makhluk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".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laki-laki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menurut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gambar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rupa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Kejadian</a:t>
            </a:r>
            <a:r>
              <a:rPr lang="en-ID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1: 26,27].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2796E-5152-50ED-E75B-DFF86CDD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872" y="2732426"/>
            <a:ext cx="3103193" cy="2301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1370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A045D-ADB3-48CB-DD0C-D2E11C78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12394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pahami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penciptaan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makhluk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berdasarkan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Kejadian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 2:7, </a:t>
            </a:r>
            <a:r>
              <a:rPr lang="en-ID" sz="2600" dirty="0" err="1">
                <a:solidFill>
                  <a:srgbClr val="FFFFFF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600" dirty="0">
                <a:solidFill>
                  <a:srgbClr val="FFFFFF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DF6F3-FFF4-8874-8B5D-D260A5E1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6" y="1590675"/>
            <a:ext cx="8467725" cy="4800599"/>
          </a:xfr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Masuknya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nafas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fisik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Adam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mengubahnya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makhluk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[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Ibr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Nephesh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chayyah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]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harfiah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masing-masing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eksis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terpisah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tepatnya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masing-masing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makhluk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Klaim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wujud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sadar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eksis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terpisah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ide pagan [kafir], dan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alkitabiah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Memahami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sifat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sejati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kemanusiaan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mencegah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gagasan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populer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kekeliruan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berbahaya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dibangun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keyakinan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07117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A4A291-F4AA-D078-2273-573FD1A4AB5C}"/>
              </a:ext>
            </a:extLst>
          </p:cNvPr>
          <p:cNvSpPr txBox="1">
            <a:spLocks/>
          </p:cNvSpPr>
          <p:nvPr/>
        </p:nvSpPr>
        <p:spPr>
          <a:xfrm>
            <a:off x="0" y="-3323"/>
            <a:ext cx="9143999" cy="12415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Beberapa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hal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yang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perlu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kita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pahami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dari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hal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penciptaan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manusia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sebagai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makhluk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hidup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berdasarkan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Kejadian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 2:7,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yaitu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9BAAB-5825-C906-4E05-F6EE411F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1638300"/>
            <a:ext cx="8267699" cy="4662487"/>
          </a:xfr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keberadaan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sadar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terisolasi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terpisah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pribadi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keseluruhan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 </a:t>
            </a:r>
          </a:p>
          <a:p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cara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teliti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menakjubkan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boleh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berspekulasi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luar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sebenarnya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dikatakan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Suci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masalah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khusus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  <a:p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hanya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sifat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dasar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misteri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bahkan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lebih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misterius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sifat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kesadaran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Bagaimanakah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beberapa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pon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/gram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jaringan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material [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sel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kimiawi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] di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kepala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otak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hal-hal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immaterial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seperti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pikiran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emosi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?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hal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benar-benar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tahu</a:t>
            </a:r>
            <a:r>
              <a:rPr lang="en-US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  <a:p>
            <a:endParaRPr lang="en-US" sz="2600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84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2ECB3-BD78-9075-4D74-15D2AFA78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58"/>
          <a:stretch/>
        </p:blipFill>
        <p:spPr>
          <a:xfrm>
            <a:off x="0" y="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3D60F-5DBF-E1A3-20A0-B624B4D2B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3805853"/>
            <a:ext cx="8372475" cy="2776537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ID" dirty="0" err="1">
                <a:latin typeface="Eras Demi ITC" panose="020B0805030504020804" pitchFamily="34" charset="0"/>
              </a:rPr>
              <a:t>Pemazmur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berkata</a:t>
            </a:r>
            <a:r>
              <a:rPr lang="en-ID" dirty="0">
                <a:latin typeface="Eras Demi ITC" panose="020B0805030504020804" pitchFamily="34" charset="0"/>
              </a:rPr>
              <a:t>: "Aku </a:t>
            </a:r>
            <a:r>
              <a:rPr lang="en-ID" dirty="0" err="1">
                <a:latin typeface="Eras Demi ITC" panose="020B0805030504020804" pitchFamily="34" charset="0"/>
              </a:rPr>
              <a:t>bersyukur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kepada</a:t>
            </a:r>
            <a:r>
              <a:rPr lang="en-ID" dirty="0">
                <a:latin typeface="Eras Demi ITC" panose="020B0805030504020804" pitchFamily="34" charset="0"/>
              </a:rPr>
              <a:t>-Mu oleh </a:t>
            </a:r>
            <a:r>
              <a:rPr lang="en-ID" dirty="0" err="1">
                <a:latin typeface="Eras Demi ITC" panose="020B0805030504020804" pitchFamily="34" charset="0"/>
              </a:rPr>
              <a:t>karena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kejadianku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dahsyat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ajaib</a:t>
            </a:r>
            <a:r>
              <a:rPr lang="en-ID" dirty="0">
                <a:latin typeface="Eras Demi ITC" panose="020B0805030504020804" pitchFamily="34" charset="0"/>
              </a:rPr>
              <a:t>; </a:t>
            </a:r>
            <a:r>
              <a:rPr lang="en-ID" dirty="0" err="1">
                <a:latin typeface="Eras Demi ITC" panose="020B0805030504020804" pitchFamily="34" charset="0"/>
              </a:rPr>
              <a:t>ajaib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apa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Kaubuat</a:t>
            </a:r>
            <a:r>
              <a:rPr lang="en-ID" dirty="0">
                <a:latin typeface="Eras Demi ITC" panose="020B0805030504020804" pitchFamily="34" charset="0"/>
              </a:rPr>
              <a:t>, dan </a:t>
            </a:r>
            <a:r>
              <a:rPr lang="en-ID" dirty="0" err="1">
                <a:latin typeface="Eras Demi ITC" panose="020B0805030504020804" pitchFamily="34" charset="0"/>
              </a:rPr>
              <a:t>jiwaku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benar-benar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menyadarinya</a:t>
            </a:r>
            <a:r>
              <a:rPr lang="en-ID" dirty="0">
                <a:latin typeface="Eras Demi ITC" panose="020B0805030504020804" pitchFamily="34" charset="0"/>
              </a:rPr>
              <a:t>" [</a:t>
            </a:r>
            <a:r>
              <a:rPr lang="en-ID" dirty="0" err="1">
                <a:latin typeface="Eras Demi ITC" panose="020B0805030504020804" pitchFamily="34" charset="0"/>
              </a:rPr>
              <a:t>Mazmur</a:t>
            </a:r>
            <a:r>
              <a:rPr lang="en-ID" dirty="0">
                <a:latin typeface="Eras Demi ITC" panose="020B0805030504020804" pitchFamily="34" charset="0"/>
              </a:rPr>
              <a:t> 139:14].</a:t>
            </a:r>
          </a:p>
          <a:p>
            <a:pPr algn="ctr"/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Kita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bersukacita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berikan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terlebih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dijanjikan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80685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7D12D-4A4A-BAB0-AC4F-AD9C7FB0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385"/>
            <a:ext cx="8505825" cy="1511301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"ORANG YANG BERBUAT DOSA, ITU YANG HARUS MATI“</a:t>
            </a:r>
            <a:b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Senin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10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0502" y="2"/>
            <a:ext cx="893498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806499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CF945-4FCE-EFEB-FFC8-699DD9B49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36" y="1870069"/>
            <a:ext cx="5284561" cy="4883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Berlin Sans FB" panose="020E0602020502020306" pitchFamily="34" charset="0"/>
              </a:rPr>
              <a:t>Kehidupan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manusia</a:t>
            </a:r>
            <a:r>
              <a:rPr lang="en-ID" sz="3000" dirty="0">
                <a:latin typeface="Berlin Sans FB" panose="020E0602020502020306" pitchFamily="34" charset="0"/>
              </a:rPr>
              <a:t> di dunia yang </a:t>
            </a:r>
            <a:r>
              <a:rPr lang="en-ID" sz="3000" dirty="0" err="1">
                <a:latin typeface="Berlin Sans FB" panose="020E0602020502020306" pitchFamily="34" charset="0"/>
              </a:rPr>
              <a:t>penuh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dosa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ini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rapuh</a:t>
            </a:r>
            <a:r>
              <a:rPr lang="en-ID" sz="3000" dirty="0">
                <a:latin typeface="Berlin Sans FB" panose="020E0602020502020306" pitchFamily="34" charset="0"/>
              </a:rPr>
              <a:t> dan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kekal</a:t>
            </a:r>
            <a:r>
              <a:rPr lang="en-ID" sz="3000" dirty="0">
                <a:latin typeface="Berlin Sans FB" panose="020E0602020502020306" pitchFamily="34" charset="0"/>
              </a:rPr>
              <a:t> [</a:t>
            </a:r>
            <a:r>
              <a:rPr lang="en-ID" sz="3000" dirty="0" err="1">
                <a:latin typeface="Berlin Sans FB" panose="020E0602020502020306" pitchFamily="34" charset="0"/>
              </a:rPr>
              <a:t>Yesaya</a:t>
            </a:r>
            <a:r>
              <a:rPr lang="en-ID" sz="3000" dirty="0">
                <a:latin typeface="Berlin Sans FB" panose="020E0602020502020306" pitchFamily="34" charset="0"/>
              </a:rPr>
              <a:t> 40:1-8].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ada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terinfeksi</a:t>
            </a:r>
            <a:r>
              <a:rPr lang="en-ID" sz="3000" dirty="0">
                <a:latin typeface="Berlin Sans FB" panose="020E0602020502020306" pitchFamily="34" charset="0"/>
              </a:rPr>
              <a:t> oleh </a:t>
            </a:r>
            <a:r>
              <a:rPr lang="en-ID" sz="3000" dirty="0" err="1">
                <a:latin typeface="Berlin Sans FB" panose="020E0602020502020306" pitchFamily="34" charset="0"/>
              </a:rPr>
              <a:t>dosa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bisa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abadi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secara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alami</a:t>
            </a:r>
            <a:r>
              <a:rPr lang="en-ID" sz="30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Kematian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adalah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konsekuensi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alami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dari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dosa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, yang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memengaruhi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semua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kehidupan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di planet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bumi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ini</a:t>
            </a:r>
            <a:r>
              <a:rPr lang="en-ID" sz="3000" dirty="0">
                <a:solidFill>
                  <a:srgbClr val="FFFF00"/>
                </a:solidFill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2989" y="1690688"/>
            <a:ext cx="2751011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A8648-5A55-888D-A7BB-4ADAC261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3" t="6451" r="51809" b="9274"/>
          <a:stretch/>
        </p:blipFill>
        <p:spPr>
          <a:xfrm>
            <a:off x="6017151" y="2438012"/>
            <a:ext cx="2505075" cy="378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2211</Words>
  <Application>Microsoft Office PowerPoint</Application>
  <PresentationFormat>On-screen Show (4:3)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Amasis MT Pro Black</vt:lpstr>
      <vt:lpstr>Arial</vt:lpstr>
      <vt:lpstr>Berlin Sans FB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Heavy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MEMAHAMI SIFAT MANUSIA</vt:lpstr>
      <vt:lpstr>KEJADIAN 2:7</vt:lpstr>
      <vt:lpstr>PowerPoint Presentation</vt:lpstr>
      <vt:lpstr>"MAKHLUK HIDUP“ Minggu, 9 Oktober 2022</vt:lpstr>
      <vt:lpstr>Meskipun ada persamaan dalam penciptaan, tetapi formasi penciptaan manusia berbeda dari hewan dalam dua hal utama berikut:</vt:lpstr>
      <vt:lpstr>Beberapa hal yang perlu kita pahami dari hal penciptaan manusia sebagai makhluk hidup berdasarkan Kejadian 2:7, yaitu:</vt:lpstr>
      <vt:lpstr>PowerPoint Presentation</vt:lpstr>
      <vt:lpstr>PowerPoint Presentation</vt:lpstr>
      <vt:lpstr>"ORANG YANG BERBUAT DOSA, ITU YANG HARUS MATI“ Senin, 10 Oktober 2022</vt:lpstr>
      <vt:lpstr>Ada dua konsep Alkitabiah yang penting tentang kematian:</vt:lpstr>
      <vt:lpstr>Dua implikasi utama dari Yehezkiel 18:4,20 yang menegaskan bahwa : "Orang yang berbuat dosa, itu yang harus mati", yaitu:</vt:lpstr>
      <vt:lpstr>Apakah solusi Alkitabiah untuk dilema bahwa kematian bukanlah jiwa tanpa tubuh yang bermigrasi ke surga atau api penyucian, atau bahkan ke neraka?</vt:lpstr>
      <vt:lpstr>"ROH KEMBALI KEPADA TUHAN” Selasa, 11 Oktober 2022</vt:lpstr>
      <vt:lpstr>Apakah ada kesadaran pada roh manusia saat ia meninggal? Perhatikanlah beberapa penjelasan berikut ini :</vt:lpstr>
      <vt:lpstr>PowerPoint Presentation</vt:lpstr>
      <vt:lpstr>PowerPoint Presentation</vt:lpstr>
      <vt:lpstr>"ORANG MATI TIDAK TAHU APA-APA“ Rabu, 12 Oktober 2022</vt:lpstr>
      <vt:lpstr>Beberapa ayat Alkitab menegaskan bahwa orang mati tidak tahu apa-apa sebagai berikut:</vt:lpstr>
      <vt:lpstr>Mengapa orang Kristen seharusnya tidak mengalami kepanikan dengan pengajaran Alkitab bahwa tidak ada kesadaran pada orang yang telah mati?</vt:lpstr>
      <vt:lpstr>PowerPoint Presentation</vt:lpstr>
      <vt:lpstr>BERISTIRAHAT BERSAMA PARA LELUHUR Kamis, 13 Oktober 2022</vt:lpstr>
      <vt:lpstr>PowerPoint Presentation</vt:lpstr>
      <vt:lpstr>Ada tiga aspek penting arti "dikumpulkan kepada kaum leluhur" atau "mendapat perhentian bersama-sama nenek moyangnya" 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MEMAHAMI SIFAT MANUSIA</dc:title>
  <dc:creator>daniel siswanto</dc:creator>
  <cp:lastModifiedBy>daniel siswanto</cp:lastModifiedBy>
  <cp:revision>13</cp:revision>
  <dcterms:created xsi:type="dcterms:W3CDTF">2022-10-09T00:40:38Z</dcterms:created>
  <dcterms:modified xsi:type="dcterms:W3CDTF">2022-10-13T08:30:11Z</dcterms:modified>
</cp:coreProperties>
</file>