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67" r:id="rId14"/>
    <p:sldId id="268" r:id="rId15"/>
    <p:sldId id="270" r:id="rId16"/>
    <p:sldId id="269" r:id="rId17"/>
    <p:sldId id="280" r:id="rId18"/>
    <p:sldId id="273" r:id="rId19"/>
    <p:sldId id="274" r:id="rId20"/>
    <p:sldId id="275" r:id="rId21"/>
    <p:sldId id="277" r:id="rId22"/>
    <p:sldId id="276" r:id="rId23"/>
    <p:sldId id="281" r:id="rId24"/>
    <p:sldId id="282" r:id="rId25"/>
    <p:sldId id="283" r:id="rId26"/>
    <p:sldId id="284" r:id="rId27"/>
    <p:sldId id="285" r:id="rId28"/>
    <p:sldId id="27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00CCFF"/>
    <a:srgbClr val="FF9999"/>
    <a:srgbClr val="66FFFF"/>
    <a:srgbClr val="622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986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292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00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392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850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859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71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747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573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195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157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42315-D181-41F0-B879-D211EE4D7045}" type="datetimeFigureOut">
              <a:rPr lang="en-ID" smtClean="0"/>
              <a:t>18/08/2022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3322D-D4D5-44E2-AA45-09D36E1D6A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16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" y="2458"/>
            <a:ext cx="914171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6E0C5025-4B5D-4A7E-7ECB-3B63CEEAC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80" r="15031" b="1"/>
          <a:stretch/>
        </p:blipFill>
        <p:spPr>
          <a:xfrm>
            <a:off x="-127" y="10"/>
            <a:ext cx="633773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536D3-686E-0FE0-B41D-CEA465806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00" y="643467"/>
            <a:ext cx="4892039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MELIHAT YANG TAK TERLIHAT</a:t>
            </a:r>
            <a:endParaRPr lang="en-ID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14DD8-EAE3-B743-CFD0-411A28D4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1" y="5463866"/>
            <a:ext cx="3465438" cy="77549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ke-8,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</a:p>
          <a:p>
            <a:pPr algn="l"/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  <a:endParaRPr lang="en-ID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8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83250DC-C78E-8896-6E48-241FDA256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3" r="13965"/>
          <a:stretch/>
        </p:blipFill>
        <p:spPr>
          <a:xfrm>
            <a:off x="4669497" y="-2458"/>
            <a:ext cx="4472089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394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6C014-8031-D82A-1761-D4E1CD0B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9143998" cy="1107439"/>
          </a:xfrm>
          <a:solidFill>
            <a:srgbClr val="002060"/>
          </a:solidFill>
        </p:spPr>
        <p:txBody>
          <a:bodyPr anchor="b"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memahami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janji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berdoa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nama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-Nya?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11479-4D15-246C-36B6-54501DB0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269999"/>
            <a:ext cx="8615680" cy="5354321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400" dirty="0">
                <a:latin typeface="Franklin Gothic Medium Cond" panose="020B0606030402020204" pitchFamily="34" charset="0"/>
              </a:rPr>
              <a:t>Ketika </a:t>
            </a:r>
            <a:r>
              <a:rPr lang="en-ID" sz="2400" dirty="0" err="1">
                <a:latin typeface="Franklin Gothic Medium Cond" panose="020B0606030402020204" pitchFamily="34" charset="0"/>
              </a:rPr>
              <a:t>permintaan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,"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yakin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seluruh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mesin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sedang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bekerja</a:t>
            </a:r>
            <a:r>
              <a:rPr lang="en-ID" sz="2400" dirty="0">
                <a:latin typeface="Gill Sans Ultra Bold Condensed" panose="020B0A06020104020203" pitchFamily="34" charset="0"/>
              </a:rPr>
              <a:t> demi </a:t>
            </a:r>
            <a:r>
              <a:rPr lang="en-ID" sz="2400" dirty="0" err="1">
                <a:latin typeface="Gill Sans Ultra Bold Condensed" panose="020B0A06020104020203" pitchFamily="34" charset="0"/>
              </a:rPr>
              <a:t>kepentingan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Eras Demi ITC" panose="020B0805030504020804" pitchFamily="34" charset="0"/>
              </a:rPr>
              <a:t>Kita </a:t>
            </a:r>
            <a:r>
              <a:rPr lang="en-ID" sz="2400" dirty="0" err="1">
                <a:latin typeface="Eras Demi ITC" panose="020B0805030504020804" pitchFamily="34" charset="0"/>
              </a:rPr>
              <a:t>mungkin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melihat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malaikat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bekerja</a:t>
            </a:r>
            <a:r>
              <a:rPr lang="en-ID" sz="2400" dirty="0">
                <a:latin typeface="Eras Demi ITC" panose="020B0805030504020804" pitchFamily="34" charset="0"/>
              </a:rPr>
              <a:t> di </a:t>
            </a:r>
            <a:r>
              <a:rPr lang="en-ID" sz="2400" dirty="0" err="1">
                <a:latin typeface="Eras Demi ITC" panose="020B0805030504020804" pitchFamily="34" charset="0"/>
              </a:rPr>
              <a:t>sekitar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kita</a:t>
            </a:r>
            <a:r>
              <a:rPr lang="en-ID" sz="2400" dirty="0">
                <a:latin typeface="Eras Demi ITC" panose="020B08050305040208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Tetapi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mereka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bekerja</a:t>
            </a:r>
            <a:r>
              <a:rPr lang="en-ID" sz="2400" dirty="0">
                <a:latin typeface="Eras Demi ITC" panose="020B0805030504020804" pitchFamily="34" charset="0"/>
              </a:rPr>
              <a:t>- </a:t>
            </a:r>
            <a:r>
              <a:rPr lang="en-ID" sz="2400" dirty="0" err="1">
                <a:latin typeface="Eras Demi ITC" panose="020B0805030504020804" pitchFamily="34" charset="0"/>
              </a:rPr>
              <a:t>diutus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takhta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surga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nama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Yesus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memenuhi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permintaan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400" dirty="0">
                <a:latin typeface="Franklin Gothic Medium Cond" panose="020B0606030402020204" pitchFamily="34" charset="0"/>
              </a:rPr>
              <a:t>Ketika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berdoa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membuka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mata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mengharapkan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segala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sesuatunya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berbeda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sekitar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-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tetapi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semuanya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terlihat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sama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Eras Demi ITC" panose="020B0805030504020804" pitchFamily="34" charset="0"/>
              </a:rPr>
              <a:t>Namun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sementara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kuasa</a:t>
            </a:r>
            <a:r>
              <a:rPr lang="en-ID" sz="2400" dirty="0">
                <a:latin typeface="Eras Demi ITC" panose="020B0805030504020804" pitchFamily="34" charset="0"/>
              </a:rPr>
              <a:t> Allah </a:t>
            </a:r>
            <a:r>
              <a:rPr lang="en-ID" sz="2400" dirty="0" err="1">
                <a:latin typeface="Eras Demi ITC" panose="020B0805030504020804" pitchFamily="34" charset="0"/>
              </a:rPr>
              <a:t>mungkin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datang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dengan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efek</a:t>
            </a:r>
            <a:r>
              <a:rPr lang="en-ID" sz="2400" dirty="0">
                <a:latin typeface="Eras Demi ITC" panose="020B0805030504020804" pitchFamily="34" charset="0"/>
              </a:rPr>
              <a:t> dramatis, </a:t>
            </a:r>
            <a:r>
              <a:rPr lang="en-ID" sz="2400" dirty="0" err="1">
                <a:latin typeface="Eras Demi ITC" panose="020B0805030504020804" pitchFamily="34" charset="0"/>
              </a:rPr>
              <a:t>seperti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ketika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Yesus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menenangkan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badai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mungkin</a:t>
            </a:r>
            <a:r>
              <a:rPr lang="en-ID" sz="2400" dirty="0">
                <a:latin typeface="Eras Demi ITC" panose="020B0805030504020804" pitchFamily="34" charset="0"/>
              </a:rPr>
              <a:t> juga </a:t>
            </a:r>
            <a:r>
              <a:rPr lang="en-ID" sz="2400" dirty="0" err="1">
                <a:latin typeface="Eras Demi ITC" panose="020B0805030504020804" pitchFamily="34" charset="0"/>
              </a:rPr>
              <a:t>datang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keheningan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tanpa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disadari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seperti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ketika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kuasa</a:t>
            </a:r>
            <a:r>
              <a:rPr lang="en-ID" sz="2400" dirty="0">
                <a:latin typeface="Eras Demi ITC" panose="020B0805030504020804" pitchFamily="34" charset="0"/>
              </a:rPr>
              <a:t> Allah </a:t>
            </a:r>
            <a:r>
              <a:rPr lang="en-ID" sz="2400" dirty="0" err="1">
                <a:latin typeface="Eras Demi ITC" panose="020B0805030504020804" pitchFamily="34" charset="0"/>
              </a:rPr>
              <a:t>menopang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Yesus</a:t>
            </a:r>
            <a:r>
              <a:rPr lang="en-ID" sz="2400" dirty="0">
                <a:latin typeface="Eras Demi ITC" panose="020B0805030504020804" pitchFamily="34" charset="0"/>
              </a:rPr>
              <a:t> di </a:t>
            </a:r>
            <a:r>
              <a:rPr lang="en-ID" sz="2400" dirty="0" err="1">
                <a:latin typeface="Eras Demi ITC" panose="020B0805030504020804" pitchFamily="34" charset="0"/>
              </a:rPr>
              <a:t>Getsemani</a:t>
            </a:r>
            <a:r>
              <a:rPr lang="en-ID" sz="2400" dirty="0">
                <a:latin typeface="Eras Demi ITC" panose="020B08050305040208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Sesuatu</a:t>
            </a:r>
            <a:r>
              <a:rPr lang="en-ID" sz="2400" dirty="0">
                <a:latin typeface="Impact" panose="020B0806030902050204" pitchFamily="34" charset="0"/>
              </a:rPr>
              <a:t> yang dramatis </a:t>
            </a:r>
            <a:r>
              <a:rPr lang="en-ID" sz="2400" dirty="0" err="1">
                <a:latin typeface="Impact" panose="020B0806030902050204" pitchFamily="34" charset="0"/>
              </a:rPr>
              <a:t>mungkin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terjadi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secara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tiba-tiba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berarti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bekerja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9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9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489BC-15A7-1F20-B5B9-26568C89A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45" r="14842" b="-2"/>
          <a:stretch/>
        </p:blipFill>
        <p:spPr>
          <a:xfrm>
            <a:off x="379063" y="554151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C8B8-274B-6E3E-A4EF-E1ED3E2DE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396" y="890865"/>
            <a:ext cx="4079232" cy="557232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Ketika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membaca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14:1-14,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bayangkanlah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berbicara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langsung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Janji-janji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langsung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ditujukan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Kita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dikuatkan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pengharapan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janji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kehidupan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setiap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hari</a:t>
            </a:r>
            <a:r>
              <a:rPr lang="en-ID" sz="3200" dirty="0">
                <a:solidFill>
                  <a:srgbClr val="C00000">
                    <a:alpha val="80000"/>
                  </a:srgb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89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FDCF7-F828-D3C5-4255-505D2423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A51E2-FDCB-199A-CFE3-FCC44517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KUASA KEBANGKITAN</a:t>
            </a:r>
            <a:br>
              <a:rPr lang="fi-FI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Selasa, 16 Agustus 2022</a:t>
            </a:r>
            <a:endParaRPr lang="en-ID" sz="27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299E1-A208-DFE0-D840-AB416E13B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440" y="1954215"/>
            <a:ext cx="46024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bermakna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menunjukkan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nanti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menempatkan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sebelah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kanan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Bapa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posisi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kekuasaan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otoritas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Kuasa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kebangkitan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ini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kuasa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sama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yang Allah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sediakan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bagi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hari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ini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!</a:t>
            </a: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E2788-F8AF-C861-8C90-89B6A90F5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2330135"/>
            <a:ext cx="4009817" cy="30009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9204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F63ED-ACBE-4435-70EC-3902B866B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" y="386080"/>
            <a:ext cx="4846320" cy="6319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Efesus</a:t>
            </a:r>
            <a:r>
              <a:rPr lang="en-ID" sz="2600" dirty="0">
                <a:latin typeface="Gill Sans Nova Cond XBd" panose="020B0A06020104020203" pitchFamily="34" charset="0"/>
              </a:rPr>
              <a:t> 1:18-23 </a:t>
            </a:r>
            <a:r>
              <a:rPr lang="en-ID" sz="2600" dirty="0" err="1">
                <a:latin typeface="Gill Sans Nova Cond XBd" panose="020B0A06020104020203" pitchFamily="34" charset="0"/>
              </a:rPr>
              <a:t>rasul</a:t>
            </a:r>
            <a:r>
              <a:rPr lang="en-ID" sz="2600" dirty="0">
                <a:latin typeface="Gill Sans Nova Cond XBd" panose="020B0A06020104020203" pitchFamily="34" charset="0"/>
              </a:rPr>
              <a:t> Paulus </a:t>
            </a:r>
            <a:r>
              <a:rPr lang="en-ID" sz="2600" dirty="0" err="1">
                <a:latin typeface="Gill Sans Nova Cond XBd" panose="020B0A06020104020203" pitchFamily="34" charset="0"/>
              </a:rPr>
              <a:t>berbicara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pengharapan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transformasi</a:t>
            </a:r>
            <a:r>
              <a:rPr lang="en-ID" sz="2600" dirty="0">
                <a:latin typeface="Gill Sans Nova Cond XBd" panose="020B0A06020104020203" pitchFamily="34" charset="0"/>
              </a:rPr>
              <a:t> dan masa </a:t>
            </a:r>
            <a:r>
              <a:rPr lang="en-ID" sz="2600" dirty="0" err="1">
                <a:latin typeface="Gill Sans Nova Cond XBd" panose="020B0A06020104020203" pitchFamily="34" charset="0"/>
              </a:rPr>
              <a:t>depan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latin typeface="Gill Sans Nova Cond XBd" panose="020B0A06020104020203" pitchFamily="34" charset="0"/>
              </a:rPr>
              <a:t> di mana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memanggil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perlu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memahami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kekuatan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dimanifestasikan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oleh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bangkit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sz="26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Kebangkitan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memberi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segala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jenis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kuasa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kuasa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memerintah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menyediakan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hal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mungkin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dibutuhkan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umat</a:t>
            </a:r>
            <a:r>
              <a:rPr lang="en-ID" sz="2600" dirty="0">
                <a:latin typeface="Impact" panose="020B0806030902050204" pitchFamily="34" charset="0"/>
              </a:rPr>
              <a:t>-Nya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selama-lamanya</a:t>
            </a:r>
            <a:r>
              <a:rPr lang="en-ID" sz="2600" dirty="0">
                <a:latin typeface="Impact" panose="020B080603090205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5DCE1-A145-69A3-DFFE-27247F11F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09" r="27273"/>
          <a:stretch/>
        </p:blipFill>
        <p:spPr>
          <a:xfrm>
            <a:off x="4927600" y="10"/>
            <a:ext cx="421640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029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68959-7F5B-0FF1-C767-52C48BA6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78" b="172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9F650-8134-3657-4093-1DEC731D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3710612"/>
            <a:ext cx="8696960" cy="28121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Amasis MT Pro Black" panose="02040A04050005020304" pitchFamily="18" charset="0"/>
              </a:rPr>
              <a:t>Alkitab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menempatkan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kebangkitan</a:t>
            </a:r>
            <a:r>
              <a:rPr lang="en-ID" sz="2400" dirty="0">
                <a:latin typeface="Amasis MT Pro Black" panose="02040A04050005020304" pitchFamily="18" charset="0"/>
              </a:rPr>
              <a:t> di </a:t>
            </a:r>
            <a:r>
              <a:rPr lang="en-ID" sz="2400" dirty="0" err="1">
                <a:latin typeface="Amasis MT Pro Black" panose="02040A04050005020304" pitchFamily="18" charset="0"/>
              </a:rPr>
              <a:t>jantung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iman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kepada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Tuhan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harapan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untuk</a:t>
            </a:r>
            <a:r>
              <a:rPr lang="en-ID" sz="2400" dirty="0">
                <a:latin typeface="Amasis MT Pro Black" panose="02040A04050005020304" pitchFamily="18" charset="0"/>
              </a:rPr>
              <a:t> masa </a:t>
            </a:r>
            <a:r>
              <a:rPr lang="en-ID" sz="2400" dirty="0" err="1">
                <a:latin typeface="Amasis MT Pro Black" panose="02040A04050005020304" pitchFamily="18" charset="0"/>
              </a:rPr>
              <a:t>depan</a:t>
            </a:r>
            <a:r>
              <a:rPr lang="en-ID" sz="2400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Rasul Paulus </a:t>
            </a:r>
            <a:r>
              <a:rPr lang="en-ID" sz="2400" dirty="0" err="1">
                <a:latin typeface="Franklin Gothic Medium Cond" panose="020B0606030402020204" pitchFamily="34" charset="0"/>
              </a:rPr>
              <a:t>menyimpulkan</a:t>
            </a:r>
            <a:r>
              <a:rPr lang="en-ID" sz="2400" dirty="0">
                <a:latin typeface="Franklin Gothic Medium Cond" panose="020B0606030402020204" pitchFamily="34" charset="0"/>
              </a:rPr>
              <a:t>: "</a:t>
            </a:r>
            <a:r>
              <a:rPr lang="en-ID" sz="2400" dirty="0" err="1">
                <a:latin typeface="Franklin Gothic Medium Cond" panose="020B0606030402020204" pitchFamily="34" charset="0"/>
              </a:rPr>
              <a:t>Jikalau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saja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menaruh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pengharapan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orang-orang yang paling </a:t>
            </a:r>
            <a:r>
              <a:rPr lang="en-ID" sz="2400" dirty="0" err="1">
                <a:latin typeface="Franklin Gothic Medium Cond" panose="020B0606030402020204" pitchFamily="34" charset="0"/>
              </a:rPr>
              <a:t>malang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" [1 </a:t>
            </a:r>
            <a:r>
              <a:rPr lang="en-ID" sz="2400" dirty="0" err="1">
                <a:latin typeface="Franklin Gothic Medium Cond" panose="020B0606030402020204" pitchFamily="34" charset="0"/>
              </a:rPr>
              <a:t>Korintus</a:t>
            </a:r>
            <a:r>
              <a:rPr lang="en-ID" sz="2400" dirty="0">
                <a:latin typeface="Franklin Gothic Medium Cond" panose="020B0606030402020204" pitchFamily="34" charset="0"/>
              </a:rPr>
              <a:t> 15:19].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Kejahatan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kematian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berakhir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kebangkitan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orang-orang yang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menaruh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kepercayaan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441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F8DD6B-E2E6-4D3E-972B-A1131F4CE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20628-76EA-4750-DEC8-3719A8E4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9" r="24029" b="-1"/>
          <a:stretch/>
        </p:blipFill>
        <p:spPr>
          <a:xfrm>
            <a:off x="486918" y="722376"/>
            <a:ext cx="2503170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FBAB0-6718-6BDF-3C4F-A7722BFD5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0" y="334264"/>
            <a:ext cx="5262880" cy="6422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Satu-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harapan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berada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menanggung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membangkitkan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-Nya.</a:t>
            </a:r>
          </a:p>
          <a:p>
            <a:pPr marL="0" indent="0">
              <a:buNone/>
            </a:pPr>
            <a:endParaRPr lang="en-ID" sz="24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2400" dirty="0">
                <a:latin typeface="Eras Bold ITC" panose="020B0907030504020204" pitchFamily="34" charset="0"/>
              </a:rPr>
              <a:t>Kuasa </a:t>
            </a:r>
            <a:r>
              <a:rPr lang="en-ID" sz="2400" dirty="0" err="1">
                <a:latin typeface="Eras Bold ITC" panose="020B0907030504020204" pitchFamily="34" charset="0"/>
              </a:rPr>
              <a:t>kebangkitan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telah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menyingkap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tabir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gelap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penderitaan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kematian</a:t>
            </a:r>
            <a:r>
              <a:rPr lang="en-ID" sz="2400" dirty="0">
                <a:latin typeface="Eras Bold ITC" panose="020B0907030504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seberkas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sinar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dibalik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dukacita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semangat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bersaksi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bangkit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Menyalakan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pengharapan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redup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ID" sz="2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8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63C73-2C2F-77D8-DC9B-C6722B537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2" r="22056"/>
          <a:stretch/>
        </p:blipFill>
        <p:spPr>
          <a:xfrm>
            <a:off x="20" y="10"/>
            <a:ext cx="4632035" cy="6857990"/>
          </a:xfrm>
          <a:prstGeom prst="rect">
            <a:avLst/>
          </a:prstGeom>
        </p:spPr>
      </p:pic>
      <p:sp>
        <p:nvSpPr>
          <p:cNvPr id="31" name="Freeform: Shape 24">
            <a:extLst>
              <a:ext uri="{FF2B5EF4-FFF2-40B4-BE49-F238E27FC236}">
                <a16:creationId xmlns:a16="http://schemas.microsoft.com/office/drawing/2014/main" id="{33CBE267-1877-479F-82F0-E4BAA5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40817" y="0"/>
            <a:ext cx="7303183" cy="6858478"/>
          </a:xfrm>
          <a:custGeom>
            <a:avLst/>
            <a:gdLst>
              <a:gd name="connsiteX0" fmla="*/ 0 w 9737577"/>
              <a:gd name="connsiteY0" fmla="*/ 0 h 6858478"/>
              <a:gd name="connsiteX1" fmla="*/ 268876 w 9737577"/>
              <a:gd name="connsiteY1" fmla="*/ 0 h 6858478"/>
              <a:gd name="connsiteX2" fmla="*/ 1554480 w 9737577"/>
              <a:gd name="connsiteY2" fmla="*/ 0 h 6858478"/>
              <a:gd name="connsiteX3" fmla="*/ 5489397 w 9737577"/>
              <a:gd name="connsiteY3" fmla="*/ 0 h 6858478"/>
              <a:gd name="connsiteX4" fmla="*/ 6555625 w 9737577"/>
              <a:gd name="connsiteY4" fmla="*/ 0 h 6858478"/>
              <a:gd name="connsiteX5" fmla="*/ 6561202 w 9737577"/>
              <a:gd name="connsiteY5" fmla="*/ 0 h 6858478"/>
              <a:gd name="connsiteX6" fmla="*/ 9737577 w 9737577"/>
              <a:gd name="connsiteY6" fmla="*/ 6858478 h 6858478"/>
              <a:gd name="connsiteX7" fmla="*/ 2313022 w 9737577"/>
              <a:gd name="connsiteY7" fmla="*/ 6858478 h 6858478"/>
              <a:gd name="connsiteX8" fmla="*/ 2313282 w 9737577"/>
              <a:gd name="connsiteY8" fmla="*/ 6857916 h 6858478"/>
              <a:gd name="connsiteX9" fmla="*/ 1554480 w 9737577"/>
              <a:gd name="connsiteY9" fmla="*/ 6857916 h 6858478"/>
              <a:gd name="connsiteX10" fmla="*/ 1554480 w 9737577"/>
              <a:gd name="connsiteY10" fmla="*/ 6858000 h 6858478"/>
              <a:gd name="connsiteX11" fmla="*/ 0 w 9737577"/>
              <a:gd name="connsiteY11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37577" h="6858478">
                <a:moveTo>
                  <a:pt x="0" y="0"/>
                </a:moveTo>
                <a:lnTo>
                  <a:pt x="268876" y="0"/>
                </a:lnTo>
                <a:lnTo>
                  <a:pt x="1554480" y="0"/>
                </a:lnTo>
                <a:lnTo>
                  <a:pt x="5489397" y="0"/>
                </a:lnTo>
                <a:lnTo>
                  <a:pt x="6555625" y="0"/>
                </a:lnTo>
                <a:lnTo>
                  <a:pt x="6561202" y="0"/>
                </a:lnTo>
                <a:lnTo>
                  <a:pt x="9737577" y="6858478"/>
                </a:lnTo>
                <a:lnTo>
                  <a:pt x="2313022" y="6858478"/>
                </a:lnTo>
                <a:lnTo>
                  <a:pt x="2313282" y="6857916"/>
                </a:lnTo>
                <a:lnTo>
                  <a:pt x="1554480" y="6857916"/>
                </a:lnTo>
                <a:lnTo>
                  <a:pt x="15544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F2EA12E3-1C9E-43D7-ABCC-C16A6ED4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162286" y="0"/>
            <a:ext cx="6981714" cy="6858478"/>
          </a:xfrm>
          <a:custGeom>
            <a:avLst/>
            <a:gdLst>
              <a:gd name="connsiteX0" fmla="*/ 0 w 9308951"/>
              <a:gd name="connsiteY0" fmla="*/ 0 h 6858478"/>
              <a:gd name="connsiteX1" fmla="*/ 838200 w 9308951"/>
              <a:gd name="connsiteY1" fmla="*/ 0 h 6858478"/>
              <a:gd name="connsiteX2" fmla="*/ 838200 w 9308951"/>
              <a:gd name="connsiteY2" fmla="*/ 479 h 6858478"/>
              <a:gd name="connsiteX3" fmla="*/ 1230899 w 9308951"/>
              <a:gd name="connsiteY3" fmla="*/ 479 h 6858478"/>
              <a:gd name="connsiteX4" fmla="*/ 1230899 w 9308951"/>
              <a:gd name="connsiteY4" fmla="*/ 0 h 6858478"/>
              <a:gd name="connsiteX5" fmla="*/ 5060771 w 9308951"/>
              <a:gd name="connsiteY5" fmla="*/ 0 h 6858478"/>
              <a:gd name="connsiteX6" fmla="*/ 6126999 w 9308951"/>
              <a:gd name="connsiteY6" fmla="*/ 0 h 6858478"/>
              <a:gd name="connsiteX7" fmla="*/ 6132576 w 9308951"/>
              <a:gd name="connsiteY7" fmla="*/ 0 h 6858478"/>
              <a:gd name="connsiteX8" fmla="*/ 9308951 w 9308951"/>
              <a:gd name="connsiteY8" fmla="*/ 6858478 h 6858478"/>
              <a:gd name="connsiteX9" fmla="*/ 1884396 w 9308951"/>
              <a:gd name="connsiteY9" fmla="*/ 6858478 h 6858478"/>
              <a:gd name="connsiteX10" fmla="*/ 1884656 w 9308951"/>
              <a:gd name="connsiteY10" fmla="*/ 6857916 h 6858478"/>
              <a:gd name="connsiteX11" fmla="*/ 1230899 w 9308951"/>
              <a:gd name="connsiteY11" fmla="*/ 6857916 h 6858478"/>
              <a:gd name="connsiteX12" fmla="*/ 1230899 w 9308951"/>
              <a:gd name="connsiteY12" fmla="*/ 6858478 h 6858478"/>
              <a:gd name="connsiteX13" fmla="*/ 651890 w 9308951"/>
              <a:gd name="connsiteY13" fmla="*/ 6858478 h 6858478"/>
              <a:gd name="connsiteX14" fmla="*/ 651890 w 9308951"/>
              <a:gd name="connsiteY14" fmla="*/ 6858000 h 6858478"/>
              <a:gd name="connsiteX15" fmla="*/ 0 w 9308951"/>
              <a:gd name="connsiteY15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08951" h="6858478">
                <a:moveTo>
                  <a:pt x="0" y="0"/>
                </a:moveTo>
                <a:lnTo>
                  <a:pt x="838200" y="0"/>
                </a:lnTo>
                <a:lnTo>
                  <a:pt x="838200" y="479"/>
                </a:lnTo>
                <a:lnTo>
                  <a:pt x="1230899" y="479"/>
                </a:lnTo>
                <a:lnTo>
                  <a:pt x="1230899" y="0"/>
                </a:lnTo>
                <a:lnTo>
                  <a:pt x="5060771" y="0"/>
                </a:lnTo>
                <a:lnTo>
                  <a:pt x="6126999" y="0"/>
                </a:lnTo>
                <a:lnTo>
                  <a:pt x="6132576" y="0"/>
                </a:lnTo>
                <a:lnTo>
                  <a:pt x="9308951" y="6858478"/>
                </a:lnTo>
                <a:lnTo>
                  <a:pt x="1884396" y="6858478"/>
                </a:lnTo>
                <a:lnTo>
                  <a:pt x="1884656" y="6857916"/>
                </a:lnTo>
                <a:lnTo>
                  <a:pt x="1230899" y="6857916"/>
                </a:lnTo>
                <a:lnTo>
                  <a:pt x="1230899" y="6858478"/>
                </a:lnTo>
                <a:lnTo>
                  <a:pt x="651890" y="6858478"/>
                </a:lnTo>
                <a:lnTo>
                  <a:pt x="6518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285A8-FE1D-24F2-F7D3-97B967AF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892" y="3626420"/>
            <a:ext cx="4947920" cy="2473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>
                <a:latin typeface="Bernard MT Condensed" panose="02050806060905020404" pitchFamily="18" charset="0"/>
              </a:rPr>
              <a:t>2 </a:t>
            </a:r>
            <a:r>
              <a:rPr lang="en-ID" sz="2400" dirty="0" err="1">
                <a:latin typeface="Bernard MT Condensed" panose="02050806060905020404" pitchFamily="18" charset="0"/>
              </a:rPr>
              <a:t>Korintus</a:t>
            </a:r>
            <a:r>
              <a:rPr lang="en-ID" sz="2400" dirty="0">
                <a:latin typeface="Bernard MT Condensed" panose="02050806060905020404" pitchFamily="18" charset="0"/>
              </a:rPr>
              <a:t> 1:9 </a:t>
            </a:r>
            <a:r>
              <a:rPr lang="en-ID" sz="2400" dirty="0">
                <a:latin typeface="Franklin Gothic Demi Cond" panose="020B0706030402020204" pitchFamily="34" charset="0"/>
              </a:rPr>
              <a:t>"</a:t>
            </a:r>
            <a:r>
              <a:rPr lang="en-ID" sz="2400" dirty="0" err="1">
                <a:latin typeface="Franklin Gothic Demi Cond" panose="020B0706030402020204" pitchFamily="34" charset="0"/>
              </a:rPr>
              <a:t>Bahkan</a:t>
            </a:r>
            <a:r>
              <a:rPr lang="en-ID" sz="2400" dirty="0">
                <a:latin typeface="Franklin Gothic Demi Cond" panose="020B0706030402020204" pitchFamily="34" charset="0"/>
              </a:rPr>
              <a:t> kami </a:t>
            </a:r>
            <a:r>
              <a:rPr lang="en-ID" sz="2400" dirty="0" err="1">
                <a:latin typeface="Franklin Gothic Demi Cond" panose="020B0706030402020204" pitchFamily="34" charset="0"/>
              </a:rPr>
              <a:t>merasa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seolah-olah</a:t>
            </a:r>
            <a:r>
              <a:rPr lang="en-ID" sz="2400" dirty="0">
                <a:latin typeface="Franklin Gothic Demi Cond" panose="020B0706030402020204" pitchFamily="34" charset="0"/>
              </a:rPr>
              <a:t> kami </a:t>
            </a:r>
            <a:r>
              <a:rPr lang="en-ID" sz="2400" dirty="0" err="1">
                <a:latin typeface="Franklin Gothic Demi Cond" panose="020B0706030402020204" pitchFamily="34" charset="0"/>
              </a:rPr>
              <a:t>telah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dijatuhi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hukuman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mati</a:t>
            </a:r>
            <a:r>
              <a:rPr lang="en-ID" sz="2400" dirty="0">
                <a:latin typeface="Franklin Gothic Demi Cond" panose="020B0706030402020204" pitchFamily="34" charset="0"/>
              </a:rPr>
              <a:t>. </a:t>
            </a:r>
            <a:r>
              <a:rPr lang="en-ID" sz="2400" dirty="0" err="1">
                <a:latin typeface="Franklin Gothic Demi Cond" panose="020B0706030402020204" pitchFamily="34" charset="0"/>
              </a:rPr>
              <a:t>Tetapi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hal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terjadi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supaya</a:t>
            </a:r>
            <a:r>
              <a:rPr lang="en-ID" sz="2400" dirty="0">
                <a:latin typeface="Franklin Gothic Demi Cond" panose="020B0706030402020204" pitchFamily="34" charset="0"/>
              </a:rPr>
              <a:t> kami </a:t>
            </a:r>
            <a:r>
              <a:rPr lang="en-ID" sz="2400" dirty="0" err="1">
                <a:latin typeface="Franklin Gothic Demi Cond" panose="020B0706030402020204" pitchFamily="34" charset="0"/>
              </a:rPr>
              <a:t>jangan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menaruh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kepercayaan</a:t>
            </a:r>
            <a:r>
              <a:rPr lang="en-ID" sz="2400" dirty="0">
                <a:latin typeface="Franklin Gothic Demi Cond" panose="020B0706030402020204" pitchFamily="34" charset="0"/>
              </a:rPr>
              <a:t> pada </a:t>
            </a:r>
            <a:r>
              <a:rPr lang="en-ID" sz="2400" dirty="0" err="1">
                <a:latin typeface="Franklin Gothic Demi Cond" panose="020B0706030402020204" pitchFamily="34" charset="0"/>
              </a:rPr>
              <a:t>diri</a:t>
            </a:r>
            <a:r>
              <a:rPr lang="en-ID" sz="2400" dirty="0">
                <a:latin typeface="Franklin Gothic Demi Cond" panose="020B0706030402020204" pitchFamily="34" charset="0"/>
              </a:rPr>
              <a:t> kami </a:t>
            </a:r>
            <a:r>
              <a:rPr lang="en-ID" sz="2400" dirty="0" err="1">
                <a:latin typeface="Franklin Gothic Demi Cond" panose="020B0706030402020204" pitchFamily="34" charset="0"/>
              </a:rPr>
              <a:t>sendiri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tetapi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hanya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kepada</a:t>
            </a:r>
            <a:r>
              <a:rPr lang="en-ID" sz="2400" dirty="0">
                <a:latin typeface="Franklin Gothic Demi Cond" panose="020B0706030402020204" pitchFamily="34" charset="0"/>
              </a:rPr>
              <a:t> Allah yang </a:t>
            </a:r>
            <a:r>
              <a:rPr lang="en-ID" sz="2400" dirty="0" err="1">
                <a:latin typeface="Franklin Gothic Demi Cond" panose="020B0706030402020204" pitchFamily="34" charset="0"/>
              </a:rPr>
              <a:t>membangkitkan</a:t>
            </a:r>
            <a:r>
              <a:rPr lang="en-ID" sz="2400" dirty="0">
                <a:latin typeface="Franklin Gothic Demi Cond" panose="020B0706030402020204" pitchFamily="34" charset="0"/>
              </a:rPr>
              <a:t> orang-orang </a:t>
            </a:r>
            <a:r>
              <a:rPr lang="en-ID" sz="2400" dirty="0" err="1">
                <a:latin typeface="Franklin Gothic Demi Cond" panose="020B0706030402020204" pitchFamily="34" charset="0"/>
              </a:rPr>
              <a:t>mati</a:t>
            </a:r>
            <a:r>
              <a:rPr lang="en-ID" sz="2400" dirty="0"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86055-3FE0-56B6-62E7-1592469E24A8}"/>
              </a:ext>
            </a:extLst>
          </p:cNvPr>
          <p:cNvSpPr txBox="1"/>
          <p:nvPr/>
        </p:nvSpPr>
        <p:spPr>
          <a:xfrm>
            <a:off x="2911772" y="458877"/>
            <a:ext cx="6035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Eras Demi ITC" panose="020B0805030504020804" pitchFamily="34" charset="0"/>
              </a:rPr>
              <a:t>Tuhan</a:t>
            </a:r>
            <a:r>
              <a:rPr lang="en-ID" sz="2400" dirty="0">
                <a:latin typeface="Eras Demi ITC" panose="020B0805030504020804" pitchFamily="34" charset="0"/>
              </a:rPr>
              <a:t> "</a:t>
            </a:r>
            <a:r>
              <a:rPr lang="en-ID" sz="2400" dirty="0" err="1">
                <a:latin typeface="Eras Demi ITC" panose="020B0805030504020804" pitchFamily="34" charset="0"/>
              </a:rPr>
              <a:t>mampu</a:t>
            </a:r>
            <a:r>
              <a:rPr lang="en-ID" sz="2400" dirty="0">
                <a:latin typeface="Eras Demi ITC" panose="020B0805030504020804" pitchFamily="34" charset="0"/>
              </a:rPr>
              <a:t>" </a:t>
            </a:r>
            <a:r>
              <a:rPr lang="en-ID" sz="2400" dirty="0" err="1">
                <a:latin typeface="Eras Demi ITC" panose="020B0805030504020804" pitchFamily="34" charset="0"/>
              </a:rPr>
              <a:t>untuk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berbicara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membiarkan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umat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atau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anak</a:t>
            </a:r>
            <a:r>
              <a:rPr lang="en-ID" sz="2400" dirty="0">
                <a:latin typeface="Eras Demi ITC" panose="020B0805030504020804" pitchFamily="34" charset="0"/>
              </a:rPr>
              <a:t>-</a:t>
            </a:r>
            <a:r>
              <a:rPr lang="en-ID" sz="2400" dirty="0" err="1">
                <a:latin typeface="Eras Demi ITC" panose="020B0805030504020804" pitchFamily="34" charset="0"/>
              </a:rPr>
              <a:t>anak</a:t>
            </a:r>
            <a:r>
              <a:rPr lang="en-ID" sz="2400" dirty="0">
                <a:latin typeface="Eras Demi ITC" panose="020B0805030504020804" pitchFamily="34" charset="0"/>
              </a:rPr>
              <a:t>-Nya </a:t>
            </a:r>
            <a:r>
              <a:rPr lang="en-ID" sz="2400" dirty="0" err="1">
                <a:latin typeface="Eras Demi ITC" panose="020B0805030504020804" pitchFamily="34" charset="0"/>
              </a:rPr>
              <a:t>menderita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mati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karena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, dan </a:t>
            </a:r>
            <a:r>
              <a:rPr lang="en-ID" sz="2400" dirty="0" err="1">
                <a:latin typeface="Franklin Gothic Demi Cond" panose="020B0706030402020204" pitchFamily="34" charset="0"/>
              </a:rPr>
              <a:t>karena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Dia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dapat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menciptakan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kembali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atau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membangkitkan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8125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A79B-0EC5-278C-D5EC-10F765D3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EF6B3-5EE4-BD90-6D1F-59E1D9923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4883E-CBDA-563B-480F-4DF3CE4D9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BA6D34-2151-EF64-1650-7E1FBF2FD3B4}"/>
              </a:ext>
            </a:extLst>
          </p:cNvPr>
          <p:cNvSpPr txBox="1">
            <a:spLocks/>
          </p:cNvSpPr>
          <p:nvPr/>
        </p:nvSpPr>
        <p:spPr>
          <a:xfrm>
            <a:off x="448651" y="479030"/>
            <a:ext cx="8263890" cy="1005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 MEMBAWA SEMUA KEKHAWATIRAN KITA</a:t>
            </a:r>
            <a:br>
              <a:rPr lang="en-ID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Rabu, 17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Agustus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53FBE9-83D7-AD34-47D4-09619FDFC857}"/>
              </a:ext>
            </a:extLst>
          </p:cNvPr>
          <p:cNvSpPr txBox="1">
            <a:spLocks/>
          </p:cNvSpPr>
          <p:nvPr/>
        </p:nvSpPr>
        <p:spPr>
          <a:xfrm>
            <a:off x="214684" y="1944054"/>
            <a:ext cx="5327375" cy="48021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ketika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sangat </a:t>
            </a:r>
            <a:r>
              <a:rPr lang="en-ID" sz="2600" dirty="0" err="1">
                <a:latin typeface="Franklin Gothic Medium Cond" panose="020B0606030402020204" pitchFamily="34" charset="0"/>
              </a:rPr>
              <a:t>terikat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serahkan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Allah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biarkan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melepaskan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ikatannya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Eras Medium ITC" panose="020B0602030504020804" pitchFamily="34" charset="0"/>
              </a:rPr>
              <a:t>Kita </a:t>
            </a:r>
            <a:r>
              <a:rPr lang="en-ID" sz="2600" dirty="0" err="1">
                <a:latin typeface="Eras Medium ITC" panose="020B0602030504020804" pitchFamily="34" charset="0"/>
              </a:rPr>
              <a:t>tidak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perlu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menunggu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sampai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merasakan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keputusasaan</a:t>
            </a:r>
            <a:r>
              <a:rPr lang="en-ID" sz="2600" dirty="0">
                <a:latin typeface="Eras Medium ITC" panose="020B0602030504020804" pitchFamily="34" charset="0"/>
              </a:rPr>
              <a:t>, </a:t>
            </a:r>
            <a:r>
              <a:rPr lang="en-ID" sz="2600" dirty="0" err="1">
                <a:latin typeface="Eras Medium ITC" panose="020B0602030504020804" pitchFamily="34" charset="0"/>
              </a:rPr>
              <a:t>kita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hanya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perlu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mengambil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keputusan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untuk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berserah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kepada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Tuhan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saat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ikatan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itu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menghimpit</a:t>
            </a:r>
            <a:r>
              <a:rPr lang="en-ID" sz="2600" dirty="0">
                <a:latin typeface="Eras Medium ITC" panose="020B0602030504020804" pitchFamily="34" charset="0"/>
              </a:rPr>
              <a:t> </a:t>
            </a:r>
            <a:r>
              <a:rPr lang="en-ID" sz="2600" dirty="0" err="1">
                <a:latin typeface="Eras Medium ITC" panose="020B0602030504020804" pitchFamily="34" charset="0"/>
              </a:rPr>
              <a:t>kita</a:t>
            </a:r>
            <a:r>
              <a:rPr lang="en-ID" sz="2600" dirty="0">
                <a:latin typeface="Eras Medium ITC" panose="020B0602030504020804" pitchFamily="34" charset="0"/>
              </a:rPr>
              <a:t>.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1 Petrus 5:7 "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Serahkanlah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kekuatiranmu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memelihara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7" name="Picture 6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D28656AA-0694-1175-96D1-292B765C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7" r="32326"/>
          <a:stretch/>
        </p:blipFill>
        <p:spPr>
          <a:xfrm>
            <a:off x="5756742" y="2093976"/>
            <a:ext cx="3232171" cy="44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5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BB67E-B341-C684-7B9C-AAC62BDA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90" y="328946"/>
            <a:ext cx="6110389" cy="1180161"/>
          </a:xfrm>
        </p:spPr>
        <p:txBody>
          <a:bodyPr anchor="b">
            <a:normAutofit/>
          </a:bodyPr>
          <a:lstStyle/>
          <a:p>
            <a:pPr algn="ctr"/>
            <a:r>
              <a:rPr lang="en-ID" sz="3600" dirty="0" err="1">
                <a:latin typeface="Congenial Black" panose="02000503040000020004" pitchFamily="2" charset="0"/>
              </a:rPr>
              <a:t>Apa</a:t>
            </a:r>
            <a:r>
              <a:rPr lang="en-ID" sz="3600" dirty="0">
                <a:latin typeface="Congenial Black" panose="02000503040000020004" pitchFamily="2" charset="0"/>
              </a:rPr>
              <a:t> arti </a:t>
            </a:r>
            <a:r>
              <a:rPr lang="en-ID" sz="36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serahkanlah</a:t>
            </a:r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600" dirty="0" err="1">
                <a:latin typeface="Congenial Black" panose="02000503040000020004" pitchFamily="2" charset="0"/>
              </a:rPr>
              <a:t>dalam</a:t>
            </a:r>
            <a:r>
              <a:rPr lang="en-ID" sz="3600" dirty="0">
                <a:latin typeface="Congenial Black" panose="02000503040000020004" pitchFamily="2" charset="0"/>
              </a:rPr>
              <a:t> </a:t>
            </a:r>
            <a:r>
              <a:rPr lang="en-ID" sz="3600" dirty="0" err="1">
                <a:latin typeface="Congenial Black" panose="02000503040000020004" pitchFamily="2" charset="0"/>
              </a:rPr>
              <a:t>ayat</a:t>
            </a:r>
            <a:r>
              <a:rPr lang="en-ID" sz="3600" dirty="0">
                <a:latin typeface="Congenial Black" panose="02000503040000020004" pitchFamily="2" charset="0"/>
              </a:rPr>
              <a:t> </a:t>
            </a:r>
            <a:r>
              <a:rPr lang="en-ID" sz="3600" dirty="0" err="1">
                <a:latin typeface="Congenial Black" panose="02000503040000020004" pitchFamily="2" charset="0"/>
              </a:rPr>
              <a:t>ini</a:t>
            </a:r>
            <a:r>
              <a:rPr lang="en-ID" sz="3600" dirty="0">
                <a:latin typeface="Congenial Black" panose="02000503040000020004" pitchFamily="2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0707B-B87D-62EB-ED73-92362268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25150"/>
            <a:ext cx="4964075" cy="5116806"/>
          </a:xfrm>
        </p:spPr>
        <p:txBody>
          <a:bodyPr anchor="t">
            <a:noAutofit/>
          </a:bodyPr>
          <a:lstStyle/>
          <a:p>
            <a:pPr marL="457200" indent="-457200">
              <a:buAutoNum type="arabicPeriod"/>
            </a:pP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membuang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sehingga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menyebabkan</a:t>
            </a:r>
            <a:r>
              <a:rPr lang="en-ID" sz="2600" dirty="0">
                <a:latin typeface="Gill Sans Nova Cond XBd" panose="020B0A06020104020203" pitchFamily="34" charset="0"/>
              </a:rPr>
              <a:t> rasa </a:t>
            </a:r>
            <a:r>
              <a:rPr lang="en-ID" sz="2600" dirty="0" err="1">
                <a:latin typeface="Gill Sans Nova Cond XBd" panose="020B0A06020104020203" pitchFamily="34" charset="0"/>
              </a:rPr>
              <a:t>sakit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kekhawatiran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hubungannya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.   </a:t>
            </a:r>
          </a:p>
          <a:p>
            <a:pPr marL="457200" indent="-457200">
              <a:buAutoNum type="arabicPeriod"/>
            </a:pPr>
            <a:r>
              <a:rPr lang="en-ID" sz="2600" dirty="0" err="1">
                <a:latin typeface="Gill Sans Nova Cond XBd" panose="020B0A06020104020203" pitchFamily="34" charset="0"/>
              </a:rPr>
              <a:t>Tentu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beban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dibuang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begitu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Kekhawatiran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hilang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begitu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saja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Serahkanlah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berarti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segala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beban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diberikan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Bapa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di </a:t>
            </a:r>
            <a:r>
              <a:rPr lang="en-ID" sz="26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2600" dirty="0">
                <a:latin typeface="Gill Sans Ultra Bold Condensed" panose="020B0A06020104020203" pitchFamily="34" charset="0"/>
              </a:rPr>
              <a:t>,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berjanji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menyelesaikatnya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C2174-BFC5-720E-0D7E-2FF93E54D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2" r="12873" b="-5"/>
          <a:stretch/>
        </p:blipFill>
        <p:spPr>
          <a:xfrm>
            <a:off x="5306975" y="1363050"/>
            <a:ext cx="3127897" cy="41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5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40E53-AFF2-46E6-5172-26FBDD1E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80642"/>
            <a:ext cx="5151119" cy="1540499"/>
          </a:xfrm>
        </p:spPr>
        <p:txBody>
          <a:bodyPr>
            <a:normAutofit/>
          </a:bodyPr>
          <a:lstStyle/>
          <a:p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Kecemasan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disebabkan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berbagai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di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antaranya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B2EF-A395-7F8C-BDB2-90AB273F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32901"/>
            <a:ext cx="4856480" cy="48298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Tekanan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Kritik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terduga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Merasa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diinginkan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dicintai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Kekhawatiran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kesehatan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keuangan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Merasa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cukup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Allah.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dirty="0" err="1">
                <a:latin typeface="Gill Sans Nova Cond XBd" panose="020B0A06020104020203" pitchFamily="34" charset="0"/>
              </a:rPr>
              <a:t>Merasa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diampuni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5C380-57D3-9A4A-702F-F61B39A4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3" r="10370" b="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234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57808-71BB-99D0-624C-E60C20997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3" r="31863" b="-1"/>
          <a:stretch/>
        </p:blipFill>
        <p:spPr>
          <a:xfrm>
            <a:off x="3088140" y="10"/>
            <a:ext cx="605586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D8A5F-9B44-D057-6958-C0333EA3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678781"/>
            <a:ext cx="430377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Eras Bold ITC" panose="020B0907030504020204" pitchFamily="34" charset="0"/>
              </a:rPr>
              <a:t>IBRANI 11:27</a:t>
            </a:r>
            <a:endParaRPr lang="en-ID" dirty="0">
              <a:solidFill>
                <a:srgbClr val="FF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055BF-398E-29CD-8762-CB508A81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" y="2336495"/>
            <a:ext cx="3850640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Gill Sans Nova Cond XBd" panose="020B0A06020104020203" pitchFamily="34" charset="0"/>
              </a:rPr>
              <a:t>“</a:t>
            </a:r>
            <a:r>
              <a:rPr lang="en-US" sz="3200" dirty="0" err="1">
                <a:latin typeface="Gill Sans Nova Cond XBd" panose="020B0A06020104020203" pitchFamily="34" charset="0"/>
              </a:rPr>
              <a:t>Dengan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iman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meninggalkan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Mesir</a:t>
            </a:r>
            <a:r>
              <a:rPr lang="en-US" sz="3200" dirty="0">
                <a:latin typeface="Gill Sans Nova Cond XBd" panose="020B0A06020104020203" pitchFamily="34" charset="0"/>
              </a:rPr>
              <a:t>, </a:t>
            </a:r>
            <a:r>
              <a:rPr lang="en-US" sz="3200" dirty="0" err="1">
                <a:latin typeface="Gill Sans Nova Cond XBd" panose="020B0A06020104020203" pitchFamily="34" charset="0"/>
              </a:rPr>
              <a:t>tidak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takut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akan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murka</a:t>
            </a:r>
            <a:r>
              <a:rPr lang="en-US" sz="3200" dirty="0">
                <a:latin typeface="Gill Sans Nova Cond XBd" panose="020B0A06020104020203" pitchFamily="34" charset="0"/>
              </a:rPr>
              <a:t> raja; </a:t>
            </a:r>
            <a:r>
              <a:rPr lang="en-US" sz="3200" dirty="0" err="1">
                <a:latin typeface="Gill Sans Nova Cond XBd" panose="020B0A06020104020203" pitchFamily="34" charset="0"/>
              </a:rPr>
              <a:t>karena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ia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bertekun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seperti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melihat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Dia</a:t>
            </a:r>
            <a:r>
              <a:rPr lang="en-US" sz="3200" dirty="0">
                <a:latin typeface="Gill Sans Nova Cond XBd" panose="020B0A06020104020203" pitchFamily="34" charset="0"/>
              </a:rPr>
              <a:t> yang </a:t>
            </a:r>
            <a:r>
              <a:rPr lang="en-US" sz="3200" dirty="0" err="1">
                <a:latin typeface="Gill Sans Nova Cond XBd" panose="020B0A06020104020203" pitchFamily="34" charset="0"/>
              </a:rPr>
              <a:t>tidak</a:t>
            </a:r>
            <a:r>
              <a:rPr lang="en-US" sz="3200" dirty="0">
                <a:latin typeface="Gill Sans Nova Cond XBd" panose="020B0A06020104020203" pitchFamily="34" charset="0"/>
              </a:rPr>
              <a:t> </a:t>
            </a:r>
            <a:r>
              <a:rPr lang="en-US" sz="3200" dirty="0" err="1">
                <a:latin typeface="Gill Sans Nova Cond XBd" panose="020B0A06020104020203" pitchFamily="34" charset="0"/>
              </a:rPr>
              <a:t>terlihat</a:t>
            </a:r>
            <a:r>
              <a:rPr lang="en-US" sz="3200" dirty="0">
                <a:latin typeface="Gill Sans Nova Cond XBd" panose="020B0A06020104020203" pitchFamily="34" charset="0"/>
              </a:rPr>
              <a:t>”.</a:t>
            </a:r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87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894AF-419C-74FB-9346-1491CAF8D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8" r="38438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801D8-149A-C878-1E14-63D0D8CED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786" y="1066790"/>
            <a:ext cx="4683759" cy="5588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Eras Bold ITC" panose="020B0907030504020204" pitchFamily="34" charset="0"/>
              </a:rPr>
              <a:t>Apapun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masalahnya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alasan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kita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perlu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khawatir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karena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ALLAH PEDULI.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Dia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cukup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peduli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mengubah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situasi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apapun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Yang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perlukan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mempercayai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yang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menyelesaikannya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976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9F858-63B6-AADB-0861-D1BC25A66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10" b="1"/>
          <a:stretch/>
        </p:blipFill>
        <p:spPr>
          <a:xfrm>
            <a:off x="20" y="0"/>
            <a:ext cx="9143980" cy="317213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700C1-7EDA-ABA0-D383-C1E7020F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2966720"/>
            <a:ext cx="8487406" cy="3891280"/>
          </a:xfrm>
        </p:spPr>
        <p:txBody>
          <a:bodyPr anchor="ctr">
            <a:normAutofit lnSpcReduction="10000"/>
          </a:bodyPr>
          <a:lstStyle/>
          <a:p>
            <a:endParaRPr lang="en-ID" dirty="0">
              <a:latin typeface="Franklin Gothic Medium Cond" panose="020B0606030402020204" pitchFamily="34" charset="0"/>
            </a:endParaRPr>
          </a:p>
          <a:p>
            <a:r>
              <a:rPr lang="en-ID" dirty="0">
                <a:latin typeface="Franklin Gothic Medium Cond" panose="020B0606030402020204" pitchFamily="34" charset="0"/>
              </a:rPr>
              <a:t>Ketika </a:t>
            </a:r>
            <a:r>
              <a:rPr lang="en-ID" dirty="0" err="1">
                <a:latin typeface="Franklin Gothic Medium Cond" panose="020B0606030402020204" pitchFamily="34" charset="0"/>
              </a:rPr>
              <a:t>rasul</a:t>
            </a:r>
            <a:r>
              <a:rPr lang="en-ID" dirty="0">
                <a:latin typeface="Franklin Gothic Medium Cond" panose="020B0606030402020204" pitchFamily="34" charset="0"/>
              </a:rPr>
              <a:t> Petrus </a:t>
            </a:r>
            <a:r>
              <a:rPr lang="en-ID" dirty="0" err="1">
                <a:latin typeface="Franklin Gothic Medium Cond" panose="020B0606030402020204" pitchFamily="34" charset="0"/>
              </a:rPr>
              <a:t>mengajarkan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 </a:t>
            </a:r>
            <a:r>
              <a:rPr lang="en-ID" dirty="0" err="1">
                <a:latin typeface="Franklin Gothic Medium Cond" panose="020B0606030402020204" pitchFamily="34" charset="0"/>
              </a:rPr>
              <a:t>menyerahkan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kekuatiran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[1 Petrus 5:7],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bermaksud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mendukung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kemalasan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rohani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sifat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bertanggung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jawab</a:t>
            </a:r>
            <a:r>
              <a:rPr lang="en-ID" dirty="0">
                <a:latin typeface="Franklin Gothic Medium Cond" panose="020B0606030402020204" pitchFamily="34" charset="0"/>
              </a:rPr>
              <a:t> [1 Petrus 1:5-7]. </a:t>
            </a:r>
          </a:p>
          <a:p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mengajarkan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murid-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muridNya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khawatir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Allah [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6:25-33],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mengajarkan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Kristen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rajin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bertanggung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jawab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24:45-51,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25]. 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06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010D6-D5EF-E122-2185-3925340F0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" r="28164" b="-1"/>
          <a:stretch/>
        </p:blipFill>
        <p:spPr>
          <a:xfrm>
            <a:off x="20" y="10"/>
            <a:ext cx="682750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1184C-CB65-71A4-A254-222C4044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393" y="681037"/>
            <a:ext cx="3455669" cy="1584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dirty="0">
                <a:latin typeface="b Boba Popsicle" panose="02000503000000000000" pitchFamily="2" charset="0"/>
              </a:rPr>
              <a:t>MAZMUR 37:5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C80B2-46D8-2A32-91FC-C17217D1C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993" y="2434201"/>
            <a:ext cx="335406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 Boba Popsicle" panose="02000503000000000000" pitchFamily="2" charset="0"/>
              </a:rPr>
              <a:t>"</a:t>
            </a:r>
            <a:r>
              <a:rPr lang="en-US" sz="3200" dirty="0" err="1">
                <a:latin typeface="b Boba Popsicle" panose="02000503000000000000" pitchFamily="2" charset="0"/>
              </a:rPr>
              <a:t>Serahkanlah</a:t>
            </a:r>
            <a:r>
              <a:rPr lang="en-US" sz="3200" dirty="0">
                <a:latin typeface="b Boba Popsicle" panose="02000503000000000000" pitchFamily="2" charset="0"/>
              </a:rPr>
              <a:t> </a:t>
            </a:r>
            <a:r>
              <a:rPr lang="en-US" sz="3200" dirty="0" err="1">
                <a:latin typeface="b Boba Popsicle" panose="02000503000000000000" pitchFamily="2" charset="0"/>
              </a:rPr>
              <a:t>hidupmu</a:t>
            </a:r>
            <a:r>
              <a:rPr lang="en-US" sz="3200" dirty="0">
                <a:latin typeface="b Boba Popsicle" panose="02000503000000000000" pitchFamily="2" charset="0"/>
              </a:rPr>
              <a:t> </a:t>
            </a:r>
            <a:r>
              <a:rPr lang="en-US" sz="3200" dirty="0" err="1">
                <a:latin typeface="b Boba Popsicle" panose="02000503000000000000" pitchFamily="2" charset="0"/>
              </a:rPr>
              <a:t>kepada</a:t>
            </a:r>
            <a:r>
              <a:rPr lang="en-US" sz="3200" dirty="0">
                <a:latin typeface="b Boba Popsicle" panose="02000503000000000000" pitchFamily="2" charset="0"/>
              </a:rPr>
              <a:t> TUHAN dan </a:t>
            </a:r>
            <a:r>
              <a:rPr lang="en-US" sz="3200" dirty="0" err="1">
                <a:latin typeface="b Boba Popsicle" panose="02000503000000000000" pitchFamily="2" charset="0"/>
              </a:rPr>
              <a:t>percayalah</a:t>
            </a:r>
            <a:r>
              <a:rPr lang="en-US" sz="3200" dirty="0">
                <a:latin typeface="b Boba Popsicle" panose="02000503000000000000" pitchFamily="2" charset="0"/>
              </a:rPr>
              <a:t> </a:t>
            </a:r>
            <a:r>
              <a:rPr lang="en-US" sz="3200" dirty="0" err="1">
                <a:latin typeface="b Boba Popsicle" panose="02000503000000000000" pitchFamily="2" charset="0"/>
              </a:rPr>
              <a:t>kepada</a:t>
            </a:r>
            <a:r>
              <a:rPr lang="en-US" sz="3200" dirty="0">
                <a:latin typeface="b Boba Popsicle" panose="02000503000000000000" pitchFamily="2" charset="0"/>
              </a:rPr>
              <a:t>-Nya, dan </a:t>
            </a:r>
            <a:r>
              <a:rPr lang="en-US" sz="3200" dirty="0" err="1">
                <a:latin typeface="b Boba Popsicle" panose="02000503000000000000" pitchFamily="2" charset="0"/>
              </a:rPr>
              <a:t>Ia</a:t>
            </a:r>
            <a:r>
              <a:rPr lang="en-US" sz="3200" dirty="0">
                <a:latin typeface="b Boba Popsicle" panose="02000503000000000000" pitchFamily="2" charset="0"/>
              </a:rPr>
              <a:t> </a:t>
            </a:r>
            <a:r>
              <a:rPr lang="en-US" sz="3200" dirty="0" err="1">
                <a:latin typeface="b Boba Popsicle" panose="02000503000000000000" pitchFamily="2" charset="0"/>
              </a:rPr>
              <a:t>akan</a:t>
            </a:r>
            <a:r>
              <a:rPr lang="en-US" sz="3200" dirty="0">
                <a:latin typeface="b Boba Popsicle" panose="02000503000000000000" pitchFamily="2" charset="0"/>
              </a:rPr>
              <a:t> </a:t>
            </a:r>
            <a:r>
              <a:rPr lang="en-US" sz="3200" dirty="0" err="1">
                <a:latin typeface="b Boba Popsicle" panose="02000503000000000000" pitchFamily="2" charset="0"/>
              </a:rPr>
              <a:t>bertindak</a:t>
            </a:r>
            <a:r>
              <a:rPr lang="en-US" sz="3200" dirty="0">
                <a:latin typeface="b Boba Popsicle" panose="02000503000000000000" pitchFamily="2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2796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E4E77-C3E5-16F8-9656-9C3DF9B5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F58D5-A7D3-1BF6-51A5-C29A0B9CA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70" y="2142054"/>
            <a:ext cx="5787227" cy="4334189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Bagi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orang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Yudea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diasingkan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di Babel, Allah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tampaknya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terlalu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peduli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situasi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dirty="0">
                <a:solidFill>
                  <a:srgbClr val="FFC000"/>
                </a:solidFill>
                <a:latin typeface="Franklin Gothic Heavy" panose="020B0903020102020204" pitchFamily="34" charset="0"/>
              </a:rPr>
              <a:t>.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masih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diasingkan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,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masih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merasa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ditinggalkan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Allah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karena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dosa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, 70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tahun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harus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mengalami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66FFFF"/>
                </a:solidFill>
                <a:latin typeface="Amasis MT Pro Black" panose="02040A04050005020304" pitchFamily="18" charset="0"/>
              </a:rPr>
              <a:t>penawanan</a:t>
            </a:r>
            <a:r>
              <a:rPr lang="en-ID" dirty="0">
                <a:solidFill>
                  <a:srgbClr val="66FFFF"/>
                </a:solidFill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Yesaya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mengucapkan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kata-kata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penghiburan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Yesaya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40:11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</a:rPr>
              <a:t>"</a:t>
            </a:r>
            <a:r>
              <a:rPr lang="en-ID" dirty="0" err="1">
                <a:solidFill>
                  <a:schemeClr val="bg1"/>
                </a:solidFill>
              </a:rPr>
              <a:t>Seperti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seorang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gembala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menggembalakan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kawanan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ternak</a:t>
            </a:r>
            <a:r>
              <a:rPr lang="en-ID" dirty="0">
                <a:solidFill>
                  <a:schemeClr val="bg1"/>
                </a:solidFill>
              </a:rPr>
              <a:t>-Nya dan </a:t>
            </a:r>
            <a:r>
              <a:rPr lang="en-ID" dirty="0" err="1">
                <a:solidFill>
                  <a:schemeClr val="bg1"/>
                </a:solidFill>
              </a:rPr>
              <a:t>menghimpunkannya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tangan</a:t>
            </a:r>
            <a:r>
              <a:rPr lang="en-ID" dirty="0">
                <a:solidFill>
                  <a:schemeClr val="bg1"/>
                </a:solidFill>
              </a:rPr>
              <a:t>-Nya; </a:t>
            </a:r>
            <a:r>
              <a:rPr lang="en-ID" dirty="0" err="1">
                <a:solidFill>
                  <a:schemeClr val="bg1"/>
                </a:solidFill>
              </a:rPr>
              <a:t>anak-anak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domba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dipangku</a:t>
            </a:r>
            <a:r>
              <a:rPr lang="en-ID" dirty="0">
                <a:solidFill>
                  <a:schemeClr val="bg1"/>
                </a:solidFill>
              </a:rPr>
              <a:t>-Nya, </a:t>
            </a:r>
            <a:r>
              <a:rPr lang="en-ID" dirty="0" err="1">
                <a:solidFill>
                  <a:schemeClr val="bg1"/>
                </a:solidFill>
              </a:rPr>
              <a:t>induk-induk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domba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dituntun</a:t>
            </a:r>
            <a:r>
              <a:rPr lang="en-ID" dirty="0">
                <a:solidFill>
                  <a:schemeClr val="bg1"/>
                </a:solidFill>
              </a:rPr>
              <a:t>-Nya </a:t>
            </a: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hati-hati</a:t>
            </a:r>
            <a:r>
              <a:rPr lang="en-ID" dirty="0">
                <a:solidFill>
                  <a:schemeClr val="bg1"/>
                </a:solidFill>
              </a:rPr>
              <a:t>".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masih</a:t>
            </a:r>
            <a:r>
              <a:rPr lang="en-ID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bersama</a:t>
            </a:r>
            <a:r>
              <a:rPr lang="en-ID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Amasis MT Pro Black" panose="02040A04050005020304" pitchFamily="18" charset="0"/>
              </a:rPr>
              <a:t>-Nya.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4595B5-5A98-D205-A1CC-4EB936DB139A}"/>
              </a:ext>
            </a:extLst>
          </p:cNvPr>
          <p:cNvSpPr txBox="1">
            <a:spLocks/>
          </p:cNvSpPr>
          <p:nvPr/>
        </p:nvSpPr>
        <p:spPr>
          <a:xfrm>
            <a:off x="448651" y="479030"/>
            <a:ext cx="8263890" cy="1005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 SETIA DISAAT ALLAH TAK DAPAT DILIHAT</a:t>
            </a:r>
            <a:br>
              <a:rPr lang="en-ID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Kamis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, 18 </a:t>
            </a:r>
            <a:r>
              <a:rPr lang="en-ID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Agustus</a:t>
            </a:r>
            <a:r>
              <a:rPr lang="en-ID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2022</a:t>
            </a:r>
          </a:p>
        </p:txBody>
      </p:sp>
      <p:pic>
        <p:nvPicPr>
          <p:cNvPr id="6" name="Imagen 5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BD36157B-9E27-1031-8D49-CAC361BD5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256" y="2422427"/>
            <a:ext cx="2251285" cy="3773445"/>
          </a:xfrm>
          <a:prstGeom prst="ellipse">
            <a:avLst/>
          </a:prstGeom>
          <a:ln w="63500" cap="rnd">
            <a:solidFill>
              <a:srgbClr val="EE853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53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C0D2-20D5-4C8C-4373-AB32D0D3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r>
              <a:rPr lang="en-ID">
                <a:latin typeface="Amasis MT Pro Black" panose="02040A04050005020304" pitchFamily="18" charset="0"/>
              </a:rPr>
              <a:t>Yesaya 40:28-31</a:t>
            </a:r>
            <a:endParaRPr lang="en-ID" dirty="0">
              <a:latin typeface="Amasis MT Pro Black" panose="02040A04050005020304" pitchFamily="18" charset="0"/>
            </a:endParaRPr>
          </a:p>
        </p:txBody>
      </p:sp>
      <p:sp>
        <p:nvSpPr>
          <p:cNvPr id="35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3180B-F445-DF19-F006-44D63FD16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770" y="1949660"/>
            <a:ext cx="7569200" cy="468172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</a:rPr>
              <a:t>Tidakkah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kautahu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tidakkah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kaudengar</a:t>
            </a:r>
            <a:r>
              <a:rPr lang="en-ID" dirty="0">
                <a:latin typeface="Franklin Gothic Demi Cond" panose="020B0706030402020204" pitchFamily="34" charset="0"/>
              </a:rPr>
              <a:t>? TUHAN </a:t>
            </a:r>
            <a:r>
              <a:rPr lang="en-ID" dirty="0" err="1">
                <a:latin typeface="Franklin Gothic Demi Cond" panose="020B0706030402020204" pitchFamily="34" charset="0"/>
              </a:rPr>
              <a:t>ialah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menciptakan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ujung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ujung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lelah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lesu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terduga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pengertian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lelah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menambah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semangat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berdaya</a:t>
            </a:r>
            <a:r>
              <a:rPr lang="en-ID" dirty="0">
                <a:latin typeface="Franklin Gothic Demi Cond" panose="020B0706030402020204" pitchFamily="34" charset="0"/>
              </a:rPr>
              <a:t>. Orang-orang </a:t>
            </a:r>
            <a:r>
              <a:rPr lang="en-ID" dirty="0" err="1">
                <a:latin typeface="Franklin Gothic Demi Cond" panose="020B0706030402020204" pitchFamily="34" charset="0"/>
              </a:rPr>
              <a:t>muda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lelah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lesu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teruna-teruna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jatuh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tersandung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menanti-nantikan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mendapat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baru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seumpama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rajawali</a:t>
            </a:r>
            <a:r>
              <a:rPr lang="en-ID" dirty="0">
                <a:latin typeface="Franklin Gothic Demi Cond" panose="020B0706030402020204" pitchFamily="34" charset="0"/>
              </a:rPr>
              <a:t> yang naik terbang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sayapnya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berlari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lesu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berjalan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lelah</a:t>
            </a:r>
            <a:r>
              <a:rPr lang="en-ID" dirty="0">
                <a:latin typeface="Franklin Gothic Demi Cond" panose="020B07060304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326064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blue, cloud, rainbow&#10;&#10;Description automatically generated">
            <a:extLst>
              <a:ext uri="{FF2B5EF4-FFF2-40B4-BE49-F238E27FC236}">
                <a16:creationId xmlns:a16="http://schemas.microsoft.com/office/drawing/2014/main" id="{2BA3A8AC-1AD9-EE2D-9D1D-AF09ED6D8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7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8" y="0"/>
            <a:ext cx="916762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9F4A-7500-B191-D839-247BE29AB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6960"/>
            <a:ext cx="5020310" cy="553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Ester, Allah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disebutkan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satu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kali pun,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tengah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krisis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melanda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keseluruhan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cerita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drama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terungkap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campur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tangan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menyelamatkan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hukum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dibatalkan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menghancurkan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334FB-1CF0-84F5-3085-031BEF5F5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8"/>
          <a:stretch/>
        </p:blipFill>
        <p:spPr>
          <a:xfrm>
            <a:off x="5648960" y="1378124"/>
            <a:ext cx="3049270" cy="431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3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loor&#10;&#10;Description automatically generated">
            <a:extLst>
              <a:ext uri="{FF2B5EF4-FFF2-40B4-BE49-F238E27FC236}">
                <a16:creationId xmlns:a16="http://schemas.microsoft.com/office/drawing/2014/main" id="{F0D65156-F5B7-B62B-8AC3-3C31D3A52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 b="30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04273-899E-331C-BFB2-F8A31533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3759199"/>
            <a:ext cx="6625590" cy="28854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dirty="0" err="1"/>
              <a:t>Dapatkah</a:t>
            </a:r>
            <a:r>
              <a:rPr lang="en-ID" dirty="0"/>
              <a:t> Anda </a:t>
            </a:r>
            <a:r>
              <a:rPr lang="en-ID" dirty="0" err="1"/>
              <a:t>bayangkan</a:t>
            </a:r>
            <a:r>
              <a:rPr lang="en-ID" dirty="0"/>
              <a:t> </a:t>
            </a:r>
            <a:r>
              <a:rPr lang="en-ID" dirty="0" err="1"/>
              <a:t>betapa</a:t>
            </a:r>
            <a:r>
              <a:rPr lang="en-ID" dirty="0"/>
              <a:t> </a:t>
            </a:r>
            <a:r>
              <a:rPr lang="en-ID" dirty="0" err="1"/>
              <a:t>mudahnya</a:t>
            </a:r>
            <a:r>
              <a:rPr lang="en-ID" dirty="0"/>
              <a:t> </a:t>
            </a:r>
            <a:r>
              <a:rPr lang="en-ID" dirty="0" err="1"/>
              <a:t>menyimpulkan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yang </a:t>
            </a:r>
            <a:r>
              <a:rPr lang="en-ID" dirty="0" err="1"/>
              <a:t>mengerikan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, Allah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-Nya? </a:t>
            </a:r>
          </a:p>
          <a:p>
            <a:pPr marL="0" indent="0">
              <a:buNone/>
            </a:pP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perlu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. </a:t>
            </a:r>
            <a:r>
              <a:rPr lang="en-ID" dirty="0">
                <a:latin typeface="Gill Sans Ultra Bold Condensed" panose="020B0A06020104020203" pitchFamily="34" charset="0"/>
              </a:rPr>
              <a:t>Allah yang </a:t>
            </a:r>
            <a:r>
              <a:rPr lang="en-ID" dirty="0" err="1">
                <a:latin typeface="Gill Sans Ultra Bold Condensed" panose="020B0A06020104020203" pitchFamily="34" charset="0"/>
              </a:rPr>
              <a:t>sama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dirty="0">
                <a:latin typeface="Gill Sans Ultra Bold Condensed" panose="020B0A06020104020203" pitchFamily="34" charset="0"/>
              </a:rPr>
              <a:t> orang-orang </a:t>
            </a:r>
            <a:r>
              <a:rPr lang="en-ID" dirty="0" err="1">
                <a:latin typeface="Gill Sans Ultra Bold Condensed" panose="020B0A06020104020203" pitchFamily="34" charset="0"/>
              </a:rPr>
              <a:t>pilihan</a:t>
            </a:r>
            <a:r>
              <a:rPr lang="en-ID" dirty="0">
                <a:latin typeface="Gill Sans Ultra Bold Condensed" panose="020B0A06020104020203" pitchFamily="34" charset="0"/>
              </a:rPr>
              <a:t>-Nya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kisah</a:t>
            </a:r>
            <a:r>
              <a:rPr lang="en-ID" dirty="0">
                <a:latin typeface="Gill Sans Ultra Bold Condensed" panose="020B0A06020104020203" pitchFamily="34" charset="0"/>
              </a:rPr>
              <a:t> Ester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lagi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krisis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terakhir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2D1CE-64EC-DD17-5552-1298409CE347}"/>
              </a:ext>
            </a:extLst>
          </p:cNvPr>
          <p:cNvSpPr txBox="1"/>
          <p:nvPr/>
        </p:nvSpPr>
        <p:spPr>
          <a:xfrm>
            <a:off x="121920" y="323245"/>
            <a:ext cx="53644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Franklin Gothic Demi Cond" panose="020B0706030402020204" pitchFamily="34" charset="0"/>
              </a:rPr>
              <a:t>Kisah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kitab Ester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hanya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menggambarkan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peristiwa-peristiwa</a:t>
            </a:r>
            <a:r>
              <a:rPr lang="en-ID" sz="2800" dirty="0">
                <a:latin typeface="Franklin Gothic Demi Cond" panose="020B0706030402020204" pitchFamily="34" charset="0"/>
              </a:rPr>
              <a:t> di masa </a:t>
            </a:r>
            <a:r>
              <a:rPr lang="en-ID" sz="2800" dirty="0" err="1">
                <a:latin typeface="Franklin Gothic Demi Cond" panose="020B0706030402020204" pitchFamily="34" charset="0"/>
              </a:rPr>
              <a:t>lalu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 juga </a:t>
            </a:r>
            <a:r>
              <a:rPr lang="en-ID" sz="2800" dirty="0" err="1">
                <a:latin typeface="Franklin Gothic Demi Cond" panose="020B0706030402020204" pitchFamily="34" charset="0"/>
              </a:rPr>
              <a:t>melambangkan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suatu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saat</a:t>
            </a:r>
            <a:r>
              <a:rPr lang="en-ID" sz="2800" dirty="0">
                <a:latin typeface="Franklin Gothic Demi Cond" panose="020B0706030402020204" pitchFamily="34" charset="0"/>
              </a:rPr>
              <a:t> di masa </a:t>
            </a:r>
            <a:r>
              <a:rPr lang="en-ID" sz="2800" dirty="0" err="1">
                <a:latin typeface="Franklin Gothic Demi Cond" panose="020B0706030402020204" pitchFamily="34" charset="0"/>
              </a:rPr>
              <a:t>depan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ketika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umat</a:t>
            </a:r>
            <a:r>
              <a:rPr lang="en-ID" sz="2800" dirty="0">
                <a:latin typeface="Franklin Gothic Demi Cond" panose="020B0706030402020204" pitchFamily="34" charset="0"/>
              </a:rPr>
              <a:t> Allah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mengalami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krisis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akhir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mengalami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aniaya</a:t>
            </a:r>
            <a:r>
              <a:rPr lang="en-ID" sz="2800" dirty="0">
                <a:latin typeface="Franklin Gothic Demi Cond" panose="020B0706030402020204" pitchFamily="34" charset="0"/>
              </a:rPr>
              <a:t> [Why. 13:15].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B2221-15C5-5C15-57DF-9236D162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69060"/>
            <a:ext cx="1969067" cy="3075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E1DAF-647F-B6A3-0B98-F6E9347A3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590" y="664529"/>
            <a:ext cx="3515350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D0DD8-7EA1-0BD4-00EE-3CBB2A52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70" y="1280160"/>
            <a:ext cx="4852007" cy="515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dirty="0" err="1">
                <a:latin typeface="Franklin Gothic Demi Cond" panose="020B0706030402020204" pitchFamily="34" charset="0"/>
              </a:rPr>
              <a:t>perlu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belajar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melalui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iman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bergantung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lihat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sekitar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/>
              <a:t>.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Tetaplah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setia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saat</a:t>
            </a:r>
            <a:r>
              <a:rPr lang="en-ID" sz="3200" dirty="0">
                <a:latin typeface="Gill Sans Ultra Bold Condensed" panose="020B0A06020104020203" pitchFamily="34" charset="0"/>
              </a:rPr>
              <a:t> Allah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nampak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terlihat</a:t>
            </a:r>
            <a:r>
              <a:rPr lang="en-ID" sz="3200" dirty="0"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latin typeface="Gill Sans Ultra Bold Condensed" panose="020B0A06020104020203" pitchFamily="34" charset="0"/>
              </a:rPr>
              <a:t> sangat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membutuhkan</a:t>
            </a:r>
            <a:r>
              <a:rPr lang="en-ID" sz="3200" dirty="0">
                <a:latin typeface="Gill Sans Ultra Bold Condensed" panose="020B0A06020104020203" pitchFamily="34" charset="0"/>
              </a:rPr>
              <a:t>-Nya.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BE939-E211-E097-03B9-24F326361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" r="14527"/>
          <a:stretch/>
        </p:blipFill>
        <p:spPr>
          <a:xfrm>
            <a:off x="4809087" y="10"/>
            <a:ext cx="4334913" cy="6857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42340" y="713128"/>
            <a:ext cx="801649" cy="2126625"/>
            <a:chOff x="10918968" y="713127"/>
            <a:chExt cx="1273032" cy="25328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111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blue, cloud, rainbow&#10;&#10;Description automatically generated">
            <a:extLst>
              <a:ext uri="{FF2B5EF4-FFF2-40B4-BE49-F238E27FC236}">
                <a16:creationId xmlns:a16="http://schemas.microsoft.com/office/drawing/2014/main" id="{FB33E0B3-04DF-0033-2754-AC3F87ED0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7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8" y="0"/>
            <a:ext cx="91676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47E857-38E5-DDC9-1706-22F8FD7C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367"/>
            <a:ext cx="9144000" cy="56959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KESIMPULAN</a:t>
            </a:r>
            <a:endParaRPr lang="en-ID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XBd" panose="020B0A06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70D75-D8C5-7F37-5CE7-BB675ECD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128" y="5751789"/>
            <a:ext cx="7630712" cy="923330"/>
          </a:xfrm>
          <a:solidFill>
            <a:srgbClr val="00CCFF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2400" dirty="0" err="1">
                <a:latin typeface="Gill Sans Ultra Bold Condensed" panose="020B0A06020104020203" pitchFamily="34" charset="0"/>
              </a:rPr>
              <a:t>Tetaplah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setia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saat</a:t>
            </a:r>
            <a:r>
              <a:rPr lang="en-ID" sz="2400" dirty="0">
                <a:latin typeface="Gill Sans Ultra Bold Condensed" panose="020B0A06020104020203" pitchFamily="34" charset="0"/>
              </a:rPr>
              <a:t> 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nampak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terlihat</a:t>
            </a:r>
            <a:r>
              <a:rPr lang="en-ID" sz="2400" dirty="0">
                <a:latin typeface="Gill Sans Ultra Bold Condensed" panose="020B0A06020104020203" pitchFamily="34" charset="0"/>
              </a:rPr>
              <a:t>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sangat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membutuhkan</a:t>
            </a:r>
            <a:r>
              <a:rPr lang="en-ID" sz="2400" dirty="0">
                <a:latin typeface="Gill Sans Ultra Bold Condensed" panose="020B0A06020104020203" pitchFamily="34" charset="0"/>
              </a:rPr>
              <a:t>-Nya. </a:t>
            </a:r>
            <a:r>
              <a:rPr lang="en-ID" sz="2400" dirty="0" err="1">
                <a:latin typeface="Amasis MT Pro Black" panose="02040A04050005020304" pitchFamily="18" charset="0"/>
              </a:rPr>
              <a:t>Tuhan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masih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bersama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umat</a:t>
            </a:r>
            <a:r>
              <a:rPr lang="en-ID" sz="2400" dirty="0">
                <a:latin typeface="Amasis MT Pro Black" panose="02040A04050005020304" pitchFamily="18" charset="0"/>
              </a:rPr>
              <a:t>-Nya.</a:t>
            </a:r>
            <a:endParaRPr lang="en-ID" sz="2400" dirty="0"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endParaRPr lang="en-ID" sz="24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ID" sz="2400" dirty="0">
              <a:latin typeface="Gill Sans Nova Cond XBd" panose="020B0A060201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ID" sz="2400" dirty="0">
              <a:latin typeface="Eras Demi ITC" panose="020B08050305040208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ID" sz="2400" dirty="0">
              <a:latin typeface="Eras Demi ITC" panose="020B08050305040208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ID" sz="2400" dirty="0">
              <a:latin typeface="Gill Sans Nova Cond XBd" panose="020B0A060201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4D391-E076-A6E7-527A-799D843189DE}"/>
              </a:ext>
            </a:extLst>
          </p:cNvPr>
          <p:cNvSpPr/>
          <p:nvPr/>
        </p:nvSpPr>
        <p:spPr>
          <a:xfrm>
            <a:off x="341462" y="12217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62F3F-2494-4391-0A52-F440222D1C9C}"/>
              </a:ext>
            </a:extLst>
          </p:cNvPr>
          <p:cNvSpPr/>
          <p:nvPr/>
        </p:nvSpPr>
        <p:spPr>
          <a:xfrm>
            <a:off x="341462" y="22891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0A7DB5-C912-B740-D395-3EDFFD84211B}"/>
              </a:ext>
            </a:extLst>
          </p:cNvPr>
          <p:cNvSpPr/>
          <p:nvPr/>
        </p:nvSpPr>
        <p:spPr>
          <a:xfrm>
            <a:off x="344888" y="33737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FF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5137C1-3543-E35C-CE2B-2E87250DB670}"/>
              </a:ext>
            </a:extLst>
          </p:cNvPr>
          <p:cNvSpPr/>
          <p:nvPr/>
        </p:nvSpPr>
        <p:spPr>
          <a:xfrm>
            <a:off x="341462" y="458623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1112B7-23BC-880D-FB13-5B14BF8021F5}"/>
              </a:ext>
            </a:extLst>
          </p:cNvPr>
          <p:cNvSpPr/>
          <p:nvPr/>
        </p:nvSpPr>
        <p:spPr>
          <a:xfrm>
            <a:off x="341462" y="567193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CC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FB172-D2B1-C098-9FD8-79BA19D385D8}"/>
              </a:ext>
            </a:extLst>
          </p:cNvPr>
          <p:cNvSpPr txBox="1"/>
          <p:nvPr/>
        </p:nvSpPr>
        <p:spPr>
          <a:xfrm>
            <a:off x="1242276" y="1239519"/>
            <a:ext cx="763756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D" sz="2200" dirty="0">
                <a:latin typeface="Gill Sans Nova Cond XBd" panose="020B0A06020104020203" pitchFamily="34" charset="0"/>
              </a:rPr>
              <a:t>Iman </a:t>
            </a:r>
            <a:r>
              <a:rPr lang="en-ID" sz="2200" dirty="0" err="1">
                <a:latin typeface="Gill Sans Nova Cond XBd" panose="020B0A06020104020203" pitchFamily="34" charset="0"/>
              </a:rPr>
              <a:t>mendatangkan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tindakan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tepat</a:t>
            </a:r>
            <a:r>
              <a:rPr lang="en-ID" sz="2200" dirty="0">
                <a:latin typeface="Gill Sans Nova Cond XBd" panose="020B0A06020104020203" pitchFamily="34" charset="0"/>
              </a:rPr>
              <a:t> pada </a:t>
            </a:r>
            <a:r>
              <a:rPr lang="en-ID" sz="2200" dirty="0" err="1">
                <a:latin typeface="Gill Sans Nova Cond XBd" panose="020B0A06020104020203" pitchFamily="34" charset="0"/>
              </a:rPr>
              <a:t>saat-saat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tergoda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meragukan</a:t>
            </a:r>
            <a:r>
              <a:rPr lang="en-ID" sz="2200" dirty="0">
                <a:latin typeface="Gill Sans Nova Cond XBd" panose="020B0A06020104020203" pitchFamily="34" charset="0"/>
              </a:rPr>
              <a:t> Allah dan </a:t>
            </a:r>
            <a:r>
              <a:rPr lang="en-ID" sz="2200" dirty="0" err="1">
                <a:latin typeface="Gill Sans Nova Cond XBd" panose="020B0A06020104020203" pitchFamily="34" charset="0"/>
              </a:rPr>
              <a:t>kebaikan</a:t>
            </a:r>
            <a:r>
              <a:rPr lang="en-ID" sz="2200" dirty="0">
                <a:latin typeface="Gill Sans Nova Cond XBd" panose="020B0A06020104020203" pitchFamily="34" charset="0"/>
              </a:rPr>
              <a:t>-Nya. 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tumbuh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dari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bukti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janji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nubuatan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digenapi</a:t>
            </a:r>
            <a:r>
              <a:rPr lang="en-ID" sz="22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14E09-50E9-32E4-C500-05F8BBE19D48}"/>
              </a:ext>
            </a:extLst>
          </p:cNvPr>
          <p:cNvSpPr txBox="1"/>
          <p:nvPr/>
        </p:nvSpPr>
        <p:spPr>
          <a:xfrm>
            <a:off x="1252436" y="2420836"/>
            <a:ext cx="7637564" cy="83099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Eras Demi ITC" panose="020B0805030504020804" pitchFamily="34" charset="0"/>
              </a:rPr>
              <a:t>Kuasa </a:t>
            </a:r>
            <a:r>
              <a:rPr lang="en-ID" sz="2400" dirty="0" err="1">
                <a:latin typeface="Eras Demi ITC" panose="020B0805030504020804" pitchFamily="34" charset="0"/>
              </a:rPr>
              <a:t>doa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terbatas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bila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ditujukan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Yesus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atau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Bapa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kehendak</a:t>
            </a:r>
            <a:r>
              <a:rPr lang="en-ID" sz="2400" dirty="0">
                <a:latin typeface="Eras Demi ITC" panose="020B0805030504020804" pitchFamily="34" charset="0"/>
              </a:rPr>
              <a:t>-Nya.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E7649-7945-E471-FFEA-40E75DBC1AE3}"/>
              </a:ext>
            </a:extLst>
          </p:cNvPr>
          <p:cNvSpPr txBox="1"/>
          <p:nvPr/>
        </p:nvSpPr>
        <p:spPr>
          <a:xfrm>
            <a:off x="1249128" y="3326047"/>
            <a:ext cx="7637564" cy="1107996"/>
          </a:xfrm>
          <a:prstGeom prst="rect">
            <a:avLst/>
          </a:prstGeom>
          <a:solidFill>
            <a:srgbClr val="00FF99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Gill Sans Nova Cond XBd" panose="020B0A06020104020203" pitchFamily="34" charset="0"/>
              </a:rPr>
              <a:t>Satu-</a:t>
            </a:r>
            <a:r>
              <a:rPr lang="en-ID" sz="2200" dirty="0" err="1">
                <a:latin typeface="Gill Sans Nova Cond XBd" panose="020B0A06020104020203" pitchFamily="34" charset="0"/>
              </a:rPr>
              <a:t>satunya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harapan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berada</a:t>
            </a:r>
            <a:r>
              <a:rPr lang="en-ID" sz="2200" dirty="0">
                <a:latin typeface="Gill Sans Nova Cond XBd" panose="020B0A06020104020203" pitchFamily="34" charset="0"/>
              </a:rPr>
              <a:t> di </a:t>
            </a:r>
            <a:r>
              <a:rPr lang="en-ID" sz="2200" dirty="0" err="1"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latin typeface="Gill Sans Nova Cond XBd" panose="020B0A06020104020203" pitchFamily="34" charset="0"/>
              </a:rPr>
              <a:t> Allah yang </a:t>
            </a:r>
            <a:r>
              <a:rPr lang="en-ID" sz="2200" dirty="0" err="1">
                <a:latin typeface="Gill Sans Nova Cond XBd" panose="020B0A06020104020203" pitchFamily="34" charset="0"/>
              </a:rPr>
              <a:t>menanggung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atas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diri</a:t>
            </a:r>
            <a:r>
              <a:rPr lang="en-ID" sz="2200" dirty="0">
                <a:latin typeface="Gill Sans Nova Cond XBd" panose="020B0A06020104020203" pitchFamily="34" charset="0"/>
              </a:rPr>
              <a:t>-Nya dan </a:t>
            </a:r>
            <a:r>
              <a:rPr lang="en-ID" sz="2200" dirty="0" err="1">
                <a:latin typeface="Gill Sans Nova Cond XBd" panose="020B0A06020104020203" pitchFamily="34" charset="0"/>
              </a:rPr>
              <a:t>membangkitkan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juga </a:t>
            </a:r>
            <a:r>
              <a:rPr lang="en-ID" sz="2200" dirty="0" err="1"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kuasa</a:t>
            </a:r>
            <a:r>
              <a:rPr lang="en-ID" sz="2200" dirty="0">
                <a:latin typeface="Gill Sans Nova Cond XBd" panose="020B0A06020104020203" pitchFamily="34" charset="0"/>
              </a:rPr>
              <a:t>-Nya.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ACBD2A-E675-46D3-6B4A-F065887C07FF}"/>
              </a:ext>
            </a:extLst>
          </p:cNvPr>
          <p:cNvSpPr txBox="1"/>
          <p:nvPr/>
        </p:nvSpPr>
        <p:spPr>
          <a:xfrm>
            <a:off x="1242276" y="4526376"/>
            <a:ext cx="7644416" cy="1107996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XBd" panose="020B0A06020104020203" pitchFamily="34" charset="0"/>
              </a:rPr>
              <a:t>Apapun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masalahnya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perlu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khawatir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karena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ALLAH PEDULI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mengubah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situasi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apapun</a:t>
            </a:r>
            <a:r>
              <a:rPr lang="en-ID" sz="2200" dirty="0">
                <a:latin typeface="Gill Sans Nova Cond XBd" panose="020B0A06020104020203" pitchFamily="34" charset="0"/>
              </a:rPr>
              <a:t>. 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Yang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perlukan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hanya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mempercayai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menyelesaikannya</a:t>
            </a:r>
            <a:r>
              <a:rPr lang="en-ID" sz="2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28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A19B9A-90B1-BC91-69B4-4626ABE14D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22A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DF7B-5092-9496-2855-2AA0D3750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04" y="2150745"/>
            <a:ext cx="5714096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Kita </a:t>
            </a:r>
            <a:r>
              <a:rPr lang="en-US" b="1" dirty="0" err="1">
                <a:solidFill>
                  <a:schemeClr val="bg1"/>
                </a:solidFill>
              </a:rPr>
              <a:t>telah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merasakan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kehadiran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Tuhan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melihat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kuasa</a:t>
            </a:r>
            <a:r>
              <a:rPr lang="en-US" b="1" dirty="0">
                <a:solidFill>
                  <a:schemeClr val="bg1"/>
                </a:solidFill>
              </a:rPr>
              <a:t>-Nya </a:t>
            </a:r>
            <a:r>
              <a:rPr lang="en-US" b="1" dirty="0" err="1">
                <a:solidFill>
                  <a:schemeClr val="bg1"/>
                </a:solidFill>
              </a:rPr>
              <a:t>beraksi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berkali</a:t>
            </a:r>
            <a:r>
              <a:rPr lang="en-US" b="1" dirty="0">
                <a:solidFill>
                  <a:schemeClr val="bg1"/>
                </a:solidFill>
              </a:rPr>
              <a:t>-kali. </a:t>
            </a:r>
            <a:r>
              <a:rPr lang="en-US" b="1" dirty="0" err="1">
                <a:solidFill>
                  <a:schemeClr val="bg1"/>
                </a:solidFill>
              </a:rPr>
              <a:t>Namun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kalanya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sekali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tidak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dapat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merasakan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melihat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tangan</a:t>
            </a:r>
            <a:r>
              <a:rPr lang="en-US" b="1" dirty="0">
                <a:solidFill>
                  <a:schemeClr val="bg1"/>
                </a:solidFill>
              </a:rPr>
              <a:t>-Nya yang </a:t>
            </a:r>
            <a:r>
              <a:rPr lang="en-US" b="1" dirty="0" err="1">
                <a:solidFill>
                  <a:schemeClr val="bg1"/>
                </a:solidFill>
              </a:rPr>
              <a:t>penuh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kuasa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Hanyalah</a:t>
            </a:r>
            <a:r>
              <a:rPr lang="en-US" b="1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keheningan</a:t>
            </a:r>
            <a:r>
              <a:rPr lang="en-US" b="1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kegelapan</a:t>
            </a:r>
            <a:r>
              <a:rPr lang="en-US" b="1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s-ES" b="1" dirty="0">
              <a:solidFill>
                <a:schemeClr val="bg1"/>
              </a:solidFill>
              <a:latin typeface="Gill Sans Ultra Bold Condensed" panose="020B0A06020104020203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Itu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adalah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waktu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dimana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sangat </a:t>
            </a:r>
            <a:r>
              <a:rPr lang="en-US" b="1" dirty="0" err="1">
                <a:solidFill>
                  <a:schemeClr val="bg1"/>
                </a:solidFill>
              </a:rPr>
              <a:t>memerlukan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iman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sehingga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dapat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terus</a:t>
            </a:r>
            <a:r>
              <a:rPr lang="en-US" b="1" dirty="0">
                <a:solidFill>
                  <a:schemeClr val="bg1"/>
                </a:solidFill>
              </a:rPr>
              <a:t> “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seperti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melihat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apa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tidak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kelihatan</a:t>
            </a:r>
            <a:r>
              <a:rPr lang="en-US" b="1" dirty="0">
                <a:solidFill>
                  <a:schemeClr val="bg1"/>
                </a:solidFill>
              </a:rPr>
              <a:t>” (</a:t>
            </a:r>
            <a:r>
              <a:rPr lang="en-US" b="1" dirty="0" err="1">
                <a:solidFill>
                  <a:schemeClr val="bg1"/>
                </a:solidFill>
              </a:rPr>
              <a:t>Ibr</a:t>
            </a:r>
            <a:r>
              <a:rPr lang="en-US" b="1" dirty="0">
                <a:solidFill>
                  <a:schemeClr val="bg1"/>
                </a:solidFill>
              </a:rPr>
              <a:t> 11:27). 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Kita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harus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menggunakan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semua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kekuatan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Tuhan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berikan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kepada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dengan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iman</a:t>
            </a:r>
            <a:r>
              <a:rPr lang="en-US" b="1" dirty="0">
                <a:solidFill>
                  <a:schemeClr val="bg1"/>
                </a:solidFill>
                <a:latin typeface="Eras Demi ITC" panose="020B0805030504020804" pitchFamily="34" charset="0"/>
              </a:rPr>
              <a:t>.</a:t>
            </a:r>
            <a:endParaRPr lang="es-ES" b="1" dirty="0">
              <a:solidFill>
                <a:schemeClr val="bg1"/>
              </a:solidFill>
              <a:latin typeface="Eras Demi ITC" panose="020B0805030504020804" pitchFamily="34" charset="0"/>
            </a:endParaRPr>
          </a:p>
          <a:p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C8B9E-2AAC-B19D-5E20-48D1AC20F8F5}"/>
              </a:ext>
            </a:extLst>
          </p:cNvPr>
          <p:cNvSpPr txBox="1"/>
          <p:nvPr/>
        </p:nvSpPr>
        <p:spPr>
          <a:xfrm>
            <a:off x="736600" y="363974"/>
            <a:ext cx="7670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FF00"/>
                </a:solidFill>
              </a:rPr>
              <a:t>“</a:t>
            </a:r>
            <a:r>
              <a:rPr lang="en-US" sz="2800" b="1" dirty="0" err="1">
                <a:solidFill>
                  <a:srgbClr val="FFFF00"/>
                </a:solidFill>
              </a:rPr>
              <a:t>Tetapi</a:t>
            </a:r>
            <a:r>
              <a:rPr lang="en-US" sz="2800" b="1" dirty="0">
                <a:solidFill>
                  <a:srgbClr val="FFFF00"/>
                </a:solidFill>
              </a:rPr>
              <a:t> orang-Ku yang </a:t>
            </a:r>
            <a:r>
              <a:rPr lang="en-US" sz="2800" b="1" dirty="0" err="1">
                <a:solidFill>
                  <a:srgbClr val="FFFF00"/>
                </a:solidFill>
              </a:rPr>
              <a:t>benar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akan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hidup</a:t>
            </a:r>
            <a:r>
              <a:rPr lang="en-US" sz="2800" b="1" dirty="0">
                <a:solidFill>
                  <a:srgbClr val="FFFF00"/>
                </a:solidFill>
              </a:rPr>
              <a:t> oleh </a:t>
            </a:r>
            <a:r>
              <a:rPr lang="en-US" sz="2800" b="1" dirty="0" err="1">
                <a:solidFill>
                  <a:srgbClr val="FFFF00"/>
                </a:solidFill>
              </a:rPr>
              <a:t>iman</a:t>
            </a:r>
            <a:r>
              <a:rPr lang="en-US" sz="2800" b="1" dirty="0">
                <a:solidFill>
                  <a:srgbClr val="FFFF00"/>
                </a:solidFill>
              </a:rPr>
              <a:t>, dan </a:t>
            </a:r>
            <a:r>
              <a:rPr lang="en-US" sz="2800" b="1" dirty="0" err="1">
                <a:solidFill>
                  <a:srgbClr val="FFFF00"/>
                </a:solidFill>
              </a:rPr>
              <a:t>apabila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ia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mengundurkan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diri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err="1">
                <a:solidFill>
                  <a:srgbClr val="FFFF00"/>
                </a:solidFill>
              </a:rPr>
              <a:t>maka</a:t>
            </a:r>
            <a:r>
              <a:rPr lang="en-US" sz="2800" b="1" dirty="0">
                <a:solidFill>
                  <a:srgbClr val="FFFF00"/>
                </a:solidFill>
              </a:rPr>
              <a:t> Aku </a:t>
            </a:r>
            <a:r>
              <a:rPr lang="en-US" sz="2800" b="1" dirty="0" err="1">
                <a:solidFill>
                  <a:srgbClr val="FFFF00"/>
                </a:solidFill>
              </a:rPr>
              <a:t>tidak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berkenan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kepadanya</a:t>
            </a:r>
            <a:r>
              <a:rPr lang="en-US" sz="2800" b="1" dirty="0">
                <a:solidFill>
                  <a:srgbClr val="FFFF00"/>
                </a:solidFill>
              </a:rPr>
              <a:t>” (</a:t>
            </a:r>
            <a:r>
              <a:rPr lang="en-US" sz="2800" b="1" dirty="0" err="1">
                <a:solidFill>
                  <a:srgbClr val="FFFF00"/>
                </a:solidFill>
              </a:rPr>
              <a:t>Ibr</a:t>
            </a:r>
            <a:r>
              <a:rPr lang="en-US" sz="2800" b="1" dirty="0">
                <a:solidFill>
                  <a:srgbClr val="FFFF00"/>
                </a:solidFill>
              </a:rPr>
              <a:t> 10:38).”</a:t>
            </a:r>
            <a:endParaRPr lang="es-E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0EAD5-5F03-9226-0F87-1DD9FF8D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35" y="1748969"/>
            <a:ext cx="3778585" cy="46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4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42DE2-5FE4-5527-6D63-2155815B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" y="0"/>
            <a:ext cx="91358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26B48C-916C-E7FE-1E59-239B987C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000"/>
            <a:ext cx="7886700" cy="1325563"/>
          </a:xfrm>
        </p:spPr>
        <p:txBody>
          <a:bodyPr/>
          <a:lstStyle/>
          <a:p>
            <a:pPr algn="ctr"/>
            <a:r>
              <a:rPr lang="fi-FI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KELIMPAHAN BAPA KITA</a:t>
            </a:r>
            <a:br>
              <a:rPr lang="fi-FI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fi-FI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Minggu, 14 Agustus 2022</a:t>
            </a:r>
            <a:endParaRPr lang="en-ID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D5865-F2E4-DC1E-35D9-B848EDD42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14" y="1960879"/>
            <a:ext cx="7890764" cy="4643121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Ada </a:t>
            </a:r>
            <a:r>
              <a:rPr lang="en-ID" dirty="0" err="1">
                <a:latin typeface="Impact" panose="020B0806030902050204" pitchFamily="34" charset="0"/>
              </a:rPr>
              <a:t>dua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alasan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sering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meragukan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kebaikan</a:t>
            </a:r>
            <a:r>
              <a:rPr lang="en-ID" dirty="0">
                <a:latin typeface="Impact" panose="020B0806030902050204" pitchFamily="34" charset="0"/>
              </a:rPr>
              <a:t> Allah,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:    </a:t>
            </a:r>
          </a:p>
          <a:p>
            <a:pPr marL="514350" indent="-514350">
              <a:buAutoNum type="arabicPeriod"/>
            </a:pP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memiliki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hasrat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membara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hati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pikiran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yakini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namun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gagasan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menginginkan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berbeda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tampak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konyol</a:t>
            </a:r>
            <a:r>
              <a:rPr lang="en-ID" sz="2400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AutoNum type="arabicPeriod"/>
            </a:pPr>
            <a:r>
              <a:rPr lang="en-ID" sz="2400" dirty="0"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meragukan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kebaikan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pengalaman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bertentangan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yakini</a:t>
            </a:r>
            <a:r>
              <a:rPr lang="en-ID" sz="2400" dirty="0">
                <a:latin typeface="Gill Sans Nova Cond XBd" panose="020B0A06020104020203" pitchFamily="34" charset="0"/>
              </a:rPr>
              <a:t>. Jika </a:t>
            </a:r>
            <a:r>
              <a:rPr lang="en-ID" sz="2400" dirty="0" err="1">
                <a:latin typeface="Gill Sans Nova Cond XBd" panose="020B0A06020104020203" pitchFamily="34" charset="0"/>
              </a:rPr>
              <a:t>sesuatu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terlihat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terdengar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rasanya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enak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pasti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bagus</a:t>
            </a:r>
            <a:r>
              <a:rPr lang="en-ID" sz="2400" dirty="0">
                <a:latin typeface="Gill Sans Nova Cond XBd" panose="020B0A06020104020203" pitchFamily="34" charset="0"/>
              </a:rPr>
              <a:t>. Jadi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memilikinya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80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E80FB-0BE3-C3E5-EA85-C2BDAFBD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1397561"/>
            <a:ext cx="2569467" cy="40623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2FE8-72DA-B0E5-E949-97A99148D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59" y="548640"/>
            <a:ext cx="5680644" cy="6167119"/>
          </a:xfrm>
        </p:spPr>
        <p:txBody>
          <a:bodyPr>
            <a:noAutofit/>
          </a:bodyPr>
          <a:lstStyle/>
          <a:p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sinilah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IMAN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memainkan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peranan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Iman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mendatangkan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tepat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saat-saat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tergoda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meragukan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Allah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kebaikan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-Nya. 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IMAN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tumbuh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bukti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janji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Tuhan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nubuatan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B0F0"/>
                </a:solidFill>
                <a:latin typeface="Bernard MT Condensed" panose="02050806060905020404" pitchFamily="18" charset="0"/>
              </a:rPr>
              <a:t>digenapi</a:t>
            </a:r>
            <a:r>
              <a:rPr lang="en-ID" dirty="0">
                <a:solidFill>
                  <a:srgbClr val="00B0F0"/>
                </a:solidFill>
                <a:latin typeface="Bernard MT Condensed" panose="02050806060905020404" pitchFamily="18" charset="0"/>
              </a:rPr>
              <a:t>.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kebaikan</a:t>
            </a:r>
            <a:r>
              <a:rPr lang="en-ID" dirty="0">
                <a:latin typeface="Franklin Gothic Medium Cond" panose="020B0606030402020204" pitchFamily="34" charset="0"/>
              </a:rPr>
              <a:t> Allah yang </a:t>
            </a:r>
            <a:r>
              <a:rPr lang="en-ID" dirty="0" err="1">
                <a:latin typeface="Franklin Gothic Medium Cond" panose="020B0606030402020204" pitchFamily="34" charset="0"/>
              </a:rPr>
              <a:t>luar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biasa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digambarkan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Roma 8:32 "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menyayangkan</a:t>
            </a:r>
            <a:r>
              <a:rPr lang="en-ID" dirty="0">
                <a:latin typeface="Franklin Gothic Medium Cond" panose="020B0606030402020204" pitchFamily="34" charset="0"/>
              </a:rPr>
              <a:t> Anak-Nya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menyerahkan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bagaimanakah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mengaruniakan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bersama-sama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?" </a:t>
            </a:r>
          </a:p>
        </p:txBody>
      </p:sp>
    </p:spTree>
    <p:extLst>
      <p:ext uri="{BB962C8B-B14F-4D97-AF65-F5344CB8AC3E}">
        <p14:creationId xmlns:p14="http://schemas.microsoft.com/office/powerpoint/2010/main" val="1093058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69E91E-651F-1C2C-58D8-DDF16FAE7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6" t="1466" r="-1" b="8835"/>
          <a:stretch/>
        </p:blipFill>
        <p:spPr>
          <a:xfrm>
            <a:off x="0" y="0"/>
            <a:ext cx="392702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E44F-4CEB-42CA-3618-DF0E6AEB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597" y="619760"/>
            <a:ext cx="5216974" cy="5882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ayat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penting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logika</a:t>
            </a:r>
            <a:r>
              <a:rPr lang="en-ID" sz="2600" dirty="0">
                <a:latin typeface="Franklin Gothic Medium Cond" panose="020B0606030402020204" pitchFamily="34" charset="0"/>
              </a:rPr>
              <a:t> yang sangat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membantu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agar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kewalahan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keadaan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"Jika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ragu-ragu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mempertaruhkan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merangkul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kondisi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mengekspos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diri</a:t>
            </a:r>
            <a:r>
              <a:rPr lang="en-ID" sz="2600" dirty="0">
                <a:latin typeface="Franklin Gothic Medium Cond" panose="020B0606030402020204" pitchFamily="34" charset="0"/>
              </a:rPr>
              <a:t>-Nya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keadaan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terburuk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mengutus</a:t>
            </a:r>
            <a:r>
              <a:rPr lang="en-ID" sz="2600" dirty="0">
                <a:latin typeface="Franklin Gothic Medium Cond" panose="020B0606030402020204" pitchFamily="34" charset="0"/>
              </a:rPr>
              <a:t> Anak-Nya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apakah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</a:t>
            </a:r>
            <a:r>
              <a:rPr lang="en-ID" sz="2600" dirty="0">
                <a:latin typeface="Franklin Gothic Medium Cond" panose="020B0606030402020204" pitchFamily="34" charset="0"/>
              </a:rPr>
              <a:t> lain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cuma-cuma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?" </a:t>
            </a:r>
            <a:r>
              <a:rPr lang="en-ID" sz="2600" dirty="0" err="1">
                <a:latin typeface="Gill Sans Nova Cond XBd" panose="020B0A06020104020203" pitchFamily="34" charset="0"/>
              </a:rPr>
              <a:t>Bagaimanakah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mungkin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berpikir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mengutus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kemudian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jahat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pelit</a:t>
            </a:r>
            <a:r>
              <a:rPr lang="en-ID" sz="2600" dirty="0">
                <a:latin typeface="Gill Sans Nova Cond XBd" panose="020B0A06020104020203" pitchFamily="34" charset="0"/>
              </a:rPr>
              <a:t>? Sangat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mungkin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061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E11F2-B0B6-3C30-6454-A5632E77D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4DC31-CD77-97ED-93C1-62BC89EF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91550"/>
            <a:ext cx="8229600" cy="3266440"/>
          </a:xfrm>
        </p:spPr>
        <p:txBody>
          <a:bodyPr anchor="ctr">
            <a:norm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kebenaran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kemurahan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hati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, yang </a:t>
            </a:r>
            <a:r>
              <a:rPr lang="en-ID" sz="2600" dirty="0" err="1">
                <a:latin typeface="Gill Sans Nova Cond XBd" panose="020B0A06020104020203" pitchFamily="34" charset="0"/>
              </a:rPr>
              <a:t>terlihat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harus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memiliki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dampak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lebih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kuat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pemikiran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keraguan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mungkin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ditimbulkan</a:t>
            </a:r>
            <a:r>
              <a:rPr lang="en-ID" sz="2600" dirty="0">
                <a:latin typeface="Gill Sans Nova Cond XBd" panose="020B0A06020104020203" pitchFamily="34" charset="0"/>
              </a:rPr>
              <a:t> oleh </a:t>
            </a:r>
            <a:r>
              <a:rPr lang="en-ID" sz="2600" dirty="0" err="1">
                <a:latin typeface="Gill Sans Nova Cond XBd" panose="020B0A06020104020203" pitchFamily="34" charset="0"/>
              </a:rPr>
              <a:t>cawan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lebur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600" dirty="0" err="1">
                <a:latin typeface="Franklin Gothic Medium Cond" panose="020B0606030402020204" pitchFamily="34" charset="0"/>
              </a:rPr>
              <a:t>Luangkanlah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merenungkan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kemurahan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Roma 8:32,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meragukan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kebaikan</a:t>
            </a:r>
            <a:r>
              <a:rPr lang="en-ID" sz="2600" dirty="0">
                <a:latin typeface="Franklin Gothic Medium Cond" panose="020B06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90047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F8ACD-643D-9541-6057-46E90704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79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04D9B2-8E0A-8A0A-D1BB-CFF01228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1250314"/>
          </a:xfrm>
        </p:spPr>
        <p:txBody>
          <a:bodyPr/>
          <a:lstStyle/>
          <a:p>
            <a:pPr algn="ctr"/>
            <a:r>
              <a:rPr lang="fi-FI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 NAMA YESUS</a:t>
            </a:r>
            <a:b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Senin, 15 Agustus 2022</a:t>
            </a:r>
            <a:endParaRPr lang="en-ID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50656-32DD-E1B1-5E4D-E7F4FF06F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280" y="1989299"/>
            <a:ext cx="5386070" cy="4351338"/>
          </a:xfrm>
        </p:spPr>
        <p:txBody>
          <a:bodyPr/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Alasan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berdoa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nama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luar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biasa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terdapat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14:13-14 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"dan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juga yang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minta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nama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-Ku, Aku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melakukannya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Bapa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dipermuliakan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Anak. Jika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meminta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-Ku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nama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-Ku, Aku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melakukannya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DF2FC-DF4C-68C1-E8E1-2899BF24C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4" r="39579"/>
          <a:stretch/>
        </p:blipFill>
        <p:spPr>
          <a:xfrm>
            <a:off x="295190" y="1087120"/>
            <a:ext cx="2544995" cy="5242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343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1ECC3-DB6B-4E47-0AAB-DAF4A262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41" y="479493"/>
            <a:ext cx="4307839" cy="1325563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Bernard MT Condensed" panose="02050806060905020404" pitchFamily="18" charset="0"/>
              </a:rPr>
              <a:t>Apa artinya berdoa dalam nama Yesus?</a:t>
            </a:r>
            <a:endParaRPr lang="en-ID" sz="3600" dirty="0">
              <a:latin typeface="Bernard MT Condensed" panose="020508060609050204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312AD-2810-DD52-262F-55CE7074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6" y="1150772"/>
            <a:ext cx="2979152" cy="456574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58CD4-F40F-0DEE-A7F6-471FF64FC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861" y="2119756"/>
            <a:ext cx="5587999" cy="47087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berdoa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selaras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kehendak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kepribadian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tabiat</a:t>
            </a:r>
            <a:r>
              <a:rPr lang="en-ID" sz="2600" dirty="0">
                <a:latin typeface="Franklin Gothic Medium Cond" panose="020B0606030402020204" pitchFamily="34" charset="0"/>
              </a:rPr>
              <a:t>-Nya.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berdoa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kepercayaan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-Nya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kekuasaan</a:t>
            </a:r>
            <a:r>
              <a:rPr lang="en-ID" sz="2600" dirty="0">
                <a:latin typeface="Franklin Gothic Medium Cond" panose="020B0606030402020204" pitchFamily="34" charset="0"/>
              </a:rPr>
              <a:t>-Nya </a:t>
            </a:r>
            <a:r>
              <a:rPr lang="en-ID" sz="2600" dirty="0" err="1">
                <a:latin typeface="Franklin Gothic Medium Cond" panose="020B0606030402020204" pitchFamily="34" charset="0"/>
              </a:rPr>
              <a:t>serta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kerinduan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memuliakan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Bapa</a:t>
            </a:r>
            <a:r>
              <a:rPr lang="en-ID" sz="2600" dirty="0">
                <a:latin typeface="Franklin Gothic Medium Cond" panose="020B0606030402020204" pitchFamily="34" charset="0"/>
              </a:rPr>
              <a:t> dan Anak.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menjawab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doa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dipanjatkan</a:t>
            </a:r>
            <a:r>
              <a:rPr lang="en-ID" sz="2600" dirty="0">
                <a:latin typeface="Franklin Gothic Medium Cond" panose="020B0606030402020204" pitchFamily="34" charset="0"/>
              </a:rPr>
              <a:t>-Nya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. Kuasa </a:t>
            </a:r>
            <a:r>
              <a:rPr lang="en-ID" sz="2600" dirty="0" err="1">
                <a:latin typeface="Franklin Gothic Medium Cond" panose="020B0606030402020204" pitchFamily="34" charset="0"/>
              </a:rPr>
              <a:t>doa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terbatas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ditujukan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Bapa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kehendak</a:t>
            </a:r>
            <a:r>
              <a:rPr lang="en-ID" sz="2600" dirty="0">
                <a:latin typeface="Franklin Gothic Medium Cond" panose="020B06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65018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1828</Words>
  <Application>Microsoft Office PowerPoint</Application>
  <PresentationFormat>On-screen Show (4:3)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Amasis MT Pro Black</vt:lpstr>
      <vt:lpstr>Arial</vt:lpstr>
      <vt:lpstr>b Boba Popsicle</vt:lpstr>
      <vt:lpstr>Bernard MT Condensed</vt:lpstr>
      <vt:lpstr>Calibri</vt:lpstr>
      <vt:lpstr>Calibri Light</vt:lpstr>
      <vt:lpstr>Congenial Black</vt:lpstr>
      <vt:lpstr>Eras Bold ITC</vt:lpstr>
      <vt:lpstr>Eras Demi ITC</vt:lpstr>
      <vt:lpstr>Eras Medium ITC</vt:lpstr>
      <vt:lpstr>Franklin Gothic Demi Cond</vt:lpstr>
      <vt:lpstr>Franklin Gothic Heavy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MELIHAT YANG TAK TERLIHAT</vt:lpstr>
      <vt:lpstr>IBRANI 11:27</vt:lpstr>
      <vt:lpstr>PowerPoint Presentation</vt:lpstr>
      <vt:lpstr>KELIMPAHAN BAPA KITA Minggu, 14 Agustus 2022</vt:lpstr>
      <vt:lpstr>PowerPoint Presentation</vt:lpstr>
      <vt:lpstr>PowerPoint Presentation</vt:lpstr>
      <vt:lpstr>PowerPoint Presentation</vt:lpstr>
      <vt:lpstr>DALAM NAMA YESUS Senin, 15 Agustus 2022</vt:lpstr>
      <vt:lpstr>Apa artinya berdoa dalam nama Yesus?</vt:lpstr>
      <vt:lpstr>Bagaimana kita memahami  janji Yesus  untuk berdoa dalam nama-Nya?</vt:lpstr>
      <vt:lpstr>PowerPoint Presentation</vt:lpstr>
      <vt:lpstr>KUASA KEBANGKITAN Selasa, 16 Agustus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arti serahkanlah dalam ayat ini?</vt:lpstr>
      <vt:lpstr>Kecemasan dapat disebabkan oleh berbagai hal, di antaranya: </vt:lpstr>
      <vt:lpstr>PowerPoint Presentation</vt:lpstr>
      <vt:lpstr>PowerPoint Presentation</vt:lpstr>
      <vt:lpstr>MAZMUR 37:5</vt:lpstr>
      <vt:lpstr>PowerPoint Presentation</vt:lpstr>
      <vt:lpstr>Yesaya 40:28-31</vt:lpstr>
      <vt:lpstr>PowerPoint Presentation</vt:lpstr>
      <vt:lpstr>PowerPoint Presentation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MELIHAT YANG TAK TERLIHAT</dc:title>
  <dc:creator>daniel siswanto</dc:creator>
  <cp:lastModifiedBy>daniel siswanto</cp:lastModifiedBy>
  <cp:revision>10</cp:revision>
  <dcterms:created xsi:type="dcterms:W3CDTF">2022-08-15T06:56:26Z</dcterms:created>
  <dcterms:modified xsi:type="dcterms:W3CDTF">2022-08-18T05:28:26Z</dcterms:modified>
</cp:coreProperties>
</file>