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82" r:id="rId4"/>
    <p:sldId id="257" r:id="rId5"/>
    <p:sldId id="258" r:id="rId6"/>
    <p:sldId id="259" r:id="rId7"/>
    <p:sldId id="267" r:id="rId8"/>
    <p:sldId id="260" r:id="rId9"/>
    <p:sldId id="261" r:id="rId10"/>
    <p:sldId id="262" r:id="rId11"/>
    <p:sldId id="263" r:id="rId12"/>
    <p:sldId id="264" r:id="rId13"/>
    <p:sldId id="265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5" r:id="rId23"/>
    <p:sldId id="278" r:id="rId24"/>
    <p:sldId id="279" r:id="rId25"/>
    <p:sldId id="280" r:id="rId26"/>
    <p:sldId id="281" r:id="rId27"/>
    <p:sldId id="277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1E34"/>
    <a:srgbClr val="5D2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92" autoAdjust="0"/>
  </p:normalViewPr>
  <p:slideViewPr>
    <p:cSldViewPr>
      <p:cViewPr>
        <p:scale>
          <a:sx n="57" d="100"/>
          <a:sy n="57" d="100"/>
        </p:scale>
        <p:origin x="752" y="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709F-836B-445D-A8AD-958B7C9E3D34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AD273-35B6-4D4A-A275-19A48C8C7B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709F-836B-445D-A8AD-958B7C9E3D34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AD273-35B6-4D4A-A275-19A48C8C7B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709F-836B-445D-A8AD-958B7C9E3D34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AD273-35B6-4D4A-A275-19A48C8C7B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709F-836B-445D-A8AD-958B7C9E3D34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AD273-35B6-4D4A-A275-19A48C8C7B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709F-836B-445D-A8AD-958B7C9E3D34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AD273-35B6-4D4A-A275-19A48C8C7B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709F-836B-445D-A8AD-958B7C9E3D34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AD273-35B6-4D4A-A275-19A48C8C7B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709F-836B-445D-A8AD-958B7C9E3D34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AD273-35B6-4D4A-A275-19A48C8C7B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709F-836B-445D-A8AD-958B7C9E3D34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AD273-35B6-4D4A-A275-19A48C8C7B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709F-836B-445D-A8AD-958B7C9E3D34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AD273-35B6-4D4A-A275-19A48C8C7B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709F-836B-445D-A8AD-958B7C9E3D34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AD273-35B6-4D4A-A275-19A48C8C7B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709F-836B-445D-A8AD-958B7C9E3D34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AD273-35B6-4D4A-A275-19A48C8C7B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A709F-836B-445D-A8AD-958B7C9E3D34}" type="datetimeFigureOut">
              <a:rPr lang="en-US" smtClean="0"/>
              <a:pPr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AD273-35B6-4D4A-A275-19A48C8C7B5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7065F7-50F4-BFB4-A7DF-1610AED214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5"/>
          <a:stretch/>
        </p:blipFill>
        <p:spPr>
          <a:xfrm>
            <a:off x="3826328" y="10"/>
            <a:ext cx="5320771" cy="685798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4066D6-1B59-4642-A86D-39464CEE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3954066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18E928D9-3091-4385-B979-265D55AD0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03011">
            <a:off x="1288989" y="700861"/>
            <a:ext cx="2240925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2336" y="1428177"/>
            <a:ext cx="3069394" cy="279860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MELIHAT WAJAH TUKANG EMAS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D602432-D774-4CF5-94E8-7D52D0105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889" y="4626633"/>
            <a:ext cx="368971" cy="4919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805" y="5280106"/>
            <a:ext cx="3640719" cy="116465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Pelajaran ke-4,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Triwulan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III</a:t>
            </a:r>
          </a:p>
          <a:p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Tahun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F9EBB4-5078-47B2-AAA0-DF4A88D81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5949" y="5011563"/>
            <a:ext cx="548668" cy="731558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o image&#10;&#10;Description automatically generated">
            <a:extLst>
              <a:ext uri="{FF2B5EF4-FFF2-40B4-BE49-F238E27FC236}">
                <a16:creationId xmlns:a16="http://schemas.microsoft.com/office/drawing/2014/main" id="{E6AE78C2-9ED8-3690-BBEE-118D10D51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70161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8596" y="428604"/>
            <a:ext cx="529553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Eras Demi ITC" pitchFamily="34" charset="0"/>
              </a:rPr>
              <a:t>Proses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pemurnian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karakter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membutuhkan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perantara</a:t>
            </a:r>
            <a:r>
              <a:rPr lang="en-US" sz="2800" dirty="0">
                <a:latin typeface="Eras Demi ITC" pitchFamily="34" charset="0"/>
              </a:rPr>
              <a:t>, </a:t>
            </a:r>
            <a:r>
              <a:rPr lang="en-US" sz="2800" dirty="0" err="1">
                <a:latin typeface="Eras Demi ITC" pitchFamily="34" charset="0"/>
              </a:rPr>
              <a:t>Alkitab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menggambarkannya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dengan</a:t>
            </a:r>
            <a:r>
              <a:rPr lang="en-US" sz="2800" dirty="0">
                <a:latin typeface="Eras Demi ITC" pitchFamily="34" charset="0"/>
              </a:rPr>
              <a:t> API. </a:t>
            </a:r>
            <a:r>
              <a:rPr lang="en-US" sz="2800" dirty="0" err="1">
                <a:latin typeface="Eras Demi ITC" pitchFamily="34" charset="0"/>
              </a:rPr>
              <a:t>Api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penderitaan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memiliki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peran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dalam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pembentukan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dan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pemurnian</a:t>
            </a:r>
            <a:r>
              <a:rPr lang="en-US" sz="2800" dirty="0">
                <a:latin typeface="Eras Demi ITC" pitchFamily="34" charset="0"/>
              </a:rPr>
              <a:t> </a:t>
            </a:r>
            <a:r>
              <a:rPr lang="en-US" sz="2800" dirty="0" err="1">
                <a:latin typeface="Eras Demi ITC" pitchFamily="34" charset="0"/>
              </a:rPr>
              <a:t>karakter</a:t>
            </a:r>
            <a:r>
              <a:rPr lang="en-US" sz="2800" dirty="0">
                <a:latin typeface="Eras Demi ITC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179588" y="4063712"/>
            <a:ext cx="666791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Bernard MT Condensed" pitchFamily="18" charset="0"/>
              </a:rPr>
              <a:t>Iblis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memiliki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kekuatan</a:t>
            </a:r>
            <a:r>
              <a:rPr lang="en-US" sz="2800" dirty="0">
                <a:latin typeface="Bernard MT Condensed" pitchFamily="18" charset="0"/>
              </a:rPr>
              <a:t> yang </a:t>
            </a:r>
            <a:r>
              <a:rPr lang="en-US" sz="2800" dirty="0" err="1">
                <a:latin typeface="Bernard MT Condensed" pitchFamily="18" charset="0"/>
              </a:rPr>
              <a:t>tidak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boleh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diremehkan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walaupun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Yesus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telah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menggalahkannya</a:t>
            </a:r>
            <a:r>
              <a:rPr lang="en-US" sz="2800" dirty="0">
                <a:latin typeface="Bernard MT Condensed" pitchFamily="18" charset="0"/>
              </a:rPr>
              <a:t>. Kita </a:t>
            </a:r>
            <a:r>
              <a:rPr lang="en-US" sz="2800" dirty="0" err="1">
                <a:latin typeface="Bernard MT Condensed" pitchFamily="18" charset="0"/>
              </a:rPr>
              <a:t>dapat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merasakan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pengaruhnya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dalam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hidup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kita</a:t>
            </a:r>
            <a:r>
              <a:rPr lang="en-US" sz="2800" dirty="0">
                <a:latin typeface="Bernard MT Condensed" pitchFamily="18" charset="0"/>
              </a:rPr>
              <a:t>, </a:t>
            </a:r>
            <a:r>
              <a:rPr lang="en-US" sz="2800" dirty="0" err="1">
                <a:latin typeface="Bernard MT Condensed" pitchFamily="18" charset="0"/>
              </a:rPr>
              <a:t>namun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kita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harus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terus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maju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dalam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iman</a:t>
            </a:r>
            <a:r>
              <a:rPr lang="en-US" sz="2800" dirty="0">
                <a:latin typeface="Bernard MT Condensed" pitchFamily="18" charset="0"/>
              </a:rPr>
              <a:t>, </a:t>
            </a:r>
            <a:r>
              <a:rPr lang="en-US" sz="2800" dirty="0" err="1">
                <a:latin typeface="Bernard MT Condensed" pitchFamily="18" charset="0"/>
              </a:rPr>
              <a:t>memercayai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Dia</a:t>
            </a:r>
            <a:r>
              <a:rPr lang="en-US" sz="2800" dirty="0">
                <a:latin typeface="Bernard MT Condensed" pitchFamily="18" charset="0"/>
              </a:rPr>
              <a:t> "yang </a:t>
            </a:r>
            <a:r>
              <a:rPr lang="en-US" sz="2800" dirty="0" err="1">
                <a:latin typeface="Bernard MT Condensed" pitchFamily="18" charset="0"/>
              </a:rPr>
              <a:t>tidak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terlihat</a:t>
            </a:r>
            <a:r>
              <a:rPr lang="en-US" sz="2800" dirty="0">
                <a:latin typeface="Bernard MT Condensed" pitchFamily="18" charset="0"/>
              </a:rPr>
              <a:t>" [</a:t>
            </a:r>
            <a:r>
              <a:rPr lang="en-US" sz="2800" dirty="0" err="1">
                <a:latin typeface="Bernard MT Condensed" pitchFamily="18" charset="0"/>
              </a:rPr>
              <a:t>Ibrani</a:t>
            </a:r>
            <a:r>
              <a:rPr lang="en-US" sz="2800" dirty="0">
                <a:latin typeface="Bernard MT Condensed" pitchFamily="18" charset="0"/>
              </a:rPr>
              <a:t> 11:27].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1898F8-FB82-CB28-2695-22B1A37C6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436244"/>
            <a:ext cx="3112492" cy="31124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F16896-5699-7B87-3BD5-CA7B0E3F2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4221088"/>
            <a:ext cx="1859200" cy="220830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3075" y="184746"/>
            <a:ext cx="7436434" cy="118872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Impact" pitchFamily="34" charset="0"/>
              </a:rPr>
              <a:t>Hal </a:t>
            </a:r>
            <a:r>
              <a:rPr lang="en-US" sz="2400" dirty="0" err="1">
                <a:latin typeface="Impact" pitchFamily="34" charset="0"/>
              </a:rPr>
              <a:t>penting</a:t>
            </a:r>
            <a:r>
              <a:rPr lang="en-US" sz="2400" dirty="0">
                <a:latin typeface="Impact" pitchFamily="34" charset="0"/>
              </a:rPr>
              <a:t> </a:t>
            </a:r>
            <a:r>
              <a:rPr lang="en-US" sz="2400" dirty="0" err="1">
                <a:latin typeface="Impact" pitchFamily="34" charset="0"/>
              </a:rPr>
              <a:t>apakah</a:t>
            </a:r>
            <a:r>
              <a:rPr lang="en-US" sz="2400" dirty="0">
                <a:latin typeface="Impact" pitchFamily="34" charset="0"/>
              </a:rPr>
              <a:t> yang </a:t>
            </a:r>
            <a:r>
              <a:rPr lang="en-US" sz="2400" dirty="0" err="1">
                <a:latin typeface="Impact" pitchFamily="34" charset="0"/>
              </a:rPr>
              <a:t>kita</a:t>
            </a:r>
            <a:r>
              <a:rPr lang="en-US" sz="2400" dirty="0">
                <a:latin typeface="Impact" pitchFamily="34" charset="0"/>
              </a:rPr>
              <a:t> </a:t>
            </a:r>
            <a:r>
              <a:rPr lang="en-US" sz="2400" dirty="0" err="1">
                <a:latin typeface="Impact" pitchFamily="34" charset="0"/>
              </a:rPr>
              <a:t>dapat</a:t>
            </a:r>
            <a:r>
              <a:rPr lang="en-US" sz="2400" dirty="0">
                <a:latin typeface="Impact" pitchFamily="34" charset="0"/>
              </a:rPr>
              <a:t> </a:t>
            </a:r>
            <a:r>
              <a:rPr lang="en-US" sz="2400" dirty="0" err="1">
                <a:latin typeface="Impact" pitchFamily="34" charset="0"/>
              </a:rPr>
              <a:t>pelajari</a:t>
            </a:r>
            <a:r>
              <a:rPr lang="en-US" sz="2400" dirty="0">
                <a:latin typeface="Impact" pitchFamily="34" charset="0"/>
              </a:rPr>
              <a:t> </a:t>
            </a:r>
            <a:r>
              <a:rPr lang="en-US" sz="2400" dirty="0" err="1">
                <a:latin typeface="Impact" pitchFamily="34" charset="0"/>
              </a:rPr>
              <a:t>dari</a:t>
            </a:r>
            <a:r>
              <a:rPr lang="en-US" sz="2400" dirty="0">
                <a:latin typeface="Impact" pitchFamily="34" charset="0"/>
              </a:rPr>
              <a:t> </a:t>
            </a:r>
            <a:r>
              <a:rPr lang="en-US" sz="2400" dirty="0" err="1">
                <a:latin typeface="Impact" pitchFamily="34" charset="0"/>
              </a:rPr>
              <a:t>api</a:t>
            </a:r>
            <a:r>
              <a:rPr lang="en-US" sz="2400" dirty="0">
                <a:latin typeface="Impact" pitchFamily="34" charset="0"/>
              </a:rPr>
              <a:t> </a:t>
            </a:r>
            <a:r>
              <a:rPr lang="en-US" sz="2400" dirty="0" err="1">
                <a:latin typeface="Impact" pitchFamily="34" charset="0"/>
              </a:rPr>
              <a:t>penderitaan</a:t>
            </a:r>
            <a:r>
              <a:rPr lang="en-US" sz="2400" dirty="0">
                <a:latin typeface="Impact" pitchFamily="34" charset="0"/>
              </a:rPr>
              <a:t> yang </a:t>
            </a:r>
            <a:r>
              <a:rPr lang="en-US" sz="2400" dirty="0" err="1">
                <a:latin typeface="Impact" pitchFamily="34" charset="0"/>
              </a:rPr>
              <a:t>dialami</a:t>
            </a:r>
            <a:r>
              <a:rPr lang="en-US" sz="2400" dirty="0">
                <a:latin typeface="Impact" pitchFamily="34" charset="0"/>
              </a:rPr>
              <a:t> </a:t>
            </a:r>
            <a:r>
              <a:rPr lang="en-US" sz="2400" dirty="0" err="1">
                <a:latin typeface="Impact" pitchFamily="34" charset="0"/>
              </a:rPr>
              <a:t>Ayub</a:t>
            </a:r>
            <a:r>
              <a:rPr lang="en-US" sz="2400" dirty="0">
                <a:latin typeface="Impact" pitchFamily="34" charset="0"/>
              </a:rPr>
              <a:t>? </a:t>
            </a:r>
            <a:r>
              <a:rPr lang="en-US" sz="2400" dirty="0" err="1">
                <a:latin typeface="Impact" pitchFamily="34" charset="0"/>
              </a:rPr>
              <a:t>Ayub</a:t>
            </a:r>
            <a:r>
              <a:rPr lang="en-US" sz="2400" dirty="0">
                <a:latin typeface="Impact" pitchFamily="34" charset="0"/>
              </a:rPr>
              <a:t> 1, 2 dan </a:t>
            </a:r>
            <a:r>
              <a:rPr lang="en-US" sz="2400" dirty="0" err="1">
                <a:latin typeface="Impact" pitchFamily="34" charset="0"/>
              </a:rPr>
              <a:t>Ayub</a:t>
            </a:r>
            <a:r>
              <a:rPr lang="en-US" sz="2400" dirty="0">
                <a:latin typeface="Impact" pitchFamily="34" charset="0"/>
              </a:rPr>
              <a:t> 23:1-10</a:t>
            </a:r>
          </a:p>
        </p:txBody>
      </p:sp>
      <p:sp>
        <p:nvSpPr>
          <p:cNvPr id="1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740" y="1772816"/>
            <a:ext cx="8307756" cy="4968552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200" dirty="0">
                <a:latin typeface="Franklin Gothic Demi Cond" pitchFamily="34" charset="0"/>
              </a:rPr>
              <a:t>Di </a:t>
            </a:r>
            <a:r>
              <a:rPr lang="en-US" sz="2200" dirty="0" err="1">
                <a:latin typeface="Franklin Gothic Demi Cond" pitchFamily="34" charset="0"/>
              </a:rPr>
              <a:t>tengah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pencobaan</a:t>
            </a:r>
            <a:r>
              <a:rPr lang="en-US" sz="2200" dirty="0">
                <a:latin typeface="Franklin Gothic Demi Cond" pitchFamily="34" charset="0"/>
              </a:rPr>
              <a:t> yang </a:t>
            </a:r>
            <a:r>
              <a:rPr lang="en-US" sz="2200" dirty="0" err="1">
                <a:latin typeface="Franklin Gothic Demi Cond" pitchFamily="34" charset="0"/>
              </a:rPr>
              <a:t>mengerikan</a:t>
            </a:r>
            <a:r>
              <a:rPr lang="en-US" sz="2200" dirty="0">
                <a:latin typeface="Franklin Gothic Demi Cond" pitchFamily="34" charset="0"/>
              </a:rPr>
              <a:t>, </a:t>
            </a:r>
            <a:r>
              <a:rPr lang="en-US" sz="2200" dirty="0" err="1">
                <a:latin typeface="Franklin Gothic Demi Cond" pitchFamily="34" charset="0"/>
              </a:rPr>
              <a:t>Ayub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tetap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percaya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kepada</a:t>
            </a:r>
            <a:r>
              <a:rPr lang="en-US" sz="2200" dirty="0">
                <a:latin typeface="Franklin Gothic Demi Cond" pitchFamily="34" charset="0"/>
              </a:rPr>
              <a:t> Allah. </a:t>
            </a:r>
            <a:r>
              <a:rPr lang="en-US" sz="2200" dirty="0" err="1">
                <a:latin typeface="Franklin Gothic Demi Cond" pitchFamily="34" charset="0"/>
              </a:rPr>
              <a:t>Terlepas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dari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segala</a:t>
            </a:r>
            <a:r>
              <a:rPr lang="en-US" sz="2200" dirty="0">
                <a:latin typeface="Franklin Gothic Demi Cond" pitchFamily="34" charset="0"/>
              </a:rPr>
              <a:t> yang </a:t>
            </a:r>
            <a:r>
              <a:rPr lang="en-US" sz="2200" dirty="0" err="1">
                <a:latin typeface="Franklin Gothic Demi Cond" pitchFamily="34" charset="0"/>
              </a:rPr>
              <a:t>dideritanya</a:t>
            </a:r>
            <a:r>
              <a:rPr lang="en-US" sz="2200" dirty="0">
                <a:latin typeface="Franklin Gothic Demi Cond" pitchFamily="34" charset="0"/>
              </a:rPr>
              <a:t>, </a:t>
            </a:r>
            <a:r>
              <a:rPr lang="en-US" sz="2200" dirty="0" err="1">
                <a:latin typeface="Franklin Gothic Demi Cond" pitchFamily="34" charset="0"/>
              </a:rPr>
              <a:t>Ayub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bertekad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untuk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bertahan</a:t>
            </a:r>
            <a:r>
              <a:rPr lang="en-US" sz="2200" dirty="0">
                <a:latin typeface="Franklin Gothic Demi Cond" pitchFamily="34" charset="0"/>
              </a:rPr>
              <a:t>. Dan salah </a:t>
            </a:r>
            <a:r>
              <a:rPr lang="en-US" sz="2200" dirty="0" err="1">
                <a:latin typeface="Franklin Gothic Demi Cond" pitchFamily="34" charset="0"/>
              </a:rPr>
              <a:t>satu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hal</a:t>
            </a:r>
            <a:r>
              <a:rPr lang="en-US" sz="2200" dirty="0">
                <a:latin typeface="Franklin Gothic Demi Cond" pitchFamily="34" charset="0"/>
              </a:rPr>
              <a:t> yang </a:t>
            </a:r>
            <a:r>
              <a:rPr lang="en-US" sz="2200" dirty="0" err="1">
                <a:latin typeface="Franklin Gothic Demi Cond" pitchFamily="34" charset="0"/>
              </a:rPr>
              <a:t>membuatnya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bertahan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adalah-emas</a:t>
            </a:r>
            <a:r>
              <a:rPr lang="en-US" sz="2200" dirty="0">
                <a:latin typeface="Franklin Gothic Demi Cond" pitchFamily="34" charset="0"/>
              </a:rPr>
              <a:t>. </a:t>
            </a:r>
            <a:r>
              <a:rPr lang="en-US" sz="2200" dirty="0" err="1">
                <a:latin typeface="Franklin Gothic Demi Cond" pitchFamily="34" charset="0"/>
              </a:rPr>
              <a:t>Bukan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medali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emas</a:t>
            </a:r>
            <a:r>
              <a:rPr lang="en-US" sz="2200" dirty="0">
                <a:latin typeface="Franklin Gothic Demi Cond" pitchFamily="34" charset="0"/>
              </a:rPr>
              <a:t>; </a:t>
            </a:r>
            <a:r>
              <a:rPr lang="en-US" sz="2200" dirty="0" err="1">
                <a:latin typeface="Franklin Gothic Demi Cond" pitchFamily="34" charset="0"/>
              </a:rPr>
              <a:t>sebaliknya</a:t>
            </a:r>
            <a:r>
              <a:rPr lang="en-US" sz="2200" dirty="0">
                <a:latin typeface="Franklin Gothic Demi Cond" pitchFamily="34" charset="0"/>
              </a:rPr>
              <a:t>, </a:t>
            </a:r>
            <a:r>
              <a:rPr lang="en-US" sz="2200" dirty="0" err="1">
                <a:latin typeface="Franklin Gothic Demi Cond" pitchFamily="34" charset="0"/>
              </a:rPr>
              <a:t>dia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melihat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ke</a:t>
            </a:r>
            <a:r>
              <a:rPr lang="en-US" sz="2200" dirty="0">
                <a:latin typeface="Franklin Gothic Demi Cond" pitchFamily="34" charset="0"/>
              </a:rPr>
              <a:t> masa </a:t>
            </a:r>
            <a:r>
              <a:rPr lang="en-US" sz="2200" dirty="0" err="1">
                <a:latin typeface="Franklin Gothic Demi Cond" pitchFamily="34" charset="0"/>
              </a:rPr>
              <a:t>depan</a:t>
            </a:r>
            <a:r>
              <a:rPr lang="en-US" sz="2200" dirty="0">
                <a:latin typeface="Franklin Gothic Demi Cond" pitchFamily="34" charset="0"/>
              </a:rPr>
              <a:t> dan </a:t>
            </a:r>
            <a:r>
              <a:rPr lang="en-US" sz="2200" dirty="0" err="1">
                <a:latin typeface="Franklin Gothic Demi Cond" pitchFamily="34" charset="0"/>
              </a:rPr>
              <a:t>menyadari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bahwa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jika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dia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berpegang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teguh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kepada</a:t>
            </a:r>
            <a:r>
              <a:rPr lang="en-US" sz="2200" dirty="0">
                <a:latin typeface="Franklin Gothic Demi Cond" pitchFamily="34" charset="0"/>
              </a:rPr>
              <a:t> Allah, </a:t>
            </a:r>
            <a:r>
              <a:rPr lang="en-US" sz="2200" dirty="0" err="1">
                <a:latin typeface="Franklin Gothic Demi Cond" pitchFamily="34" charset="0"/>
              </a:rPr>
              <a:t>dia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akan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menjadi</a:t>
            </a:r>
            <a:r>
              <a:rPr lang="en-US" sz="2200" dirty="0">
                <a:latin typeface="Franklin Gothic Demi Cond" pitchFamily="34" charset="0"/>
              </a:rPr>
              <a:t> yang </a:t>
            </a:r>
            <a:r>
              <a:rPr lang="en-US" sz="2200" dirty="0" err="1">
                <a:latin typeface="Franklin Gothic Demi Cond" pitchFamily="34" charset="0"/>
              </a:rPr>
              <a:t>terbaik</a:t>
            </a:r>
            <a:r>
              <a:rPr lang="en-US" sz="2200" dirty="0">
                <a:latin typeface="Franklin Gothic Demi Cond" pitchFamily="34" charset="0"/>
              </a:rPr>
              <a:t>--</a:t>
            </a:r>
            <a:r>
              <a:rPr lang="en-US" sz="2200" b="1" dirty="0" err="1">
                <a:latin typeface="Franklin Gothic Demi Cond" pitchFamily="34" charset="0"/>
              </a:rPr>
              <a:t>dia</a:t>
            </a:r>
            <a:r>
              <a:rPr lang="en-US" sz="2200" b="1" dirty="0">
                <a:latin typeface="Franklin Gothic Demi Cond" pitchFamily="34" charset="0"/>
              </a:rPr>
              <a:t> </a:t>
            </a:r>
            <a:r>
              <a:rPr lang="en-US" sz="2200" b="1" dirty="0" err="1">
                <a:latin typeface="Franklin Gothic Demi Cond" pitchFamily="34" charset="0"/>
              </a:rPr>
              <a:t>akan</a:t>
            </a:r>
            <a:r>
              <a:rPr lang="en-US" sz="2200" b="1" dirty="0">
                <a:latin typeface="Franklin Gothic Demi Cond" pitchFamily="34" charset="0"/>
              </a:rPr>
              <a:t> </a:t>
            </a:r>
            <a:r>
              <a:rPr lang="en-US" sz="2200" b="1" dirty="0" err="1">
                <a:latin typeface="Franklin Gothic Demi Cond" pitchFamily="34" charset="0"/>
              </a:rPr>
              <a:t>keluar</a:t>
            </a:r>
            <a:r>
              <a:rPr lang="en-US" sz="2200" b="1" dirty="0">
                <a:latin typeface="Franklin Gothic Demi Cond" pitchFamily="34" charset="0"/>
              </a:rPr>
              <a:t> </a:t>
            </a:r>
            <a:r>
              <a:rPr lang="en-US" sz="2200" b="1" dirty="0" err="1">
                <a:latin typeface="Franklin Gothic Demi Cond" pitchFamily="34" charset="0"/>
              </a:rPr>
              <a:t>seperti</a:t>
            </a:r>
            <a:r>
              <a:rPr lang="en-US" sz="2200" b="1" dirty="0">
                <a:latin typeface="Franklin Gothic Demi Cond" pitchFamily="34" charset="0"/>
              </a:rPr>
              <a:t> </a:t>
            </a:r>
            <a:r>
              <a:rPr lang="en-US" sz="2200" b="1" dirty="0" err="1">
                <a:latin typeface="Franklin Gothic Demi Cond" pitchFamily="34" charset="0"/>
              </a:rPr>
              <a:t>emas</a:t>
            </a:r>
            <a:r>
              <a:rPr lang="en-US" sz="2200" b="1" dirty="0">
                <a:latin typeface="Franklin Gothic Demi Cond" pitchFamily="34" charset="0"/>
              </a:rPr>
              <a:t>. </a:t>
            </a:r>
            <a:r>
              <a:rPr lang="en-US" sz="2200" dirty="0">
                <a:latin typeface="Franklin Gothic Demi Cond" pitchFamily="34" charset="0"/>
              </a:rPr>
              <a:t>   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200" dirty="0">
                <a:latin typeface="Franklin Gothic Demi Cond" pitchFamily="34" charset="0"/>
              </a:rPr>
              <a:t>Kita </a:t>
            </a:r>
            <a:r>
              <a:rPr lang="en-US" sz="2200" dirty="0" err="1">
                <a:latin typeface="Franklin Gothic Demi Cond" pitchFamily="34" charset="0"/>
              </a:rPr>
              <a:t>tidak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tahu</a:t>
            </a:r>
            <a:r>
              <a:rPr lang="en-US" sz="2200" dirty="0">
                <a:latin typeface="Franklin Gothic Demi Cond" pitchFamily="34" charset="0"/>
              </a:rPr>
              <a:t>, </a:t>
            </a:r>
            <a:r>
              <a:rPr lang="en-US" sz="2200" dirty="0" err="1">
                <a:latin typeface="Franklin Gothic Demi Cond" pitchFamily="34" charset="0"/>
              </a:rPr>
              <a:t>seberapa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banyak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Ayub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mengetahui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apa</a:t>
            </a:r>
            <a:r>
              <a:rPr lang="en-US" sz="2200" dirty="0">
                <a:latin typeface="Franklin Gothic Demi Cond" pitchFamily="34" charset="0"/>
              </a:rPr>
              <a:t> yang </a:t>
            </a:r>
            <a:r>
              <a:rPr lang="en-US" sz="2200" dirty="0" err="1">
                <a:latin typeface="Franklin Gothic Demi Cond" pitchFamily="34" charset="0"/>
              </a:rPr>
              <a:t>terjadi</a:t>
            </a:r>
            <a:r>
              <a:rPr lang="en-US" sz="2200" dirty="0">
                <a:latin typeface="Franklin Gothic Demi Cond" pitchFamily="34" charset="0"/>
              </a:rPr>
              <a:t> di </a:t>
            </a:r>
            <a:r>
              <a:rPr lang="en-US" sz="2200" dirty="0" err="1">
                <a:latin typeface="Franklin Gothic Demi Cond" pitchFamily="34" charset="0"/>
              </a:rPr>
              <a:t>balik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layar</a:t>
            </a:r>
            <a:r>
              <a:rPr lang="en-US" sz="2200" dirty="0">
                <a:latin typeface="Franklin Gothic Demi Cond" pitchFamily="34" charset="0"/>
              </a:rPr>
              <a:t>. </a:t>
            </a:r>
            <a:r>
              <a:rPr lang="en-US" sz="2200" dirty="0" err="1">
                <a:latin typeface="Gill Sans Ultra Bold Condensed" panose="020B0A06020104020203" pitchFamily="34" charset="0"/>
              </a:rPr>
              <a:t>Terlepas</a:t>
            </a:r>
            <a:r>
              <a:rPr lang="en-US" sz="2200" dirty="0">
                <a:latin typeface="Gill Sans Ultra Bold Condensed" panose="020B0A06020104020203" pitchFamily="34" charset="0"/>
              </a:rPr>
              <a:t> </a:t>
            </a:r>
            <a:r>
              <a:rPr lang="en-US" sz="2200" dirty="0" err="1">
                <a:latin typeface="Gill Sans Ultra Bold Condensed" panose="020B0A06020104020203" pitchFamily="34" charset="0"/>
              </a:rPr>
              <a:t>dari</a:t>
            </a:r>
            <a:r>
              <a:rPr lang="en-US" sz="2200" dirty="0">
                <a:latin typeface="Gill Sans Ultra Bold Condensed" panose="020B0A06020104020203" pitchFamily="34" charset="0"/>
              </a:rPr>
              <a:t> </a:t>
            </a:r>
            <a:r>
              <a:rPr lang="en-US" sz="2200" dirty="0" err="1">
                <a:latin typeface="Gill Sans Ultra Bold Condensed" panose="020B0A06020104020203" pitchFamily="34" charset="0"/>
              </a:rPr>
              <a:t>berapa</a:t>
            </a:r>
            <a:r>
              <a:rPr lang="en-US" sz="2200" dirty="0">
                <a:latin typeface="Gill Sans Ultra Bold Condensed" panose="020B0A06020104020203" pitchFamily="34" charset="0"/>
              </a:rPr>
              <a:t> </a:t>
            </a:r>
            <a:r>
              <a:rPr lang="en-US" sz="2200" dirty="0" err="1">
                <a:latin typeface="Gill Sans Ultra Bold Condensed" panose="020B0A06020104020203" pitchFamily="34" charset="0"/>
              </a:rPr>
              <a:t>banyak</a:t>
            </a:r>
            <a:r>
              <a:rPr lang="en-US" sz="2200" dirty="0">
                <a:latin typeface="Gill Sans Ultra Bold Condensed" panose="020B0A06020104020203" pitchFamily="34" charset="0"/>
              </a:rPr>
              <a:t> yang </a:t>
            </a:r>
            <a:r>
              <a:rPr lang="en-US" sz="2200" dirty="0" err="1">
                <a:latin typeface="Gill Sans Ultra Bold Condensed" panose="020B0A06020104020203" pitchFamily="34" charset="0"/>
              </a:rPr>
              <a:t>disembunyikan</a:t>
            </a:r>
            <a:r>
              <a:rPr lang="en-US" sz="2200" dirty="0">
                <a:latin typeface="Gill Sans Ultra Bold Condensed" panose="020B0A06020104020203" pitchFamily="34" charset="0"/>
              </a:rPr>
              <a:t> </a:t>
            </a:r>
            <a:r>
              <a:rPr lang="en-US" sz="2200" dirty="0" err="1">
                <a:latin typeface="Gill Sans Ultra Bold Condensed" panose="020B0A06020104020203" pitchFamily="34" charset="0"/>
              </a:rPr>
              <a:t>darinya</a:t>
            </a:r>
            <a:r>
              <a:rPr lang="en-US" sz="2200" dirty="0">
                <a:latin typeface="Gill Sans Ultra Bold Condensed" panose="020B0A06020104020203" pitchFamily="34" charset="0"/>
              </a:rPr>
              <a:t>, </a:t>
            </a:r>
            <a:r>
              <a:rPr lang="en-US" sz="2200" dirty="0" err="1">
                <a:latin typeface="Gill Sans Ultra Bold Condensed" panose="020B0A06020104020203" pitchFamily="34" charset="0"/>
              </a:rPr>
              <a:t>dia</a:t>
            </a:r>
            <a:r>
              <a:rPr lang="en-US" sz="2200" dirty="0">
                <a:latin typeface="Gill Sans Ultra Bold Condensed" panose="020B0A06020104020203" pitchFamily="34" charset="0"/>
              </a:rPr>
              <a:t> </a:t>
            </a:r>
            <a:r>
              <a:rPr lang="en-US" sz="2200" dirty="0" err="1">
                <a:latin typeface="Gill Sans Ultra Bold Condensed" panose="020B0A06020104020203" pitchFamily="34" charset="0"/>
              </a:rPr>
              <a:t>tetap</a:t>
            </a:r>
            <a:r>
              <a:rPr lang="en-US" sz="2200" dirty="0">
                <a:latin typeface="Gill Sans Ultra Bold Condensed" panose="020B0A06020104020203" pitchFamily="34" charset="0"/>
              </a:rPr>
              <a:t> </a:t>
            </a:r>
            <a:r>
              <a:rPr lang="en-US" sz="2200" dirty="0" err="1">
                <a:latin typeface="Gill Sans Ultra Bold Condensed" panose="020B0A06020104020203" pitchFamily="34" charset="0"/>
              </a:rPr>
              <a:t>bertahan</a:t>
            </a:r>
            <a:r>
              <a:rPr lang="en-US" sz="2200" dirty="0">
                <a:latin typeface="Gill Sans Ultra Bold Condensed" panose="020B0A06020104020203" pitchFamily="34" charset="0"/>
              </a:rPr>
              <a:t> </a:t>
            </a:r>
            <a:r>
              <a:rPr lang="en-US" sz="2200" dirty="0" err="1">
                <a:latin typeface="Gill Sans Ultra Bold Condensed" panose="020B0A06020104020203" pitchFamily="34" charset="0"/>
              </a:rPr>
              <a:t>dalam</a:t>
            </a:r>
            <a:r>
              <a:rPr lang="en-US" sz="2200" dirty="0">
                <a:latin typeface="Gill Sans Ultra Bold Condensed" panose="020B0A06020104020203" pitchFamily="34" charset="0"/>
              </a:rPr>
              <a:t> </a:t>
            </a:r>
            <a:r>
              <a:rPr lang="en-US" sz="2200" dirty="0" err="1">
                <a:latin typeface="Gill Sans Ultra Bold Condensed" panose="020B0A06020104020203" pitchFamily="34" charset="0"/>
              </a:rPr>
              <a:t>api</a:t>
            </a:r>
            <a:r>
              <a:rPr lang="en-US" sz="2200" dirty="0">
                <a:latin typeface="Gill Sans Ultra Bold Condensed" panose="020B0A06020104020203" pitchFamily="34" charset="0"/>
              </a:rPr>
              <a:t> </a:t>
            </a:r>
            <a:r>
              <a:rPr lang="en-US" sz="2200" dirty="0" err="1">
                <a:latin typeface="Gill Sans Ultra Bold Condensed" panose="020B0A06020104020203" pitchFamily="34" charset="0"/>
              </a:rPr>
              <a:t>pemurnian</a:t>
            </a:r>
            <a:r>
              <a:rPr lang="en-US" sz="2200" dirty="0">
                <a:latin typeface="Gill Sans Ultra Bold Condensed" panose="020B0A06020104020203" pitchFamily="34" charset="0"/>
              </a:rPr>
              <a:t>.   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200" dirty="0" err="1">
                <a:latin typeface="Franklin Gothic Demi Cond" pitchFamily="34" charset="0"/>
              </a:rPr>
              <a:t>Terbukti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sebagai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emas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tampaknya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menjadi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insentif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bagi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Ayub</a:t>
            </a:r>
            <a:r>
              <a:rPr lang="en-US" sz="2200" dirty="0">
                <a:latin typeface="Franklin Gothic Demi Cond" pitchFamily="34" charset="0"/>
              </a:rPr>
              <a:t> di </a:t>
            </a:r>
            <a:r>
              <a:rPr lang="en-US" sz="2200" dirty="0" err="1">
                <a:latin typeface="Franklin Gothic Demi Cond" pitchFamily="34" charset="0"/>
              </a:rPr>
              <a:t>sini</a:t>
            </a:r>
            <a:r>
              <a:rPr lang="en-US" sz="2200" dirty="0">
                <a:latin typeface="Franklin Gothic Demi Cond" pitchFamily="34" charset="0"/>
              </a:rPr>
              <a:t>, </a:t>
            </a:r>
            <a:r>
              <a:rPr lang="en-US" sz="2200" dirty="0" err="1">
                <a:latin typeface="Eras Bold ITC" panose="020B0907030504020204" pitchFamily="34" charset="0"/>
              </a:rPr>
              <a:t>sesuatu</a:t>
            </a:r>
            <a:r>
              <a:rPr lang="en-US" sz="2200" dirty="0">
                <a:latin typeface="Eras Bold ITC" panose="020B0907030504020204" pitchFamily="34" charset="0"/>
              </a:rPr>
              <a:t> </a:t>
            </a:r>
            <a:r>
              <a:rPr lang="en-US" sz="2200" dirty="0" err="1">
                <a:latin typeface="Eras Bold ITC" panose="020B0907030504020204" pitchFamily="34" charset="0"/>
              </a:rPr>
              <a:t>untuk</a:t>
            </a:r>
            <a:r>
              <a:rPr lang="en-US" sz="2200" dirty="0">
                <a:latin typeface="Eras Bold ITC" panose="020B0907030504020204" pitchFamily="34" charset="0"/>
              </a:rPr>
              <a:t> </a:t>
            </a:r>
            <a:r>
              <a:rPr lang="en-US" sz="2200" dirty="0" err="1">
                <a:latin typeface="Eras Bold ITC" panose="020B0907030504020204" pitchFamily="34" charset="0"/>
              </a:rPr>
              <a:t>memusatkan</a:t>
            </a:r>
            <a:r>
              <a:rPr lang="en-US" sz="2200" dirty="0">
                <a:latin typeface="Eras Bold ITC" panose="020B0907030504020204" pitchFamily="34" charset="0"/>
              </a:rPr>
              <a:t> </a:t>
            </a:r>
            <a:r>
              <a:rPr lang="en-US" sz="2200" dirty="0" err="1">
                <a:latin typeface="Eras Bold ITC" panose="020B0907030504020204" pitchFamily="34" charset="0"/>
              </a:rPr>
              <a:t>perhatiannya</a:t>
            </a:r>
            <a:r>
              <a:rPr lang="en-US" sz="2200" dirty="0">
                <a:latin typeface="Franklin Gothic Demi Cond" pitchFamily="34" charset="0"/>
              </a:rPr>
              <a:t>, dan </a:t>
            </a:r>
            <a:r>
              <a:rPr lang="en-US" sz="2200" dirty="0" err="1">
                <a:latin typeface="Franklin Gothic Demi Cond" pitchFamily="34" charset="0"/>
              </a:rPr>
              <a:t>itu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membantunya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melewati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masalahnya</a:t>
            </a:r>
            <a:r>
              <a:rPr lang="en-US" sz="2200" dirty="0">
                <a:latin typeface="Franklin Gothic Demi Cond" pitchFamily="34" charset="0"/>
              </a:rPr>
              <a:t>. </a:t>
            </a:r>
            <a:r>
              <a:rPr lang="en-US" sz="2200" dirty="0" err="1">
                <a:latin typeface="Franklin Gothic Demi Cond" pitchFamily="34" charset="0"/>
              </a:rPr>
              <a:t>Ini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adalah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kesaksian</a:t>
            </a:r>
            <a:r>
              <a:rPr lang="en-US" sz="2200" dirty="0">
                <a:latin typeface="Franklin Gothic Demi Cond" pitchFamily="34" charset="0"/>
              </a:rPr>
              <a:t> yang </a:t>
            </a:r>
            <a:r>
              <a:rPr lang="en-US" sz="2200" dirty="0" err="1">
                <a:latin typeface="Franklin Gothic Demi Cond" pitchFamily="34" charset="0"/>
              </a:rPr>
              <a:t>kuat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untuk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karakternya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bahwa</a:t>
            </a:r>
            <a:r>
              <a:rPr lang="en-US" sz="2200" dirty="0">
                <a:latin typeface="Franklin Gothic Demi Cond" pitchFamily="34" charset="0"/>
              </a:rPr>
              <a:t>, di </a:t>
            </a:r>
            <a:r>
              <a:rPr lang="en-US" sz="2200" dirty="0" err="1">
                <a:latin typeface="Franklin Gothic Demi Cond" pitchFamily="34" charset="0"/>
              </a:rPr>
              <a:t>tengah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semua</a:t>
            </a:r>
            <a:r>
              <a:rPr lang="en-US" sz="2200" dirty="0">
                <a:latin typeface="Franklin Gothic Demi Cond" pitchFamily="34" charset="0"/>
              </a:rPr>
              <a:t> rasa </a:t>
            </a:r>
            <a:r>
              <a:rPr lang="en-US" sz="2200" dirty="0" err="1">
                <a:latin typeface="Franklin Gothic Demi Cond" pitchFamily="34" charset="0"/>
              </a:rPr>
              <a:t>sakit</a:t>
            </a:r>
            <a:r>
              <a:rPr lang="en-US" sz="2200" dirty="0">
                <a:latin typeface="Franklin Gothic Demi Cond" pitchFamily="34" charset="0"/>
              </a:rPr>
              <a:t> dan </a:t>
            </a:r>
            <a:r>
              <a:rPr lang="en-US" sz="2200" dirty="0" err="1">
                <a:latin typeface="Franklin Gothic Demi Cond" pitchFamily="34" charset="0"/>
              </a:rPr>
              <a:t>penderitaan</a:t>
            </a:r>
            <a:r>
              <a:rPr lang="en-US" sz="2200" dirty="0">
                <a:latin typeface="Franklin Gothic Demi Cond" pitchFamily="34" charset="0"/>
              </a:rPr>
              <a:t>, </a:t>
            </a:r>
            <a:r>
              <a:rPr lang="en-US" sz="2200" dirty="0" err="1">
                <a:latin typeface="Franklin Gothic Demi Cond" pitchFamily="34" charset="0"/>
              </a:rPr>
              <a:t>dia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mampu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merasakan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realitas</a:t>
            </a:r>
            <a:r>
              <a:rPr lang="en-US" sz="2200" dirty="0">
                <a:latin typeface="Franklin Gothic Demi Cond" pitchFamily="34" charset="0"/>
              </a:rPr>
              <a:t> proses </a:t>
            </a:r>
            <a:r>
              <a:rPr lang="en-US" sz="2200" dirty="0" err="1">
                <a:latin typeface="Franklin Gothic Demi Cond" pitchFamily="34" charset="0"/>
              </a:rPr>
              <a:t>pemurnian</a:t>
            </a:r>
            <a:r>
              <a:rPr lang="en-US" sz="2200" dirty="0">
                <a:latin typeface="Franklin Gothic Demi Cond" pitchFamily="34" charset="0"/>
              </a:rPr>
              <a:t>. </a:t>
            </a:r>
            <a:r>
              <a:rPr lang="en-US" sz="2200" dirty="0">
                <a:latin typeface="Gill Sans Ultra Bold Condensed" panose="020B0A06020104020203" pitchFamily="34" charset="0"/>
              </a:rPr>
              <a:t>Juga, </a:t>
            </a:r>
            <a:r>
              <a:rPr lang="en-US" sz="2200" dirty="0" err="1">
                <a:latin typeface="Gill Sans Ultra Bold Condensed" panose="020B0A06020104020203" pitchFamily="34" charset="0"/>
              </a:rPr>
              <a:t>betapa</a:t>
            </a:r>
            <a:r>
              <a:rPr lang="en-US" sz="2200" dirty="0">
                <a:latin typeface="Gill Sans Ultra Bold Condensed" panose="020B0A06020104020203" pitchFamily="34" charset="0"/>
              </a:rPr>
              <a:t> pun </a:t>
            </a:r>
            <a:r>
              <a:rPr lang="en-US" sz="2200" dirty="0" err="1">
                <a:latin typeface="Gill Sans Ultra Bold Condensed" panose="020B0A06020104020203" pitchFamily="34" charset="0"/>
              </a:rPr>
              <a:t>dia</a:t>
            </a:r>
            <a:r>
              <a:rPr lang="en-US" sz="2200" dirty="0">
                <a:latin typeface="Gill Sans Ultra Bold Condensed" panose="020B0A06020104020203" pitchFamily="34" charset="0"/>
              </a:rPr>
              <a:t> </a:t>
            </a:r>
            <a:r>
              <a:rPr lang="en-US" sz="2200" dirty="0" err="1">
                <a:latin typeface="Gill Sans Ultra Bold Condensed" panose="020B0A06020104020203" pitchFamily="34" charset="0"/>
              </a:rPr>
              <a:t>tidak</a:t>
            </a:r>
            <a:r>
              <a:rPr lang="en-US" sz="2200" dirty="0">
                <a:latin typeface="Gill Sans Ultra Bold Condensed" panose="020B0A06020104020203" pitchFamily="34" charset="0"/>
              </a:rPr>
              <a:t> </a:t>
            </a:r>
            <a:r>
              <a:rPr lang="en-US" sz="2200" dirty="0" err="1">
                <a:latin typeface="Gill Sans Ultra Bold Condensed" panose="020B0A06020104020203" pitchFamily="34" charset="0"/>
              </a:rPr>
              <a:t>mengerti</a:t>
            </a:r>
            <a:r>
              <a:rPr lang="en-US" sz="2200" dirty="0">
                <a:latin typeface="Gill Sans Ultra Bold Condensed" panose="020B0A06020104020203" pitchFamily="34" charset="0"/>
              </a:rPr>
              <a:t>, </a:t>
            </a:r>
            <a:r>
              <a:rPr lang="en-US" sz="2200" dirty="0" err="1">
                <a:latin typeface="Gill Sans Ultra Bold Condensed" panose="020B0A06020104020203" pitchFamily="34" charset="0"/>
              </a:rPr>
              <a:t>dia</a:t>
            </a:r>
            <a:r>
              <a:rPr lang="en-US" sz="2200" dirty="0">
                <a:latin typeface="Gill Sans Ultra Bold Condensed" panose="020B0A06020104020203" pitchFamily="34" charset="0"/>
              </a:rPr>
              <a:t> </a:t>
            </a:r>
            <a:r>
              <a:rPr lang="en-US" sz="2200" dirty="0" err="1">
                <a:latin typeface="Gill Sans Ultra Bold Condensed" panose="020B0A06020104020203" pitchFamily="34" charset="0"/>
              </a:rPr>
              <a:t>tahu</a:t>
            </a:r>
            <a:r>
              <a:rPr lang="en-US" sz="2200" dirty="0">
                <a:latin typeface="Gill Sans Ultra Bold Condensed" panose="020B0A06020104020203" pitchFamily="34" charset="0"/>
              </a:rPr>
              <a:t> </a:t>
            </a:r>
            <a:r>
              <a:rPr lang="en-US" sz="2200" dirty="0" err="1">
                <a:latin typeface="Gill Sans Ultra Bold Condensed" panose="020B0A06020104020203" pitchFamily="34" charset="0"/>
              </a:rPr>
              <a:t>bahwa</a:t>
            </a:r>
            <a:r>
              <a:rPr lang="en-US" sz="2200" dirty="0">
                <a:latin typeface="Gill Sans Ultra Bold Condensed" panose="020B0A06020104020203" pitchFamily="34" charset="0"/>
              </a:rPr>
              <a:t> </a:t>
            </a:r>
            <a:r>
              <a:rPr lang="en-US" sz="2200" dirty="0" err="1">
                <a:latin typeface="Gill Sans Ultra Bold Condensed" panose="020B0A06020104020203" pitchFamily="34" charset="0"/>
              </a:rPr>
              <a:t>pencobaan</a:t>
            </a:r>
            <a:r>
              <a:rPr lang="en-US" sz="2200" dirty="0">
                <a:latin typeface="Gill Sans Ultra Bold Condensed" panose="020B0A06020104020203" pitchFamily="34" charset="0"/>
              </a:rPr>
              <a:t> </a:t>
            </a:r>
            <a:r>
              <a:rPr lang="en-US" sz="2200" dirty="0" err="1">
                <a:latin typeface="Gill Sans Ultra Bold Condensed" panose="020B0A06020104020203" pitchFamily="34" charset="0"/>
              </a:rPr>
              <a:t>ini</a:t>
            </a:r>
            <a:r>
              <a:rPr lang="en-US" sz="2200" dirty="0">
                <a:latin typeface="Gill Sans Ultra Bold Condensed" panose="020B0A06020104020203" pitchFamily="34" charset="0"/>
              </a:rPr>
              <a:t> </a:t>
            </a:r>
            <a:r>
              <a:rPr lang="en-US" sz="2200" dirty="0" err="1">
                <a:latin typeface="Gill Sans Ultra Bold Condensed" panose="020B0A06020104020203" pitchFamily="34" charset="0"/>
              </a:rPr>
              <a:t>akan</a:t>
            </a:r>
            <a:r>
              <a:rPr lang="en-US" sz="2200" dirty="0">
                <a:latin typeface="Gill Sans Ultra Bold Condensed" panose="020B0A06020104020203" pitchFamily="34" charset="0"/>
              </a:rPr>
              <a:t> </a:t>
            </a:r>
            <a:r>
              <a:rPr lang="en-US" sz="2200" dirty="0" err="1">
                <a:latin typeface="Gill Sans Ultra Bold Condensed" panose="020B0A06020104020203" pitchFamily="34" charset="0"/>
              </a:rPr>
              <a:t>menghaluskannya</a:t>
            </a:r>
            <a:r>
              <a:rPr lang="en-US" sz="2200" dirty="0">
                <a:latin typeface="Gill Sans Ultra Bold Condensed" panose="020B0A06020104020203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620688"/>
            <a:ext cx="5760640" cy="597666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400" dirty="0">
                <a:latin typeface="Berlin Sans FB" pitchFamily="34" charset="0"/>
              </a:rPr>
              <a:t>	</a:t>
            </a:r>
            <a:r>
              <a:rPr lang="en-US" sz="2400" dirty="0">
                <a:latin typeface="Franklin Gothic Demi Cond" pitchFamily="34" charset="0"/>
              </a:rPr>
              <a:t>Kita </a:t>
            </a:r>
            <a:r>
              <a:rPr lang="en-US" sz="2400" dirty="0" err="1">
                <a:latin typeface="Franklin Gothic Demi Cond" pitchFamily="34" charset="0"/>
              </a:rPr>
              <a:t>tidak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tahu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berapa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panas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api</a:t>
            </a:r>
            <a:r>
              <a:rPr lang="en-US" sz="2400" dirty="0">
                <a:latin typeface="Franklin Gothic Demi Cond" pitchFamily="34" charset="0"/>
              </a:rPr>
              <a:t> yang </a:t>
            </a:r>
            <a:r>
              <a:rPr lang="en-US" sz="2400" dirty="0" err="1">
                <a:latin typeface="Franklin Gothic Demi Cond" pitchFamily="34" charset="0"/>
              </a:rPr>
              <a:t>akan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kita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rasakan</a:t>
            </a:r>
            <a:r>
              <a:rPr lang="en-US" sz="2400" dirty="0">
                <a:latin typeface="Franklin Gothic Demi Cond" pitchFamily="34" charset="0"/>
              </a:rPr>
              <a:t>, </a:t>
            </a:r>
            <a:r>
              <a:rPr lang="en-US" sz="2400" dirty="0" err="1">
                <a:latin typeface="Franklin Gothic Demi Cond" pitchFamily="34" charset="0"/>
              </a:rPr>
              <a:t>bahkan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mungkin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itu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tidak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dapat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dijelaskan</a:t>
            </a:r>
            <a:r>
              <a:rPr lang="en-US" sz="2400" dirty="0">
                <a:latin typeface="Franklin Gothic Demi Cond" pitchFamily="34" charset="0"/>
              </a:rPr>
              <a:t>.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Franklin Gothic Demi Cond" pitchFamily="34" charset="0"/>
              </a:rPr>
              <a:t>Mungkin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itu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berupa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kesulitan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menyesuaikan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diri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dengan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pekerjaan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baru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atau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rumah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baru</a:t>
            </a:r>
            <a:r>
              <a:rPr lang="en-US" sz="2400" dirty="0">
                <a:latin typeface="Franklin Gothic Demi Cond" pitchFamily="34" charset="0"/>
              </a:rPr>
              <a:t>.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Franklin Gothic Demi Cond" pitchFamily="34" charset="0"/>
              </a:rPr>
              <a:t>Bisa </a:t>
            </a:r>
            <a:r>
              <a:rPr lang="en-US" sz="2400" dirty="0" err="1">
                <a:latin typeface="Franklin Gothic Demi Cond" pitchFamily="34" charset="0"/>
              </a:rPr>
              <a:t>jadi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karena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harus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bertahan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dari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perlakuan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buruk</a:t>
            </a:r>
            <a:r>
              <a:rPr lang="en-US" sz="2400" dirty="0">
                <a:latin typeface="Franklin Gothic Demi Cond" pitchFamily="34" charset="0"/>
              </a:rPr>
              <a:t> di </a:t>
            </a:r>
            <a:r>
              <a:rPr lang="en-US" sz="2400" dirty="0" err="1">
                <a:latin typeface="Franklin Gothic Demi Cond" pitchFamily="34" charset="0"/>
              </a:rPr>
              <a:t>tempat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kerja</a:t>
            </a:r>
            <a:r>
              <a:rPr lang="en-US" sz="2400" dirty="0">
                <a:latin typeface="Franklin Gothic Demi Cond" pitchFamily="34" charset="0"/>
              </a:rPr>
              <a:t>, </a:t>
            </a:r>
            <a:r>
              <a:rPr lang="en-US" sz="2400" dirty="0" err="1">
                <a:latin typeface="Franklin Gothic Demi Cond" pitchFamily="34" charset="0"/>
              </a:rPr>
              <a:t>atau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bahkan</a:t>
            </a:r>
            <a:r>
              <a:rPr lang="en-US" sz="2400" dirty="0">
                <a:latin typeface="Franklin Gothic Demi Cond" pitchFamily="34" charset="0"/>
              </a:rPr>
              <a:t> di </a:t>
            </a:r>
            <a:r>
              <a:rPr lang="en-US" sz="2400" dirty="0" err="1">
                <a:latin typeface="Franklin Gothic Demi Cond" pitchFamily="34" charset="0"/>
              </a:rPr>
              <a:t>dalam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keluarga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anda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sendiri</a:t>
            </a:r>
            <a:r>
              <a:rPr lang="en-US" sz="2400" dirty="0">
                <a:latin typeface="Franklin Gothic Demi Cond" pitchFamily="34" charset="0"/>
              </a:rPr>
              <a:t>.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Franklin Gothic Demi Cond" pitchFamily="34" charset="0"/>
              </a:rPr>
              <a:t>Itu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bisa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berupa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penyakit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atau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kerugian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finansial</a:t>
            </a:r>
            <a:r>
              <a:rPr lang="en-US" sz="2400" dirty="0">
                <a:latin typeface="Franklin Gothic Demi Cond" pitchFamily="34" charset="0"/>
              </a:rPr>
              <a:t>.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>
              <a:latin typeface="Franklin Gothic Demi Cond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 err="1">
                <a:latin typeface="Franklin Gothic Demi Cond" pitchFamily="34" charset="0"/>
              </a:rPr>
              <a:t>Meskipun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sulit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untuk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dipahami</a:t>
            </a:r>
            <a:r>
              <a:rPr lang="en-US" sz="2400" dirty="0">
                <a:latin typeface="Franklin Gothic Demi Cond" pitchFamily="34" charset="0"/>
              </a:rPr>
              <a:t>,  </a:t>
            </a:r>
            <a:r>
              <a:rPr lang="en-US" sz="2400" dirty="0">
                <a:latin typeface="Eras Bold ITC" pitchFamily="34" charset="0"/>
              </a:rPr>
              <a:t>Allah </a:t>
            </a:r>
            <a:r>
              <a:rPr lang="en-US" sz="2400" dirty="0" err="1">
                <a:latin typeface="Eras Bold ITC" pitchFamily="34" charset="0"/>
              </a:rPr>
              <a:t>dapat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menggunakan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pencobaan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ini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untuk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memurnikan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anda</a:t>
            </a:r>
            <a:r>
              <a:rPr lang="en-US" sz="2400" dirty="0">
                <a:latin typeface="Eras Bold ITC" pitchFamily="34" charset="0"/>
              </a:rPr>
              <a:t> dan </a:t>
            </a:r>
            <a:r>
              <a:rPr lang="en-US" sz="2400" dirty="0" err="1">
                <a:latin typeface="Eras Bold ITC" pitchFamily="34" charset="0"/>
              </a:rPr>
              <a:t>menghaluskan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anda</a:t>
            </a:r>
            <a:r>
              <a:rPr lang="en-US" sz="2400" dirty="0">
                <a:latin typeface="Eras Bold ITC" pitchFamily="34" charset="0"/>
              </a:rPr>
              <a:t> dan </a:t>
            </a:r>
            <a:r>
              <a:rPr lang="en-US" sz="2400" dirty="0" err="1">
                <a:latin typeface="Eras Bold ITC" pitchFamily="34" charset="0"/>
              </a:rPr>
              <a:t>memunculkan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gambar</a:t>
            </a:r>
            <a:r>
              <a:rPr lang="en-US" sz="2400" dirty="0">
                <a:latin typeface="Eras Bold ITC" pitchFamily="34" charset="0"/>
              </a:rPr>
              <a:t>-Nya </a:t>
            </a:r>
            <a:r>
              <a:rPr lang="en-US" sz="2400" dirty="0" err="1">
                <a:latin typeface="Eras Bold ITC" pitchFamily="34" charset="0"/>
              </a:rPr>
              <a:t>dalam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karakter</a:t>
            </a:r>
            <a:r>
              <a:rPr lang="en-US" sz="2400" dirty="0">
                <a:latin typeface="Eras Bold ITC" pitchFamily="34" charset="0"/>
              </a:rPr>
              <a:t> </a:t>
            </a:r>
            <a:r>
              <a:rPr lang="en-US" sz="2400" dirty="0" err="1">
                <a:latin typeface="Eras Bold ITC" pitchFamily="34" charset="0"/>
              </a:rPr>
              <a:t>anda</a:t>
            </a:r>
            <a:r>
              <a:rPr lang="en-US" sz="2400" dirty="0">
                <a:latin typeface="Eras Bold ITC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9B7E13-2837-8735-E08B-0DEE572FB6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61" r="39207"/>
          <a:stretch/>
        </p:blipFill>
        <p:spPr>
          <a:xfrm>
            <a:off x="5931543" y="10"/>
            <a:ext cx="3212457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047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" y="256540"/>
            <a:ext cx="877824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1700" y="5768204"/>
            <a:ext cx="4800600" cy="0"/>
          </a:xfrm>
          <a:prstGeom prst="line">
            <a:avLst/>
          </a:prstGeom>
          <a:ln>
            <a:solidFill>
              <a:srgbClr val="7047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485" y="4020816"/>
            <a:ext cx="7475220" cy="82691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 dirty="0" err="1">
                <a:solidFill>
                  <a:srgbClr val="70473D"/>
                </a:solidFill>
                <a:latin typeface="Impact" panose="020B0806030902050204" pitchFamily="34" charset="0"/>
              </a:rPr>
              <a:t>Ayub</a:t>
            </a:r>
            <a:r>
              <a:rPr lang="en-US" sz="5000" dirty="0">
                <a:solidFill>
                  <a:srgbClr val="70473D"/>
                </a:solidFill>
                <a:latin typeface="Impact" panose="020B0806030902050204" pitchFamily="34" charset="0"/>
              </a:rPr>
              <a:t> 23:10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2147" y="4941168"/>
            <a:ext cx="6575895" cy="1440160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 dirty="0">
                <a:solidFill>
                  <a:srgbClr val="70473D"/>
                </a:solidFill>
                <a:latin typeface="Amasis MT Pro Black" panose="02040A04050005020304" pitchFamily="18" charset="0"/>
              </a:rPr>
              <a:t>"Karena </a:t>
            </a:r>
            <a:r>
              <a:rPr lang="en-US" sz="2800" dirty="0" err="1">
                <a:solidFill>
                  <a:srgbClr val="70473D"/>
                </a:solidFill>
                <a:latin typeface="Amasis MT Pro Black" panose="02040A04050005020304" pitchFamily="18" charset="0"/>
              </a:rPr>
              <a:t>Ia</a:t>
            </a:r>
            <a:r>
              <a:rPr lang="en-US" sz="2800" dirty="0">
                <a:solidFill>
                  <a:srgbClr val="70473D"/>
                </a:solidFill>
                <a:latin typeface="Amasis MT Pro Black" panose="02040A04050005020304" pitchFamily="18" charset="0"/>
              </a:rPr>
              <a:t> </a:t>
            </a:r>
            <a:r>
              <a:rPr lang="en-US" sz="2800" dirty="0" err="1">
                <a:solidFill>
                  <a:srgbClr val="70473D"/>
                </a:solidFill>
                <a:latin typeface="Amasis MT Pro Black" panose="02040A04050005020304" pitchFamily="18" charset="0"/>
              </a:rPr>
              <a:t>tahu</a:t>
            </a:r>
            <a:r>
              <a:rPr lang="en-US" sz="2800" dirty="0">
                <a:solidFill>
                  <a:srgbClr val="70473D"/>
                </a:solidFill>
                <a:latin typeface="Amasis MT Pro Black" panose="02040A04050005020304" pitchFamily="18" charset="0"/>
              </a:rPr>
              <a:t> </a:t>
            </a:r>
            <a:r>
              <a:rPr lang="en-US" sz="2800" dirty="0" err="1">
                <a:solidFill>
                  <a:srgbClr val="70473D"/>
                </a:solidFill>
                <a:latin typeface="Amasis MT Pro Black" panose="02040A04050005020304" pitchFamily="18" charset="0"/>
              </a:rPr>
              <a:t>jalan</a:t>
            </a:r>
            <a:r>
              <a:rPr lang="en-US" sz="2800" dirty="0">
                <a:solidFill>
                  <a:srgbClr val="70473D"/>
                </a:solidFill>
                <a:latin typeface="Amasis MT Pro Black" panose="02040A04050005020304" pitchFamily="18" charset="0"/>
              </a:rPr>
              <a:t> </a:t>
            </a:r>
            <a:r>
              <a:rPr lang="en-US" sz="2800" dirty="0" err="1">
                <a:solidFill>
                  <a:srgbClr val="70473D"/>
                </a:solidFill>
                <a:latin typeface="Amasis MT Pro Black" panose="02040A04050005020304" pitchFamily="18" charset="0"/>
              </a:rPr>
              <a:t>hidupku</a:t>
            </a:r>
            <a:r>
              <a:rPr lang="en-US" sz="2800" dirty="0">
                <a:solidFill>
                  <a:srgbClr val="70473D"/>
                </a:solidFill>
                <a:latin typeface="Amasis MT Pro Black" panose="02040A04050005020304" pitchFamily="18" charset="0"/>
              </a:rPr>
              <a:t>; </a:t>
            </a:r>
            <a:r>
              <a:rPr lang="en-US" sz="2800" dirty="0" err="1">
                <a:solidFill>
                  <a:srgbClr val="70473D"/>
                </a:solidFill>
                <a:latin typeface="Amasis MT Pro Black" panose="02040A04050005020304" pitchFamily="18" charset="0"/>
              </a:rPr>
              <a:t>seandainya</a:t>
            </a:r>
            <a:r>
              <a:rPr lang="en-US" sz="2800" dirty="0">
                <a:solidFill>
                  <a:srgbClr val="70473D"/>
                </a:solidFill>
                <a:latin typeface="Amasis MT Pro Black" panose="02040A04050005020304" pitchFamily="18" charset="0"/>
              </a:rPr>
              <a:t> </a:t>
            </a:r>
            <a:r>
              <a:rPr lang="en-US" sz="2800" dirty="0" err="1">
                <a:solidFill>
                  <a:srgbClr val="70473D"/>
                </a:solidFill>
                <a:latin typeface="Amasis MT Pro Black" panose="02040A04050005020304" pitchFamily="18" charset="0"/>
              </a:rPr>
              <a:t>Ia</a:t>
            </a:r>
            <a:r>
              <a:rPr lang="en-US" sz="2800" dirty="0">
                <a:solidFill>
                  <a:srgbClr val="70473D"/>
                </a:solidFill>
                <a:latin typeface="Amasis MT Pro Black" panose="02040A04050005020304" pitchFamily="18" charset="0"/>
              </a:rPr>
              <a:t> </a:t>
            </a:r>
            <a:r>
              <a:rPr lang="en-US" sz="2800" dirty="0" err="1">
                <a:solidFill>
                  <a:srgbClr val="70473D"/>
                </a:solidFill>
                <a:latin typeface="Amasis MT Pro Black" panose="02040A04050005020304" pitchFamily="18" charset="0"/>
              </a:rPr>
              <a:t>menguji</a:t>
            </a:r>
            <a:r>
              <a:rPr lang="en-US" sz="2800" dirty="0">
                <a:solidFill>
                  <a:srgbClr val="70473D"/>
                </a:solidFill>
                <a:latin typeface="Amasis MT Pro Black" panose="02040A04050005020304" pitchFamily="18" charset="0"/>
              </a:rPr>
              <a:t> </a:t>
            </a:r>
            <a:r>
              <a:rPr lang="en-US" sz="2800" dirty="0" err="1">
                <a:solidFill>
                  <a:srgbClr val="70473D"/>
                </a:solidFill>
                <a:latin typeface="Amasis MT Pro Black" panose="02040A04050005020304" pitchFamily="18" charset="0"/>
              </a:rPr>
              <a:t>aku</a:t>
            </a:r>
            <a:r>
              <a:rPr lang="en-US" sz="2800" dirty="0">
                <a:solidFill>
                  <a:srgbClr val="70473D"/>
                </a:solidFill>
                <a:latin typeface="Amasis MT Pro Black" panose="02040A04050005020304" pitchFamily="18" charset="0"/>
              </a:rPr>
              <a:t>, </a:t>
            </a:r>
            <a:r>
              <a:rPr lang="en-US" sz="2800" dirty="0" err="1">
                <a:solidFill>
                  <a:srgbClr val="70473D"/>
                </a:solidFill>
                <a:latin typeface="Amasis MT Pro Black" panose="02040A04050005020304" pitchFamily="18" charset="0"/>
              </a:rPr>
              <a:t>aku</a:t>
            </a:r>
            <a:r>
              <a:rPr lang="en-US" sz="2800" dirty="0">
                <a:solidFill>
                  <a:srgbClr val="70473D"/>
                </a:solidFill>
                <a:latin typeface="Amasis MT Pro Black" panose="02040A04050005020304" pitchFamily="18" charset="0"/>
              </a:rPr>
              <a:t> </a:t>
            </a:r>
            <a:r>
              <a:rPr lang="en-US" sz="2800" dirty="0" err="1">
                <a:solidFill>
                  <a:srgbClr val="70473D"/>
                </a:solidFill>
                <a:latin typeface="Amasis MT Pro Black" panose="02040A04050005020304" pitchFamily="18" charset="0"/>
              </a:rPr>
              <a:t>akan</a:t>
            </a:r>
            <a:r>
              <a:rPr lang="en-US" sz="2800" dirty="0">
                <a:solidFill>
                  <a:srgbClr val="70473D"/>
                </a:solidFill>
                <a:latin typeface="Amasis MT Pro Black" panose="02040A04050005020304" pitchFamily="18" charset="0"/>
              </a:rPr>
              <a:t> </a:t>
            </a:r>
            <a:r>
              <a:rPr lang="en-US" sz="2800" dirty="0" err="1">
                <a:solidFill>
                  <a:srgbClr val="70473D"/>
                </a:solidFill>
                <a:latin typeface="Amasis MT Pro Black" panose="02040A04050005020304" pitchFamily="18" charset="0"/>
              </a:rPr>
              <a:t>timbul</a:t>
            </a:r>
            <a:r>
              <a:rPr lang="en-US" sz="2800" dirty="0">
                <a:solidFill>
                  <a:srgbClr val="70473D"/>
                </a:solidFill>
                <a:latin typeface="Amasis MT Pro Black" panose="02040A04050005020304" pitchFamily="18" charset="0"/>
              </a:rPr>
              <a:t> </a:t>
            </a:r>
            <a:r>
              <a:rPr lang="en-US" sz="2800" dirty="0" err="1">
                <a:solidFill>
                  <a:srgbClr val="70473D"/>
                </a:solidFill>
                <a:latin typeface="Amasis MT Pro Black" panose="02040A04050005020304" pitchFamily="18" charset="0"/>
              </a:rPr>
              <a:t>seperti</a:t>
            </a:r>
            <a:r>
              <a:rPr lang="en-US" sz="2800" dirty="0">
                <a:solidFill>
                  <a:srgbClr val="70473D"/>
                </a:solidFill>
                <a:latin typeface="Amasis MT Pro Black" panose="02040A04050005020304" pitchFamily="18" charset="0"/>
              </a:rPr>
              <a:t> </a:t>
            </a:r>
            <a:r>
              <a:rPr lang="en-US" sz="2800" dirty="0" err="1">
                <a:solidFill>
                  <a:srgbClr val="70473D"/>
                </a:solidFill>
                <a:latin typeface="Amasis MT Pro Black" panose="02040A04050005020304" pitchFamily="18" charset="0"/>
              </a:rPr>
              <a:t>emas</a:t>
            </a:r>
            <a:r>
              <a:rPr lang="en-US" sz="2800" dirty="0">
                <a:solidFill>
                  <a:srgbClr val="70473D"/>
                </a:solidFill>
                <a:latin typeface="Amasis MT Pro Black" panose="02040A04050005020304" pitchFamily="18" charset="0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A46F2E-88C6-7FD1-A3EB-4C3EE67F8B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36" r="2" b="2"/>
          <a:stretch/>
        </p:blipFill>
        <p:spPr>
          <a:xfrm>
            <a:off x="182880" y="256540"/>
            <a:ext cx="8778240" cy="376427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C271E2-4528-5484-2D6E-48E32C0B206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D21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i-FI" sz="3600" dirty="0">
                <a:solidFill>
                  <a:schemeClr val="bg1"/>
                </a:solidFill>
                <a:latin typeface="Impact" pitchFamily="34" charset="0"/>
                <a:ea typeface="Microsoft YaHei UI" pitchFamily="34" charset="-122"/>
              </a:rPr>
              <a:t>KATA-KATA TERAKHIR YESUS</a:t>
            </a:r>
            <a:br>
              <a:rPr lang="fi-FI" sz="3600" dirty="0">
                <a:solidFill>
                  <a:schemeClr val="bg1"/>
                </a:solidFill>
                <a:latin typeface="Impact" pitchFamily="34" charset="0"/>
                <a:ea typeface="Microsoft YaHei UI" pitchFamily="34" charset="-122"/>
              </a:rPr>
            </a:br>
            <a:r>
              <a:rPr lang="fi-FI" sz="3600" dirty="0">
                <a:solidFill>
                  <a:schemeClr val="bg1"/>
                </a:solidFill>
                <a:latin typeface="Bernard MT Condensed" pitchFamily="18" charset="0"/>
              </a:rPr>
              <a:t>Selasa, 19 Juli 2022</a:t>
            </a:r>
            <a:endParaRPr lang="en-US" sz="36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4580" y="1708353"/>
            <a:ext cx="615962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Menurut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Injil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Matius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, jam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pengajaran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terakhir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Yesus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sebelum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Paskah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dihabiskan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untuk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menceritakan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perumpamaan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kepada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murid-murid-Nya,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termasuk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perumpamaan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tentang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sepuluh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gadis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serta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perumpamaan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tentang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domba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dan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kambing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. </a:t>
            </a:r>
          </a:p>
          <a:p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Kisah-kisah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ini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berhubungan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dengan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cara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kita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harus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hidup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saat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kita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menunggu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kedatangan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Yesus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203848" y="4617710"/>
            <a:ext cx="583264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</a:rPr>
              <a:t>Persoalan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</a:rPr>
              <a:t> di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</a:rPr>
              <a:t>perumpamaan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</a:rPr>
              <a:t>tentang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</a:rPr>
              <a:t> 10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</a:rPr>
              <a:t>anak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</a:rPr>
              <a:t> gadis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</a:rPr>
              <a:t>adalah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</a:rPr>
              <a:t>tentang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</a:rPr>
              <a:t>persediaan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</a:rPr>
              <a:t>minyak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</a:rPr>
              <a:t>. </a:t>
            </a:r>
          </a:p>
          <a:p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Minyak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adalah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lambang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 ROH KUDUS [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Mazmur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 45:7, 89:20], dan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minyak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 juga 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melambangkan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 KARAKTER [</a:t>
            </a:r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Mazmur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 141:5].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D8982B-0C31-8AB7-8299-F2FABB22B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581128"/>
            <a:ext cx="2828735" cy="2123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165D0D-D870-B8CF-90A8-CDDACE2A5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1772816"/>
            <a:ext cx="2591749" cy="180147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dirty="0" err="1">
                <a:latin typeface="Franklin Gothic Demi Cond" pitchFamily="34" charset="0"/>
              </a:rPr>
              <a:t>Apakah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implikasi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dari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perumpamaan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ini</a:t>
            </a:r>
            <a:r>
              <a:rPr lang="en-US" sz="2800" dirty="0">
                <a:latin typeface="Franklin Gothic Demi Cond" pitchFamily="34" charset="0"/>
              </a:rPr>
              <a:t> [</a:t>
            </a:r>
            <a:r>
              <a:rPr lang="en-US" sz="2800" dirty="0" err="1">
                <a:latin typeface="Franklin Gothic Demi Cond" pitchFamily="34" charset="0"/>
              </a:rPr>
              <a:t>Matius</a:t>
            </a:r>
            <a:r>
              <a:rPr lang="en-US" sz="2800" dirty="0">
                <a:latin typeface="Franklin Gothic Demi Cond" pitchFamily="34" charset="0"/>
              </a:rPr>
              <a:t> 25:1-13] </a:t>
            </a:r>
            <a:r>
              <a:rPr lang="en-US" sz="2800" dirty="0" err="1">
                <a:latin typeface="Franklin Gothic Demi Cond" pitchFamily="34" charset="0"/>
              </a:rPr>
              <a:t>jika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minyak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dilambangkan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dengan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Roh</a:t>
            </a:r>
            <a:r>
              <a:rPr lang="en-US" sz="2800" dirty="0">
                <a:latin typeface="Franklin Gothic Demi Cond" pitchFamily="34" charset="0"/>
              </a:rPr>
              <a:t> Kudus </a:t>
            </a:r>
            <a:r>
              <a:rPr lang="en-US" sz="2800" dirty="0" err="1">
                <a:latin typeface="Franklin Gothic Demi Cond" pitchFamily="34" charset="0"/>
              </a:rPr>
              <a:t>atau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Karakter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Kristus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terhadap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mereka</a:t>
            </a:r>
            <a:r>
              <a:rPr lang="en-US" sz="2800" dirty="0">
                <a:latin typeface="Franklin Gothic Demi Cond" pitchFamily="34" charset="0"/>
              </a:rPr>
              <a:t> yang </a:t>
            </a:r>
            <a:r>
              <a:rPr lang="en-US" sz="2800" dirty="0" err="1">
                <a:latin typeface="Franklin Gothic Demi Cond" pitchFamily="34" charset="0"/>
              </a:rPr>
              <a:t>menantikan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kedatangan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Yesus</a:t>
            </a:r>
            <a:r>
              <a:rPr lang="en-US" sz="2800" dirty="0">
                <a:latin typeface="Franklin Gothic Demi Cond" pitchFamily="34" charset="0"/>
              </a:rPr>
              <a:t> </a:t>
            </a:r>
            <a:r>
              <a:rPr lang="en-US" sz="2800" dirty="0" err="1">
                <a:latin typeface="Franklin Gothic Demi Cond" pitchFamily="34" charset="0"/>
              </a:rPr>
              <a:t>kedua</a:t>
            </a:r>
            <a:r>
              <a:rPr lang="en-US" sz="2800" dirty="0">
                <a:latin typeface="Franklin Gothic Demi Cond" pitchFamily="34" charset="0"/>
              </a:rPr>
              <a:t> kali?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dirty="0" err="1">
                <a:latin typeface="Franklin Gothic Demi Cond" pitchFamily="34" charset="0"/>
              </a:rPr>
              <a:t>Roh</a:t>
            </a:r>
            <a:r>
              <a:rPr lang="en-US" sz="2400" dirty="0">
                <a:latin typeface="Franklin Gothic Demi Cond" pitchFamily="34" charset="0"/>
              </a:rPr>
              <a:t> Kudus </a:t>
            </a:r>
            <a:r>
              <a:rPr lang="en-US" sz="2400" dirty="0" err="1">
                <a:latin typeface="Franklin Gothic Demi Cond" pitchFamily="34" charset="0"/>
              </a:rPr>
              <a:t>berperan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untuk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membuat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lampu</a:t>
            </a:r>
            <a:r>
              <a:rPr lang="en-US" sz="2400" dirty="0">
                <a:latin typeface="Franklin Gothic Demi Cond" pitchFamily="34" charset="0"/>
              </a:rPr>
              <a:t>/</a:t>
            </a:r>
            <a:r>
              <a:rPr lang="en-US" sz="2400" dirty="0" err="1">
                <a:latin typeface="Franklin Gothic Demi Cond" pitchFamily="34" charset="0"/>
              </a:rPr>
              <a:t>pelita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tetap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menyala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menerangi</a:t>
            </a:r>
            <a:r>
              <a:rPr lang="en-US" sz="2400" dirty="0">
                <a:latin typeface="Franklin Gothic Demi Cond" pitchFamily="34" charset="0"/>
              </a:rPr>
              <a:t>, </a:t>
            </a:r>
            <a:r>
              <a:rPr lang="en-US" sz="2400" dirty="0" err="1">
                <a:latin typeface="Franklin Gothic Demi Cond" pitchFamily="34" charset="0"/>
              </a:rPr>
              <a:t>itulah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kehidupan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Kristus</a:t>
            </a:r>
            <a:r>
              <a:rPr lang="en-US" sz="2400" dirty="0">
                <a:latin typeface="Franklin Gothic Demi Cond" pitchFamily="34" charset="0"/>
              </a:rPr>
              <a:t>, </a:t>
            </a:r>
            <a:r>
              <a:rPr lang="en-US" sz="2400" dirty="0" err="1">
                <a:latin typeface="Franklin Gothic Demi Cond" pitchFamily="34" charset="0"/>
              </a:rPr>
              <a:t>itulah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kebenaran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dalam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kehidupan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orang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beriman</a:t>
            </a:r>
            <a:r>
              <a:rPr lang="en-US" sz="2400" dirty="0">
                <a:latin typeface="Franklin Gothic Demi Cond" pitchFamily="34" charset="0"/>
              </a:rPr>
              <a:t>. </a:t>
            </a:r>
            <a:r>
              <a:rPr lang="en-US" sz="2400" dirty="0" err="1">
                <a:latin typeface="Franklin Gothic Demi Cond" pitchFamily="34" charset="0"/>
              </a:rPr>
              <a:t>Tidak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seorangpun</a:t>
            </a:r>
            <a:r>
              <a:rPr lang="en-US" sz="2400" dirty="0">
                <a:latin typeface="Franklin Gothic Demi Cond" pitchFamily="34" charset="0"/>
              </a:rPr>
              <a:t> yang </a:t>
            </a:r>
            <a:r>
              <a:rPr lang="en-US" sz="2400" dirty="0" err="1">
                <a:latin typeface="Franklin Gothic Demi Cond" pitchFamily="34" charset="0"/>
              </a:rPr>
              <a:t>siap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bertemu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dengan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Yesus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tanpa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kehidupan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Kristus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yg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dipantulkan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dlm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hidup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tdk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seorangpun</a:t>
            </a:r>
            <a:r>
              <a:rPr lang="en-US" sz="2400" dirty="0">
                <a:latin typeface="Franklin Gothic Demi Cond" pitchFamily="34" charset="0"/>
              </a:rPr>
              <a:t> yang </a:t>
            </a:r>
            <a:r>
              <a:rPr lang="en-US" sz="2400" dirty="0" err="1">
                <a:latin typeface="Franklin Gothic Demi Cond" pitchFamily="34" charset="0"/>
              </a:rPr>
              <a:t>dapat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memantulkan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kehidupan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Yesus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tanpa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pertolongan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Roh</a:t>
            </a:r>
            <a:r>
              <a:rPr lang="en-US" sz="2400" dirty="0">
                <a:latin typeface="Franklin Gothic Demi Cond" pitchFamily="34" charset="0"/>
              </a:rPr>
              <a:t> Kudus, </a:t>
            </a:r>
            <a:r>
              <a:rPr lang="en-US" sz="2400" dirty="0" err="1">
                <a:latin typeface="Franklin Gothic Demi Cond" pitchFamily="34" charset="0"/>
              </a:rPr>
              <a:t>sebab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manusia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berdosa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itu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sendiri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tidak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dapat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menghasilkan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sesuatu</a:t>
            </a:r>
            <a:r>
              <a:rPr lang="en-US" sz="2400" dirty="0">
                <a:latin typeface="Franklin Gothic Demi Cond" pitchFamily="34" charset="0"/>
              </a:rPr>
              <a:t> yang </a:t>
            </a:r>
            <a:r>
              <a:rPr lang="en-US" sz="2400" dirty="0" err="1">
                <a:latin typeface="Franklin Gothic Demi Cond" pitchFamily="34" charset="0"/>
              </a:rPr>
              <a:t>baik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dari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dirinya</a:t>
            </a:r>
            <a:r>
              <a:rPr lang="en-US" sz="2400" dirty="0">
                <a:latin typeface="Franklin Gothic Demi Cond" pitchFamily="34" charset="0"/>
              </a:rPr>
              <a:t>, </a:t>
            </a:r>
            <a:r>
              <a:rPr lang="en-US" sz="2400" dirty="0" err="1">
                <a:latin typeface="Franklin Gothic Demi Cond" pitchFamily="34" charset="0"/>
              </a:rPr>
              <a:t>itu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sepenuhnya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adalah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karya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Roh</a:t>
            </a:r>
            <a:r>
              <a:rPr lang="en-US" sz="2400" dirty="0">
                <a:latin typeface="Franklin Gothic Demi Cond" pitchFamily="34" charset="0"/>
              </a:rPr>
              <a:t> Kudus.   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err="1">
                <a:latin typeface="Franklin Gothic Demi Cond" pitchFamily="34" charset="0"/>
              </a:rPr>
              <a:t>Ketika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Roh</a:t>
            </a:r>
            <a:r>
              <a:rPr lang="en-US" sz="2400" dirty="0">
                <a:latin typeface="Franklin Gothic Demi Cond" pitchFamily="34" charset="0"/>
              </a:rPr>
              <a:t> Kudus </a:t>
            </a:r>
            <a:r>
              <a:rPr lang="en-US" sz="2400" dirty="0" err="1">
                <a:latin typeface="Franklin Gothic Demi Cond" pitchFamily="34" charset="0"/>
              </a:rPr>
              <a:t>diizinkan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bekerja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dalam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hidup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kita</a:t>
            </a:r>
            <a:r>
              <a:rPr lang="en-US" sz="2400" dirty="0">
                <a:latin typeface="Franklin Gothic Demi Cond" pitchFamily="34" charset="0"/>
              </a:rPr>
              <a:t>, </a:t>
            </a:r>
            <a:r>
              <a:rPr lang="en-US" sz="2400" dirty="0" err="1">
                <a:latin typeface="Franklin Gothic Demi Cond" pitchFamily="34" charset="0"/>
              </a:rPr>
              <a:t>maka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buah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Roh</a:t>
            </a:r>
            <a:r>
              <a:rPr lang="en-US" sz="2400" dirty="0">
                <a:latin typeface="Franklin Gothic Demi Cond" pitchFamily="34" charset="0"/>
              </a:rPr>
              <a:t> [Galatia 5:22-23] </a:t>
            </a:r>
            <a:r>
              <a:rPr lang="en-US" sz="2400" dirty="0" err="1">
                <a:latin typeface="Franklin Gothic Demi Cond" pitchFamily="34" charset="0"/>
              </a:rPr>
              <a:t>akan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dihasilkan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dalam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hidup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manusia</a:t>
            </a:r>
            <a:r>
              <a:rPr lang="en-US" sz="2400" dirty="0">
                <a:latin typeface="Franklin Gothic Demi Cond" pitchFamily="34" charset="0"/>
              </a:rPr>
              <a:t>. </a:t>
            </a:r>
            <a:r>
              <a:rPr lang="en-US" sz="2400" dirty="0" err="1">
                <a:latin typeface="Franklin Gothic Demi Cond" pitchFamily="34" charset="0"/>
              </a:rPr>
              <a:t>Karakter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Kristus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dihidupkan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dalam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diri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setiap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orang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percaya</a:t>
            </a:r>
            <a:r>
              <a:rPr lang="en-US" sz="2400" dirty="0">
                <a:latin typeface="Franklin Gothic Demi Cond" pitchFamily="34" charset="0"/>
              </a:rPr>
              <a:t>. Kita </a:t>
            </a:r>
            <a:r>
              <a:rPr lang="en-US" sz="2400" dirty="0" err="1">
                <a:latin typeface="Franklin Gothic Demi Cond" pitchFamily="34" charset="0"/>
              </a:rPr>
              <a:t>akan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bertumbuh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dalam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kedewasaan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penuh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siap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untuk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menyambut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kedatangan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Kristus</a:t>
            </a:r>
            <a:r>
              <a:rPr lang="en-US" sz="2400" dirty="0">
                <a:latin typeface="Franklin Gothic Demi Cond" pitchFamily="34" charset="0"/>
              </a:rPr>
              <a:t>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1F3E77-BA60-FE43-487D-2159FA150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" y="-5882"/>
            <a:ext cx="9133707" cy="68638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3529" y="116632"/>
            <a:ext cx="846328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Seperti</a:t>
            </a:r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halnya</a:t>
            </a:r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perumpamaan</a:t>
            </a:r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tentang</a:t>
            </a:r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 10 </a:t>
            </a:r>
            <a:r>
              <a:rPr lang="en-US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gadis</a:t>
            </a:r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perumpamaan</a:t>
            </a:r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tentang</a:t>
            </a:r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domba</a:t>
            </a:r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dan</a:t>
            </a:r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kambing</a:t>
            </a:r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 [</a:t>
            </a:r>
            <a:r>
              <a:rPr lang="en-US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Matius</a:t>
            </a:r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 25:31-46] </a:t>
            </a:r>
            <a:r>
              <a:rPr lang="en-US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juga</a:t>
            </a:r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menekankan</a:t>
            </a:r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pentingnya</a:t>
            </a:r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karakter</a:t>
            </a:r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57190" y="4135720"/>
            <a:ext cx="846328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Domba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dan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kambing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dipisahkan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berdasarkan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pekerjaan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mereka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karakter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mereka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.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Meskipun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Yesus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tidak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mengajarkan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keselamatan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melalui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perbuatan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di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sini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kita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dapat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melihat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betapa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pentingnya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pengembangan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karakter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dalam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rencana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keselamatan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dan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bagaimana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mereka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 yang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benar-benar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diselamatkan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oleh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Kristus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akan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mencerminkan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keselamatan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itu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melalui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kehidupan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dan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karakter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anose="020B0A06020104020203" pitchFamily="34" charset="0"/>
              </a:rPr>
              <a:t>mereka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78515D-19B4-5BE9-7A6E-C0B7197BF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950" y="1545427"/>
            <a:ext cx="5176440" cy="258822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552" y="3805947"/>
            <a:ext cx="4032448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+mj-lt"/>
                <a:ea typeface="+mj-ea"/>
                <a:cs typeface="+mj-cs"/>
              </a:rPr>
              <a:t>Ada </a:t>
            </a:r>
            <a:r>
              <a:rPr lang="en-US" sz="2400" dirty="0" err="1">
                <a:latin typeface="+mj-lt"/>
                <a:ea typeface="+mj-ea"/>
                <a:cs typeface="+mj-cs"/>
              </a:rPr>
              <a:t>pepatah</a:t>
            </a:r>
            <a:r>
              <a:rPr lang="en-US" sz="2400" dirty="0">
                <a:latin typeface="+mj-lt"/>
                <a:ea typeface="+mj-ea"/>
                <a:cs typeface="+mj-cs"/>
              </a:rPr>
              <a:t> yang </a:t>
            </a:r>
            <a:r>
              <a:rPr lang="en-US" sz="2400" dirty="0" err="1">
                <a:latin typeface="+mj-lt"/>
                <a:ea typeface="+mj-ea"/>
                <a:cs typeface="+mj-cs"/>
              </a:rPr>
              <a:t>mengatakan</a:t>
            </a:r>
            <a:r>
              <a:rPr lang="en-US" sz="2400" dirty="0"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latin typeface="+mj-lt"/>
                <a:ea typeface="+mj-ea"/>
                <a:cs typeface="+mj-cs"/>
              </a:rPr>
              <a:t>bahwa</a:t>
            </a:r>
            <a:r>
              <a:rPr lang="en-US" sz="2400" dirty="0">
                <a:latin typeface="+mj-lt"/>
                <a:ea typeface="+mj-ea"/>
                <a:cs typeface="+mj-cs"/>
              </a:rPr>
              <a:t> "</a:t>
            </a:r>
            <a:r>
              <a:rPr lang="en-US" sz="2400" b="1" dirty="0" err="1">
                <a:latin typeface="+mj-lt"/>
                <a:ea typeface="+mj-ea"/>
                <a:cs typeface="+mj-cs"/>
              </a:rPr>
              <a:t>Karakter</a:t>
            </a:r>
            <a:r>
              <a:rPr lang="en-US" sz="2400" b="1" dirty="0">
                <a:latin typeface="+mj-lt"/>
                <a:ea typeface="+mj-ea"/>
                <a:cs typeface="+mj-cs"/>
              </a:rPr>
              <a:t> </a:t>
            </a:r>
            <a:r>
              <a:rPr lang="en-US" sz="2400" b="1" dirty="0" err="1">
                <a:latin typeface="+mj-lt"/>
                <a:ea typeface="+mj-ea"/>
                <a:cs typeface="+mj-cs"/>
              </a:rPr>
              <a:t>adalah</a:t>
            </a:r>
            <a:r>
              <a:rPr lang="en-US" sz="2400" b="1" dirty="0">
                <a:latin typeface="+mj-lt"/>
                <a:ea typeface="+mj-ea"/>
                <a:cs typeface="+mj-cs"/>
              </a:rPr>
              <a:t> </a:t>
            </a:r>
            <a:r>
              <a:rPr lang="en-US" sz="2400" b="1" dirty="0" err="1">
                <a:latin typeface="+mj-lt"/>
                <a:ea typeface="+mj-ea"/>
                <a:cs typeface="+mj-cs"/>
              </a:rPr>
              <a:t>sosok</a:t>
            </a:r>
            <a:r>
              <a:rPr lang="en-US" sz="2400" b="1" dirty="0">
                <a:latin typeface="+mj-lt"/>
                <a:ea typeface="+mj-ea"/>
                <a:cs typeface="+mj-cs"/>
              </a:rPr>
              <a:t> </a:t>
            </a:r>
            <a:r>
              <a:rPr lang="en-US" sz="2400" b="1" dirty="0" err="1">
                <a:latin typeface="+mj-lt"/>
                <a:ea typeface="+mj-ea"/>
                <a:cs typeface="+mj-cs"/>
              </a:rPr>
              <a:t>seseorang</a:t>
            </a:r>
            <a:r>
              <a:rPr lang="en-US" sz="2400" b="1" dirty="0">
                <a:latin typeface="+mj-lt"/>
                <a:ea typeface="+mj-ea"/>
                <a:cs typeface="+mj-cs"/>
              </a:rPr>
              <a:t> </a:t>
            </a:r>
            <a:r>
              <a:rPr lang="en-US" sz="2400" b="1" dirty="0" err="1">
                <a:latin typeface="+mj-lt"/>
                <a:ea typeface="+mj-ea"/>
                <a:cs typeface="+mj-cs"/>
              </a:rPr>
              <a:t>dalam</a:t>
            </a:r>
            <a:r>
              <a:rPr lang="en-US" sz="2400" b="1" dirty="0">
                <a:latin typeface="+mj-lt"/>
                <a:ea typeface="+mj-ea"/>
                <a:cs typeface="+mj-cs"/>
              </a:rPr>
              <a:t> </a:t>
            </a:r>
            <a:r>
              <a:rPr lang="en-US" sz="2400" b="1" dirty="0" err="1">
                <a:latin typeface="+mj-lt"/>
                <a:ea typeface="+mj-ea"/>
                <a:cs typeface="+mj-cs"/>
              </a:rPr>
              <a:t>kegelapan</a:t>
            </a:r>
            <a:r>
              <a:rPr lang="en-US" sz="2400" b="1" dirty="0">
                <a:latin typeface="+mj-lt"/>
                <a:ea typeface="+mj-ea"/>
                <a:cs typeface="+mj-cs"/>
              </a:rPr>
              <a:t>.“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6125BB-63F8-5773-EA00-BFA155559D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649" b="2098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5" name="Rectangle 4"/>
          <p:cNvSpPr/>
          <p:nvPr/>
        </p:nvSpPr>
        <p:spPr>
          <a:xfrm>
            <a:off x="539552" y="5053409"/>
            <a:ext cx="8064896" cy="16879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latin typeface="Franklin Gothic Demi" panose="020B0703020102020204" pitchFamily="34" charset="0"/>
              </a:rPr>
              <a:t>Pertanyaan</a:t>
            </a:r>
            <a:r>
              <a:rPr lang="en-US" sz="2400" dirty="0">
                <a:latin typeface="Franklin Gothic Demi" panose="020B0703020102020204" pitchFamily="34" charset="0"/>
              </a:rPr>
              <a:t> </a:t>
            </a:r>
            <a:r>
              <a:rPr lang="en-US" sz="2400" dirty="0" err="1">
                <a:latin typeface="Franklin Gothic Demi" panose="020B0703020102020204" pitchFamily="34" charset="0"/>
              </a:rPr>
              <a:t>renungan</a:t>
            </a:r>
            <a:r>
              <a:rPr lang="en-US" sz="2400" dirty="0">
                <a:latin typeface="Franklin Gothic Demi" panose="020B0703020102020204" pitchFamily="34" charset="0"/>
              </a:rPr>
              <a:t>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latin typeface="Franklin Gothic Demi" panose="020B0703020102020204" pitchFamily="34" charset="0"/>
              </a:rPr>
              <a:t>Seperti</a:t>
            </a:r>
            <a:r>
              <a:rPr lang="en-US" sz="2400" dirty="0">
                <a:latin typeface="Franklin Gothic Demi" panose="020B0703020102020204" pitchFamily="34" charset="0"/>
              </a:rPr>
              <a:t> </a:t>
            </a:r>
            <a:r>
              <a:rPr lang="en-US" sz="2400" dirty="0" err="1">
                <a:latin typeface="Franklin Gothic Demi" panose="020B0703020102020204" pitchFamily="34" charset="0"/>
              </a:rPr>
              <a:t>apakah</a:t>
            </a:r>
            <a:r>
              <a:rPr lang="en-US" sz="2400" dirty="0">
                <a:latin typeface="Franklin Gothic Demi" panose="020B0703020102020204" pitchFamily="34" charset="0"/>
              </a:rPr>
              <a:t> </a:t>
            </a:r>
            <a:r>
              <a:rPr lang="en-US" sz="2400" dirty="0" err="1">
                <a:latin typeface="Franklin Gothic Demi" panose="020B0703020102020204" pitchFamily="34" charset="0"/>
              </a:rPr>
              <a:t>anda</a:t>
            </a:r>
            <a:r>
              <a:rPr lang="en-US" sz="2400" dirty="0">
                <a:latin typeface="Franklin Gothic Demi" panose="020B0703020102020204" pitchFamily="34" charset="0"/>
              </a:rPr>
              <a:t> </a:t>
            </a:r>
            <a:r>
              <a:rPr lang="en-US" sz="2400" dirty="0" err="1">
                <a:latin typeface="Franklin Gothic Demi" panose="020B0703020102020204" pitchFamily="34" charset="0"/>
              </a:rPr>
              <a:t>ketika</a:t>
            </a:r>
            <a:r>
              <a:rPr lang="en-US" sz="2400" dirty="0">
                <a:latin typeface="Franklin Gothic Demi" panose="020B0703020102020204" pitchFamily="34" charset="0"/>
              </a:rPr>
              <a:t> </a:t>
            </a:r>
            <a:r>
              <a:rPr lang="en-US" sz="2400" dirty="0" err="1">
                <a:latin typeface="Franklin Gothic Demi" panose="020B0703020102020204" pitchFamily="34" charset="0"/>
              </a:rPr>
              <a:t>tidak</a:t>
            </a:r>
            <a:r>
              <a:rPr lang="en-US" sz="2400" dirty="0">
                <a:latin typeface="Franklin Gothic Demi" panose="020B0703020102020204" pitchFamily="34" charset="0"/>
              </a:rPr>
              <a:t> </a:t>
            </a:r>
            <a:r>
              <a:rPr lang="en-US" sz="2400" dirty="0" err="1">
                <a:latin typeface="Franklin Gothic Demi" panose="020B0703020102020204" pitchFamily="34" charset="0"/>
              </a:rPr>
              <a:t>ada</a:t>
            </a:r>
            <a:r>
              <a:rPr lang="en-US" sz="2400" dirty="0">
                <a:latin typeface="Franklin Gothic Demi" panose="020B0703020102020204" pitchFamily="34" charset="0"/>
              </a:rPr>
              <a:t> orang yang </a:t>
            </a:r>
            <a:r>
              <a:rPr lang="en-US" sz="2400" dirty="0" err="1">
                <a:latin typeface="Franklin Gothic Demi" panose="020B0703020102020204" pitchFamily="34" charset="0"/>
              </a:rPr>
              <a:t>melihat</a:t>
            </a:r>
            <a:r>
              <a:rPr lang="en-US" sz="2400" dirty="0">
                <a:latin typeface="Franklin Gothic Demi" panose="020B0703020102020204" pitchFamily="34" charset="0"/>
              </a:rPr>
              <a:t> </a:t>
            </a:r>
            <a:r>
              <a:rPr lang="en-US" sz="2400" dirty="0" err="1">
                <a:latin typeface="Franklin Gothic Demi" panose="020B0703020102020204" pitchFamily="34" charset="0"/>
              </a:rPr>
              <a:t>atau</a:t>
            </a:r>
            <a:r>
              <a:rPr lang="en-US" sz="2400" dirty="0">
                <a:latin typeface="Franklin Gothic Demi" panose="020B0703020102020204" pitchFamily="34" charset="0"/>
              </a:rPr>
              <a:t> </a:t>
            </a:r>
            <a:r>
              <a:rPr lang="en-US" sz="2400" dirty="0" err="1">
                <a:latin typeface="Franklin Gothic Demi" panose="020B0703020102020204" pitchFamily="34" charset="0"/>
              </a:rPr>
              <a:t>memperhatikan</a:t>
            </a:r>
            <a:r>
              <a:rPr lang="en-US" sz="2400" dirty="0">
                <a:latin typeface="Franklin Gothic Demi" panose="020B0703020102020204" pitchFamily="34" charset="0"/>
              </a:rPr>
              <a:t> </a:t>
            </a:r>
            <a:r>
              <a:rPr lang="en-US" sz="2400" dirty="0" err="1">
                <a:latin typeface="Franklin Gothic Demi" panose="020B0703020102020204" pitchFamily="34" charset="0"/>
              </a:rPr>
              <a:t>anda</a:t>
            </a:r>
            <a:r>
              <a:rPr lang="en-US" sz="2400" dirty="0">
                <a:latin typeface="Franklin Gothic Demi" panose="020B0703020102020204" pitchFamily="34" charset="0"/>
              </a:rPr>
              <a:t>? </a:t>
            </a:r>
            <a:r>
              <a:rPr lang="en-US" sz="2400" dirty="0" err="1">
                <a:latin typeface="Franklin Gothic Demi" panose="020B0703020102020204" pitchFamily="34" charset="0"/>
              </a:rPr>
              <a:t>Apakah</a:t>
            </a:r>
            <a:r>
              <a:rPr lang="en-US" sz="2400" dirty="0">
                <a:latin typeface="Franklin Gothic Demi" panose="020B0703020102020204" pitchFamily="34" charset="0"/>
              </a:rPr>
              <a:t> </a:t>
            </a:r>
            <a:r>
              <a:rPr lang="en-US" sz="2400" dirty="0" err="1">
                <a:latin typeface="Franklin Gothic Demi" panose="020B0703020102020204" pitchFamily="34" charset="0"/>
              </a:rPr>
              <a:t>anda</a:t>
            </a:r>
            <a:r>
              <a:rPr lang="en-US" sz="2400" dirty="0">
                <a:latin typeface="Franklin Gothic Demi" panose="020B0703020102020204" pitchFamily="34" charset="0"/>
              </a:rPr>
              <a:t> </a:t>
            </a:r>
            <a:r>
              <a:rPr lang="en-US" sz="2400" dirty="0" err="1">
                <a:latin typeface="Franklin Gothic Demi" panose="020B0703020102020204" pitchFamily="34" charset="0"/>
              </a:rPr>
              <a:t>tampil</a:t>
            </a:r>
            <a:r>
              <a:rPr lang="en-US" sz="2400" dirty="0">
                <a:latin typeface="Franklin Gothic Demi" panose="020B0703020102020204" pitchFamily="34" charset="0"/>
              </a:rPr>
              <a:t> </a:t>
            </a:r>
            <a:r>
              <a:rPr lang="en-US" sz="2400" dirty="0" err="1">
                <a:latin typeface="Franklin Gothic Demi" panose="020B0703020102020204" pitchFamily="34" charset="0"/>
              </a:rPr>
              <a:t>dengan</a:t>
            </a:r>
            <a:r>
              <a:rPr lang="en-US" sz="2400" dirty="0">
                <a:latin typeface="Franklin Gothic Demi" panose="020B0703020102020204" pitchFamily="34" charset="0"/>
              </a:rPr>
              <a:t> </a:t>
            </a:r>
            <a:r>
              <a:rPr lang="en-US" sz="2400" dirty="0" err="1">
                <a:latin typeface="Franklin Gothic Demi" panose="020B0703020102020204" pitchFamily="34" charset="0"/>
              </a:rPr>
              <a:t>wajah</a:t>
            </a:r>
            <a:r>
              <a:rPr lang="en-US" sz="2400" dirty="0">
                <a:latin typeface="Franklin Gothic Demi" panose="020B0703020102020204" pitchFamily="34" charset="0"/>
              </a:rPr>
              <a:t> yang </a:t>
            </a:r>
            <a:r>
              <a:rPr lang="en-US" sz="2400" dirty="0" err="1">
                <a:latin typeface="Franklin Gothic Demi" panose="020B0703020102020204" pitchFamily="34" charset="0"/>
              </a:rPr>
              <a:t>sesungguhnya</a:t>
            </a:r>
            <a:r>
              <a:rPr lang="en-US" sz="2400" dirty="0">
                <a:latin typeface="Franklin Gothic Demi" panose="020B0703020102020204" pitchFamily="34" charset="0"/>
              </a:rPr>
              <a:t>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78" y="386930"/>
            <a:ext cx="7781946" cy="118895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dirty="0">
                <a:latin typeface="Impact" pitchFamily="34" charset="0"/>
              </a:rPr>
              <a:t>YANG BIJAKSANA</a:t>
            </a:r>
            <a:br>
              <a:rPr lang="en-US" sz="4000" dirty="0">
                <a:latin typeface="Impact" pitchFamily="34" charset="0"/>
              </a:rPr>
            </a:br>
            <a:r>
              <a:rPr lang="en-US" sz="4000" dirty="0">
                <a:latin typeface="Bernard MT Condensed" pitchFamily="18" charset="0"/>
              </a:rPr>
              <a:t>Rabu, 20 </a:t>
            </a:r>
            <a:r>
              <a:rPr lang="en-US" sz="4000" dirty="0" err="1">
                <a:latin typeface="Bernard MT Condensed" pitchFamily="18" charset="0"/>
              </a:rPr>
              <a:t>Juli</a:t>
            </a:r>
            <a:r>
              <a:rPr lang="en-US" sz="4000" dirty="0">
                <a:latin typeface="Bernard MT Condensed" pitchFamily="18" charset="0"/>
              </a:rPr>
              <a:t> 2022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1998368"/>
            <a:ext cx="8771274" cy="782176"/>
            <a:chOff x="-2" y="1998368"/>
            <a:chExt cx="11695083" cy="78217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449" y="2389218"/>
            <a:ext cx="7830269" cy="3871561"/>
          </a:xfrm>
        </p:spPr>
        <p:txBody>
          <a:bodyPr anchor="ctr">
            <a:normAutofit/>
          </a:bodyPr>
          <a:lstStyle/>
          <a:p>
            <a:pPr>
              <a:buNone/>
            </a:pPr>
            <a:r>
              <a:rPr lang="en-US" sz="2100" dirty="0">
                <a:latin typeface="Eras Bold ITC" pitchFamily="34" charset="0"/>
              </a:rPr>
              <a:t>	</a:t>
            </a:r>
            <a:r>
              <a:rPr lang="en-US" dirty="0">
                <a:latin typeface="Amasis MT Pro Black" panose="02040A04050005020304" pitchFamily="18" charset="0"/>
              </a:rPr>
              <a:t>Daniel 12:1</a:t>
            </a:r>
            <a:r>
              <a:rPr lang="en-US" sz="2100" dirty="0">
                <a:latin typeface="Eras Bold ITC" pitchFamily="34" charset="0"/>
              </a:rPr>
              <a:t> </a:t>
            </a:r>
          </a:p>
          <a:p>
            <a:pPr>
              <a:buNone/>
            </a:pPr>
            <a:r>
              <a:rPr lang="en-US" sz="2100" dirty="0"/>
              <a:t>	</a:t>
            </a:r>
            <a:r>
              <a:rPr lang="en-US" sz="2400" dirty="0">
                <a:latin typeface="Eras Demi ITC" pitchFamily="34" charset="0"/>
              </a:rPr>
              <a:t>"Pada </a:t>
            </a:r>
            <a:r>
              <a:rPr lang="en-US" sz="2400" dirty="0" err="1">
                <a:latin typeface="Eras Demi ITC" pitchFamily="34" charset="0"/>
              </a:rPr>
              <a:t>waktu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itu</a:t>
            </a:r>
            <a:r>
              <a:rPr lang="en-US" sz="2400" dirty="0">
                <a:latin typeface="Eras Demi ITC" pitchFamily="34" charset="0"/>
              </a:rPr>
              <a:t> juga </a:t>
            </a:r>
            <a:r>
              <a:rPr lang="en-US" sz="2400" dirty="0" err="1">
                <a:latin typeface="Eras Demi ITC" pitchFamily="34" charset="0"/>
              </a:rPr>
              <a:t>akan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muncul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Mikhael</a:t>
            </a:r>
            <a:r>
              <a:rPr lang="en-US" sz="2400" dirty="0">
                <a:latin typeface="Eras Demi ITC" pitchFamily="34" charset="0"/>
              </a:rPr>
              <a:t>, </a:t>
            </a:r>
            <a:r>
              <a:rPr lang="en-US" sz="2400" dirty="0" err="1">
                <a:latin typeface="Eras Demi ITC" pitchFamily="34" charset="0"/>
              </a:rPr>
              <a:t>pemimpin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besar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itu</a:t>
            </a:r>
            <a:r>
              <a:rPr lang="en-US" sz="2400" dirty="0">
                <a:latin typeface="Eras Demi ITC" pitchFamily="34" charset="0"/>
              </a:rPr>
              <a:t>, yang </a:t>
            </a:r>
            <a:r>
              <a:rPr lang="en-US" sz="2400" dirty="0" err="1">
                <a:latin typeface="Eras Demi ITC" pitchFamily="34" charset="0"/>
              </a:rPr>
              <a:t>akan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mendampingi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anak-anak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bangsamu</a:t>
            </a:r>
            <a:r>
              <a:rPr lang="en-US" sz="2400" dirty="0">
                <a:latin typeface="Eras Demi ITC" pitchFamily="34" charset="0"/>
              </a:rPr>
              <a:t>; dan </a:t>
            </a:r>
            <a:r>
              <a:rPr lang="en-US" sz="2400" dirty="0" err="1">
                <a:latin typeface="Eras Demi ITC" pitchFamily="34" charset="0"/>
              </a:rPr>
              <a:t>akan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ada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suatu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waktu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kesesakan</a:t>
            </a:r>
            <a:r>
              <a:rPr lang="en-US" sz="2400" dirty="0">
                <a:latin typeface="Eras Demi ITC" pitchFamily="34" charset="0"/>
              </a:rPr>
              <a:t> yang </a:t>
            </a:r>
            <a:r>
              <a:rPr lang="en-US" sz="2400" dirty="0" err="1">
                <a:latin typeface="Eras Demi ITC" pitchFamily="34" charset="0"/>
              </a:rPr>
              <a:t>besar</a:t>
            </a:r>
            <a:r>
              <a:rPr lang="en-US" sz="2400" dirty="0">
                <a:latin typeface="Eras Demi ITC" pitchFamily="34" charset="0"/>
              </a:rPr>
              <a:t>, </a:t>
            </a:r>
            <a:r>
              <a:rPr lang="en-US" sz="2400" dirty="0" err="1">
                <a:latin typeface="Eras Demi ITC" pitchFamily="34" charset="0"/>
              </a:rPr>
              <a:t>seperti</a:t>
            </a:r>
            <a:r>
              <a:rPr lang="en-US" sz="2400" dirty="0">
                <a:latin typeface="Eras Demi ITC" pitchFamily="34" charset="0"/>
              </a:rPr>
              <a:t> yang </a:t>
            </a:r>
            <a:r>
              <a:rPr lang="en-US" sz="2400" dirty="0" err="1">
                <a:latin typeface="Eras Demi ITC" pitchFamily="34" charset="0"/>
              </a:rPr>
              <a:t>belum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pernah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terjadi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sejak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ada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bangsa-bangsa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sampai</a:t>
            </a:r>
            <a:r>
              <a:rPr lang="en-US" sz="2400" dirty="0">
                <a:latin typeface="Eras Demi ITC" pitchFamily="34" charset="0"/>
              </a:rPr>
              <a:t> pada </a:t>
            </a:r>
            <a:r>
              <a:rPr lang="en-US" sz="2400" dirty="0" err="1">
                <a:latin typeface="Eras Demi ITC" pitchFamily="34" charset="0"/>
              </a:rPr>
              <a:t>waktu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itu</a:t>
            </a:r>
            <a:r>
              <a:rPr lang="en-US" sz="2400" dirty="0">
                <a:latin typeface="Eras Demi ITC" pitchFamily="34" charset="0"/>
              </a:rPr>
              <a:t>. </a:t>
            </a:r>
            <a:r>
              <a:rPr lang="en-US" sz="2400" dirty="0" err="1">
                <a:latin typeface="Eras Demi ITC" pitchFamily="34" charset="0"/>
              </a:rPr>
              <a:t>Tetapi</a:t>
            </a:r>
            <a:r>
              <a:rPr lang="en-US" sz="2400" dirty="0">
                <a:latin typeface="Eras Demi ITC" pitchFamily="34" charset="0"/>
              </a:rPr>
              <a:t> pada </a:t>
            </a:r>
            <a:r>
              <a:rPr lang="en-US" sz="2400" dirty="0" err="1">
                <a:latin typeface="Eras Demi ITC" pitchFamily="34" charset="0"/>
              </a:rPr>
              <a:t>waktu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itu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bangsamu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akan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terluput</a:t>
            </a:r>
            <a:r>
              <a:rPr lang="en-US" sz="2400" dirty="0">
                <a:latin typeface="Eras Demi ITC" pitchFamily="34" charset="0"/>
              </a:rPr>
              <a:t>, </a:t>
            </a:r>
            <a:r>
              <a:rPr lang="en-US" sz="2400" dirty="0" err="1">
                <a:latin typeface="Eras Demi ITC" pitchFamily="34" charset="0"/>
              </a:rPr>
              <a:t>yakni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barangsiapa</a:t>
            </a:r>
            <a:r>
              <a:rPr lang="en-US" sz="2400" dirty="0">
                <a:latin typeface="Eras Demi ITC" pitchFamily="34" charset="0"/>
              </a:rPr>
              <a:t> yang </a:t>
            </a:r>
            <a:r>
              <a:rPr lang="en-US" sz="2400" dirty="0" err="1">
                <a:latin typeface="Eras Demi ITC" pitchFamily="34" charset="0"/>
              </a:rPr>
              <a:t>didapati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namanya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tertulis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dalam</a:t>
            </a:r>
            <a:r>
              <a:rPr lang="en-US" sz="2400" dirty="0">
                <a:latin typeface="Eras Demi ITC" pitchFamily="34" charset="0"/>
              </a:rPr>
              <a:t> Kitab </a:t>
            </a:r>
            <a:r>
              <a:rPr lang="en-US" sz="2400" dirty="0" err="1">
                <a:latin typeface="Eras Demi ITC" pitchFamily="34" charset="0"/>
              </a:rPr>
              <a:t>itu</a:t>
            </a:r>
            <a:r>
              <a:rPr lang="en-US" sz="2400" dirty="0">
                <a:latin typeface="Eras Demi ITC" pitchFamily="34" charset="0"/>
              </a:rPr>
              <a:t>".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F48A8E-7775-F33F-BF9F-AFD8166A28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33" r="1" b="1"/>
          <a:stretch/>
        </p:blipFill>
        <p:spPr>
          <a:xfrm>
            <a:off x="20" y="10"/>
            <a:ext cx="9171076" cy="466692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2987478"/>
            <a:ext cx="9171095" cy="1828800"/>
            <a:chOff x="-305" y="2987478"/>
            <a:chExt cx="12188952" cy="182880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7" name="Freeform: Shape 16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251520" y="4152285"/>
            <a:ext cx="8424936" cy="25170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>
                <a:solidFill>
                  <a:schemeClr val="tx2"/>
                </a:solidFill>
              </a:rPr>
              <a:t>Kedatangan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Yesus</a:t>
            </a:r>
            <a:r>
              <a:rPr lang="en-US" sz="2800" b="1" dirty="0">
                <a:solidFill>
                  <a:schemeClr val="tx2"/>
                </a:solidFill>
              </a:rPr>
              <a:t> yang </a:t>
            </a:r>
            <a:r>
              <a:rPr lang="en-US" sz="2800" b="1" dirty="0" err="1">
                <a:solidFill>
                  <a:schemeClr val="tx2"/>
                </a:solidFill>
              </a:rPr>
              <a:t>kedua</a:t>
            </a:r>
            <a:r>
              <a:rPr lang="en-US" sz="2800" b="1" dirty="0">
                <a:solidFill>
                  <a:schemeClr val="tx2"/>
                </a:solidFill>
              </a:rPr>
              <a:t> kali </a:t>
            </a:r>
            <a:r>
              <a:rPr lang="en-US" sz="2800" b="1" dirty="0" err="1">
                <a:solidFill>
                  <a:schemeClr val="tx2"/>
                </a:solidFill>
              </a:rPr>
              <a:t>adalah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harapan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semua</a:t>
            </a:r>
            <a:r>
              <a:rPr lang="en-US" sz="2800" b="1" dirty="0">
                <a:solidFill>
                  <a:schemeClr val="tx2"/>
                </a:solidFill>
              </a:rPr>
              <a:t> orang </a:t>
            </a:r>
            <a:r>
              <a:rPr lang="en-US" sz="2800" b="1" dirty="0" err="1">
                <a:solidFill>
                  <a:schemeClr val="tx2"/>
                </a:solidFill>
              </a:rPr>
              <a:t>percaya</a:t>
            </a:r>
            <a:r>
              <a:rPr lang="en-US" sz="2800" b="1" dirty="0">
                <a:solidFill>
                  <a:schemeClr val="tx2"/>
                </a:solidFill>
              </a:rPr>
              <a:t>, </a:t>
            </a:r>
            <a:r>
              <a:rPr lang="en-US" sz="2800" b="1" dirty="0" err="1">
                <a:solidFill>
                  <a:schemeClr val="tx2"/>
                </a:solidFill>
              </a:rPr>
              <a:t>kita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sedang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menantikan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kegenapannya</a:t>
            </a:r>
            <a:r>
              <a:rPr lang="en-US" sz="2800" b="1" dirty="0">
                <a:solidFill>
                  <a:schemeClr val="tx2"/>
                </a:solidFill>
              </a:rPr>
              <a:t>. </a:t>
            </a:r>
            <a:r>
              <a:rPr lang="en-US" sz="2800" b="1" dirty="0" err="1">
                <a:solidFill>
                  <a:schemeClr val="tx2"/>
                </a:solidFill>
              </a:rPr>
              <a:t>Namun</a:t>
            </a:r>
            <a:r>
              <a:rPr lang="en-US" sz="2800" b="1" dirty="0">
                <a:solidFill>
                  <a:schemeClr val="tx2"/>
                </a:solidFill>
              </a:rPr>
              <a:t>, </a:t>
            </a:r>
            <a:r>
              <a:rPr lang="en-US" sz="2800" b="1" dirty="0" err="1">
                <a:solidFill>
                  <a:schemeClr val="tx2"/>
                </a:solidFill>
              </a:rPr>
              <a:t>sebelum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tiba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hari</a:t>
            </a:r>
            <a:r>
              <a:rPr lang="en-US" sz="2800" b="1" dirty="0">
                <a:solidFill>
                  <a:schemeClr val="tx2"/>
                </a:solidFill>
              </a:rPr>
              <a:t> yang </a:t>
            </a:r>
            <a:r>
              <a:rPr lang="en-US" sz="2800" b="1" dirty="0" err="1">
                <a:solidFill>
                  <a:schemeClr val="tx2"/>
                </a:solidFill>
              </a:rPr>
              <a:t>dinantikan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itu</a:t>
            </a:r>
            <a:r>
              <a:rPr lang="en-US" sz="2800" b="1" dirty="0">
                <a:solidFill>
                  <a:schemeClr val="tx2"/>
                </a:solidFill>
              </a:rPr>
              <a:t>, kitab Daniel 12 </a:t>
            </a:r>
            <a:r>
              <a:rPr lang="en-US" sz="2800" b="1" dirty="0" err="1">
                <a:solidFill>
                  <a:schemeClr val="tx2"/>
                </a:solidFill>
              </a:rPr>
              <a:t>memberitahu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kita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bahwa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akan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ada</a:t>
            </a:r>
            <a:r>
              <a:rPr lang="en-US" sz="2800" b="1" dirty="0">
                <a:solidFill>
                  <a:schemeClr val="tx2"/>
                </a:solidFill>
              </a:rPr>
              <a:t> masa </a:t>
            </a:r>
            <a:r>
              <a:rPr lang="en-US" sz="2800" b="1" dirty="0" err="1">
                <a:solidFill>
                  <a:schemeClr val="tx2"/>
                </a:solidFill>
              </a:rPr>
              <a:t>kesusahan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besar</a:t>
            </a:r>
            <a:r>
              <a:rPr lang="en-US" sz="2800" b="1" dirty="0">
                <a:solidFill>
                  <a:schemeClr val="tx2"/>
                </a:solidFill>
              </a:rPr>
              <a:t> yang </a:t>
            </a:r>
            <a:r>
              <a:rPr lang="en-US" sz="2800" b="1" dirty="0" err="1">
                <a:solidFill>
                  <a:schemeClr val="tx2"/>
                </a:solidFill>
              </a:rPr>
              <a:t>tidak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ada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bandingnya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dengan</a:t>
            </a:r>
            <a:r>
              <a:rPr lang="en-US" sz="2800" b="1" dirty="0">
                <a:solidFill>
                  <a:schemeClr val="tx2"/>
                </a:solidFill>
              </a:rPr>
              <a:t> yang </a:t>
            </a:r>
            <a:r>
              <a:rPr lang="en-US" sz="2800" b="1" dirty="0" err="1">
                <a:solidFill>
                  <a:schemeClr val="tx2"/>
                </a:solidFill>
              </a:rPr>
              <a:t>pernah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terjadi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dalam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sejarah</a:t>
            </a:r>
            <a:r>
              <a:rPr lang="en-US" sz="2800" b="1" dirty="0">
                <a:solidFill>
                  <a:schemeClr val="tx2"/>
                </a:solidFill>
              </a:rPr>
              <a:t>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81961"/>
            <a:ext cx="5167486" cy="1807305"/>
          </a:xfrm>
        </p:spPr>
        <p:txBody>
          <a:bodyPr>
            <a:normAutofit/>
          </a:bodyPr>
          <a:lstStyle/>
          <a:p>
            <a:r>
              <a:rPr lang="en-US" dirty="0">
                <a:latin typeface="Eras Bold ITC" pitchFamily="34" charset="0"/>
              </a:rPr>
              <a:t>2 KORINTUS 3:18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348879"/>
            <a:ext cx="5364088" cy="4143995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2600" dirty="0">
                <a:latin typeface="Eras Demi ITC" pitchFamily="34" charset="0"/>
              </a:rPr>
              <a:t>	“Dan </a:t>
            </a:r>
            <a:r>
              <a:rPr lang="en-US" sz="2600" dirty="0" err="1">
                <a:latin typeface="Eras Demi ITC" pitchFamily="34" charset="0"/>
              </a:rPr>
              <a:t>kita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semua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mencerminkan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kemuliaan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Tuhan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dengan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muka</a:t>
            </a:r>
            <a:r>
              <a:rPr lang="en-US" sz="2600" dirty="0">
                <a:latin typeface="Eras Demi ITC" pitchFamily="34" charset="0"/>
              </a:rPr>
              <a:t> yang </a:t>
            </a:r>
            <a:r>
              <a:rPr lang="en-US" sz="2600" dirty="0" err="1">
                <a:latin typeface="Eras Demi ITC" pitchFamily="34" charset="0"/>
              </a:rPr>
              <a:t>tidak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berselubung</a:t>
            </a:r>
            <a:r>
              <a:rPr lang="en-US" sz="2600" dirty="0">
                <a:latin typeface="Eras Demi ITC" pitchFamily="34" charset="0"/>
              </a:rPr>
              <a:t>. Dan </a:t>
            </a:r>
            <a:r>
              <a:rPr lang="en-US" sz="2600" dirty="0" err="1">
                <a:latin typeface="Eras Demi ITC" pitchFamily="34" charset="0"/>
              </a:rPr>
              <a:t>karena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kemuliaan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itu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datangnya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dari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Tuhan</a:t>
            </a:r>
            <a:r>
              <a:rPr lang="en-US" sz="2600" dirty="0">
                <a:latin typeface="Eras Demi ITC" pitchFamily="34" charset="0"/>
              </a:rPr>
              <a:t> yang </a:t>
            </a:r>
            <a:r>
              <a:rPr lang="en-US" sz="2600" dirty="0" err="1">
                <a:latin typeface="Eras Demi ITC" pitchFamily="34" charset="0"/>
              </a:rPr>
              <a:t>adalah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Roh</a:t>
            </a:r>
            <a:r>
              <a:rPr lang="en-US" sz="2600" dirty="0">
                <a:latin typeface="Eras Demi ITC" pitchFamily="34" charset="0"/>
              </a:rPr>
              <a:t>, </a:t>
            </a:r>
            <a:r>
              <a:rPr lang="en-US" sz="2600" dirty="0" err="1">
                <a:latin typeface="Eras Demi ITC" pitchFamily="34" charset="0"/>
              </a:rPr>
              <a:t>maka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kita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diubah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menjadi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serupa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dengan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gambar</a:t>
            </a:r>
            <a:r>
              <a:rPr lang="en-US" sz="2600" dirty="0">
                <a:latin typeface="Eras Demi ITC" pitchFamily="34" charset="0"/>
              </a:rPr>
              <a:t>-Nya, </a:t>
            </a:r>
            <a:r>
              <a:rPr lang="en-US" sz="2600" dirty="0" err="1">
                <a:latin typeface="Eras Demi ITC" pitchFamily="34" charset="0"/>
              </a:rPr>
              <a:t>dalam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kemuliaan</a:t>
            </a:r>
            <a:r>
              <a:rPr lang="en-US" sz="2600" dirty="0">
                <a:latin typeface="Eras Demi ITC" pitchFamily="34" charset="0"/>
              </a:rPr>
              <a:t> yang </a:t>
            </a:r>
            <a:r>
              <a:rPr lang="en-US" sz="2600" dirty="0" err="1">
                <a:latin typeface="Eras Demi ITC" pitchFamily="34" charset="0"/>
              </a:rPr>
              <a:t>makin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besar</a:t>
            </a:r>
            <a:r>
              <a:rPr lang="en-US" sz="2600" dirty="0">
                <a:latin typeface="Eras Demi ITC" pitchFamily="34" charset="0"/>
              </a:rPr>
              <a:t>”.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31007-0D53-6607-6250-14CA1747E1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040"/>
          <a:stretch/>
        </p:blipFill>
        <p:spPr>
          <a:xfrm>
            <a:off x="5300561" y="0"/>
            <a:ext cx="384343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FC604E-C234-2A86-21EE-8942806EE2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600"/>
          <a:stretch/>
        </p:blipFill>
        <p:spPr>
          <a:xfrm>
            <a:off x="-12809" y="0"/>
            <a:ext cx="919281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1742" y="188640"/>
            <a:ext cx="5954434" cy="304698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 err="1">
                <a:latin typeface="Amasis MT Pro Black" panose="02040A04050005020304" pitchFamily="18" charset="0"/>
              </a:rPr>
              <a:t>Bagaimana</a:t>
            </a:r>
            <a:r>
              <a:rPr lang="en-US" sz="2400" dirty="0">
                <a:latin typeface="Amasis MT Pro Black" panose="02040A04050005020304" pitchFamily="18" charset="0"/>
              </a:rPr>
              <a:t> </a:t>
            </a:r>
            <a:r>
              <a:rPr lang="en-US" sz="2400" dirty="0" err="1">
                <a:latin typeface="Amasis MT Pro Black" panose="02040A04050005020304" pitchFamily="18" charset="0"/>
              </a:rPr>
              <a:t>keadaan</a:t>
            </a:r>
            <a:r>
              <a:rPr lang="en-US" sz="2400" dirty="0">
                <a:latin typeface="Amasis MT Pro Black" panose="02040A04050005020304" pitchFamily="18" charset="0"/>
              </a:rPr>
              <a:t> orang </a:t>
            </a:r>
            <a:r>
              <a:rPr lang="en-US" sz="2400" dirty="0" err="1">
                <a:latin typeface="Amasis MT Pro Black" panose="02040A04050005020304" pitchFamily="18" charset="0"/>
              </a:rPr>
              <a:t>fasik</a:t>
            </a:r>
            <a:r>
              <a:rPr lang="en-US" sz="2400" dirty="0">
                <a:latin typeface="Amasis MT Pro Black" panose="02040A04050005020304" pitchFamily="18" charset="0"/>
              </a:rPr>
              <a:t> </a:t>
            </a:r>
            <a:r>
              <a:rPr lang="en-US" sz="2400" dirty="0" err="1">
                <a:latin typeface="Amasis MT Pro Black" panose="02040A04050005020304" pitchFamily="18" charset="0"/>
              </a:rPr>
              <a:t>atau</a:t>
            </a:r>
            <a:r>
              <a:rPr lang="en-US" sz="2400" dirty="0">
                <a:latin typeface="Amasis MT Pro Black" panose="02040A04050005020304" pitchFamily="18" charset="0"/>
              </a:rPr>
              <a:t> orang </a:t>
            </a:r>
            <a:r>
              <a:rPr lang="en-US" sz="2400" dirty="0" err="1">
                <a:latin typeface="Amasis MT Pro Black" panose="02040A04050005020304" pitchFamily="18" charset="0"/>
              </a:rPr>
              <a:t>jahat</a:t>
            </a:r>
            <a:r>
              <a:rPr lang="en-US" sz="2400" dirty="0">
                <a:latin typeface="Amasis MT Pro Black" panose="02040A04050005020304" pitchFamily="18" charset="0"/>
              </a:rPr>
              <a:t> pada masa </a:t>
            </a:r>
            <a:r>
              <a:rPr lang="en-US" sz="2400" dirty="0" err="1">
                <a:latin typeface="Amasis MT Pro Black" panose="02040A04050005020304" pitchFamily="18" charset="0"/>
              </a:rPr>
              <a:t>kesusahan</a:t>
            </a:r>
            <a:r>
              <a:rPr lang="en-US" sz="2400" dirty="0">
                <a:latin typeface="Amasis MT Pro Black" panose="02040A04050005020304" pitchFamily="18" charset="0"/>
              </a:rPr>
              <a:t> </a:t>
            </a:r>
            <a:r>
              <a:rPr lang="en-US" sz="2400" dirty="0" err="1">
                <a:latin typeface="Amasis MT Pro Black" panose="02040A04050005020304" pitchFamily="18" charset="0"/>
              </a:rPr>
              <a:t>itu</a:t>
            </a:r>
            <a:r>
              <a:rPr lang="en-US" sz="2400" dirty="0">
                <a:latin typeface="Amasis MT Pro Black" panose="02040A04050005020304" pitchFamily="18" charset="0"/>
              </a:rPr>
              <a:t>? </a:t>
            </a:r>
          </a:p>
          <a:p>
            <a:r>
              <a:rPr lang="en-US" sz="2400" dirty="0" err="1">
                <a:latin typeface="Impact" panose="020B0806030902050204" pitchFamily="34" charset="0"/>
              </a:rPr>
              <a:t>Mereka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akan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terus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hidup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dalam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kefasikan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mereka</a:t>
            </a:r>
            <a:r>
              <a:rPr lang="en-US" sz="2400" dirty="0">
                <a:latin typeface="Impact" panose="020B0806030902050204" pitchFamily="34" charset="0"/>
              </a:rPr>
              <a:t> [Daniel 12:10]. </a:t>
            </a:r>
            <a:r>
              <a:rPr lang="en-US" sz="2400" dirty="0" err="1">
                <a:latin typeface="Eras Bold ITC" panose="020B0907030504020204" pitchFamily="34" charset="0"/>
              </a:rPr>
              <a:t>Mereka</a:t>
            </a:r>
            <a:r>
              <a:rPr lang="en-US" sz="2400" dirty="0">
                <a:latin typeface="Eras Bold ITC" panose="020B0907030504020204" pitchFamily="34" charset="0"/>
              </a:rPr>
              <a:t> </a:t>
            </a:r>
            <a:r>
              <a:rPr lang="en-US" sz="2400" dirty="0" err="1">
                <a:latin typeface="Eras Bold ITC" panose="020B0907030504020204" pitchFamily="34" charset="0"/>
              </a:rPr>
              <a:t>tidak</a:t>
            </a:r>
            <a:r>
              <a:rPr lang="en-US" sz="2400" dirty="0">
                <a:latin typeface="Eras Bold ITC" panose="020B0907030504020204" pitchFamily="34" charset="0"/>
              </a:rPr>
              <a:t> </a:t>
            </a:r>
            <a:r>
              <a:rPr lang="en-US" sz="2400" dirty="0" err="1">
                <a:latin typeface="Eras Bold ITC" panose="020B0907030504020204" pitchFamily="34" charset="0"/>
              </a:rPr>
              <a:t>mengerti</a:t>
            </a:r>
            <a:r>
              <a:rPr lang="en-US" sz="2400" dirty="0">
                <a:latin typeface="Eras Bold ITC" panose="020B0907030504020204" pitchFamily="34" charset="0"/>
              </a:rPr>
              <a:t> </a:t>
            </a:r>
            <a:r>
              <a:rPr lang="en-US" sz="2400" dirty="0" err="1">
                <a:latin typeface="Eras Bold ITC" panose="020B0907030504020204" pitchFamily="34" charset="0"/>
              </a:rPr>
              <a:t>dengan</a:t>
            </a:r>
            <a:r>
              <a:rPr lang="en-US" sz="2400" dirty="0">
                <a:latin typeface="Eras Bold ITC" panose="020B0907030504020204" pitchFamily="34" charset="0"/>
              </a:rPr>
              <a:t> </a:t>
            </a:r>
            <a:r>
              <a:rPr lang="en-US" sz="2400" dirty="0" err="1">
                <a:latin typeface="Eras Bold ITC" panose="020B0907030504020204" pitchFamily="34" charset="0"/>
              </a:rPr>
              <a:t>apa</a:t>
            </a:r>
            <a:r>
              <a:rPr lang="en-US" sz="2400" dirty="0">
                <a:latin typeface="Eras Bold ITC" panose="020B0907030504020204" pitchFamily="34" charset="0"/>
              </a:rPr>
              <a:t> yang </a:t>
            </a:r>
            <a:r>
              <a:rPr lang="en-US" sz="2400" dirty="0" err="1">
                <a:latin typeface="Eras Bold ITC" panose="020B0907030504020204" pitchFamily="34" charset="0"/>
              </a:rPr>
              <a:t>akan</a:t>
            </a:r>
            <a:r>
              <a:rPr lang="en-US" sz="2400" dirty="0">
                <a:latin typeface="Eras Bold ITC" panose="020B0907030504020204" pitchFamily="34" charset="0"/>
              </a:rPr>
              <a:t> </a:t>
            </a:r>
            <a:r>
              <a:rPr lang="en-US" sz="2400" dirty="0" err="1">
                <a:latin typeface="Eras Bold ITC" panose="020B0907030504020204" pitchFamily="34" charset="0"/>
              </a:rPr>
              <a:t>terjadi</a:t>
            </a:r>
            <a:r>
              <a:rPr lang="en-US" sz="2400" dirty="0">
                <a:latin typeface="Eras Bold ITC" panose="020B0907030504020204" pitchFamily="34" charset="0"/>
              </a:rPr>
              <a:t> </a:t>
            </a:r>
            <a:r>
              <a:rPr lang="en-US" sz="2400" dirty="0" err="1">
                <a:latin typeface="Eras Bold ITC" panose="020B0907030504020204" pitchFamily="34" charset="0"/>
              </a:rPr>
              <a:t>atas</a:t>
            </a:r>
            <a:r>
              <a:rPr lang="en-US" sz="2400" dirty="0">
                <a:latin typeface="Eras Bold ITC" panose="020B0907030504020204" pitchFamily="34" charset="0"/>
              </a:rPr>
              <a:t> </a:t>
            </a:r>
            <a:r>
              <a:rPr lang="en-US" sz="2400" dirty="0" err="1">
                <a:latin typeface="Eras Bold ITC" panose="020B0907030504020204" pitchFamily="34" charset="0"/>
              </a:rPr>
              <a:t>dunia</a:t>
            </a:r>
            <a:r>
              <a:rPr lang="en-US" sz="2400" dirty="0">
                <a:latin typeface="Eras Bold ITC" panose="020B0907030504020204" pitchFamily="34" charset="0"/>
              </a:rPr>
              <a:t> </a:t>
            </a:r>
            <a:r>
              <a:rPr lang="en-US" sz="2400" dirty="0" err="1">
                <a:latin typeface="Eras Bold ITC" panose="020B0907030504020204" pitchFamily="34" charset="0"/>
              </a:rPr>
              <a:t>ini</a:t>
            </a:r>
            <a:r>
              <a:rPr lang="en-US" sz="2400" dirty="0">
                <a:latin typeface="Eras Bold ITC" panose="020B0907030504020204" pitchFamily="34" charset="0"/>
              </a:rPr>
              <a:t>, </a:t>
            </a:r>
            <a:r>
              <a:rPr lang="en-US" sz="2400" dirty="0" err="1">
                <a:latin typeface="Eras Bold ITC" panose="020B0907030504020204" pitchFamily="34" charset="0"/>
              </a:rPr>
              <a:t>mereka</a:t>
            </a:r>
            <a:r>
              <a:rPr lang="en-US" sz="2400" dirty="0">
                <a:latin typeface="Eras Bold ITC" panose="020B0907030504020204" pitchFamily="34" charset="0"/>
              </a:rPr>
              <a:t> </a:t>
            </a:r>
            <a:r>
              <a:rPr lang="en-US" sz="2400" dirty="0" err="1">
                <a:latin typeface="Eras Bold ITC" panose="020B0907030504020204" pitchFamily="34" charset="0"/>
              </a:rPr>
              <a:t>terus</a:t>
            </a:r>
            <a:r>
              <a:rPr lang="en-US" sz="2400" dirty="0">
                <a:latin typeface="Eras Bold ITC" panose="020B0907030504020204" pitchFamily="34" charset="0"/>
              </a:rPr>
              <a:t> </a:t>
            </a:r>
            <a:r>
              <a:rPr lang="en-US" sz="2400" dirty="0" err="1">
                <a:latin typeface="Eras Bold ITC" panose="020B0907030504020204" pitchFamily="34" charset="0"/>
              </a:rPr>
              <a:t>hidup</a:t>
            </a:r>
            <a:r>
              <a:rPr lang="en-US" sz="2400" dirty="0">
                <a:latin typeface="Eras Bold ITC" panose="020B0907030504020204" pitchFamily="34" charset="0"/>
              </a:rPr>
              <a:t> </a:t>
            </a:r>
            <a:r>
              <a:rPr lang="en-US" sz="2400" dirty="0" err="1">
                <a:latin typeface="Eras Bold ITC" panose="020B0907030504020204" pitchFamily="34" charset="0"/>
              </a:rPr>
              <a:t>bagi</a:t>
            </a:r>
            <a:r>
              <a:rPr lang="en-US" sz="2400" dirty="0">
                <a:latin typeface="Eras Bold ITC" panose="020B0907030504020204" pitchFamily="34" charset="0"/>
              </a:rPr>
              <a:t> </a:t>
            </a:r>
            <a:r>
              <a:rPr lang="en-US" sz="2400" dirty="0" err="1">
                <a:latin typeface="Eras Bold ITC" panose="020B0907030504020204" pitchFamily="34" charset="0"/>
              </a:rPr>
              <a:t>diri</a:t>
            </a:r>
            <a:r>
              <a:rPr lang="en-US" sz="2400" dirty="0">
                <a:latin typeface="Eras Bold ITC" panose="020B0907030504020204" pitchFamily="34" charset="0"/>
              </a:rPr>
              <a:t> </a:t>
            </a:r>
            <a:r>
              <a:rPr lang="en-US" sz="2400" dirty="0" err="1">
                <a:latin typeface="Eras Bold ITC" panose="020B0907030504020204" pitchFamily="34" charset="0"/>
              </a:rPr>
              <a:t>mereka</a:t>
            </a:r>
            <a:r>
              <a:rPr lang="en-US" sz="2400" dirty="0">
                <a:latin typeface="Eras Bold ITC" panose="020B0907030504020204" pitchFamily="34" charset="0"/>
              </a:rPr>
              <a:t> </a:t>
            </a:r>
            <a:r>
              <a:rPr lang="en-US" sz="2400" dirty="0" err="1">
                <a:latin typeface="Eras Bold ITC" panose="020B0907030504020204" pitchFamily="34" charset="0"/>
              </a:rPr>
              <a:t>sendiri</a:t>
            </a:r>
            <a:r>
              <a:rPr lang="en-US" sz="2400" dirty="0">
                <a:latin typeface="Eras Bold ITC" panose="020B0907030504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979712" y="3434576"/>
            <a:ext cx="6944567" cy="3293209"/>
          </a:xfrm>
          <a:prstGeom prst="rect">
            <a:avLst/>
          </a:prstGeom>
          <a:solidFill>
            <a:srgbClr val="641E34"/>
          </a:solidFill>
        </p:spPr>
        <p:txBody>
          <a:bodyPr wrap="square">
            <a:spAutoFit/>
          </a:bodyPr>
          <a:lstStyle/>
          <a:p>
            <a:pPr marL="892175"/>
            <a:r>
              <a:rPr lang="en-US" sz="26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Bagaimana</a:t>
            </a:r>
            <a:r>
              <a:rPr lang="en-US" sz="26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dengan</a:t>
            </a:r>
            <a:r>
              <a:rPr lang="en-US" sz="26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orang</a:t>
            </a:r>
            <a:r>
              <a:rPr lang="en-US" sz="26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benar</a:t>
            </a:r>
            <a:r>
              <a:rPr lang="en-US" sz="2600" dirty="0">
                <a:solidFill>
                  <a:schemeClr val="bg1"/>
                </a:solidFill>
                <a:latin typeface="Amasis MT Pro Black" panose="02040A04050005020304" pitchFamily="18" charset="0"/>
              </a:rPr>
              <a:t>?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Sedangkan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orang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benar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atau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yang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disebut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juga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orang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bijaksana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pada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masa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Berlin Sans FB" pitchFamily="34" charset="0"/>
              </a:rPr>
              <a:t>itu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bercahaya</a:t>
            </a:r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seperti</a:t>
            </a:r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cahaya</a:t>
            </a:r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cakrawala</a:t>
            </a:r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karena</a:t>
            </a:r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mereka</a:t>
            </a:r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telah</a:t>
            </a:r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teruji</a:t>
            </a:r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mereka</a:t>
            </a:r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disucikan</a:t>
            </a:r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dan</a:t>
            </a:r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dimurnikan</a:t>
            </a:r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mereka</a:t>
            </a:r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memiliki</a:t>
            </a:r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pemahaman</a:t>
            </a:r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tentang</a:t>
            </a:r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peristiwa-peristiwa</a:t>
            </a:r>
            <a:r>
              <a:rPr lang="en-US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akhir</a:t>
            </a:r>
            <a:r>
              <a:rPr lang="en-US" sz="2600" dirty="0">
                <a:solidFill>
                  <a:schemeClr val="bg1"/>
                </a:solidFill>
                <a:latin typeface="Berlin Sans FB" pitchFamily="34" charset="0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E4F0AA-ABFE-D1AB-D10F-ED176742F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085" y="3789040"/>
            <a:ext cx="2969901" cy="25922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0C9924-A626-1B22-CB5E-5AAA6CEF4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798" y="688969"/>
            <a:ext cx="3234478" cy="2021549"/>
          </a:xfrm>
          <a:prstGeom prst="teardrop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o image&#10;&#10;Description automatically generated">
            <a:extLst>
              <a:ext uri="{FF2B5EF4-FFF2-40B4-BE49-F238E27FC236}">
                <a16:creationId xmlns:a16="http://schemas.microsoft.com/office/drawing/2014/main" id="{84AA39AC-42CD-F381-0861-990E7941B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7544" y="260648"/>
            <a:ext cx="5328592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Impact" panose="020B0806030902050204" pitchFamily="34" charset="0"/>
              </a:rPr>
              <a:t>Daniel 12:3 </a:t>
            </a:r>
          </a:p>
          <a:p>
            <a:r>
              <a:rPr lang="en-US" sz="2600" dirty="0">
                <a:latin typeface="Eras Demi ITC" pitchFamily="34" charset="0"/>
              </a:rPr>
              <a:t>"Dan orang-orang </a:t>
            </a:r>
            <a:r>
              <a:rPr lang="en-US" sz="2600" dirty="0" err="1">
                <a:latin typeface="Eras Demi ITC" pitchFamily="34" charset="0"/>
              </a:rPr>
              <a:t>bijaksana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akan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Amasis MT Pro Black" panose="02040A04050005020304" pitchFamily="18" charset="0"/>
              </a:rPr>
              <a:t>bercahaya</a:t>
            </a:r>
            <a:r>
              <a:rPr lang="en-US" sz="2600" dirty="0">
                <a:latin typeface="Amasis MT Pro Black" panose="02040A04050005020304" pitchFamily="18" charset="0"/>
              </a:rPr>
              <a:t> </a:t>
            </a:r>
            <a:r>
              <a:rPr lang="en-US" sz="2600" dirty="0" err="1">
                <a:latin typeface="Amasis MT Pro Black" panose="02040A04050005020304" pitchFamily="18" charset="0"/>
              </a:rPr>
              <a:t>seperti</a:t>
            </a:r>
            <a:r>
              <a:rPr lang="en-US" sz="2600" dirty="0">
                <a:latin typeface="Amasis MT Pro Black" panose="02040A04050005020304" pitchFamily="18" charset="0"/>
              </a:rPr>
              <a:t> </a:t>
            </a:r>
            <a:r>
              <a:rPr lang="en-US" sz="2600" dirty="0" err="1">
                <a:latin typeface="Amasis MT Pro Black" panose="02040A04050005020304" pitchFamily="18" charset="0"/>
              </a:rPr>
              <a:t>cahaya</a:t>
            </a:r>
            <a:r>
              <a:rPr lang="en-US" sz="2600" dirty="0">
                <a:latin typeface="Amasis MT Pro Black" panose="02040A04050005020304" pitchFamily="18" charset="0"/>
              </a:rPr>
              <a:t> </a:t>
            </a:r>
            <a:r>
              <a:rPr lang="en-US" sz="2600" dirty="0" err="1">
                <a:latin typeface="Amasis MT Pro Black" panose="02040A04050005020304" pitchFamily="18" charset="0"/>
              </a:rPr>
              <a:t>cakrawala</a:t>
            </a:r>
            <a:r>
              <a:rPr lang="en-US" sz="2600" dirty="0">
                <a:latin typeface="Eras Demi ITC" pitchFamily="34" charset="0"/>
              </a:rPr>
              <a:t>, dan yang </a:t>
            </a:r>
            <a:r>
              <a:rPr lang="en-US" sz="2600" dirty="0" err="1">
                <a:latin typeface="Eras Demi ITC" pitchFamily="34" charset="0"/>
              </a:rPr>
              <a:t>telah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menuntun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banyak</a:t>
            </a:r>
            <a:r>
              <a:rPr lang="en-US" sz="2600" dirty="0">
                <a:latin typeface="Eras Demi ITC" pitchFamily="34" charset="0"/>
              </a:rPr>
              <a:t> orang </a:t>
            </a:r>
            <a:r>
              <a:rPr lang="en-US" sz="2600" dirty="0" err="1">
                <a:latin typeface="Eras Demi ITC" pitchFamily="34" charset="0"/>
              </a:rPr>
              <a:t>kepada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kebenaran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seperti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bintang-bintang</a:t>
            </a:r>
            <a:r>
              <a:rPr lang="en-US" sz="2600" dirty="0">
                <a:latin typeface="Eras Demi ITC" pitchFamily="34" charset="0"/>
              </a:rPr>
              <a:t>, </a:t>
            </a:r>
            <a:r>
              <a:rPr lang="en-US" sz="2600" dirty="0" err="1">
                <a:latin typeface="Eras Demi ITC" pitchFamily="34" charset="0"/>
              </a:rPr>
              <a:t>tetap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untuk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selama-lamanya</a:t>
            </a:r>
            <a:r>
              <a:rPr lang="en-US" sz="2600" dirty="0">
                <a:latin typeface="Eras Demi ITC" pitchFamily="34" charset="0"/>
              </a:rPr>
              <a:t>".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036083" y="3812807"/>
            <a:ext cx="580813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Berlin Sans FB" pitchFamily="34" charset="0"/>
              </a:rPr>
              <a:t>Orang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bijaksana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tidak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terkejut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atas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apa</a:t>
            </a:r>
            <a:r>
              <a:rPr lang="en-US" sz="2400" dirty="0">
                <a:latin typeface="Berlin Sans FB" pitchFamily="34" charset="0"/>
              </a:rPr>
              <a:t> yang </a:t>
            </a:r>
            <a:r>
              <a:rPr lang="en-US" sz="2400" dirty="0" err="1">
                <a:latin typeface="Berlin Sans FB" pitchFamily="34" charset="0"/>
              </a:rPr>
              <a:t>terjadi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atas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bumi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ini</a:t>
            </a:r>
            <a:r>
              <a:rPr lang="en-US" sz="2400" dirty="0">
                <a:latin typeface="Berlin Sans FB" pitchFamily="34" charset="0"/>
              </a:rPr>
              <a:t>, </a:t>
            </a:r>
            <a:r>
              <a:rPr lang="en-US" sz="2400" dirty="0" err="1">
                <a:latin typeface="Berlin Sans FB" pitchFamily="34" charset="0"/>
              </a:rPr>
              <a:t>karena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mereka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telah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mengetahuinya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dari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pembelajaran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mereka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akan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Firman</a:t>
            </a:r>
            <a:r>
              <a:rPr lang="en-US" sz="2400" dirty="0">
                <a:latin typeface="Berlin Sans FB" pitchFamily="34" charset="0"/>
              </a:rPr>
              <a:t> Allah. </a:t>
            </a:r>
            <a:r>
              <a:rPr lang="en-US" sz="2400" dirty="0">
                <a:latin typeface="Impact" panose="020B0806030902050204" pitchFamily="34" charset="0"/>
              </a:rPr>
              <a:t>Hal yang paling </a:t>
            </a:r>
            <a:r>
              <a:rPr lang="en-US" sz="2400" dirty="0" err="1">
                <a:latin typeface="Impact" panose="020B0806030902050204" pitchFamily="34" charset="0"/>
              </a:rPr>
              <a:t>penting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adalah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mereka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cukup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tahu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untuk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membiarkan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masa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sulit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ini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memurnikan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dan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membersihkan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mereka</a:t>
            </a:r>
            <a:r>
              <a:rPr lang="en-US" sz="2400" dirty="0">
                <a:latin typeface="Impact" panose="020B0806030902050204" pitchFamily="34" charset="0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F02B3C-4777-E171-5202-43E3A978D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070141"/>
            <a:ext cx="2664183" cy="24203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12B100-126F-EDEC-BBD8-7A92CA15D0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90"/>
          <a:stretch/>
        </p:blipFill>
        <p:spPr>
          <a:xfrm>
            <a:off x="5940152" y="898292"/>
            <a:ext cx="3048001" cy="2016224"/>
          </a:xfrm>
          <a:prstGeom prst="ellipse">
            <a:avLst/>
          </a:prstGeom>
          <a:ln w="50800">
            <a:solidFill>
              <a:schemeClr val="bg1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FD0AC9-27E1-A474-D31C-9FB8C690AB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40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764" y="3861048"/>
            <a:ext cx="8820472" cy="2452687"/>
          </a:xfrm>
        </p:spPr>
        <p:txBody>
          <a:bodyPr anchor="ctr">
            <a:noAutofit/>
          </a:bodyPr>
          <a:lstStyle/>
          <a:p>
            <a:pPr>
              <a:buNone/>
            </a:pPr>
            <a:r>
              <a:rPr lang="en-US" sz="2800" dirty="0">
                <a:latin typeface="Gill Sans Ultra Bold Condensed" pitchFamily="34" charset="0"/>
              </a:rPr>
              <a:t>	Orang-orang </a:t>
            </a:r>
            <a:r>
              <a:rPr lang="en-US" sz="2800" dirty="0" err="1">
                <a:latin typeface="Gill Sans Ultra Bold Condensed" pitchFamily="34" charset="0"/>
              </a:rPr>
              <a:t>benar</a:t>
            </a:r>
            <a:r>
              <a:rPr lang="en-US" sz="2800" dirty="0">
                <a:latin typeface="Gill Sans Ultra Bold Condensed" pitchFamily="34" charset="0"/>
              </a:rPr>
              <a:t> yang </a:t>
            </a:r>
            <a:r>
              <a:rPr lang="en-US" sz="2800" dirty="0" err="1">
                <a:latin typeface="Gill Sans Ultra Bold Condensed" pitchFamily="34" charset="0"/>
              </a:rPr>
              <a:t>telah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melalui</a:t>
            </a:r>
            <a:r>
              <a:rPr lang="en-US" sz="2800" dirty="0">
                <a:latin typeface="Gill Sans Ultra Bold Condensed" pitchFamily="34" charset="0"/>
              </a:rPr>
              <a:t> proses </a:t>
            </a:r>
            <a:r>
              <a:rPr lang="en-US" sz="2800" dirty="0" err="1">
                <a:latin typeface="Gill Sans Ultra Bold Condensed" pitchFamily="34" charset="0"/>
              </a:rPr>
              <a:t>pemurnian</a:t>
            </a:r>
            <a:r>
              <a:rPr lang="en-US" sz="2800" dirty="0">
                <a:latin typeface="Gill Sans Ultra Bold Condensed" pitchFamily="34" charset="0"/>
              </a:rPr>
              <a:t> dan </a:t>
            </a:r>
            <a:r>
              <a:rPr lang="en-US" sz="2800" dirty="0" err="1">
                <a:latin typeface="Gill Sans Ultra Bold Condensed" pitchFamily="34" charset="0"/>
              </a:rPr>
              <a:t>pembersihan</a:t>
            </a:r>
            <a:r>
              <a:rPr lang="en-US" sz="2800" dirty="0">
                <a:latin typeface="Gill Sans Ultra Bold Condensed" pitchFamily="34" charset="0"/>
              </a:rPr>
              <a:t> pada masa </a:t>
            </a:r>
            <a:r>
              <a:rPr lang="en-US" sz="2800" dirty="0" err="1">
                <a:latin typeface="Gill Sans Ultra Bold Condensed" pitchFamily="34" charset="0"/>
              </a:rPr>
              <a:t>kesusahan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menjelang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kedatangan</a:t>
            </a:r>
            <a:r>
              <a:rPr lang="en-US" sz="2800" dirty="0">
                <a:latin typeface="Gill Sans Ultra Bold Condensed" pitchFamily="34" charset="0"/>
              </a:rPr>
              <a:t> </a:t>
            </a:r>
            <a:r>
              <a:rPr lang="en-US" sz="2800" dirty="0" err="1">
                <a:latin typeface="Gill Sans Ultra Bold Condensed" pitchFamily="34" charset="0"/>
              </a:rPr>
              <a:t>Yesus</a:t>
            </a:r>
            <a:r>
              <a:rPr lang="en-US" sz="2800" dirty="0">
                <a:latin typeface="Gill Sans Ultra Bold Condensed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Gill Sans Ultra Bold Condensed" pitchFamily="34" charset="0"/>
              </a:rPr>
              <a:t>akan</a:t>
            </a:r>
            <a:r>
              <a:rPr lang="en-US" sz="2800" dirty="0">
                <a:solidFill>
                  <a:srgbClr val="0070C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Gill Sans Ultra Bold Condensed" pitchFamily="34" charset="0"/>
              </a:rPr>
              <a:t>semakin</a:t>
            </a:r>
            <a:r>
              <a:rPr lang="en-US" sz="2800" dirty="0">
                <a:solidFill>
                  <a:srgbClr val="0070C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Gill Sans Ultra Bold Condensed" pitchFamily="34" charset="0"/>
              </a:rPr>
              <a:t>bersinar</a:t>
            </a:r>
            <a:r>
              <a:rPr lang="en-US" sz="2800" dirty="0">
                <a:solidFill>
                  <a:srgbClr val="0070C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Gill Sans Ultra Bold Condensed" pitchFamily="34" charset="0"/>
              </a:rPr>
              <a:t>tabiat</a:t>
            </a:r>
            <a:r>
              <a:rPr lang="en-US" sz="2800" dirty="0">
                <a:solidFill>
                  <a:srgbClr val="0070C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Gill Sans Ultra Bold Condensed" pitchFamily="34" charset="0"/>
              </a:rPr>
              <a:t>mereka</a:t>
            </a:r>
            <a:r>
              <a:rPr lang="en-US" sz="2800" dirty="0">
                <a:solidFill>
                  <a:srgbClr val="0070C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Gill Sans Ultra Bold Condensed" pitchFamily="34" charset="0"/>
              </a:rPr>
              <a:t>seperti</a:t>
            </a:r>
            <a:r>
              <a:rPr lang="en-US" sz="2800" dirty="0">
                <a:solidFill>
                  <a:srgbClr val="0070C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Gill Sans Ultra Bold Condensed" pitchFamily="34" charset="0"/>
              </a:rPr>
              <a:t>cahaya</a:t>
            </a:r>
            <a:r>
              <a:rPr lang="en-US" sz="2800" dirty="0">
                <a:solidFill>
                  <a:srgbClr val="0070C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Gill Sans Ultra Bold Condensed" pitchFamily="34" charset="0"/>
              </a:rPr>
              <a:t>cakrawala</a:t>
            </a:r>
            <a:r>
              <a:rPr lang="en-US" sz="2800" dirty="0">
                <a:latin typeface="Gill Sans Ultra Bold Condensed" pitchFamily="34" charset="0"/>
              </a:rPr>
              <a:t>.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Sedangkan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orang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jahat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menjadi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semakin</a:t>
            </a:r>
            <a:r>
              <a:rPr lang="en-US" sz="28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Gill Sans Ultra Bold Condensed" pitchFamily="34" charset="0"/>
              </a:rPr>
              <a:t>jahat</a:t>
            </a:r>
            <a:r>
              <a:rPr lang="en-US" sz="2800" dirty="0">
                <a:latin typeface="Gill Sans Ultra Bold Condensed" pitchFamily="34" charset="0"/>
              </a:rPr>
              <a:t> [Wahyu 22:11].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4879181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b-NO" sz="3400">
                <a:latin typeface="Impact" pitchFamily="34" charset="0"/>
              </a:rPr>
              <a:t>KARAKTER DAN KOMUNITAS</a:t>
            </a:r>
            <a:br>
              <a:rPr lang="nb-NO" sz="3400">
                <a:latin typeface="Impact" pitchFamily="34" charset="0"/>
              </a:rPr>
            </a:br>
            <a:r>
              <a:rPr lang="nb-NO" sz="3400">
                <a:latin typeface="Bernard MT Condensed" pitchFamily="18" charset="0"/>
              </a:rPr>
              <a:t>Kamis, 21 Juli 2022</a:t>
            </a:r>
            <a:endParaRPr lang="en-US" sz="3400"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25624"/>
            <a:ext cx="5688632" cy="484373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800" dirty="0"/>
              <a:t>	</a:t>
            </a:r>
            <a:r>
              <a:rPr lang="en-US" sz="2800" dirty="0" err="1">
                <a:latin typeface="Berlin Sans FB" pitchFamily="34" charset="0"/>
              </a:rPr>
              <a:t>Pembentukan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karakter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tidak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pernah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dicapai</a:t>
            </a:r>
            <a:r>
              <a:rPr lang="en-US" sz="2800" dirty="0">
                <a:latin typeface="Berlin Sans FB" pitchFamily="34" charset="0"/>
              </a:rPr>
              <a:t> oleh </a:t>
            </a:r>
            <a:r>
              <a:rPr lang="en-US" sz="2800" dirty="0" err="1">
                <a:latin typeface="Berlin Sans FB" pitchFamily="34" charset="0"/>
              </a:rPr>
              <a:t>individu-individu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dalam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sebuah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keterasingan</a:t>
            </a:r>
            <a:r>
              <a:rPr lang="en-US" sz="2800" dirty="0">
                <a:latin typeface="Berlin Sans FB" pitchFamily="34" charset="0"/>
              </a:rPr>
              <a:t>, </a:t>
            </a:r>
            <a:r>
              <a:rPr lang="en-US" sz="2800" dirty="0" err="1">
                <a:latin typeface="Berlin Sans FB" pitchFamily="34" charset="0"/>
              </a:rPr>
              <a:t>sebaliknya</a:t>
            </a:r>
            <a:r>
              <a:rPr lang="en-US" sz="2800" dirty="0">
                <a:latin typeface="Berlin Sans FB" pitchFamily="34" charset="0"/>
              </a:rPr>
              <a:t>, </a:t>
            </a:r>
            <a:r>
              <a:rPr lang="en-US" sz="2800" dirty="0" err="1">
                <a:latin typeface="Berlin Sans FB" pitchFamily="34" charset="0"/>
              </a:rPr>
              <a:t>itu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dicapai</a:t>
            </a:r>
            <a:r>
              <a:rPr lang="en-US" sz="2800" dirty="0">
                <a:latin typeface="Berlin Sans FB" pitchFamily="34" charset="0"/>
              </a:rPr>
              <a:t> oleh </a:t>
            </a:r>
            <a:r>
              <a:rPr lang="en-US" sz="2800" dirty="0" err="1">
                <a:latin typeface="Berlin Sans FB" pitchFamily="34" charset="0"/>
              </a:rPr>
              <a:t>individu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dalam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masyarakat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atau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komunitas</a:t>
            </a:r>
            <a:r>
              <a:rPr lang="en-US" sz="2800" dirty="0">
                <a:latin typeface="Berlin Sans FB" pitchFamily="34" charset="0"/>
              </a:rPr>
              <a:t>. </a:t>
            </a:r>
          </a:p>
          <a:p>
            <a:pPr>
              <a:lnSpc>
                <a:spcPct val="90000"/>
              </a:lnSpc>
              <a:buNone/>
            </a:pPr>
            <a:endParaRPr lang="en-US" sz="2800" dirty="0">
              <a:latin typeface="Eras Bold ITC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US" sz="2800" dirty="0">
                <a:latin typeface="Eras Bold ITC" pitchFamily="34" charset="0"/>
              </a:rPr>
              <a:t>	Kita </a:t>
            </a:r>
            <a:r>
              <a:rPr lang="en-US" sz="2800" dirty="0" err="1">
                <a:latin typeface="Eras Bold ITC" pitchFamily="34" charset="0"/>
              </a:rPr>
              <a:t>tidak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diciptakan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sebagai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individu</a:t>
            </a:r>
            <a:r>
              <a:rPr lang="en-US" sz="2800" dirty="0">
                <a:latin typeface="Eras Bold ITC" pitchFamily="34" charset="0"/>
              </a:rPr>
              <a:t> yang </a:t>
            </a:r>
            <a:r>
              <a:rPr lang="en-US" sz="2800" dirty="0" err="1">
                <a:latin typeface="Eras Bold ITC" pitchFamily="34" charset="0"/>
              </a:rPr>
              <a:t>terpisah-pisah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tetapi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sebagai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komunitas</a:t>
            </a:r>
            <a:r>
              <a:rPr lang="en-US" sz="2800" dirty="0">
                <a:latin typeface="Eras Bold ITC" pitchFamily="34" charset="0"/>
              </a:rPr>
              <a:t> yang </a:t>
            </a:r>
            <a:r>
              <a:rPr lang="en-US" sz="2800" dirty="0" err="1">
                <a:latin typeface="Eras Bold ITC" pitchFamily="34" charset="0"/>
              </a:rPr>
              <a:t>terkait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satu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sama</a:t>
            </a:r>
            <a:r>
              <a:rPr lang="en-US" sz="2800" dirty="0">
                <a:latin typeface="Eras Bold ITC" pitchFamily="34" charset="0"/>
              </a:rPr>
              <a:t> lain.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D8E4AB-1C5F-42E1-73F0-D89219F2C2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33" r="12777" b="-2"/>
          <a:stretch/>
        </p:blipFill>
        <p:spPr>
          <a:xfrm>
            <a:off x="5803226" y="-1"/>
            <a:ext cx="2666404" cy="685800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413D172-8B6A-47F5-9813-DE455773F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148078"/>
            <a:ext cx="8178799" cy="1135737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dirty="0" err="1">
                <a:latin typeface="Impact" pitchFamily="34" charset="0"/>
              </a:rPr>
              <a:t>Dalam</a:t>
            </a:r>
            <a:r>
              <a:rPr lang="en-US" sz="2600" dirty="0">
                <a:latin typeface="Impact" pitchFamily="34" charset="0"/>
              </a:rPr>
              <a:t> </a:t>
            </a:r>
            <a:r>
              <a:rPr lang="en-US" sz="2600" dirty="0" err="1">
                <a:latin typeface="Impact" pitchFamily="34" charset="0"/>
              </a:rPr>
              <a:t>Efesus</a:t>
            </a:r>
            <a:r>
              <a:rPr lang="en-US" sz="2600" dirty="0">
                <a:latin typeface="Impact" pitchFamily="34" charset="0"/>
              </a:rPr>
              <a:t> 4:11-16, </a:t>
            </a:r>
            <a:r>
              <a:rPr lang="en-US" sz="2600" dirty="0" err="1">
                <a:latin typeface="Impact" pitchFamily="34" charset="0"/>
              </a:rPr>
              <a:t>rasul</a:t>
            </a:r>
            <a:r>
              <a:rPr lang="en-US" sz="2600" dirty="0">
                <a:latin typeface="Impact" pitchFamily="34" charset="0"/>
              </a:rPr>
              <a:t> Paulus </a:t>
            </a:r>
            <a:r>
              <a:rPr lang="en-US" sz="2600" dirty="0" err="1">
                <a:latin typeface="Impact" pitchFamily="34" charset="0"/>
              </a:rPr>
              <a:t>menjelaskan</a:t>
            </a:r>
            <a:r>
              <a:rPr lang="en-US" sz="2600" dirty="0">
                <a:latin typeface="Impact" pitchFamily="34" charset="0"/>
              </a:rPr>
              <a:t> </a:t>
            </a:r>
            <a:r>
              <a:rPr lang="en-US" sz="2600" dirty="0" err="1">
                <a:latin typeface="Impact" pitchFamily="34" charset="0"/>
              </a:rPr>
              <a:t>tentang</a:t>
            </a:r>
            <a:r>
              <a:rPr lang="en-US" sz="2600" dirty="0">
                <a:latin typeface="Impact" pitchFamily="34" charset="0"/>
              </a:rPr>
              <a:t> </a:t>
            </a:r>
            <a:r>
              <a:rPr lang="en-US" sz="2600" dirty="0" err="1">
                <a:latin typeface="Impact" pitchFamily="34" charset="0"/>
              </a:rPr>
              <a:t>pentingnya</a:t>
            </a:r>
            <a:r>
              <a:rPr lang="en-US" sz="2600" dirty="0">
                <a:latin typeface="Impact" pitchFamily="34" charset="0"/>
              </a:rPr>
              <a:t> </a:t>
            </a:r>
            <a:r>
              <a:rPr lang="en-US" sz="2600" dirty="0" err="1">
                <a:latin typeface="Impact" pitchFamily="34" charset="0"/>
              </a:rPr>
              <a:t>berada</a:t>
            </a:r>
            <a:r>
              <a:rPr lang="en-US" sz="2600" dirty="0">
                <a:latin typeface="Impact" pitchFamily="34" charset="0"/>
              </a:rPr>
              <a:t> </a:t>
            </a:r>
            <a:r>
              <a:rPr lang="en-US" sz="2600" dirty="0" err="1">
                <a:latin typeface="Impact" pitchFamily="34" charset="0"/>
              </a:rPr>
              <a:t>dalam</a:t>
            </a:r>
            <a:r>
              <a:rPr lang="en-US" sz="2600" dirty="0">
                <a:latin typeface="Impact" pitchFamily="34" charset="0"/>
              </a:rPr>
              <a:t> </a:t>
            </a:r>
            <a:r>
              <a:rPr lang="en-US" sz="2600" dirty="0" err="1">
                <a:latin typeface="Impact" pitchFamily="34" charset="0"/>
              </a:rPr>
              <a:t>sebuah</a:t>
            </a:r>
            <a:r>
              <a:rPr lang="en-US" sz="2600" dirty="0">
                <a:latin typeface="Impact" pitchFamily="34" charset="0"/>
              </a:rPr>
              <a:t> </a:t>
            </a:r>
            <a:r>
              <a:rPr lang="en-US" sz="2600" dirty="0" err="1">
                <a:latin typeface="Impact" pitchFamily="34" charset="0"/>
              </a:rPr>
              <a:t>komunitas</a:t>
            </a:r>
            <a:r>
              <a:rPr lang="en-US" sz="2600" dirty="0">
                <a:latin typeface="Impact" pitchFamily="34" charset="0"/>
              </a:rPr>
              <a:t>, </a:t>
            </a:r>
            <a:r>
              <a:rPr lang="en-US" sz="2600" dirty="0" err="1">
                <a:latin typeface="Impact" pitchFamily="34" charset="0"/>
              </a:rPr>
              <a:t>yaitu</a:t>
            </a:r>
            <a:r>
              <a:rPr lang="en-US" sz="2600" dirty="0">
                <a:latin typeface="Impact" pitchFamily="34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213" y="1340768"/>
            <a:ext cx="8779479" cy="54006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Franklin Gothic Demi Cond" pitchFamily="34" charset="0"/>
              </a:rPr>
              <a:t>Paulus </a:t>
            </a:r>
            <a:r>
              <a:rPr lang="en-US" sz="2400" dirty="0" err="1">
                <a:latin typeface="Franklin Gothic Demi Cond" pitchFamily="34" charset="0"/>
              </a:rPr>
              <a:t>menggambarkan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gereja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sebagai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sebuah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tubuh</a:t>
            </a:r>
            <a:r>
              <a:rPr lang="en-US" sz="2400" dirty="0">
                <a:latin typeface="Franklin Gothic Demi Cond" pitchFamily="34" charset="0"/>
              </a:rPr>
              <a:t>. </a:t>
            </a:r>
            <a:r>
              <a:rPr lang="en-US" sz="2400" dirty="0" err="1">
                <a:latin typeface="Franklin Gothic Demi Cond" pitchFamily="34" charset="0"/>
              </a:rPr>
              <a:t>Yesus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adalah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kepala</a:t>
            </a:r>
            <a:r>
              <a:rPr lang="en-US" sz="2400" dirty="0">
                <a:latin typeface="Franklin Gothic Demi Cond" pitchFamily="34" charset="0"/>
              </a:rPr>
              <a:t>, dan yang lain </a:t>
            </a:r>
            <a:r>
              <a:rPr lang="en-US" sz="2400" dirty="0" err="1">
                <a:latin typeface="Franklin Gothic Demi Cond" pitchFamily="34" charset="0"/>
              </a:rPr>
              <a:t>adalah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umat</a:t>
            </a:r>
            <a:r>
              <a:rPr lang="en-US" sz="2400" dirty="0">
                <a:latin typeface="Franklin Gothic Demi Cond" pitchFamily="34" charset="0"/>
              </a:rPr>
              <a:t>-Nya. Kita </a:t>
            </a:r>
            <a:r>
              <a:rPr lang="en-US" sz="2400" dirty="0" err="1">
                <a:latin typeface="Franklin Gothic Demi Cond" pitchFamily="34" charset="0"/>
              </a:rPr>
              <a:t>tidak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hidup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sendirian</a:t>
            </a:r>
            <a:r>
              <a:rPr lang="en-US" sz="2400" dirty="0">
                <a:latin typeface="Franklin Gothic Demi Cond" pitchFamily="34" charset="0"/>
              </a:rPr>
              <a:t>, </a:t>
            </a:r>
            <a:r>
              <a:rPr lang="en-US" sz="2400" dirty="0" err="1">
                <a:latin typeface="Franklin Gothic Demi Cond" pitchFamily="34" charset="0"/>
              </a:rPr>
              <a:t>kita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adalah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bagian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dari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tubuh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Kristus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yaitu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jemaat</a:t>
            </a:r>
            <a:r>
              <a:rPr lang="en-US" sz="2400" dirty="0">
                <a:latin typeface="Franklin Gothic Demi Cond" pitchFamily="34" charset="0"/>
              </a:rPr>
              <a:t> [</a:t>
            </a:r>
            <a:r>
              <a:rPr lang="en-US" sz="2400" dirty="0" err="1">
                <a:latin typeface="Franklin Gothic Demi Cond" pitchFamily="34" charset="0"/>
              </a:rPr>
              <a:t>Komunitas</a:t>
            </a:r>
            <a:r>
              <a:rPr lang="en-US" sz="2400" dirty="0">
                <a:latin typeface="Franklin Gothic Demi Cond" pitchFamily="34" charset="0"/>
              </a:rPr>
              <a:t>].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>
                <a:latin typeface="Franklin Gothic Demi Cond" pitchFamily="34" charset="0"/>
              </a:rPr>
              <a:t>Dalam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Efesus</a:t>
            </a:r>
            <a:r>
              <a:rPr lang="en-US" sz="2400" dirty="0">
                <a:latin typeface="Franklin Gothic Demi Cond" pitchFamily="34" charset="0"/>
              </a:rPr>
              <a:t> 4:13, </a:t>
            </a:r>
            <a:r>
              <a:rPr lang="en-US" sz="2400" dirty="0" err="1">
                <a:latin typeface="Franklin Gothic Demi Cond" pitchFamily="34" charset="0"/>
              </a:rPr>
              <a:t>kita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melihat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tujuan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akhir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hidup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dalam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komunitas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yaitu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untuk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mengalami</a:t>
            </a:r>
            <a:r>
              <a:rPr lang="en-US" sz="2400" dirty="0">
                <a:latin typeface="Franklin Gothic Demi Cond" pitchFamily="34" charset="0"/>
              </a:rPr>
              <a:t> "</a:t>
            </a:r>
            <a:r>
              <a:rPr lang="en-US" sz="2400" dirty="0" err="1">
                <a:latin typeface="Franklin Gothic Demi Cond" pitchFamily="34" charset="0"/>
              </a:rPr>
              <a:t>seluruh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ukuran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kepenuhan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Kristus</a:t>
            </a:r>
            <a:r>
              <a:rPr lang="en-US" sz="2400" dirty="0">
                <a:latin typeface="Franklin Gothic Demi Cond" pitchFamily="34" charset="0"/>
              </a:rPr>
              <a:t>". Dan </a:t>
            </a:r>
            <a:r>
              <a:rPr lang="en-US" sz="2400" dirty="0" err="1">
                <a:latin typeface="Franklin Gothic Demi Cond" pitchFamily="34" charset="0"/>
              </a:rPr>
              <a:t>untuk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itu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kita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saling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membutuhkan</a:t>
            </a:r>
            <a:r>
              <a:rPr lang="en-US" sz="2400" dirty="0">
                <a:latin typeface="Franklin Gothic Demi Cond" pitchFamily="34" charset="0"/>
              </a:rPr>
              <a:t>!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Franklin Gothic Demi Cond" pitchFamily="34" charset="0"/>
              </a:rPr>
              <a:t>Banyak orang </a:t>
            </a:r>
            <a:r>
              <a:rPr lang="en-US" sz="2400" dirty="0" err="1">
                <a:latin typeface="Franklin Gothic Demi Cond" pitchFamily="34" charset="0"/>
              </a:rPr>
              <a:t>selama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berabad-abad</a:t>
            </a:r>
            <a:r>
              <a:rPr lang="en-US" sz="2400" dirty="0">
                <a:latin typeface="Franklin Gothic Demi Cond" pitchFamily="34" charset="0"/>
              </a:rPr>
              <a:t> yang </a:t>
            </a:r>
            <a:r>
              <a:rPr lang="en-US" sz="2400" dirty="0" err="1">
                <a:latin typeface="Franklin Gothic Demi Cond" pitchFamily="34" charset="0"/>
              </a:rPr>
              <a:t>telah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diejek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atau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dianiaya</a:t>
            </a:r>
            <a:r>
              <a:rPr lang="en-US" sz="2400" dirty="0">
                <a:latin typeface="Franklin Gothic Demi Cond" pitchFamily="34" charset="0"/>
              </a:rPr>
              <a:t>, </a:t>
            </a:r>
            <a:r>
              <a:rPr lang="en-US" sz="2400" dirty="0" err="1">
                <a:latin typeface="Franklin Gothic Demi Cond" pitchFamily="34" charset="0"/>
              </a:rPr>
              <a:t>mereka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harus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berdiri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sendiri</a:t>
            </a:r>
            <a:r>
              <a:rPr lang="en-US" sz="2400" dirty="0">
                <a:latin typeface="Franklin Gothic Demi Cond" pitchFamily="34" charset="0"/>
              </a:rPr>
              <a:t> dan </a:t>
            </a:r>
            <a:r>
              <a:rPr lang="en-US" sz="2400" dirty="0" err="1">
                <a:latin typeface="Franklin Gothic Demi Cond" pitchFamily="34" charset="0"/>
              </a:rPr>
              <a:t>ini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seringkali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tidak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dapat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dihindari</a:t>
            </a:r>
            <a:r>
              <a:rPr lang="en-US" sz="2400" dirty="0">
                <a:latin typeface="Franklin Gothic Demi Cond" pitchFamily="34" charset="0"/>
              </a:rPr>
              <a:t>. </a:t>
            </a:r>
            <a:r>
              <a:rPr lang="en-US" sz="2400" dirty="0" err="1">
                <a:latin typeface="Franklin Gothic Demi Cond" pitchFamily="34" charset="0"/>
              </a:rPr>
              <a:t>Ini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adalah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kesaksian</a:t>
            </a:r>
            <a:r>
              <a:rPr lang="en-US" sz="2400" dirty="0">
                <a:latin typeface="Franklin Gothic Demi Cond" pitchFamily="34" charset="0"/>
              </a:rPr>
              <a:t> yang </a:t>
            </a:r>
            <a:r>
              <a:rPr lang="en-US" sz="2400" dirty="0" err="1">
                <a:latin typeface="Franklin Gothic Demi Cond" pitchFamily="34" charset="0"/>
              </a:rPr>
              <a:t>kuat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akan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kuasa</a:t>
            </a:r>
            <a:r>
              <a:rPr lang="en-US" sz="2400" dirty="0">
                <a:latin typeface="Franklin Gothic Demi Cond" pitchFamily="34" charset="0"/>
              </a:rPr>
              <a:t> Allah </a:t>
            </a:r>
            <a:r>
              <a:rPr lang="en-US" sz="2400" dirty="0" err="1">
                <a:latin typeface="Franklin Gothic Demi Cond" pitchFamily="34" charset="0"/>
              </a:rPr>
              <a:t>bahwa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pria</a:t>
            </a:r>
            <a:r>
              <a:rPr lang="en-US" sz="2400" dirty="0">
                <a:latin typeface="Franklin Gothic Demi Cond" pitchFamily="34" charset="0"/>
              </a:rPr>
              <a:t> dan </a:t>
            </a:r>
            <a:r>
              <a:rPr lang="en-US" sz="2400" dirty="0" err="1">
                <a:latin typeface="Franklin Gothic Demi Cond" pitchFamily="34" charset="0"/>
              </a:rPr>
              <a:t>wanita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tidak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menyerah</a:t>
            </a:r>
            <a:r>
              <a:rPr lang="en-US" sz="2400" dirty="0">
                <a:latin typeface="Franklin Gothic Demi Cond" pitchFamily="34" charset="0"/>
              </a:rPr>
              <a:t> di </a:t>
            </a:r>
            <a:r>
              <a:rPr lang="en-US" sz="2400" dirty="0" err="1">
                <a:latin typeface="Franklin Gothic Demi Cond" pitchFamily="34" charset="0"/>
              </a:rPr>
              <a:t>bawah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tekanan</a:t>
            </a:r>
            <a:r>
              <a:rPr lang="en-US" sz="2400" dirty="0">
                <a:latin typeface="Franklin Gothic Demi Cond" pitchFamily="34" charset="0"/>
              </a:rPr>
              <a:t> yang </a:t>
            </a:r>
            <a:r>
              <a:rPr lang="en-US" sz="2400" dirty="0" err="1">
                <a:latin typeface="Franklin Gothic Demi Cond" pitchFamily="34" charset="0"/>
              </a:rPr>
              <a:t>mengelilingi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mereka</a:t>
            </a:r>
            <a:r>
              <a:rPr lang="en-US" sz="2400" dirty="0">
                <a:latin typeface="Franklin Gothic Demi Cond" pitchFamily="34" charset="0"/>
              </a:rPr>
              <a:t>. </a:t>
            </a:r>
            <a:r>
              <a:rPr lang="en-US" sz="2400" dirty="0" err="1">
                <a:latin typeface="Franklin Gothic Demi Cond" pitchFamily="34" charset="0"/>
              </a:rPr>
              <a:t>Namun</a:t>
            </a:r>
            <a:r>
              <a:rPr lang="en-US" sz="2400" dirty="0">
                <a:latin typeface="Franklin Gothic Demi Cond" pitchFamily="34" charset="0"/>
              </a:rPr>
              <a:t>, </a:t>
            </a:r>
            <a:r>
              <a:rPr lang="en-US" sz="2400" dirty="0" err="1">
                <a:latin typeface="Franklin Gothic Demi Cond" pitchFamily="34" charset="0"/>
              </a:rPr>
              <a:t>sementara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hal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ini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benar</a:t>
            </a:r>
            <a:r>
              <a:rPr lang="en-US" sz="2400" dirty="0">
                <a:latin typeface="Franklin Gothic Demi Cond" pitchFamily="34" charset="0"/>
              </a:rPr>
              <a:t>, Paulus </a:t>
            </a:r>
            <a:r>
              <a:rPr lang="en-US" sz="2400" dirty="0" err="1">
                <a:latin typeface="Franklin Gothic Demi Cond" pitchFamily="34" charset="0"/>
              </a:rPr>
              <a:t>ingin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menekankan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kebenaran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kritis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yaitu</a:t>
            </a:r>
            <a:r>
              <a:rPr lang="en-US" sz="2400" dirty="0">
                <a:latin typeface="Franklin Gothic Demi Cond" pitchFamily="34" charset="0"/>
              </a:rPr>
              <a:t>: Pada </a:t>
            </a:r>
            <a:r>
              <a:rPr lang="en-US" sz="2400" dirty="0" err="1">
                <a:latin typeface="Franklin Gothic Demi Cond" pitchFamily="34" charset="0"/>
              </a:rPr>
              <a:t>akhirnya</a:t>
            </a:r>
            <a:r>
              <a:rPr lang="en-US" sz="2400" dirty="0">
                <a:latin typeface="Franklin Gothic Demi Cond" pitchFamily="34" charset="0"/>
              </a:rPr>
              <a:t>, </a:t>
            </a:r>
            <a:r>
              <a:rPr lang="en-US" sz="2400" dirty="0" err="1">
                <a:latin typeface="Franklin Gothic Demi Cond" pitchFamily="34" charset="0"/>
              </a:rPr>
              <a:t>kita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akan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mengalami</a:t>
            </a:r>
            <a:r>
              <a:rPr lang="en-US" sz="2400" dirty="0">
                <a:latin typeface="Franklin Gothic Demi Cond" pitchFamily="34" charset="0"/>
              </a:rPr>
              <a:t> dan </a:t>
            </a:r>
            <a:r>
              <a:rPr lang="en-US" sz="2400" dirty="0" err="1">
                <a:latin typeface="Franklin Gothic Demi Cond" pitchFamily="34" charset="0"/>
              </a:rPr>
              <a:t>mengungkapkan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kepenuhan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Kristus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ketika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kita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bekerja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bersama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dalam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persekutuan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satu</a:t>
            </a:r>
            <a:r>
              <a:rPr lang="en-US" sz="2400" dirty="0">
                <a:latin typeface="Franklin Gothic Demi Cond" pitchFamily="34" charset="0"/>
              </a:rPr>
              <a:t> </a:t>
            </a:r>
            <a:r>
              <a:rPr lang="en-US" sz="2400" dirty="0" err="1">
                <a:latin typeface="Franklin Gothic Demi Cond" pitchFamily="34" charset="0"/>
              </a:rPr>
              <a:t>sama</a:t>
            </a:r>
            <a:r>
              <a:rPr lang="en-US" sz="2400" dirty="0">
                <a:latin typeface="Franklin Gothic Demi Cond" pitchFamily="34" charset="0"/>
              </a:rPr>
              <a:t> lain.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08801" y="2200695"/>
            <a:ext cx="645368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00197" y="1502156"/>
            <a:ext cx="2532832" cy="954774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24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6" name="Straight Connector 26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3904" y="1749756"/>
            <a:ext cx="3538728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17" y="1124744"/>
            <a:ext cx="4716015" cy="511256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err="1">
                <a:solidFill>
                  <a:schemeClr val="bg1"/>
                </a:solidFill>
              </a:rPr>
              <a:t>Sebelum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kepenuhan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Kristus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dinyatakan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dalam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komunitas</a:t>
            </a:r>
            <a:r>
              <a:rPr lang="en-US" sz="2400" dirty="0">
                <a:solidFill>
                  <a:schemeClr val="bg1"/>
                </a:solidFill>
              </a:rPr>
              <a:t> Kristen, </a:t>
            </a:r>
            <a:r>
              <a:rPr lang="en-US" sz="2400" dirty="0" err="1">
                <a:solidFill>
                  <a:schemeClr val="bg1"/>
                </a:solidFill>
              </a:rPr>
              <a:t>maka</a:t>
            </a:r>
            <a:r>
              <a:rPr lang="en-US" sz="2400" dirty="0">
                <a:solidFill>
                  <a:schemeClr val="bg1"/>
                </a:solidFill>
              </a:rPr>
              <a:t> orang </a:t>
            </a:r>
            <a:r>
              <a:rPr lang="en-US" sz="2400" dirty="0" err="1">
                <a:solidFill>
                  <a:schemeClr val="bg1"/>
                </a:solidFill>
              </a:rPr>
              <a:t>percaya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haruslah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menjadi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Eras Bold ITC" pitchFamily="34" charset="0"/>
              </a:rPr>
              <a:t>orang yang </a:t>
            </a:r>
            <a:r>
              <a:rPr lang="en-US" sz="2400" dirty="0" err="1">
                <a:solidFill>
                  <a:schemeClr val="bg1"/>
                </a:solidFill>
                <a:latin typeface="Eras Bold ITC" pitchFamily="34" charset="0"/>
              </a:rPr>
              <a:t>suka</a:t>
            </a:r>
            <a:r>
              <a:rPr lang="en-US" sz="24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Bold ITC" pitchFamily="34" charset="0"/>
              </a:rPr>
              <a:t>melayani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telah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mencapai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kesatuan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iman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memiliki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pengetahuan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tentang</a:t>
            </a:r>
            <a:r>
              <a:rPr lang="en-US" sz="2400" dirty="0">
                <a:solidFill>
                  <a:schemeClr val="bg1"/>
                </a:solidFill>
              </a:rPr>
              <a:t> Anak Allah dan </a:t>
            </a:r>
            <a:r>
              <a:rPr lang="en-US" sz="2400" dirty="0" err="1">
                <a:solidFill>
                  <a:schemeClr val="bg1"/>
                </a:solidFill>
              </a:rPr>
              <a:t>mencapai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kedewasaan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penuh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itulah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sebabnya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ll Sans Ultra Bold Condensed" pitchFamily="34" charset="0"/>
              </a:rPr>
              <a:t>berbagai</a:t>
            </a:r>
            <a:r>
              <a:rPr lang="en-US" sz="24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ll Sans Ultra Bold Condensed" pitchFamily="34" charset="0"/>
              </a:rPr>
              <a:t>karunia</a:t>
            </a:r>
            <a:r>
              <a:rPr lang="en-US" sz="24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ll Sans Ultra Bold Condensed" pitchFamily="34" charset="0"/>
              </a:rPr>
              <a:t>rohani</a:t>
            </a:r>
            <a:r>
              <a:rPr lang="en-US" sz="24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ll Sans Ultra Bold Condensed" pitchFamily="34" charset="0"/>
              </a:rPr>
              <a:t>diberikan</a:t>
            </a:r>
            <a:r>
              <a:rPr lang="en-US" sz="24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ll Sans Ultra Bold Condensed" pitchFamily="34" charset="0"/>
              </a:rPr>
              <a:t>kepada</a:t>
            </a:r>
            <a:r>
              <a:rPr lang="en-US" sz="24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ll Sans Ultra Bold Condensed" pitchFamily="34" charset="0"/>
              </a:rPr>
              <a:t>jemaat</a:t>
            </a:r>
            <a:r>
              <a:rPr lang="en-US" sz="24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ll Sans Ultra Bold Condensed" pitchFamily="34" charset="0"/>
              </a:rPr>
              <a:t>supaya</a:t>
            </a:r>
            <a:r>
              <a:rPr lang="en-US" sz="24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ll Sans Ultra Bold Condensed" pitchFamily="34" charset="0"/>
              </a:rPr>
              <a:t>mereka</a:t>
            </a:r>
            <a:r>
              <a:rPr lang="en-US" sz="24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ll Sans Ultra Bold Condensed" pitchFamily="34" charset="0"/>
              </a:rPr>
              <a:t>dapat</a:t>
            </a:r>
            <a:r>
              <a:rPr lang="en-US" sz="24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ll Sans Ultra Bold Condensed" pitchFamily="34" charset="0"/>
              </a:rPr>
              <a:t>saling</a:t>
            </a:r>
            <a:r>
              <a:rPr lang="en-US" sz="24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ll Sans Ultra Bold Condensed" pitchFamily="34" charset="0"/>
              </a:rPr>
              <a:t>melengkapi</a:t>
            </a:r>
            <a:r>
              <a:rPr lang="en-US" sz="24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ll Sans Ultra Bold Condensed" pitchFamily="34" charset="0"/>
              </a:rPr>
              <a:t>untuk</a:t>
            </a:r>
            <a:r>
              <a:rPr lang="en-US" sz="24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ll Sans Ultra Bold Condensed" pitchFamily="34" charset="0"/>
              </a:rPr>
              <a:t>melayani</a:t>
            </a:r>
            <a:r>
              <a:rPr lang="en-US" sz="2400" dirty="0">
                <a:solidFill>
                  <a:schemeClr val="bg1"/>
                </a:solidFill>
                <a:latin typeface="Gill Sans Ultra Bold Condensed" pitchFamily="34" charset="0"/>
              </a:rPr>
              <a:t> dan </a:t>
            </a:r>
            <a:r>
              <a:rPr lang="en-US" sz="2400" dirty="0" err="1">
                <a:solidFill>
                  <a:schemeClr val="bg1"/>
                </a:solidFill>
                <a:latin typeface="Gill Sans Ultra Bold Condensed" pitchFamily="34" charset="0"/>
              </a:rPr>
              <a:t>sama-sama</a:t>
            </a:r>
            <a:r>
              <a:rPr lang="en-US" sz="24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Gill Sans Ultra Bold Condensed" pitchFamily="34" charset="0"/>
              </a:rPr>
              <a:t>bertumbuh</a:t>
            </a:r>
            <a:r>
              <a:rPr lang="en-US" sz="24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[</a:t>
            </a:r>
            <a:r>
              <a:rPr lang="en-US" sz="2400" dirty="0" err="1">
                <a:solidFill>
                  <a:schemeClr val="bg1"/>
                </a:solidFill>
              </a:rPr>
              <a:t>Efesus</a:t>
            </a:r>
            <a:r>
              <a:rPr lang="en-US" sz="2400" dirty="0">
                <a:solidFill>
                  <a:schemeClr val="bg1"/>
                </a:solidFill>
              </a:rPr>
              <a:t> 4:12-13].</a:t>
            </a:r>
          </a:p>
        </p:txBody>
      </p:sp>
      <p:cxnSp>
        <p:nvCxnSpPr>
          <p:cNvPr id="37" name="Straight Connector 28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5520" y="5707672"/>
            <a:ext cx="3535498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FF4048D-6421-58E9-1D0E-BFDBDBAAF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089" y="1872470"/>
            <a:ext cx="4249911" cy="311306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DE056BA5-491F-7FA8-201D-613762196B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" t="-1023" r="-732" b="8895"/>
          <a:stretch/>
        </p:blipFill>
        <p:spPr>
          <a:xfrm>
            <a:off x="1" y="-99392"/>
            <a:ext cx="9302200" cy="69573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6306" y="537030"/>
            <a:ext cx="54292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Ketika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hikmat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 Allah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atau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karakter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Kristus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dinyatakan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oleh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komunitas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orang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beriman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maka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itu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akan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menjadi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bau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 yang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harum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kepada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banyak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orang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 Condensed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915816" y="3643314"/>
            <a:ext cx="57995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Ketika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kita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bersikap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baik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kepada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semua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orang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bahkan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kepada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orang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yang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tidak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disukai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itu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berarti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kita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sedang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memberi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kesaksian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kepada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orang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lain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tentang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Allah yang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penuh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kemurahan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A913C2-5F1D-9204-5494-FBB2AE530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31538">
            <a:off x="5882727" y="563263"/>
            <a:ext cx="2780928" cy="27809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5E75FF-F6F4-EED9-11F8-A688BA985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187605"/>
            <a:ext cx="2343172" cy="322383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  <a:latin typeface="Bernard MT Condensed" pitchFamily="18" charset="0"/>
              </a:rPr>
              <a:t>KESIMPULAN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22744"/>
            <a:ext cx="8892479" cy="5235255"/>
          </a:xfrm>
        </p:spPr>
        <p:txBody>
          <a:bodyPr anchor="ctr"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200" dirty="0" err="1">
                <a:latin typeface="Franklin Gothic Demi Cond" pitchFamily="34" charset="0"/>
              </a:rPr>
              <a:t>Penderitaan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adalah</a:t>
            </a:r>
            <a:r>
              <a:rPr lang="en-US" sz="2200" dirty="0">
                <a:latin typeface="Franklin Gothic Demi Cond" pitchFamily="34" charset="0"/>
              </a:rPr>
              <a:t> proses </a:t>
            </a:r>
            <a:r>
              <a:rPr lang="en-US" sz="2200" dirty="0" err="1">
                <a:latin typeface="Franklin Gothic Demi Cond" pitchFamily="34" charset="0"/>
              </a:rPr>
              <a:t>pembentukan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karakter</a:t>
            </a:r>
            <a:r>
              <a:rPr lang="en-US" sz="2200" dirty="0">
                <a:latin typeface="Franklin Gothic Demi Cond" pitchFamily="34" charset="0"/>
              </a:rPr>
              <a:t> yang </a:t>
            </a:r>
            <a:r>
              <a:rPr lang="en-US" sz="2200" dirty="0" err="1">
                <a:latin typeface="Franklin Gothic Demi Cond" pitchFamily="34" charset="0"/>
              </a:rPr>
              <a:t>akan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memulihkan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gambar</a:t>
            </a:r>
            <a:r>
              <a:rPr lang="en-US" sz="2200" dirty="0">
                <a:latin typeface="Franklin Gothic Demi Cond" pitchFamily="34" charset="0"/>
              </a:rPr>
              <a:t> Allah pada </a:t>
            </a:r>
            <a:r>
              <a:rPr lang="en-US" sz="2200" dirty="0" err="1">
                <a:latin typeface="Franklin Gothic Demi Cond" pitchFamily="34" charset="0"/>
              </a:rPr>
              <a:t>manusia</a:t>
            </a:r>
            <a:r>
              <a:rPr lang="en-US" sz="2200" dirty="0">
                <a:latin typeface="Franklin Gothic Demi Cond" pitchFamily="34" charset="0"/>
              </a:rPr>
              <a:t>, </a:t>
            </a:r>
            <a:r>
              <a:rPr lang="en-US" sz="2200" dirty="0" err="1">
                <a:latin typeface="Franklin Gothic Demi Cond" pitchFamily="34" charset="0"/>
              </a:rPr>
              <a:t>sebagaimana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mereka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diciptakan</a:t>
            </a:r>
            <a:r>
              <a:rPr lang="en-US" sz="2200" dirty="0">
                <a:latin typeface="Franklin Gothic Demi Cond" pitchFamily="34" charset="0"/>
              </a:rPr>
              <a:t> pada </a:t>
            </a:r>
            <a:r>
              <a:rPr lang="en-US" sz="2200" dirty="0" err="1">
                <a:latin typeface="Franklin Gothic Demi Cond" pitchFamily="34" charset="0"/>
              </a:rPr>
              <a:t>mulanya</a:t>
            </a:r>
            <a:r>
              <a:rPr lang="en-US" sz="2200" dirty="0">
                <a:latin typeface="Franklin Gothic Demi Cond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>
                <a:latin typeface="Gill Sans Ultra Bold Condensed" pitchFamily="34" charset="0"/>
              </a:rPr>
              <a:t>Allah </a:t>
            </a:r>
            <a:r>
              <a:rPr lang="en-US" sz="2200" dirty="0" err="1">
                <a:latin typeface="Gill Sans Ultra Bold Condensed" pitchFamily="34" charset="0"/>
              </a:rPr>
              <a:t>menggunakan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pencobaan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untuk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memurnikan</a:t>
            </a:r>
            <a:r>
              <a:rPr lang="en-US" sz="2200" dirty="0">
                <a:latin typeface="Gill Sans Ultra Bold Condensed" pitchFamily="34" charset="0"/>
              </a:rPr>
              <a:t>, </a:t>
            </a:r>
            <a:r>
              <a:rPr lang="en-US" sz="2200" dirty="0" err="1">
                <a:latin typeface="Gill Sans Ultra Bold Condensed" pitchFamily="34" charset="0"/>
              </a:rPr>
              <a:t>menghaluskan</a:t>
            </a:r>
            <a:r>
              <a:rPr lang="en-US" sz="2200" dirty="0">
                <a:latin typeface="Gill Sans Ultra Bold Condensed" pitchFamily="34" charset="0"/>
              </a:rPr>
              <a:t> dan </a:t>
            </a:r>
            <a:r>
              <a:rPr lang="en-US" sz="2200" dirty="0" err="1">
                <a:latin typeface="Gill Sans Ultra Bold Condensed" pitchFamily="34" charset="0"/>
              </a:rPr>
              <a:t>memunculkan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gambar</a:t>
            </a:r>
            <a:r>
              <a:rPr lang="en-US" sz="2200" dirty="0">
                <a:latin typeface="Gill Sans Ultra Bold Condensed" pitchFamily="34" charset="0"/>
              </a:rPr>
              <a:t>-Nya </a:t>
            </a:r>
            <a:r>
              <a:rPr lang="en-US" sz="2200" dirty="0" err="1">
                <a:latin typeface="Gill Sans Ultra Bold Condensed" pitchFamily="34" charset="0"/>
              </a:rPr>
              <a:t>dalam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karakter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manusia</a:t>
            </a:r>
            <a:r>
              <a:rPr lang="en-US" sz="2200" dirty="0">
                <a:latin typeface="Gill Sans Ultra Bold Condensed" pitchFamily="34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>
                <a:latin typeface="Berlin Sans FB" pitchFamily="34" charset="0"/>
              </a:rPr>
              <a:t>Ketika </a:t>
            </a:r>
            <a:r>
              <a:rPr lang="en-US" sz="2200" dirty="0" err="1">
                <a:latin typeface="Berlin Sans FB" pitchFamily="34" charset="0"/>
              </a:rPr>
              <a:t>Roh</a:t>
            </a:r>
            <a:r>
              <a:rPr lang="en-US" sz="2200" dirty="0">
                <a:latin typeface="Berlin Sans FB" pitchFamily="34" charset="0"/>
              </a:rPr>
              <a:t> Kudus </a:t>
            </a:r>
            <a:r>
              <a:rPr lang="en-US" sz="2200" dirty="0" err="1">
                <a:latin typeface="Berlin Sans FB" pitchFamily="34" charset="0"/>
              </a:rPr>
              <a:t>diizinkan</a:t>
            </a:r>
            <a:r>
              <a:rPr lang="en-US" sz="2200" dirty="0">
                <a:latin typeface="Berlin Sans FB" pitchFamily="34" charset="0"/>
              </a:rPr>
              <a:t> </a:t>
            </a:r>
            <a:r>
              <a:rPr lang="en-US" sz="2200" dirty="0" err="1">
                <a:latin typeface="Berlin Sans FB" pitchFamily="34" charset="0"/>
              </a:rPr>
              <a:t>bekerja</a:t>
            </a:r>
            <a:r>
              <a:rPr lang="en-US" sz="2200" dirty="0">
                <a:latin typeface="Berlin Sans FB" pitchFamily="34" charset="0"/>
              </a:rPr>
              <a:t> di </a:t>
            </a:r>
            <a:r>
              <a:rPr lang="en-US" sz="2200" dirty="0" err="1">
                <a:latin typeface="Berlin Sans FB" pitchFamily="34" charset="0"/>
              </a:rPr>
              <a:t>dalam</a:t>
            </a:r>
            <a:r>
              <a:rPr lang="en-US" sz="2200" dirty="0">
                <a:latin typeface="Berlin Sans FB" pitchFamily="34" charset="0"/>
              </a:rPr>
              <a:t> </a:t>
            </a:r>
            <a:r>
              <a:rPr lang="en-US" sz="2200" dirty="0" err="1">
                <a:latin typeface="Berlin Sans FB" pitchFamily="34" charset="0"/>
              </a:rPr>
              <a:t>hidup</a:t>
            </a:r>
            <a:r>
              <a:rPr lang="en-US" sz="2200" dirty="0">
                <a:latin typeface="Berlin Sans FB" pitchFamily="34" charset="0"/>
              </a:rPr>
              <a:t> </a:t>
            </a:r>
            <a:r>
              <a:rPr lang="en-US" sz="2200" dirty="0" err="1">
                <a:latin typeface="Berlin Sans FB" pitchFamily="34" charset="0"/>
              </a:rPr>
              <a:t>kita</a:t>
            </a:r>
            <a:r>
              <a:rPr lang="en-US" sz="2200" dirty="0">
                <a:latin typeface="Berlin Sans FB" pitchFamily="34" charset="0"/>
              </a:rPr>
              <a:t>, </a:t>
            </a:r>
            <a:r>
              <a:rPr lang="en-US" sz="2200" dirty="0" err="1">
                <a:latin typeface="Berlin Sans FB" pitchFamily="34" charset="0"/>
              </a:rPr>
              <a:t>maka</a:t>
            </a:r>
            <a:r>
              <a:rPr lang="en-US" sz="2200" dirty="0">
                <a:latin typeface="Berlin Sans FB" pitchFamily="34" charset="0"/>
              </a:rPr>
              <a:t> </a:t>
            </a:r>
            <a:r>
              <a:rPr lang="en-US" sz="2200" dirty="0" err="1">
                <a:latin typeface="Berlin Sans FB" pitchFamily="34" charset="0"/>
              </a:rPr>
              <a:t>buah</a:t>
            </a:r>
            <a:r>
              <a:rPr lang="en-US" sz="2200" dirty="0">
                <a:latin typeface="Berlin Sans FB" pitchFamily="34" charset="0"/>
              </a:rPr>
              <a:t> </a:t>
            </a:r>
            <a:r>
              <a:rPr lang="en-US" sz="2200" dirty="0" err="1">
                <a:latin typeface="Berlin Sans FB" pitchFamily="34" charset="0"/>
              </a:rPr>
              <a:t>Roh</a:t>
            </a:r>
            <a:r>
              <a:rPr lang="en-US" sz="2200" dirty="0">
                <a:latin typeface="Berlin Sans FB" pitchFamily="34" charset="0"/>
              </a:rPr>
              <a:t> </a:t>
            </a:r>
            <a:r>
              <a:rPr lang="en-US" sz="2200" dirty="0" err="1">
                <a:latin typeface="Berlin Sans FB" pitchFamily="34" charset="0"/>
              </a:rPr>
              <a:t>akan</a:t>
            </a:r>
            <a:r>
              <a:rPr lang="en-US" sz="2200" dirty="0">
                <a:latin typeface="Berlin Sans FB" pitchFamily="34" charset="0"/>
              </a:rPr>
              <a:t> </a:t>
            </a:r>
            <a:r>
              <a:rPr lang="en-US" sz="2200" dirty="0" err="1">
                <a:latin typeface="Berlin Sans FB" pitchFamily="34" charset="0"/>
              </a:rPr>
              <a:t>dihasilkan</a:t>
            </a:r>
            <a:r>
              <a:rPr lang="en-US" sz="2200" dirty="0">
                <a:latin typeface="Berlin Sans FB" pitchFamily="34" charset="0"/>
              </a:rPr>
              <a:t> </a:t>
            </a:r>
            <a:r>
              <a:rPr lang="en-US" sz="2200" dirty="0" err="1">
                <a:latin typeface="Berlin Sans FB" pitchFamily="34" charset="0"/>
              </a:rPr>
              <a:t>dalam</a:t>
            </a:r>
            <a:r>
              <a:rPr lang="en-US" sz="2200" dirty="0">
                <a:latin typeface="Berlin Sans FB" pitchFamily="34" charset="0"/>
              </a:rPr>
              <a:t> </a:t>
            </a:r>
            <a:r>
              <a:rPr lang="en-US" sz="2200" dirty="0" err="1">
                <a:latin typeface="Berlin Sans FB" pitchFamily="34" charset="0"/>
              </a:rPr>
              <a:t>hidup</a:t>
            </a:r>
            <a:r>
              <a:rPr lang="en-US" sz="2200" dirty="0">
                <a:latin typeface="Berlin Sans FB" pitchFamily="34" charset="0"/>
              </a:rPr>
              <a:t> </a:t>
            </a:r>
            <a:r>
              <a:rPr lang="en-US" sz="2200" dirty="0" err="1">
                <a:latin typeface="Berlin Sans FB" pitchFamily="34" charset="0"/>
              </a:rPr>
              <a:t>manusia</a:t>
            </a:r>
            <a:r>
              <a:rPr lang="en-US" sz="2200" dirty="0">
                <a:latin typeface="Berlin Sans FB" pitchFamily="34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>
                <a:latin typeface="Franklin Gothic Demi Cond" pitchFamily="34" charset="0"/>
              </a:rPr>
              <a:t>Orang-orang </a:t>
            </a:r>
            <a:r>
              <a:rPr lang="en-US" sz="2200" dirty="0" err="1">
                <a:latin typeface="Franklin Gothic Demi Cond" pitchFamily="34" charset="0"/>
              </a:rPr>
              <a:t>benar</a:t>
            </a:r>
            <a:r>
              <a:rPr lang="en-US" sz="2200" dirty="0">
                <a:latin typeface="Franklin Gothic Demi Cond" pitchFamily="34" charset="0"/>
              </a:rPr>
              <a:t> yang </a:t>
            </a:r>
            <a:r>
              <a:rPr lang="en-US" sz="2200" dirty="0" err="1">
                <a:latin typeface="Franklin Gothic Demi Cond" pitchFamily="34" charset="0"/>
              </a:rPr>
              <a:t>telah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melalui</a:t>
            </a:r>
            <a:r>
              <a:rPr lang="en-US" sz="2200" dirty="0">
                <a:latin typeface="Franklin Gothic Demi Cond" pitchFamily="34" charset="0"/>
              </a:rPr>
              <a:t> proses </a:t>
            </a:r>
            <a:r>
              <a:rPr lang="en-US" sz="2200" dirty="0" err="1">
                <a:latin typeface="Franklin Gothic Demi Cond" pitchFamily="34" charset="0"/>
              </a:rPr>
              <a:t>pemurnian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akan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semakin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bersinar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tabiatnya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menjelang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kedatangan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Yesus</a:t>
            </a:r>
            <a:r>
              <a:rPr lang="en-US" sz="2200" dirty="0">
                <a:latin typeface="Franklin Gothic Demi Cond" pitchFamily="34" charset="0"/>
              </a:rPr>
              <a:t>. </a:t>
            </a:r>
            <a:r>
              <a:rPr lang="en-US" sz="2200" dirty="0" err="1">
                <a:latin typeface="Franklin Gothic Demi Cond" pitchFamily="34" charset="0"/>
              </a:rPr>
              <a:t>Sedangkan</a:t>
            </a:r>
            <a:r>
              <a:rPr lang="en-US" sz="2200" dirty="0">
                <a:latin typeface="Franklin Gothic Demi Cond" pitchFamily="34" charset="0"/>
              </a:rPr>
              <a:t> orang </a:t>
            </a:r>
            <a:r>
              <a:rPr lang="en-US" sz="2200" dirty="0" err="1">
                <a:latin typeface="Franklin Gothic Demi Cond" pitchFamily="34" charset="0"/>
              </a:rPr>
              <a:t>jahat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menjadi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semakin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jahat</a:t>
            </a:r>
            <a:r>
              <a:rPr lang="en-US" sz="2200" dirty="0">
                <a:latin typeface="Franklin Gothic Demi Cond" pitchFamily="34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>
                <a:latin typeface="Gill Sans Ultra Bold Condensed" pitchFamily="34" charset="0"/>
              </a:rPr>
              <a:t>Ketika </a:t>
            </a:r>
            <a:r>
              <a:rPr lang="en-US" sz="2200" dirty="0" err="1">
                <a:latin typeface="Gill Sans Ultra Bold Condensed" pitchFamily="34" charset="0"/>
              </a:rPr>
              <a:t>karakter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Kristus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dinyatakan</a:t>
            </a:r>
            <a:r>
              <a:rPr lang="en-US" sz="2200" dirty="0">
                <a:latin typeface="Gill Sans Ultra Bold Condensed" pitchFamily="34" charset="0"/>
              </a:rPr>
              <a:t> oleh </a:t>
            </a:r>
            <a:r>
              <a:rPr lang="en-US" sz="2200" dirty="0" err="1">
                <a:latin typeface="Gill Sans Ultra Bold Condensed" pitchFamily="34" charset="0"/>
              </a:rPr>
              <a:t>komunitas</a:t>
            </a:r>
            <a:r>
              <a:rPr lang="en-US" sz="2200" dirty="0">
                <a:latin typeface="Gill Sans Ultra Bold Condensed" pitchFamily="34" charset="0"/>
              </a:rPr>
              <a:t> orang </a:t>
            </a:r>
            <a:r>
              <a:rPr lang="en-US" sz="2200" dirty="0" err="1">
                <a:latin typeface="Gill Sans Ultra Bold Condensed" pitchFamily="34" charset="0"/>
              </a:rPr>
              <a:t>beriman</a:t>
            </a:r>
            <a:r>
              <a:rPr lang="en-US" sz="2200" dirty="0">
                <a:latin typeface="Gill Sans Ultra Bold Condensed" pitchFamily="34" charset="0"/>
              </a:rPr>
              <a:t>, </a:t>
            </a:r>
            <a:r>
              <a:rPr lang="en-US" sz="2200" dirty="0" err="1">
                <a:latin typeface="Gill Sans Ultra Bold Condensed" pitchFamily="34" charset="0"/>
              </a:rPr>
              <a:t>maka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itu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akan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menjadi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kesaksian</a:t>
            </a:r>
            <a:r>
              <a:rPr lang="en-US" sz="2200" dirty="0">
                <a:latin typeface="Gill Sans Ultra Bold Condensed" pitchFamily="34" charset="0"/>
              </a:rPr>
              <a:t> dan </a:t>
            </a:r>
            <a:r>
              <a:rPr lang="en-US" sz="2200" dirty="0" err="1">
                <a:latin typeface="Gill Sans Ultra Bold Condensed" pitchFamily="34" charset="0"/>
              </a:rPr>
              <a:t>bau</a:t>
            </a:r>
            <a:r>
              <a:rPr lang="en-US" sz="2200" dirty="0">
                <a:latin typeface="Gill Sans Ultra Bold Condensed" pitchFamily="34" charset="0"/>
              </a:rPr>
              <a:t> yang </a:t>
            </a:r>
            <a:r>
              <a:rPr lang="en-US" sz="2200" dirty="0" err="1">
                <a:latin typeface="Gill Sans Ultra Bold Condensed" pitchFamily="34" charset="0"/>
              </a:rPr>
              <a:t>harum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kepada</a:t>
            </a:r>
            <a:r>
              <a:rPr lang="en-US" sz="2200" dirty="0">
                <a:latin typeface="Gill Sans Ultra Bold Condensed" pitchFamily="34" charset="0"/>
              </a:rPr>
              <a:t> </a:t>
            </a:r>
            <a:r>
              <a:rPr lang="en-US" sz="2200" dirty="0" err="1">
                <a:latin typeface="Gill Sans Ultra Bold Condensed" pitchFamily="34" charset="0"/>
              </a:rPr>
              <a:t>banyak</a:t>
            </a:r>
            <a:r>
              <a:rPr lang="en-US" sz="2200" dirty="0">
                <a:latin typeface="Gill Sans Ultra Bold Condensed" pitchFamily="34" charset="0"/>
              </a:rPr>
              <a:t> orang.</a:t>
            </a:r>
            <a:endParaRPr lang="en-US" sz="2200" dirty="0">
              <a:latin typeface="Eras Bold ITC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BA8695D-CFDD-F912-3CC9-364B2BDC21E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617440" y="620688"/>
            <a:ext cx="60590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400" b="1" dirty="0"/>
              <a:t>“Dan </a:t>
            </a:r>
            <a:r>
              <a:rPr lang="en-US" sz="2400" b="1" dirty="0" err="1"/>
              <a:t>kita</a:t>
            </a:r>
            <a:r>
              <a:rPr lang="en-US" sz="2400" b="1" dirty="0"/>
              <a:t> </a:t>
            </a:r>
            <a:r>
              <a:rPr lang="en-US" sz="2400" b="1" dirty="0" err="1"/>
              <a:t>semua</a:t>
            </a:r>
            <a:r>
              <a:rPr lang="en-US" sz="2400" b="1" dirty="0"/>
              <a:t> </a:t>
            </a:r>
            <a:r>
              <a:rPr lang="en-US" sz="2400" b="1" dirty="0" err="1"/>
              <a:t>mencerminkan</a:t>
            </a:r>
            <a:r>
              <a:rPr lang="en-US" sz="2400" b="1" dirty="0"/>
              <a:t> </a:t>
            </a:r>
            <a:r>
              <a:rPr lang="en-US" sz="2400" b="1" dirty="0" err="1"/>
              <a:t>kemuliaan</a:t>
            </a:r>
            <a:r>
              <a:rPr lang="en-US" sz="2400" b="1" dirty="0"/>
              <a:t> </a:t>
            </a:r>
            <a:r>
              <a:rPr lang="en-US" sz="2400" b="1" dirty="0" err="1"/>
              <a:t>Tuhan</a:t>
            </a:r>
            <a:r>
              <a:rPr lang="en-US" sz="2400" b="1" dirty="0"/>
              <a:t> </a:t>
            </a:r>
            <a:r>
              <a:rPr lang="en-US" sz="2400" b="1" dirty="0" err="1"/>
              <a:t>dengan</a:t>
            </a:r>
            <a:r>
              <a:rPr lang="en-US" sz="2400" b="1" dirty="0"/>
              <a:t> </a:t>
            </a:r>
            <a:r>
              <a:rPr lang="en-US" sz="2400" b="1" dirty="0" err="1"/>
              <a:t>muka</a:t>
            </a:r>
            <a:r>
              <a:rPr lang="en-US" sz="2400" b="1" dirty="0"/>
              <a:t> yang </a:t>
            </a:r>
            <a:r>
              <a:rPr lang="en-US" sz="2400" b="1" dirty="0" err="1"/>
              <a:t>tidak</a:t>
            </a:r>
            <a:r>
              <a:rPr lang="en-US" sz="2400" b="1" dirty="0"/>
              <a:t> </a:t>
            </a:r>
            <a:r>
              <a:rPr lang="en-US" sz="2400" b="1" dirty="0" err="1"/>
              <a:t>berselubung</a:t>
            </a:r>
            <a:r>
              <a:rPr lang="en-US" sz="2400" b="1" dirty="0"/>
              <a:t>. Dan </a:t>
            </a:r>
            <a:r>
              <a:rPr lang="en-US" sz="2400" b="1" dirty="0" err="1"/>
              <a:t>karena</a:t>
            </a:r>
            <a:r>
              <a:rPr lang="en-US" sz="2400" b="1" dirty="0"/>
              <a:t> </a:t>
            </a:r>
            <a:r>
              <a:rPr lang="en-US" sz="2400" b="1" dirty="0" err="1"/>
              <a:t>kemuliaan</a:t>
            </a:r>
            <a:r>
              <a:rPr lang="en-US" sz="2400" b="1" dirty="0"/>
              <a:t> </a:t>
            </a:r>
            <a:r>
              <a:rPr lang="en-US" sz="2400" b="1" dirty="0" err="1"/>
              <a:t>itu</a:t>
            </a:r>
            <a:r>
              <a:rPr lang="en-US" sz="2400" b="1" dirty="0"/>
              <a:t> </a:t>
            </a:r>
            <a:r>
              <a:rPr lang="en-US" sz="2400" b="1" dirty="0" err="1"/>
              <a:t>datangnya</a:t>
            </a:r>
            <a:r>
              <a:rPr lang="en-US" sz="2400" b="1" dirty="0"/>
              <a:t> </a:t>
            </a:r>
            <a:r>
              <a:rPr lang="en-US" sz="2400" b="1" dirty="0" err="1"/>
              <a:t>dari</a:t>
            </a:r>
            <a:r>
              <a:rPr lang="en-US" sz="2400" b="1" dirty="0"/>
              <a:t> </a:t>
            </a:r>
            <a:r>
              <a:rPr lang="en-US" sz="2400" b="1" dirty="0" err="1"/>
              <a:t>Tuhan</a:t>
            </a:r>
            <a:r>
              <a:rPr lang="en-US" sz="2400" b="1" dirty="0"/>
              <a:t> yang </a:t>
            </a:r>
            <a:r>
              <a:rPr lang="en-US" sz="2400" b="1" dirty="0" err="1"/>
              <a:t>adalah</a:t>
            </a:r>
            <a:r>
              <a:rPr lang="en-US" sz="2400" b="1" dirty="0"/>
              <a:t> </a:t>
            </a:r>
            <a:r>
              <a:rPr lang="en-US" sz="2400" b="1" dirty="0" err="1"/>
              <a:t>Roh</a:t>
            </a:r>
            <a:r>
              <a:rPr lang="en-US" sz="2400" b="1" dirty="0"/>
              <a:t>, </a:t>
            </a:r>
            <a:r>
              <a:rPr lang="en-US" sz="2400" b="1" dirty="0" err="1"/>
              <a:t>maka</a:t>
            </a:r>
            <a:r>
              <a:rPr lang="en-US" sz="2400" b="1" dirty="0"/>
              <a:t> </a:t>
            </a:r>
            <a:r>
              <a:rPr lang="en-US" sz="2400" b="1" dirty="0" err="1"/>
              <a:t>kita</a:t>
            </a:r>
            <a:r>
              <a:rPr lang="en-US" sz="2400" b="1" dirty="0"/>
              <a:t> </a:t>
            </a:r>
            <a:r>
              <a:rPr lang="en-US" sz="2400" b="1" dirty="0" err="1"/>
              <a:t>diubah</a:t>
            </a:r>
            <a:r>
              <a:rPr lang="en-US" sz="2400" b="1" dirty="0"/>
              <a:t> </a:t>
            </a:r>
            <a:r>
              <a:rPr lang="en-US" sz="2400" b="1" dirty="0" err="1"/>
              <a:t>menjadi</a:t>
            </a:r>
            <a:r>
              <a:rPr lang="en-US" sz="2400" b="1" dirty="0"/>
              <a:t> </a:t>
            </a:r>
            <a:r>
              <a:rPr lang="en-US" sz="2400" b="1" dirty="0" err="1"/>
              <a:t>serupa</a:t>
            </a:r>
            <a:r>
              <a:rPr lang="en-US" sz="2400" b="1" dirty="0"/>
              <a:t> </a:t>
            </a:r>
            <a:r>
              <a:rPr lang="en-US" sz="2400" b="1" dirty="0" err="1"/>
              <a:t>dengan</a:t>
            </a:r>
            <a:r>
              <a:rPr lang="en-US" sz="2400" b="1" dirty="0"/>
              <a:t> </a:t>
            </a:r>
            <a:r>
              <a:rPr lang="en-US" sz="2400" b="1" dirty="0" err="1"/>
              <a:t>gambar</a:t>
            </a:r>
            <a:r>
              <a:rPr lang="en-US" sz="2400" b="1" dirty="0"/>
              <a:t>-Nya, </a:t>
            </a:r>
            <a:r>
              <a:rPr lang="en-US" sz="2400" b="1" dirty="0" err="1"/>
              <a:t>dalam</a:t>
            </a:r>
            <a:r>
              <a:rPr lang="en-US" sz="2400" b="1" dirty="0"/>
              <a:t> </a:t>
            </a:r>
            <a:r>
              <a:rPr lang="en-US" sz="2400" b="1" dirty="0" err="1"/>
              <a:t>kemuliaan</a:t>
            </a:r>
            <a:r>
              <a:rPr lang="en-US" sz="2400" b="1" dirty="0"/>
              <a:t> yang </a:t>
            </a:r>
            <a:r>
              <a:rPr lang="en-US" sz="2400" b="1" dirty="0" err="1"/>
              <a:t>semakin</a:t>
            </a:r>
            <a:r>
              <a:rPr lang="en-US" sz="2400" b="1" dirty="0"/>
              <a:t> </a:t>
            </a:r>
            <a:r>
              <a:rPr lang="en-US" sz="2400" b="1" dirty="0" err="1"/>
              <a:t>besar</a:t>
            </a:r>
            <a:r>
              <a:rPr lang="en-US" sz="2400" b="1" dirty="0"/>
              <a:t>.” (2Kor 3:18).</a:t>
            </a:r>
            <a:endParaRPr lang="es-E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A5D26E-D22E-39DD-0AD9-31D5571664A5}"/>
              </a:ext>
            </a:extLst>
          </p:cNvPr>
          <p:cNvSpPr txBox="1"/>
          <p:nvPr/>
        </p:nvSpPr>
        <p:spPr>
          <a:xfrm>
            <a:off x="2650774" y="3645024"/>
            <a:ext cx="576064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3200" b="1" dirty="0" err="1">
                <a:latin typeface="Franklin Gothic Demi" panose="020B0703020102020204" pitchFamily="34" charset="0"/>
              </a:rPr>
              <a:t>Bagaimana</a:t>
            </a:r>
            <a:r>
              <a:rPr lang="en-US" sz="3200" b="1" dirty="0">
                <a:latin typeface="Franklin Gothic Demi" panose="020B0703020102020204" pitchFamily="34" charset="0"/>
              </a:rPr>
              <a:t> </a:t>
            </a:r>
            <a:r>
              <a:rPr lang="en-US" sz="3200" b="1" dirty="0" err="1">
                <a:latin typeface="Franklin Gothic Demi" panose="020B0703020102020204" pitchFamily="34" charset="0"/>
              </a:rPr>
              <a:t>kita</a:t>
            </a:r>
            <a:r>
              <a:rPr lang="en-US" sz="3200" b="1" dirty="0">
                <a:latin typeface="Franklin Gothic Demi" panose="020B0703020102020204" pitchFamily="34" charset="0"/>
              </a:rPr>
              <a:t> </a:t>
            </a:r>
            <a:r>
              <a:rPr lang="en-US" sz="3200" b="1" dirty="0" err="1">
                <a:latin typeface="Franklin Gothic Demi" panose="020B0703020102020204" pitchFamily="34" charset="0"/>
              </a:rPr>
              <a:t>diubah</a:t>
            </a:r>
            <a:r>
              <a:rPr lang="en-US" sz="3200" b="1" dirty="0">
                <a:latin typeface="Franklin Gothic Demi" panose="020B0703020102020204" pitchFamily="34" charset="0"/>
              </a:rPr>
              <a:t> </a:t>
            </a:r>
            <a:r>
              <a:rPr lang="en-US" sz="3200" b="1" dirty="0" err="1">
                <a:latin typeface="Franklin Gothic Demi" panose="020B0703020102020204" pitchFamily="34" charset="0"/>
              </a:rPr>
              <a:t>menjadi</a:t>
            </a:r>
            <a:r>
              <a:rPr lang="en-US" sz="3200" b="1" dirty="0">
                <a:latin typeface="Franklin Gothic Demi" panose="020B0703020102020204" pitchFamily="34" charset="0"/>
              </a:rPr>
              <a:t> </a:t>
            </a:r>
            <a:r>
              <a:rPr lang="en-US" sz="3200" b="1" dirty="0" err="1">
                <a:latin typeface="Franklin Gothic Demi" panose="020B0703020102020204" pitchFamily="34" charset="0"/>
              </a:rPr>
              <a:t>serupa</a:t>
            </a:r>
            <a:r>
              <a:rPr lang="en-US" sz="3200" b="1" dirty="0">
                <a:latin typeface="Franklin Gothic Demi" panose="020B0703020102020204" pitchFamily="34" charset="0"/>
              </a:rPr>
              <a:t> </a:t>
            </a:r>
            <a:r>
              <a:rPr lang="en-US" sz="3200" b="1" dirty="0" err="1">
                <a:latin typeface="Franklin Gothic Demi" panose="020B0703020102020204" pitchFamily="34" charset="0"/>
              </a:rPr>
              <a:t>dengan</a:t>
            </a:r>
            <a:r>
              <a:rPr lang="en-US" sz="3200" b="1" dirty="0">
                <a:latin typeface="Franklin Gothic Demi" panose="020B0703020102020204" pitchFamily="34" charset="0"/>
              </a:rPr>
              <a:t> </a:t>
            </a:r>
            <a:r>
              <a:rPr lang="en-US" sz="3200" b="1" dirty="0" err="1">
                <a:latin typeface="Franklin Gothic Demi" panose="020B0703020102020204" pitchFamily="34" charset="0"/>
              </a:rPr>
              <a:t>gambar</a:t>
            </a:r>
            <a:r>
              <a:rPr lang="en-US" sz="3200" b="1" dirty="0">
                <a:latin typeface="Franklin Gothic Demi" panose="020B0703020102020204" pitchFamily="34" charset="0"/>
              </a:rPr>
              <a:t> </a:t>
            </a:r>
            <a:r>
              <a:rPr lang="en-US" sz="3200" b="1" dirty="0" err="1">
                <a:latin typeface="Franklin Gothic Demi" panose="020B0703020102020204" pitchFamily="34" charset="0"/>
              </a:rPr>
              <a:t>Yesus</a:t>
            </a:r>
            <a:r>
              <a:rPr lang="en-US" sz="3200" b="1" dirty="0">
                <a:latin typeface="Franklin Gothic Demi" panose="020B0703020102020204" pitchFamily="34" charset="0"/>
              </a:rPr>
              <a:t>? </a:t>
            </a:r>
            <a:r>
              <a:rPr lang="en-US" sz="3200" b="1" dirty="0" err="1">
                <a:latin typeface="Franklin Gothic Demi" panose="020B0703020102020204" pitchFamily="34" charset="0"/>
              </a:rPr>
              <a:t>Apakah</a:t>
            </a:r>
            <a:r>
              <a:rPr lang="en-US" sz="3200" b="1" dirty="0">
                <a:latin typeface="Franklin Gothic Demi" panose="020B0703020102020204" pitchFamily="34" charset="0"/>
              </a:rPr>
              <a:t> </a:t>
            </a:r>
            <a:r>
              <a:rPr lang="en-US" sz="3200" b="1" dirty="0" err="1">
                <a:latin typeface="Franklin Gothic Demi" panose="020B0703020102020204" pitchFamily="34" charset="0"/>
              </a:rPr>
              <a:t>ada</a:t>
            </a:r>
            <a:r>
              <a:rPr lang="en-US" sz="3200" b="1" dirty="0">
                <a:latin typeface="Franklin Gothic Demi" panose="020B0703020102020204" pitchFamily="34" charset="0"/>
              </a:rPr>
              <a:t> yang </a:t>
            </a:r>
            <a:r>
              <a:rPr lang="en-US" sz="3200" b="1" dirty="0" err="1">
                <a:latin typeface="Franklin Gothic Demi" panose="020B0703020102020204" pitchFamily="34" charset="0"/>
              </a:rPr>
              <a:t>harus</a:t>
            </a:r>
            <a:r>
              <a:rPr lang="en-US" sz="3200" b="1" dirty="0">
                <a:latin typeface="Franklin Gothic Demi" panose="020B0703020102020204" pitchFamily="34" charset="0"/>
              </a:rPr>
              <a:t> </a:t>
            </a:r>
            <a:r>
              <a:rPr lang="en-US" sz="3200" b="1" dirty="0" err="1">
                <a:latin typeface="Franklin Gothic Demi" panose="020B0703020102020204" pitchFamily="34" charset="0"/>
              </a:rPr>
              <a:t>kita</a:t>
            </a:r>
            <a:r>
              <a:rPr lang="en-US" sz="3200" b="1" dirty="0">
                <a:latin typeface="Franklin Gothic Demi" panose="020B0703020102020204" pitchFamily="34" charset="0"/>
              </a:rPr>
              <a:t> </a:t>
            </a:r>
            <a:r>
              <a:rPr lang="en-US" sz="3200" b="1" dirty="0" err="1">
                <a:latin typeface="Franklin Gothic Demi" panose="020B0703020102020204" pitchFamily="34" charset="0"/>
              </a:rPr>
              <a:t>lakukan</a:t>
            </a:r>
            <a:r>
              <a:rPr lang="en-US" sz="3200" b="1" dirty="0">
                <a:latin typeface="Franklin Gothic Demi" panose="020B0703020102020204" pitchFamily="34" charset="0"/>
              </a:rPr>
              <a:t> </a:t>
            </a:r>
            <a:r>
              <a:rPr lang="en-US" sz="3200" b="1" dirty="0" err="1">
                <a:latin typeface="Franklin Gothic Demi" panose="020B0703020102020204" pitchFamily="34" charset="0"/>
              </a:rPr>
              <a:t>dalam</a:t>
            </a:r>
            <a:r>
              <a:rPr lang="en-US" sz="3200" b="1" dirty="0">
                <a:latin typeface="Franklin Gothic Demi" panose="020B0703020102020204" pitchFamily="34" charset="0"/>
              </a:rPr>
              <a:t> proses </a:t>
            </a:r>
            <a:r>
              <a:rPr lang="en-US" sz="3200" b="1" dirty="0" err="1">
                <a:latin typeface="Franklin Gothic Demi" panose="020B0703020102020204" pitchFamily="34" charset="0"/>
              </a:rPr>
              <a:t>ini</a:t>
            </a:r>
            <a:r>
              <a:rPr lang="en-US" sz="3200" b="1" dirty="0">
                <a:latin typeface="Franklin Gothic Demi" panose="020B0703020102020204" pitchFamily="34" charset="0"/>
              </a:rPr>
              <a:t>?</a:t>
            </a:r>
            <a:endParaRPr lang="es-ES" sz="3200" b="1" dirty="0">
              <a:latin typeface="Franklin Gothic Demi" panose="020B07030201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A6F456-4636-26CC-2660-29391CF0EC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2" t="6283" r="50189" b="7324"/>
          <a:stretch/>
        </p:blipFill>
        <p:spPr>
          <a:xfrm>
            <a:off x="502094" y="1259429"/>
            <a:ext cx="1872208" cy="19803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CF4C49-B1D4-265B-F3D0-2C5CE5BF77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33" t="4584" r="3509" b="9023"/>
          <a:stretch/>
        </p:blipFill>
        <p:spPr>
          <a:xfrm>
            <a:off x="395536" y="3645024"/>
            <a:ext cx="1872208" cy="198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4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9D80C9EF-3CC6-4ECC-9C2D-9D0396C96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646" y="386930"/>
            <a:ext cx="7606349" cy="1300554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sv-SE" sz="4200">
                <a:latin typeface="Impact" pitchFamily="34" charset="0"/>
              </a:rPr>
              <a:t>MENURUT GAMBAR-NYA</a:t>
            </a:r>
            <a:br>
              <a:rPr lang="sv-SE" sz="4200"/>
            </a:br>
            <a:r>
              <a:rPr lang="sv-SE" sz="4200">
                <a:latin typeface="Bernard MT Condensed" pitchFamily="18" charset="0"/>
              </a:rPr>
              <a:t>Minggu, 17 Juli 2022</a:t>
            </a:r>
            <a:endParaRPr lang="en-US" sz="4200">
              <a:latin typeface="Bernard MT Condensed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1" y="1998845"/>
            <a:ext cx="859094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4B1205-7EA2-8158-96DA-23A4B4C7D2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30" r="22833" b="3"/>
          <a:stretch/>
        </p:blipFill>
        <p:spPr>
          <a:xfrm>
            <a:off x="415088" y="2780629"/>
            <a:ext cx="3336791" cy="320854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0" y="2599509"/>
            <a:ext cx="4985471" cy="3639450"/>
          </a:xfrm>
        </p:spPr>
        <p:txBody>
          <a:bodyPr anchor="ctr">
            <a:noAutofit/>
          </a:bodyPr>
          <a:lstStyle/>
          <a:p>
            <a:pPr>
              <a:buNone/>
            </a:pPr>
            <a:r>
              <a:rPr lang="en-US" dirty="0">
                <a:latin typeface="Amasis MT Pro Black" panose="02040A04050005020304" pitchFamily="18" charset="0"/>
              </a:rPr>
              <a:t>	Roma 8:29 </a:t>
            </a:r>
          </a:p>
          <a:p>
            <a:pPr>
              <a:buNone/>
            </a:pPr>
            <a:r>
              <a:rPr lang="en-US" sz="2400" dirty="0"/>
              <a:t>	</a:t>
            </a:r>
            <a:r>
              <a:rPr lang="en-US" sz="2400" dirty="0">
                <a:latin typeface="Eras Demi ITC" pitchFamily="34" charset="0"/>
              </a:rPr>
              <a:t>"</a:t>
            </a:r>
            <a:r>
              <a:rPr lang="en-US" sz="2400" dirty="0" err="1">
                <a:latin typeface="Eras Demi ITC" pitchFamily="34" charset="0"/>
              </a:rPr>
              <a:t>Sebab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semua</a:t>
            </a:r>
            <a:r>
              <a:rPr lang="en-US" sz="2400" dirty="0">
                <a:latin typeface="Eras Demi ITC" pitchFamily="34" charset="0"/>
              </a:rPr>
              <a:t> orang yang </a:t>
            </a:r>
            <a:r>
              <a:rPr lang="en-US" sz="2400" dirty="0" err="1">
                <a:latin typeface="Eras Demi ITC" pitchFamily="34" charset="0"/>
              </a:rPr>
              <a:t>dipilih</a:t>
            </a:r>
            <a:r>
              <a:rPr lang="en-US" sz="2400" dirty="0">
                <a:latin typeface="Eras Demi ITC" pitchFamily="34" charset="0"/>
              </a:rPr>
              <a:t>-Nya </a:t>
            </a:r>
            <a:r>
              <a:rPr lang="en-US" sz="2400" dirty="0" err="1">
                <a:latin typeface="Eras Demi ITC" pitchFamily="34" charset="0"/>
              </a:rPr>
              <a:t>dari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semula</a:t>
            </a:r>
            <a:r>
              <a:rPr lang="en-US" sz="2400" dirty="0">
                <a:latin typeface="Eras Demi ITC" pitchFamily="34" charset="0"/>
              </a:rPr>
              <a:t>, </a:t>
            </a:r>
            <a:r>
              <a:rPr lang="en-US" sz="2400" dirty="0" err="1">
                <a:latin typeface="Eras Demi ITC" pitchFamily="34" charset="0"/>
              </a:rPr>
              <a:t>mereka</a:t>
            </a:r>
            <a:r>
              <a:rPr lang="en-US" sz="2400" dirty="0">
                <a:latin typeface="Eras Demi ITC" pitchFamily="34" charset="0"/>
              </a:rPr>
              <a:t> juga </a:t>
            </a:r>
            <a:r>
              <a:rPr lang="en-US" sz="2400" dirty="0" err="1">
                <a:latin typeface="Eras Demi ITC" pitchFamily="34" charset="0"/>
              </a:rPr>
              <a:t>ditentukan</a:t>
            </a:r>
            <a:r>
              <a:rPr lang="en-US" sz="2400" dirty="0">
                <a:latin typeface="Eras Demi ITC" pitchFamily="34" charset="0"/>
              </a:rPr>
              <a:t>-Nya </a:t>
            </a:r>
            <a:r>
              <a:rPr lang="en-US" sz="2400" dirty="0" err="1">
                <a:latin typeface="Eras Demi ITC" pitchFamily="34" charset="0"/>
              </a:rPr>
              <a:t>dari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semula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untuk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menjadi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serupa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dengan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gambaran</a:t>
            </a:r>
            <a:r>
              <a:rPr lang="en-US" sz="2400" dirty="0">
                <a:latin typeface="Eras Demi ITC" pitchFamily="34" charset="0"/>
              </a:rPr>
              <a:t> Anak-Nya, </a:t>
            </a:r>
            <a:r>
              <a:rPr lang="en-US" sz="2400" dirty="0" err="1">
                <a:latin typeface="Eras Demi ITC" pitchFamily="34" charset="0"/>
              </a:rPr>
              <a:t>supaya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Ia</a:t>
            </a:r>
            <a:r>
              <a:rPr lang="en-US" sz="2400" dirty="0">
                <a:latin typeface="Eras Demi ITC" pitchFamily="34" charset="0"/>
              </a:rPr>
              <a:t>, Anak-Nya </a:t>
            </a:r>
            <a:r>
              <a:rPr lang="en-US" sz="2400" dirty="0" err="1">
                <a:latin typeface="Eras Demi ITC" pitchFamily="34" charset="0"/>
              </a:rPr>
              <a:t>itu</a:t>
            </a:r>
            <a:r>
              <a:rPr lang="en-US" sz="2400" dirty="0">
                <a:latin typeface="Eras Demi ITC" pitchFamily="34" charset="0"/>
              </a:rPr>
              <a:t>, </a:t>
            </a:r>
            <a:r>
              <a:rPr lang="en-US" sz="2400" dirty="0" err="1">
                <a:latin typeface="Eras Demi ITC" pitchFamily="34" charset="0"/>
              </a:rPr>
              <a:t>menjadi</a:t>
            </a:r>
            <a:r>
              <a:rPr lang="en-US" sz="2400" dirty="0">
                <a:latin typeface="Eras Demi ITC" pitchFamily="34" charset="0"/>
              </a:rPr>
              <a:t> yang sulung di </a:t>
            </a:r>
            <a:r>
              <a:rPr lang="en-US" sz="2400" dirty="0" err="1">
                <a:latin typeface="Eras Demi ITC" pitchFamily="34" charset="0"/>
              </a:rPr>
              <a:t>antara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banyak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saudara</a:t>
            </a:r>
            <a:r>
              <a:rPr lang="en-US" sz="2400" dirty="0">
                <a:latin typeface="Eras Demi ITC" pitchFamily="34" charset="0"/>
              </a:rPr>
              <a:t>".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323318" y="2332075"/>
            <a:ext cx="781700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F2686F-9A19-F2A2-D70B-94BDD868B9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55" r="25074" b="-1"/>
          <a:stretch/>
        </p:blipFill>
        <p:spPr>
          <a:xfrm>
            <a:off x="20" y="10"/>
            <a:ext cx="4121311" cy="6857990"/>
          </a:xfrm>
          <a:prstGeom prst="rect">
            <a:avLst/>
          </a:prstGeom>
        </p:spPr>
      </p:pic>
      <p:sp>
        <p:nvSpPr>
          <p:cNvPr id="14" name="!!Line">
            <a:extLst>
              <a:ext uri="{FF2B5EF4-FFF2-40B4-BE49-F238E27FC236}">
                <a16:creationId xmlns:a16="http://schemas.microsoft.com/office/drawing/2014/main" id="{29A9EE12-EF77-4DB4-84E4-043DE7235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9996" y="822960"/>
            <a:ext cx="6858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9996" y="476672"/>
            <a:ext cx="4352484" cy="6264696"/>
          </a:xfrm>
        </p:spPr>
        <p:txBody>
          <a:bodyPr anchor="t">
            <a:noAutofit/>
          </a:bodyPr>
          <a:lstStyle/>
          <a:p>
            <a:pPr>
              <a:buNone/>
            </a:pPr>
            <a:r>
              <a:rPr lang="en-US" sz="2400" dirty="0"/>
              <a:t>	</a:t>
            </a:r>
            <a:r>
              <a:rPr lang="en-US" sz="2400" dirty="0">
                <a:latin typeface="Berlin Sans FB" pitchFamily="34" charset="0"/>
              </a:rPr>
              <a:t>Pada </a:t>
            </a:r>
            <a:r>
              <a:rPr lang="en-US" sz="2400" dirty="0" err="1">
                <a:latin typeface="Berlin Sans FB" pitchFamily="34" charset="0"/>
              </a:rPr>
              <a:t>mulanya</a:t>
            </a:r>
            <a:r>
              <a:rPr lang="en-US" sz="2400" dirty="0">
                <a:latin typeface="Berlin Sans FB" pitchFamily="34" charset="0"/>
              </a:rPr>
              <a:t>, Allah </a:t>
            </a:r>
            <a:r>
              <a:rPr lang="en-US" sz="2400" dirty="0" err="1">
                <a:latin typeface="Berlin Sans FB" pitchFamily="34" charset="0"/>
              </a:rPr>
              <a:t>menciptakan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manusia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menurut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gambar</a:t>
            </a:r>
            <a:r>
              <a:rPr lang="en-US" sz="2400" dirty="0">
                <a:latin typeface="Berlin Sans FB" pitchFamily="34" charset="0"/>
              </a:rPr>
              <a:t>-Nya [</a:t>
            </a:r>
            <a:r>
              <a:rPr lang="en-US" sz="2400" dirty="0" err="1">
                <a:latin typeface="Berlin Sans FB" pitchFamily="34" charset="0"/>
              </a:rPr>
              <a:t>Kejadian</a:t>
            </a:r>
            <a:r>
              <a:rPr lang="en-US" sz="2400" dirty="0">
                <a:latin typeface="Berlin Sans FB" pitchFamily="34" charset="0"/>
              </a:rPr>
              <a:t> 1:27], </a:t>
            </a:r>
            <a:r>
              <a:rPr lang="en-US" sz="2400" dirty="0" err="1">
                <a:latin typeface="Berlin Sans FB" pitchFamily="34" charset="0"/>
              </a:rPr>
              <a:t>gambar</a:t>
            </a:r>
            <a:r>
              <a:rPr lang="en-US" sz="2400" dirty="0">
                <a:latin typeface="Berlin Sans FB" pitchFamily="34" charset="0"/>
              </a:rPr>
              <a:t> [</a:t>
            </a:r>
            <a:r>
              <a:rPr lang="en-US" sz="2400" dirty="0" err="1">
                <a:latin typeface="Berlin Sans FB" pitchFamily="34" charset="0"/>
              </a:rPr>
              <a:t>peta</a:t>
            </a:r>
            <a:r>
              <a:rPr lang="en-US" sz="2400" dirty="0">
                <a:latin typeface="Berlin Sans FB" pitchFamily="34" charset="0"/>
              </a:rPr>
              <a:t>] yang </a:t>
            </a:r>
            <a:r>
              <a:rPr lang="en-US" sz="2400" dirty="0" err="1">
                <a:latin typeface="Berlin Sans FB" pitchFamily="34" charset="0"/>
              </a:rPr>
              <a:t>dimaksud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adalah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sifat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atau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karakter</a:t>
            </a:r>
            <a:r>
              <a:rPr lang="en-US" sz="2400" dirty="0">
                <a:latin typeface="Berlin Sans FB" pitchFamily="34" charset="0"/>
              </a:rPr>
              <a:t> Allah </a:t>
            </a:r>
            <a:r>
              <a:rPr lang="en-US" sz="2400" dirty="0" err="1">
                <a:latin typeface="Berlin Sans FB" pitchFamily="34" charset="0"/>
              </a:rPr>
              <a:t>tetapi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gambar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itu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telah</a:t>
            </a:r>
            <a:r>
              <a:rPr lang="en-US" sz="2400" dirty="0">
                <a:latin typeface="Berlin Sans FB" pitchFamily="34" charset="0"/>
              </a:rPr>
              <a:t> </a:t>
            </a:r>
            <a:r>
              <a:rPr lang="en-US" sz="2400" dirty="0" err="1">
                <a:latin typeface="Berlin Sans FB" pitchFamily="34" charset="0"/>
              </a:rPr>
              <a:t>dirusak</a:t>
            </a:r>
            <a:r>
              <a:rPr lang="en-US" sz="2400" dirty="0">
                <a:latin typeface="Berlin Sans FB" pitchFamily="34" charset="0"/>
              </a:rPr>
              <a:t> oleh </a:t>
            </a:r>
            <a:r>
              <a:rPr lang="en-US" sz="2400" dirty="0" err="1">
                <a:latin typeface="Berlin Sans FB" pitchFamily="34" charset="0"/>
              </a:rPr>
              <a:t>dosa</a:t>
            </a:r>
            <a:r>
              <a:rPr lang="en-US" sz="2400" dirty="0">
                <a:latin typeface="Berlin Sans FB" pitchFamily="34" charset="0"/>
              </a:rPr>
              <a:t>. </a:t>
            </a:r>
          </a:p>
          <a:p>
            <a:pPr>
              <a:buNone/>
            </a:pPr>
            <a:endParaRPr lang="en-US" sz="2400" dirty="0">
              <a:latin typeface="Berlin Sans FB" pitchFamily="34" charset="0"/>
            </a:endParaRPr>
          </a:p>
          <a:p>
            <a:pPr>
              <a:buNone/>
            </a:pPr>
            <a:r>
              <a:rPr lang="en-US" sz="2400" dirty="0"/>
              <a:t>	</a:t>
            </a:r>
            <a:r>
              <a:rPr lang="en-US" sz="2800" dirty="0">
                <a:solidFill>
                  <a:srgbClr val="FFFF00"/>
                </a:solidFill>
                <a:latin typeface="Berlin Sans FB Demi" pitchFamily="34" charset="0"/>
              </a:rPr>
              <a:t>Roma 3:23 </a:t>
            </a:r>
          </a:p>
          <a:p>
            <a:pPr>
              <a:buNone/>
            </a:pPr>
            <a:r>
              <a:rPr lang="en-US" sz="2800" dirty="0">
                <a:solidFill>
                  <a:srgbClr val="FFFF00"/>
                </a:solidFill>
                <a:latin typeface="Berlin Sans FB Demi" pitchFamily="34" charset="0"/>
              </a:rPr>
              <a:t>	"Karena </a:t>
            </a:r>
            <a:r>
              <a:rPr lang="en-US" sz="2800" dirty="0" err="1">
                <a:solidFill>
                  <a:srgbClr val="FFFF00"/>
                </a:solidFill>
                <a:latin typeface="Berlin Sans FB Demi" pitchFamily="34" charset="0"/>
              </a:rPr>
              <a:t>semua</a:t>
            </a:r>
            <a:r>
              <a:rPr lang="en-US" sz="2800" dirty="0">
                <a:solidFill>
                  <a:srgbClr val="FFFF00"/>
                </a:solidFill>
                <a:latin typeface="Berlin Sans FB Demi" pitchFamily="34" charset="0"/>
              </a:rPr>
              <a:t> orang </a:t>
            </a:r>
            <a:r>
              <a:rPr lang="en-US" sz="2800" dirty="0" err="1">
                <a:solidFill>
                  <a:srgbClr val="FFFF00"/>
                </a:solidFill>
                <a:latin typeface="Berlin Sans FB Demi" pitchFamily="34" charset="0"/>
              </a:rPr>
              <a:t>telah</a:t>
            </a:r>
            <a:r>
              <a:rPr lang="en-US" sz="2800" dirty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 Demi" pitchFamily="34" charset="0"/>
              </a:rPr>
              <a:t>berbuat</a:t>
            </a:r>
            <a:r>
              <a:rPr lang="en-US" sz="2800" dirty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 Demi" pitchFamily="34" charset="0"/>
              </a:rPr>
              <a:t>dosa</a:t>
            </a:r>
            <a:r>
              <a:rPr lang="en-US" sz="2800" dirty="0">
                <a:solidFill>
                  <a:srgbClr val="FFFF00"/>
                </a:solidFill>
                <a:latin typeface="Berlin Sans FB Demi" pitchFamily="34" charset="0"/>
              </a:rPr>
              <a:t> dan </a:t>
            </a:r>
            <a:r>
              <a:rPr lang="en-US" sz="2800" dirty="0" err="1">
                <a:solidFill>
                  <a:srgbClr val="FFFF00"/>
                </a:solidFill>
                <a:latin typeface="Berlin Sans FB Demi" pitchFamily="34" charset="0"/>
              </a:rPr>
              <a:t>telah</a:t>
            </a:r>
            <a:r>
              <a:rPr lang="en-US" sz="2800" dirty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 Demi" pitchFamily="34" charset="0"/>
              </a:rPr>
              <a:t>kehilangan</a:t>
            </a:r>
            <a:r>
              <a:rPr lang="en-US" sz="2800" dirty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 Demi" pitchFamily="34" charset="0"/>
              </a:rPr>
              <a:t>kemuliaan</a:t>
            </a:r>
            <a:r>
              <a:rPr lang="en-US" sz="2800" dirty="0">
                <a:solidFill>
                  <a:srgbClr val="FFFF00"/>
                </a:solidFill>
                <a:latin typeface="Berlin Sans FB Demi" pitchFamily="34" charset="0"/>
              </a:rPr>
              <a:t> Allah".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2E612C7-B066-4023-9D0A-7C54D1E33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7504" y="2276872"/>
            <a:ext cx="4371372" cy="4026292"/>
          </a:xfr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itchFamily="34" charset="0"/>
              </a:rPr>
              <a:t>Ellen G. White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itchFamily="34" charset="0"/>
              </a:rPr>
              <a:t>menuliskan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itchFamily="34" charset="0"/>
              </a:rPr>
              <a:t>: "Peta Allah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itchFamily="34" charset="0"/>
              </a:rPr>
              <a:t>harus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itchFamily="34" charset="0"/>
              </a:rPr>
              <a:t>ditunjukkan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itchFamily="34" charset="0"/>
              </a:rPr>
              <a:t>kembali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itchFamily="34" charset="0"/>
              </a:rPr>
              <a:t>dalam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itchFamily="34" charset="0"/>
              </a:rPr>
              <a:t>manusia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itchFamily="34" charset="0"/>
              </a:rPr>
              <a:t>.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itchFamily="34" charset="0"/>
              </a:rPr>
              <a:t>Kehormatan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itchFamily="34" charset="0"/>
              </a:rPr>
              <a:t> Allah,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itchFamily="34" charset="0"/>
              </a:rPr>
              <a:t>kehormatan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itchFamily="34" charset="0"/>
              </a:rPr>
              <a:t>Kristus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itchFamily="34" charset="0"/>
              </a:rPr>
              <a:t>termasuk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itchFamily="34" charset="0"/>
              </a:rPr>
              <a:t>dalam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itchFamily="34" charset="0"/>
              </a:rPr>
              <a:t>kesempurnaan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itchFamily="34" charset="0"/>
              </a:rPr>
              <a:t>tabiat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itchFamily="34" charset="0"/>
              </a:rPr>
              <a:t>umat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itchFamily="34" charset="0"/>
              </a:rPr>
              <a:t>-Nya" 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Franklin Gothic Demi Cond" pitchFamily="34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itchFamily="34" charset="0"/>
              </a:rPr>
              <a:t>[Alfa &amp; Omega,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itchFamily="34" charset="0"/>
              </a:rPr>
              <a:t>jld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itchFamily="34" charset="0"/>
              </a:rPr>
              <a:t>. 6,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itchFamily="34" charset="0"/>
              </a:rPr>
              <a:t>hlm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 Cond" pitchFamily="34" charset="0"/>
              </a:rPr>
              <a:t>. 314]. 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Picture 1" descr="A person in a blue shirt&#10;&#10;Description automatically generated with low confidence">
            <a:extLst>
              <a:ext uri="{FF2B5EF4-FFF2-40B4-BE49-F238E27FC236}">
                <a16:creationId xmlns:a16="http://schemas.microsoft.com/office/drawing/2014/main" id="{2EF5254E-7C1F-B71F-FCED-5E33C37CD9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</a:blip>
          <a:srcRect l="8200" r="12651"/>
          <a:stretch/>
        </p:blipFill>
        <p:spPr>
          <a:xfrm>
            <a:off x="4896544" y="10"/>
            <a:ext cx="4247456" cy="685799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3068432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68431" y="6858000"/>
                </a:lnTo>
                <a:lnTo>
                  <a:pt x="3064426" y="6854853"/>
                </a:lnTo>
                <a:cubicBezTo>
                  <a:pt x="2077725" y="6040555"/>
                  <a:pt x="1448804" y="4808224"/>
                  <a:pt x="1448804" y="3429000"/>
                </a:cubicBezTo>
                <a:cubicBezTo>
                  <a:pt x="1448804" y="2049777"/>
                  <a:pt x="2077725" y="817446"/>
                  <a:pt x="3064426" y="3148"/>
                </a:cubicBezTo>
                <a:close/>
                <a:moveTo>
                  <a:pt x="1056707" y="0"/>
                </a:moveTo>
                <a:lnTo>
                  <a:pt x="2472663" y="0"/>
                </a:lnTo>
                <a:lnTo>
                  <a:pt x="2400426" y="75768"/>
                </a:lnTo>
                <a:cubicBezTo>
                  <a:pt x="1595468" y="961418"/>
                  <a:pt x="1104860" y="2137915"/>
                  <a:pt x="1104860" y="3429000"/>
                </a:cubicBezTo>
                <a:cubicBezTo>
                  <a:pt x="1104860" y="4720086"/>
                  <a:pt x="1595468" y="5896583"/>
                  <a:pt x="2400426" y="6782233"/>
                </a:cubicBezTo>
                <a:lnTo>
                  <a:pt x="2472663" y="6858000"/>
                </a:lnTo>
                <a:lnTo>
                  <a:pt x="1056707" y="6858000"/>
                </a:lnTo>
                <a:lnTo>
                  <a:pt x="1040415" y="6835090"/>
                </a:lnTo>
                <a:cubicBezTo>
                  <a:pt x="383550" y="5862802"/>
                  <a:pt x="0" y="4690693"/>
                  <a:pt x="0" y="3429000"/>
                </a:cubicBezTo>
                <a:cubicBezTo>
                  <a:pt x="0" y="2167308"/>
                  <a:pt x="383550" y="995199"/>
                  <a:pt x="1040415" y="22911"/>
                </a:cubicBez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CFA7DE-DC24-4883-9E7E-838305755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0" y="0"/>
            <a:ext cx="1854498" cy="6858000"/>
          </a:xfrm>
          <a:custGeom>
            <a:avLst/>
            <a:gdLst>
              <a:gd name="connsiteX0" fmla="*/ 1056708 w 2472664"/>
              <a:gd name="connsiteY0" fmla="*/ 0 h 6858000"/>
              <a:gd name="connsiteX1" fmla="*/ 2472664 w 2472664"/>
              <a:gd name="connsiteY1" fmla="*/ 0 h 6858000"/>
              <a:gd name="connsiteX2" fmla="*/ 2400427 w 2472664"/>
              <a:gd name="connsiteY2" fmla="*/ 75768 h 6858000"/>
              <a:gd name="connsiteX3" fmla="*/ 1104861 w 2472664"/>
              <a:gd name="connsiteY3" fmla="*/ 3429000 h 6858000"/>
              <a:gd name="connsiteX4" fmla="*/ 2400427 w 2472664"/>
              <a:gd name="connsiteY4" fmla="*/ 6782233 h 6858000"/>
              <a:gd name="connsiteX5" fmla="*/ 2472664 w 2472664"/>
              <a:gd name="connsiteY5" fmla="*/ 6858000 h 6858000"/>
              <a:gd name="connsiteX6" fmla="*/ 1056708 w 2472664"/>
              <a:gd name="connsiteY6" fmla="*/ 6858000 h 6858000"/>
              <a:gd name="connsiteX7" fmla="*/ 1040416 w 2472664"/>
              <a:gd name="connsiteY7" fmla="*/ 6835090 h 6858000"/>
              <a:gd name="connsiteX8" fmla="*/ 0 w 2472664"/>
              <a:gd name="connsiteY8" fmla="*/ 3429000 h 6858000"/>
              <a:gd name="connsiteX9" fmla="*/ 1040416 w 2472664"/>
              <a:gd name="connsiteY9" fmla="*/ 229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2664" h="6858000">
                <a:moveTo>
                  <a:pt x="1056708" y="0"/>
                </a:moveTo>
                <a:lnTo>
                  <a:pt x="2472664" y="0"/>
                </a:lnTo>
                <a:lnTo>
                  <a:pt x="2400427" y="75768"/>
                </a:lnTo>
                <a:cubicBezTo>
                  <a:pt x="1595469" y="961418"/>
                  <a:pt x="1104861" y="2137915"/>
                  <a:pt x="1104861" y="3429000"/>
                </a:cubicBezTo>
                <a:cubicBezTo>
                  <a:pt x="1104861" y="4720086"/>
                  <a:pt x="1595469" y="5896583"/>
                  <a:pt x="2400427" y="6782233"/>
                </a:cubicBezTo>
                <a:lnTo>
                  <a:pt x="2472664" y="6858000"/>
                </a:lnTo>
                <a:lnTo>
                  <a:pt x="1056708" y="6858000"/>
                </a:lnTo>
                <a:lnTo>
                  <a:pt x="1040416" y="6835090"/>
                </a:lnTo>
                <a:cubicBezTo>
                  <a:pt x="383551" y="5862802"/>
                  <a:pt x="0" y="4690693"/>
                  <a:pt x="0" y="3429000"/>
                </a:cubicBezTo>
                <a:cubicBezTo>
                  <a:pt x="0" y="2167308"/>
                  <a:pt x="383551" y="995199"/>
                  <a:pt x="1040416" y="22911"/>
                </a:cubicBezTo>
                <a:close/>
              </a:path>
            </a:pathLst>
          </a:cu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7D7F70-944D-54F3-684C-6543F9A07C67}"/>
              </a:ext>
            </a:extLst>
          </p:cNvPr>
          <p:cNvSpPr txBox="1"/>
          <p:nvPr/>
        </p:nvSpPr>
        <p:spPr>
          <a:xfrm>
            <a:off x="251520" y="260648"/>
            <a:ext cx="4672528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Ultra Bold Condensed" pitchFamily="34" charset="0"/>
              </a:rPr>
              <a:t>Kerinduan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Ultra Bold Condensed" pitchFamily="34" charset="0"/>
              </a:rPr>
              <a:t> Allah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Ultra Bold Condensed" pitchFamily="34" charset="0"/>
              </a:rPr>
              <a:t>adalah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Ultra Bold Condensed" pitchFamily="34" charset="0"/>
              </a:rPr>
              <a:t>mengembalikan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Ultra Bold Condensed" pitchFamily="34" charset="0"/>
              </a:rPr>
              <a:t>gambar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Ultra Bold Condensed" pitchFamily="34" charset="0"/>
              </a:rPr>
              <a:t>ini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Ultra Bold Condensed" pitchFamily="34" charset="0"/>
              </a:rPr>
              <a:t>kepada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Ultra Bold Condensed" pitchFamily="34" charset="0"/>
              </a:rPr>
              <a:t>manusia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Ultra Bold Condensed" pitchFamily="34" charset="0"/>
              </a:rPr>
              <a:t>seperti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Ultra Bold Condensed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Ultra Bold Condensed" pitchFamily="34" charset="0"/>
              </a:rPr>
              <a:t>semula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Ultra Bold Condensed" pitchFamily="34" charset="0"/>
              </a:rPr>
              <a:t>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321734"/>
            <a:ext cx="8178799" cy="113573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900" dirty="0" err="1">
                <a:latin typeface="Franklin Gothic Demi Cond" pitchFamily="34" charset="0"/>
              </a:rPr>
              <a:t>Apakah</a:t>
            </a:r>
            <a:r>
              <a:rPr lang="en-US" sz="2900" dirty="0">
                <a:latin typeface="Franklin Gothic Demi Cond" pitchFamily="34" charset="0"/>
              </a:rPr>
              <a:t> yang </a:t>
            </a:r>
            <a:r>
              <a:rPr lang="en-US" sz="2900" dirty="0" err="1">
                <a:latin typeface="Franklin Gothic Demi Cond" pitchFamily="34" charset="0"/>
              </a:rPr>
              <a:t>harus</a:t>
            </a:r>
            <a:r>
              <a:rPr lang="en-US" sz="2900" dirty="0">
                <a:latin typeface="Franklin Gothic Demi Cond" pitchFamily="34" charset="0"/>
              </a:rPr>
              <a:t> </a:t>
            </a:r>
            <a:r>
              <a:rPr lang="en-US" sz="2900" dirty="0" err="1">
                <a:latin typeface="Franklin Gothic Demi Cond" pitchFamily="34" charset="0"/>
              </a:rPr>
              <a:t>kita</a:t>
            </a:r>
            <a:r>
              <a:rPr lang="en-US" sz="2900" dirty="0">
                <a:latin typeface="Franklin Gothic Demi Cond" pitchFamily="34" charset="0"/>
              </a:rPr>
              <a:t> </a:t>
            </a:r>
            <a:r>
              <a:rPr lang="en-US" sz="2900" dirty="0" err="1">
                <a:latin typeface="Franklin Gothic Demi Cond" pitchFamily="34" charset="0"/>
              </a:rPr>
              <a:t>pahami</a:t>
            </a:r>
            <a:r>
              <a:rPr lang="en-US" sz="2900" dirty="0">
                <a:latin typeface="Franklin Gothic Demi Cond" pitchFamily="34" charset="0"/>
              </a:rPr>
              <a:t> </a:t>
            </a:r>
            <a:r>
              <a:rPr lang="en-US" sz="2900" dirty="0" err="1">
                <a:latin typeface="Franklin Gothic Demi Cond" pitchFamily="34" charset="0"/>
              </a:rPr>
              <a:t>dari</a:t>
            </a:r>
            <a:r>
              <a:rPr lang="en-US" sz="2900" dirty="0">
                <a:latin typeface="Franklin Gothic Demi Cond" pitchFamily="34" charset="0"/>
              </a:rPr>
              <a:t> tulisan Ellen G White </a:t>
            </a:r>
            <a:r>
              <a:rPr lang="en-US" sz="2900" dirty="0" err="1">
                <a:latin typeface="Franklin Gothic Demi Cond" pitchFamily="34" charset="0"/>
              </a:rPr>
              <a:t>ini</a:t>
            </a:r>
            <a:r>
              <a:rPr lang="en-US" sz="2900" dirty="0">
                <a:latin typeface="Franklin Gothic Demi Cond" pitchFamily="34" charset="0"/>
              </a:rPr>
              <a:t>? </a:t>
            </a:r>
            <a:r>
              <a:rPr lang="en-US" sz="2900" dirty="0" err="1">
                <a:latin typeface="Franklin Gothic Demi Cond" pitchFamily="34" charset="0"/>
              </a:rPr>
              <a:t>Ayub</a:t>
            </a:r>
            <a:r>
              <a:rPr lang="en-US" sz="2900" dirty="0">
                <a:latin typeface="Franklin Gothic Demi Cond" pitchFamily="34" charset="0"/>
              </a:rPr>
              <a:t> 1, </a:t>
            </a:r>
            <a:r>
              <a:rPr lang="en-US" sz="2900" dirty="0" err="1">
                <a:latin typeface="Franklin Gothic Demi Cond" pitchFamily="34" charset="0"/>
              </a:rPr>
              <a:t>Matius</a:t>
            </a:r>
            <a:r>
              <a:rPr lang="en-US" sz="2900" dirty="0">
                <a:latin typeface="Franklin Gothic Demi Cond" pitchFamily="34" charset="0"/>
              </a:rPr>
              <a:t> 5:16, 1 </a:t>
            </a:r>
            <a:r>
              <a:rPr lang="en-US" sz="2900" dirty="0" err="1">
                <a:latin typeface="Franklin Gothic Demi Cond" pitchFamily="34" charset="0"/>
              </a:rPr>
              <a:t>Korintus</a:t>
            </a:r>
            <a:r>
              <a:rPr lang="en-US" sz="2900" dirty="0">
                <a:latin typeface="Franklin Gothic Demi Cond" pitchFamily="34" charset="0"/>
              </a:rPr>
              <a:t> 4:9, </a:t>
            </a:r>
            <a:r>
              <a:rPr lang="en-US" sz="2900" dirty="0" err="1">
                <a:latin typeface="Franklin Gothic Demi Cond" pitchFamily="34" charset="0"/>
              </a:rPr>
              <a:t>Efesus</a:t>
            </a:r>
            <a:r>
              <a:rPr lang="en-US" sz="2900" dirty="0">
                <a:latin typeface="Franklin Gothic Demi Cond" pitchFamily="34" charset="0"/>
              </a:rPr>
              <a:t> 3:10</a:t>
            </a:r>
            <a:endParaRPr lang="en-US" sz="29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782980"/>
            <a:ext cx="8448187" cy="4836097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200" dirty="0" err="1">
                <a:latin typeface="Franklin Gothic Demi Cond" pitchFamily="34" charset="0"/>
              </a:rPr>
              <a:t>Penderitaan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memiliki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peran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penting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dalam</a:t>
            </a:r>
            <a:r>
              <a:rPr lang="en-US" sz="2200" dirty="0">
                <a:latin typeface="Franklin Gothic Demi Cond" pitchFamily="34" charset="0"/>
              </a:rPr>
              <a:t> proses </a:t>
            </a:r>
            <a:r>
              <a:rPr lang="en-US" sz="2200" dirty="0" err="1">
                <a:latin typeface="Franklin Gothic Demi Cond" pitchFamily="34" charset="0"/>
              </a:rPr>
              <a:t>pembentukan</a:t>
            </a:r>
            <a:r>
              <a:rPr lang="en-US" sz="2200" dirty="0">
                <a:latin typeface="Franklin Gothic Demi Cond" pitchFamily="34" charset="0"/>
              </a:rPr>
              <a:t> dan </a:t>
            </a:r>
            <a:r>
              <a:rPr lang="en-US" sz="2200" dirty="0" err="1">
                <a:latin typeface="Franklin Gothic Demi Cond" pitchFamily="34" charset="0"/>
              </a:rPr>
              <a:t>pemurnian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karakter</a:t>
            </a:r>
            <a:r>
              <a:rPr lang="en-US" sz="2200" dirty="0">
                <a:latin typeface="Franklin Gothic Demi Cond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 err="1">
                <a:latin typeface="Franklin Gothic Demi Cond" pitchFamily="34" charset="0"/>
              </a:rPr>
              <a:t>Pembentukan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karakter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adalah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pemulihan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peta</a:t>
            </a:r>
            <a:r>
              <a:rPr lang="en-US" sz="2200" dirty="0">
                <a:latin typeface="Franklin Gothic Demi Cond" pitchFamily="34" charset="0"/>
              </a:rPr>
              <a:t>/</a:t>
            </a:r>
            <a:r>
              <a:rPr lang="en-US" sz="2200" dirty="0" err="1">
                <a:latin typeface="Franklin Gothic Demi Cond" pitchFamily="34" charset="0"/>
              </a:rPr>
              <a:t>gambar</a:t>
            </a:r>
            <a:r>
              <a:rPr lang="en-US" sz="2200" dirty="0">
                <a:latin typeface="Franklin Gothic Demi Cond" pitchFamily="34" charset="0"/>
              </a:rPr>
              <a:t> Allah pada </a:t>
            </a:r>
            <a:r>
              <a:rPr lang="en-US" sz="2200" dirty="0" err="1">
                <a:latin typeface="Franklin Gothic Demi Cond" pitchFamily="34" charset="0"/>
              </a:rPr>
              <a:t>manusia</a:t>
            </a:r>
            <a:r>
              <a:rPr lang="en-US" sz="2200" dirty="0">
                <a:latin typeface="Franklin Gothic Demi Cond" pitchFamily="34" charset="0"/>
              </a:rPr>
              <a:t>, </a:t>
            </a:r>
            <a:r>
              <a:rPr lang="en-US" sz="2200" dirty="0" err="1">
                <a:latin typeface="Franklin Gothic Demi Cond" pitchFamily="34" charset="0"/>
              </a:rPr>
              <a:t>sebagaimana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mereka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diciptakan</a:t>
            </a:r>
            <a:r>
              <a:rPr lang="en-US" sz="2200" dirty="0">
                <a:latin typeface="Franklin Gothic Demi Cond" pitchFamily="34" charset="0"/>
              </a:rPr>
              <a:t> oleh Allah pada </a:t>
            </a:r>
            <a:r>
              <a:rPr lang="en-US" sz="2200" dirty="0" err="1">
                <a:latin typeface="Franklin Gothic Demi Cond" pitchFamily="34" charset="0"/>
              </a:rPr>
              <a:t>mulanya</a:t>
            </a:r>
            <a:r>
              <a:rPr lang="en-US" sz="2200" dirty="0">
                <a:latin typeface="Franklin Gothic Demi Cond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 err="1">
                <a:latin typeface="Franklin Gothic Demi Cond" pitchFamily="34" charset="0"/>
              </a:rPr>
              <a:t>Pembentukan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karakter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tidak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pernah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dicapai</a:t>
            </a:r>
            <a:r>
              <a:rPr lang="en-US" sz="2200" dirty="0">
                <a:latin typeface="Franklin Gothic Demi Cond" pitchFamily="34" charset="0"/>
              </a:rPr>
              <a:t> oleh </a:t>
            </a:r>
            <a:r>
              <a:rPr lang="en-US" sz="2200" dirty="0" err="1">
                <a:latin typeface="Franklin Gothic Demi Cond" pitchFamily="34" charset="0"/>
              </a:rPr>
              <a:t>individu-individu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dalam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keterasingan</a:t>
            </a:r>
            <a:r>
              <a:rPr lang="en-US" sz="2200" dirty="0">
                <a:latin typeface="Franklin Gothic Demi Cond" pitchFamily="34" charset="0"/>
              </a:rPr>
              <a:t>, </a:t>
            </a:r>
            <a:r>
              <a:rPr lang="en-US" sz="2200" dirty="0" err="1">
                <a:latin typeface="Franklin Gothic Demi Cond" pitchFamily="34" charset="0"/>
              </a:rPr>
              <a:t>sebaliknya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itu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dicapai</a:t>
            </a:r>
            <a:r>
              <a:rPr lang="en-US" sz="2200" dirty="0">
                <a:latin typeface="Franklin Gothic Demi Cond" pitchFamily="34" charset="0"/>
              </a:rPr>
              <a:t> oleh </a:t>
            </a:r>
            <a:r>
              <a:rPr lang="en-US" sz="2200" dirty="0" err="1">
                <a:latin typeface="Franklin Gothic Demi Cond" pitchFamily="34" charset="0"/>
              </a:rPr>
              <a:t>individu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dalam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masyarakat</a:t>
            </a:r>
            <a:r>
              <a:rPr lang="en-US" sz="2200" dirty="0">
                <a:latin typeface="Franklin Gothic Demi Cond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 err="1">
                <a:latin typeface="Franklin Gothic Demi Cond" pitchFamily="34" charset="0"/>
              </a:rPr>
              <a:t>Sebagai</a:t>
            </a:r>
            <a:r>
              <a:rPr lang="en-US" sz="2200" dirty="0">
                <a:latin typeface="Franklin Gothic Demi Cond" pitchFamily="34" charset="0"/>
              </a:rPr>
              <a:t> orang Kristen, </a:t>
            </a:r>
            <a:r>
              <a:rPr lang="en-US" sz="2200" dirty="0" err="1">
                <a:latin typeface="Franklin Gothic Demi Cond" pitchFamily="34" charset="0"/>
              </a:rPr>
              <a:t>kita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tidak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boleh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lupa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bahwa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kita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berada</a:t>
            </a:r>
            <a:r>
              <a:rPr lang="en-US" sz="2200" dirty="0">
                <a:latin typeface="Franklin Gothic Demi Cond" pitchFamily="34" charset="0"/>
              </a:rPr>
              <a:t> di </a:t>
            </a:r>
            <a:r>
              <a:rPr lang="en-US" sz="2200" dirty="0" err="1">
                <a:latin typeface="Franklin Gothic Demi Cond" pitchFamily="34" charset="0"/>
              </a:rPr>
              <a:t>tengah-tengah</a:t>
            </a:r>
            <a:r>
              <a:rPr lang="en-US" sz="2200" dirty="0">
                <a:latin typeface="Franklin Gothic Demi Cond" pitchFamily="34" charset="0"/>
              </a:rPr>
              <a:t> drama </a:t>
            </a:r>
            <a:r>
              <a:rPr lang="en-US" sz="2200" dirty="0" err="1">
                <a:latin typeface="Franklin Gothic Demi Cond" pitchFamily="34" charset="0"/>
              </a:rPr>
              <a:t>alam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semesta</a:t>
            </a:r>
            <a:r>
              <a:rPr lang="en-US" sz="2200" dirty="0">
                <a:latin typeface="Franklin Gothic Demi Cond" pitchFamily="34" charset="0"/>
              </a:rPr>
              <a:t>. </a:t>
            </a:r>
            <a:r>
              <a:rPr lang="en-US" sz="2200" dirty="0" err="1">
                <a:latin typeface="Franklin Gothic Demi Cond" pitchFamily="34" charset="0"/>
              </a:rPr>
              <a:t>Pertentangan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besar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antara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Kristus</a:t>
            </a:r>
            <a:r>
              <a:rPr lang="en-US" sz="2200" dirty="0">
                <a:latin typeface="Franklin Gothic Demi Cond" pitchFamily="34" charset="0"/>
              </a:rPr>
              <a:t> dan Iblis </a:t>
            </a:r>
            <a:r>
              <a:rPr lang="en-US" sz="2200" dirty="0" err="1">
                <a:latin typeface="Franklin Gothic Demi Cond" pitchFamily="34" charset="0"/>
              </a:rPr>
              <a:t>sedang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berlangsung</a:t>
            </a:r>
            <a:r>
              <a:rPr lang="en-US" sz="2200" dirty="0">
                <a:latin typeface="Franklin Gothic Demi Cond" pitchFamily="34" charset="0"/>
              </a:rPr>
              <a:t> di </a:t>
            </a:r>
            <a:r>
              <a:rPr lang="en-US" sz="2200" dirty="0" err="1">
                <a:latin typeface="Franklin Gothic Demi Cond" pitchFamily="34" charset="0"/>
              </a:rPr>
              <a:t>sekitar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kita</a:t>
            </a:r>
            <a:r>
              <a:rPr lang="en-US" sz="2200" dirty="0">
                <a:latin typeface="Franklin Gothic Demi Cond" pitchFamily="34" charset="0"/>
              </a:rPr>
              <a:t>. </a:t>
            </a:r>
            <a:r>
              <a:rPr lang="en-US" sz="2200" dirty="0" err="1">
                <a:latin typeface="Franklin Gothic Demi Cond" pitchFamily="34" charset="0"/>
              </a:rPr>
              <a:t>Peperangan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mengambil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berbagai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bentuk</a:t>
            </a:r>
            <a:r>
              <a:rPr lang="en-US" sz="2200" dirty="0">
                <a:latin typeface="Franklin Gothic Demi Cond" pitchFamily="34" charset="0"/>
              </a:rPr>
              <a:t> dan </a:t>
            </a:r>
            <a:r>
              <a:rPr lang="en-US" sz="2200" dirty="0" err="1">
                <a:latin typeface="Franklin Gothic Demi Cond" pitchFamily="34" charset="0"/>
              </a:rPr>
              <a:t>dimanifestasikan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dalam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banyak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cara</a:t>
            </a:r>
            <a:r>
              <a:rPr lang="en-US" sz="2200" dirty="0">
                <a:latin typeface="Franklin Gothic Demi Cond" pitchFamily="34" charset="0"/>
              </a:rPr>
              <a:t>. Dan </a:t>
            </a:r>
            <a:r>
              <a:rPr lang="en-US" sz="2200" dirty="0" err="1">
                <a:latin typeface="Franklin Gothic Demi Cond" pitchFamily="34" charset="0"/>
              </a:rPr>
              <a:t>meskipun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banyak</a:t>
            </a:r>
            <a:r>
              <a:rPr lang="en-US" sz="2200" dirty="0">
                <a:latin typeface="Franklin Gothic Demi Cond" pitchFamily="34" charset="0"/>
              </a:rPr>
              <a:t> yang </a:t>
            </a:r>
            <a:r>
              <a:rPr lang="en-US" sz="2200" dirty="0" err="1">
                <a:latin typeface="Franklin Gothic Demi Cond" pitchFamily="34" charset="0"/>
              </a:rPr>
              <a:t>tersembunyi</a:t>
            </a:r>
            <a:r>
              <a:rPr lang="en-US" sz="2200" dirty="0">
                <a:latin typeface="Franklin Gothic Demi Cond" pitchFamily="34" charset="0"/>
              </a:rPr>
              <a:t>, </a:t>
            </a:r>
            <a:r>
              <a:rPr lang="en-US" sz="2200" dirty="0" err="1">
                <a:latin typeface="Franklin Gothic Demi Cond" pitchFamily="34" charset="0"/>
              </a:rPr>
              <a:t>kita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dapat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memahami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bahwa</a:t>
            </a:r>
            <a:r>
              <a:rPr lang="en-US" sz="2200" dirty="0">
                <a:latin typeface="Franklin Gothic Demi Cond" pitchFamily="34" charset="0"/>
              </a:rPr>
              <a:t>, </a:t>
            </a:r>
            <a:r>
              <a:rPr lang="en-US" sz="2200" dirty="0" err="1">
                <a:latin typeface="Franklin Gothic Demi Cond" pitchFamily="34" charset="0"/>
              </a:rPr>
              <a:t>sebagai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pengikut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Kristus</a:t>
            </a:r>
            <a:r>
              <a:rPr lang="en-US" sz="2200" dirty="0">
                <a:latin typeface="Franklin Gothic Demi Cond" pitchFamily="34" charset="0"/>
              </a:rPr>
              <a:t>, </a:t>
            </a:r>
            <a:r>
              <a:rPr lang="en-US" sz="2200" dirty="0" err="1">
                <a:latin typeface="Franklin Gothic Demi Cond" pitchFamily="34" charset="0"/>
              </a:rPr>
              <a:t>kita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memiliki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peran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dalam</a:t>
            </a:r>
            <a:r>
              <a:rPr lang="en-US" sz="2200" dirty="0">
                <a:latin typeface="Franklin Gothic Demi Cond" pitchFamily="34" charset="0"/>
              </a:rPr>
              <a:t> drama </a:t>
            </a:r>
            <a:r>
              <a:rPr lang="en-US" sz="2200" dirty="0" err="1">
                <a:latin typeface="Franklin Gothic Demi Cond" pitchFamily="34" charset="0"/>
              </a:rPr>
              <a:t>ini</a:t>
            </a:r>
            <a:r>
              <a:rPr lang="en-US" sz="2200" dirty="0">
                <a:latin typeface="Franklin Gothic Demi Cond" pitchFamily="34" charset="0"/>
              </a:rPr>
              <a:t> yang </a:t>
            </a:r>
            <a:r>
              <a:rPr lang="en-US" sz="2200" dirty="0" err="1">
                <a:latin typeface="Franklin Gothic Demi Cond" pitchFamily="34" charset="0"/>
              </a:rPr>
              <a:t>dapat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membawa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kehormatan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bagi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Kristus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melalui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hidup</a:t>
            </a:r>
            <a:r>
              <a:rPr lang="en-US" sz="2200" dirty="0">
                <a:latin typeface="Franklin Gothic Demi Cond" pitchFamily="34" charset="0"/>
              </a:rPr>
              <a:t> </a:t>
            </a:r>
            <a:r>
              <a:rPr lang="en-US" sz="2200" dirty="0" err="1">
                <a:latin typeface="Franklin Gothic Demi Cond" pitchFamily="34" charset="0"/>
              </a:rPr>
              <a:t>kita</a:t>
            </a:r>
            <a:r>
              <a:rPr lang="en-US" sz="2200" dirty="0">
                <a:latin typeface="Franklin Gothic Demi Cond" pitchFamily="34" charset="0"/>
              </a:rPr>
              <a:t>.</a:t>
            </a: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08801" y="2200695"/>
            <a:ext cx="645368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00197" y="1502156"/>
            <a:ext cx="2532832" cy="954774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65125"/>
            <a:ext cx="5040287" cy="1325563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dirty="0">
                <a:latin typeface="Berlin Sans FB Demi" pitchFamily="34" charset="0"/>
              </a:rPr>
              <a:t>Ellen G. White, </a:t>
            </a:r>
            <a:br>
              <a:rPr lang="en-US" sz="3100" dirty="0">
                <a:latin typeface="Berlin Sans FB Demi" pitchFamily="34" charset="0"/>
              </a:rPr>
            </a:br>
            <a:r>
              <a:rPr lang="en-US" sz="3100" dirty="0">
                <a:latin typeface="Berlin Sans FB Demi" pitchFamily="34" charset="0"/>
              </a:rPr>
              <a:t>Seri </a:t>
            </a:r>
            <a:r>
              <a:rPr lang="en-US" sz="3100" dirty="0" err="1">
                <a:latin typeface="Berlin Sans FB Demi" pitchFamily="34" charset="0"/>
              </a:rPr>
              <a:t>Membina</a:t>
            </a:r>
            <a:r>
              <a:rPr lang="en-US" sz="3100" dirty="0">
                <a:latin typeface="Berlin Sans FB Demi" pitchFamily="34" charset="0"/>
              </a:rPr>
              <a:t>, </a:t>
            </a:r>
            <a:r>
              <a:rPr lang="en-US" sz="3100" dirty="0" err="1">
                <a:latin typeface="Berlin Sans FB Demi" pitchFamily="34" charset="0"/>
              </a:rPr>
              <a:t>jld</a:t>
            </a:r>
            <a:r>
              <a:rPr lang="en-US" sz="3100" dirty="0">
                <a:latin typeface="Berlin Sans FB Demi" pitchFamily="34" charset="0"/>
              </a:rPr>
              <a:t>. 3, </a:t>
            </a:r>
            <a:r>
              <a:rPr lang="en-US" sz="3100" dirty="0" err="1">
                <a:latin typeface="Berlin Sans FB Demi" pitchFamily="34" charset="0"/>
              </a:rPr>
              <a:t>hlm</a:t>
            </a:r>
            <a:r>
              <a:rPr lang="en-US" sz="3100" dirty="0">
                <a:latin typeface="Berlin Sans FB Demi" pitchFamily="34" charset="0"/>
              </a:rPr>
              <a:t>. 210.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8520" y="1825624"/>
            <a:ext cx="5803226" cy="4915743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US" sz="2600" dirty="0">
                <a:latin typeface="Berlin Sans FB" pitchFamily="34" charset="0"/>
              </a:rPr>
              <a:t>	"</a:t>
            </a:r>
            <a:r>
              <a:rPr lang="en-US" sz="2600" dirty="0">
                <a:latin typeface="Eras Bold ITC" pitchFamily="34" charset="0"/>
              </a:rPr>
              <a:t>Pembangunan </a:t>
            </a:r>
            <a:r>
              <a:rPr lang="en-US" sz="2600" dirty="0" err="1">
                <a:latin typeface="Eras Bold ITC" pitchFamily="34" charset="0"/>
              </a:rPr>
              <a:t>tabiat</a:t>
            </a:r>
            <a:r>
              <a:rPr lang="en-US" sz="2600" dirty="0">
                <a:latin typeface="Eras Bold ITC" pitchFamily="34" charset="0"/>
              </a:rPr>
              <a:t> </a:t>
            </a:r>
            <a:r>
              <a:rPr lang="en-US" sz="2600" dirty="0" err="1">
                <a:latin typeface="Eras Bold ITC" pitchFamily="34" charset="0"/>
              </a:rPr>
              <a:t>adalah</a:t>
            </a:r>
            <a:r>
              <a:rPr lang="en-US" sz="2600" dirty="0">
                <a:latin typeface="Eras Bold ITC" pitchFamily="34" charset="0"/>
              </a:rPr>
              <a:t> </a:t>
            </a:r>
            <a:r>
              <a:rPr lang="en-US" sz="2600" dirty="0" err="1">
                <a:latin typeface="Eras Bold ITC" pitchFamily="34" charset="0"/>
              </a:rPr>
              <a:t>tugas</a:t>
            </a:r>
            <a:r>
              <a:rPr lang="en-US" sz="2600" dirty="0">
                <a:latin typeface="Eras Bold ITC" pitchFamily="34" charset="0"/>
              </a:rPr>
              <a:t> </a:t>
            </a:r>
            <a:r>
              <a:rPr lang="en-US" sz="2600" dirty="0" err="1">
                <a:latin typeface="Eras Bold ITC" pitchFamily="34" charset="0"/>
              </a:rPr>
              <a:t>terpenting</a:t>
            </a:r>
            <a:r>
              <a:rPr lang="en-US" sz="2600" dirty="0">
                <a:latin typeface="Eras Bold ITC" pitchFamily="34" charset="0"/>
              </a:rPr>
              <a:t> yang </a:t>
            </a:r>
            <a:r>
              <a:rPr lang="en-US" sz="2600" dirty="0" err="1">
                <a:latin typeface="Eras Bold ITC" pitchFamily="34" charset="0"/>
              </a:rPr>
              <a:t>pernah</a:t>
            </a:r>
            <a:r>
              <a:rPr lang="en-US" sz="2600" dirty="0">
                <a:latin typeface="Eras Bold ITC" pitchFamily="34" charset="0"/>
              </a:rPr>
              <a:t> </a:t>
            </a:r>
            <a:r>
              <a:rPr lang="en-US" sz="2600" dirty="0" err="1">
                <a:latin typeface="Eras Bold ITC" pitchFamily="34" charset="0"/>
              </a:rPr>
              <a:t>dipercayakan</a:t>
            </a:r>
            <a:r>
              <a:rPr lang="en-US" sz="2600" dirty="0">
                <a:latin typeface="Eras Bold ITC" pitchFamily="34" charset="0"/>
              </a:rPr>
              <a:t> </a:t>
            </a:r>
            <a:r>
              <a:rPr lang="en-US" sz="2600" dirty="0" err="1">
                <a:latin typeface="Eras Bold ITC" pitchFamily="34" charset="0"/>
              </a:rPr>
              <a:t>kepada</a:t>
            </a:r>
            <a:r>
              <a:rPr lang="en-US" sz="2600" dirty="0">
                <a:latin typeface="Eras Bold ITC" pitchFamily="34" charset="0"/>
              </a:rPr>
              <a:t> </a:t>
            </a:r>
            <a:r>
              <a:rPr lang="en-US" sz="2600" dirty="0" err="1">
                <a:latin typeface="Eras Bold ITC" pitchFamily="34" charset="0"/>
              </a:rPr>
              <a:t>manusia</a:t>
            </a:r>
            <a:r>
              <a:rPr lang="en-US" sz="2600" dirty="0">
                <a:latin typeface="Berlin Sans FB" pitchFamily="34" charset="0"/>
              </a:rPr>
              <a:t>; dan </a:t>
            </a:r>
            <a:r>
              <a:rPr lang="en-US" sz="2600" b="1" dirty="0" err="1">
                <a:latin typeface="Berlin Sans FB" pitchFamily="34" charset="0"/>
              </a:rPr>
              <a:t>belum</a:t>
            </a:r>
            <a:r>
              <a:rPr lang="en-US" sz="2600" b="1" dirty="0">
                <a:latin typeface="Berlin Sans FB" pitchFamily="34" charset="0"/>
              </a:rPr>
              <a:t> </a:t>
            </a:r>
            <a:r>
              <a:rPr lang="en-US" sz="2600" b="1" dirty="0" err="1">
                <a:latin typeface="Berlin Sans FB" pitchFamily="34" charset="0"/>
              </a:rPr>
              <a:t>pernah</a:t>
            </a:r>
            <a:r>
              <a:rPr lang="en-US" sz="2600" b="1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sebelumnya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hal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itu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dipelajari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lebih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penting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daripada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sekarang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ini</a:t>
            </a:r>
            <a:r>
              <a:rPr lang="en-US" sz="2600" dirty="0">
                <a:latin typeface="Berlin Sans FB" pitchFamily="34" charset="0"/>
              </a:rPr>
              <a:t>. </a:t>
            </a:r>
            <a:r>
              <a:rPr lang="en-US" sz="2600" b="1" dirty="0">
                <a:latin typeface="Berlin Sans FB" pitchFamily="34" charset="0"/>
              </a:rPr>
              <a:t>Belum </a:t>
            </a:r>
            <a:r>
              <a:rPr lang="en-US" sz="2600" b="1" dirty="0" err="1">
                <a:latin typeface="Berlin Sans FB" pitchFamily="34" charset="0"/>
              </a:rPr>
              <a:t>pernah</a:t>
            </a:r>
            <a:r>
              <a:rPr lang="en-US" sz="2600" b="1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ada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generasi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manusia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sebelumnya</a:t>
            </a:r>
            <a:r>
              <a:rPr lang="en-US" sz="2600" dirty="0">
                <a:latin typeface="Berlin Sans FB" pitchFamily="34" charset="0"/>
              </a:rPr>
              <a:t> yang </a:t>
            </a:r>
            <a:r>
              <a:rPr lang="en-US" sz="2600" dirty="0" err="1">
                <a:latin typeface="Berlin Sans FB" pitchFamily="34" charset="0"/>
              </a:rPr>
              <a:t>menghadapi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masalah</a:t>
            </a:r>
            <a:r>
              <a:rPr lang="en-US" sz="2600" dirty="0">
                <a:latin typeface="Berlin Sans FB" pitchFamily="34" charset="0"/>
              </a:rPr>
              <a:t> yang </a:t>
            </a:r>
            <a:r>
              <a:rPr lang="en-US" sz="2600" dirty="0" err="1">
                <a:latin typeface="Berlin Sans FB" pitchFamily="34" charset="0"/>
              </a:rPr>
              <a:t>begitu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penting</a:t>
            </a:r>
            <a:r>
              <a:rPr lang="en-US" sz="2600" dirty="0">
                <a:latin typeface="Berlin Sans FB" pitchFamily="34" charset="0"/>
              </a:rPr>
              <a:t>; </a:t>
            </a:r>
            <a:r>
              <a:rPr lang="en-US" sz="2600" b="1" dirty="0" err="1">
                <a:latin typeface="Berlin Sans FB" pitchFamily="34" charset="0"/>
              </a:rPr>
              <a:t>belum</a:t>
            </a:r>
            <a:r>
              <a:rPr lang="en-US" sz="2600" b="1" dirty="0">
                <a:latin typeface="Berlin Sans FB" pitchFamily="34" charset="0"/>
              </a:rPr>
              <a:t> </a:t>
            </a:r>
            <a:r>
              <a:rPr lang="en-US" sz="2600" b="1" dirty="0" err="1">
                <a:latin typeface="Berlin Sans FB" pitchFamily="34" charset="0"/>
              </a:rPr>
              <a:t>pernah</a:t>
            </a:r>
            <a:r>
              <a:rPr lang="en-US" sz="2600" b="1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sebelumnya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anak-anak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muda</a:t>
            </a:r>
            <a:r>
              <a:rPr lang="en-US" sz="2600" dirty="0">
                <a:latin typeface="Berlin Sans FB" pitchFamily="34" charset="0"/>
              </a:rPr>
              <a:t>, </a:t>
            </a:r>
            <a:r>
              <a:rPr lang="en-US" sz="2600" dirty="0" err="1">
                <a:latin typeface="Berlin Sans FB" pitchFamily="34" charset="0"/>
              </a:rPr>
              <a:t>pria</a:t>
            </a:r>
            <a:r>
              <a:rPr lang="en-US" sz="2600" dirty="0">
                <a:latin typeface="Berlin Sans FB" pitchFamily="34" charset="0"/>
              </a:rPr>
              <a:t> dan </a:t>
            </a:r>
            <a:r>
              <a:rPr lang="en-US" sz="2600" dirty="0" err="1">
                <a:latin typeface="Berlin Sans FB" pitchFamily="34" charset="0"/>
              </a:rPr>
              <a:t>wanita</a:t>
            </a:r>
            <a:r>
              <a:rPr lang="en-US" sz="2600" dirty="0">
                <a:latin typeface="Berlin Sans FB" pitchFamily="34" charset="0"/>
              </a:rPr>
              <a:t>, </a:t>
            </a:r>
            <a:r>
              <a:rPr lang="en-US" sz="2600" dirty="0" err="1">
                <a:latin typeface="Berlin Sans FB" pitchFamily="34" charset="0"/>
              </a:rPr>
              <a:t>menghadapi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bahaya</a:t>
            </a:r>
            <a:r>
              <a:rPr lang="en-US" sz="2600" dirty="0">
                <a:latin typeface="Berlin Sans FB" pitchFamily="34" charset="0"/>
              </a:rPr>
              <a:t> yang </a:t>
            </a:r>
            <a:r>
              <a:rPr lang="en-US" sz="2600" dirty="0" err="1">
                <a:latin typeface="Berlin Sans FB" pitchFamily="34" charset="0"/>
              </a:rPr>
              <a:t>begitu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besar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daripada</a:t>
            </a:r>
            <a:r>
              <a:rPr lang="en-US" sz="2600" dirty="0">
                <a:latin typeface="Berlin Sans FB" pitchFamily="34" charset="0"/>
              </a:rPr>
              <a:t> yang </a:t>
            </a:r>
            <a:r>
              <a:rPr lang="en-US" sz="2600" dirty="0" err="1">
                <a:latin typeface="Berlin Sans FB" pitchFamily="34" charset="0"/>
              </a:rPr>
              <a:t>mereka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hadapi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sekarang</a:t>
            </a:r>
            <a:r>
              <a:rPr lang="en-US" sz="2600" dirty="0">
                <a:latin typeface="Berlin Sans FB" pitchFamily="34" charset="0"/>
              </a:rPr>
              <a:t> </a:t>
            </a:r>
            <a:r>
              <a:rPr lang="en-US" sz="2600" dirty="0" err="1">
                <a:latin typeface="Berlin Sans FB" pitchFamily="34" charset="0"/>
              </a:rPr>
              <a:t>ini</a:t>
            </a:r>
            <a:r>
              <a:rPr lang="en-US" sz="2600" dirty="0">
                <a:latin typeface="Berlin Sans FB" pitchFamily="34" charset="0"/>
              </a:rPr>
              <a:t>"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E9E24D-4C0D-64C5-45E8-2F24576987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75" r="49225"/>
          <a:stretch/>
        </p:blipFill>
        <p:spPr>
          <a:xfrm>
            <a:off x="5803226" y="-1"/>
            <a:ext cx="2666404" cy="6858001"/>
          </a:xfrm>
          <a:prstGeom prst="rect">
            <a:avLst/>
          </a:prstGeom>
        </p:spPr>
      </p:pic>
      <p:sp>
        <p:nvSpPr>
          <p:cNvPr id="40" name="Rectangle 33">
            <a:extLst>
              <a:ext uri="{FF2B5EF4-FFF2-40B4-BE49-F238E27FC236}">
                <a16:creationId xmlns:a16="http://schemas.microsoft.com/office/drawing/2014/main" id="{C413D172-8B6A-47F5-9813-DE455773F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69630" y="0"/>
            <a:ext cx="6858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9D80C9EF-3CC6-4ECC-9C2D-9D0396C96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646" y="386930"/>
            <a:ext cx="7606349" cy="1300554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4200">
                <a:latin typeface="Impact" pitchFamily="34" charset="0"/>
                <a:cs typeface="Lucida Sans Unicode" pitchFamily="34" charset="0"/>
              </a:rPr>
              <a:t>IMAN DI TENGAH API PEMURNIAN</a:t>
            </a:r>
            <a:br>
              <a:rPr lang="it-IT" sz="4200">
                <a:latin typeface="Impact" pitchFamily="34" charset="0"/>
                <a:cs typeface="Lucida Sans Unicode" pitchFamily="34" charset="0"/>
              </a:rPr>
            </a:br>
            <a:r>
              <a:rPr lang="it-IT" sz="4200">
                <a:latin typeface="Bernard MT Condensed" pitchFamily="18" charset="0"/>
              </a:rPr>
              <a:t>Senin, 18 Juli 2022</a:t>
            </a:r>
            <a:endParaRPr lang="en-US" sz="4200">
              <a:latin typeface="Bernard MT Condensed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1" y="1998845"/>
            <a:ext cx="859094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F4F155-90E9-D627-8755-E4F4F5748F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94" r="28886" b="-2"/>
          <a:stretch/>
        </p:blipFill>
        <p:spPr>
          <a:xfrm>
            <a:off x="394139" y="3020835"/>
            <a:ext cx="2737701" cy="263247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832" y="2348880"/>
            <a:ext cx="5589114" cy="3871561"/>
          </a:xfrm>
        </p:spPr>
        <p:txBody>
          <a:bodyPr anchor="ctr">
            <a:noAutofit/>
          </a:bodyPr>
          <a:lstStyle/>
          <a:p>
            <a:pPr>
              <a:buNone/>
            </a:pPr>
            <a:r>
              <a:rPr lang="en-US" dirty="0">
                <a:latin typeface="Amasis MT Pro Black" panose="02040A04050005020304" pitchFamily="18" charset="0"/>
              </a:rPr>
              <a:t>	1 Petrus 1:7</a:t>
            </a:r>
          </a:p>
          <a:p>
            <a:pPr>
              <a:buNone/>
            </a:pPr>
            <a:r>
              <a:rPr lang="en-US" sz="2400" dirty="0"/>
              <a:t>	</a:t>
            </a:r>
            <a:r>
              <a:rPr lang="en-US" sz="2400" dirty="0">
                <a:latin typeface="Eras Demi ITC" pitchFamily="34" charset="0"/>
              </a:rPr>
              <a:t>"</a:t>
            </a:r>
            <a:r>
              <a:rPr lang="en-US" sz="2400" dirty="0" err="1">
                <a:latin typeface="Eras Demi ITC" pitchFamily="34" charset="0"/>
              </a:rPr>
              <a:t>Maksud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semuanya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itu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ialah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untuk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membuktikan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kemurnian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imanmu</a:t>
            </a:r>
            <a:r>
              <a:rPr lang="en-US" sz="2400" dirty="0">
                <a:latin typeface="Eras Demi ITC" pitchFamily="34" charset="0"/>
              </a:rPr>
              <a:t>, yang </a:t>
            </a:r>
            <a:r>
              <a:rPr lang="en-US" sz="2400" dirty="0" err="1">
                <a:latin typeface="Eras Demi ITC" pitchFamily="34" charset="0"/>
              </a:rPr>
              <a:t>jauh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lebih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tinggi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nilainya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dari</a:t>
            </a:r>
            <a:r>
              <a:rPr lang="en-US" sz="2400" dirty="0">
                <a:latin typeface="Eras Demi ITC" pitchFamily="34" charset="0"/>
              </a:rPr>
              <a:t> pada </a:t>
            </a:r>
            <a:r>
              <a:rPr lang="en-US" sz="2400" dirty="0" err="1">
                <a:latin typeface="Eras Demi ITC" pitchFamily="34" charset="0"/>
              </a:rPr>
              <a:t>emas</a:t>
            </a:r>
            <a:r>
              <a:rPr lang="en-US" sz="2400" dirty="0">
                <a:latin typeface="Eras Demi ITC" pitchFamily="34" charset="0"/>
              </a:rPr>
              <a:t> yang </a:t>
            </a:r>
            <a:r>
              <a:rPr lang="en-US" sz="2400" dirty="0" err="1">
                <a:latin typeface="Eras Demi ITC" pitchFamily="34" charset="0"/>
              </a:rPr>
              <a:t>fana</a:t>
            </a:r>
            <a:r>
              <a:rPr lang="en-US" sz="2400" dirty="0">
                <a:latin typeface="Eras Demi ITC" pitchFamily="34" charset="0"/>
              </a:rPr>
              <a:t>, yang </a:t>
            </a:r>
            <a:r>
              <a:rPr lang="en-US" sz="2400" dirty="0" err="1">
                <a:latin typeface="Eras Demi ITC" pitchFamily="34" charset="0"/>
              </a:rPr>
              <a:t>diuji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kemurniannya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dengan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api</a:t>
            </a:r>
            <a:r>
              <a:rPr lang="en-US" sz="2400" dirty="0">
                <a:latin typeface="Eras Demi ITC" pitchFamily="34" charset="0"/>
              </a:rPr>
              <a:t>, </a:t>
            </a:r>
            <a:r>
              <a:rPr lang="en-US" sz="2400" dirty="0" err="1">
                <a:latin typeface="Eras Demi ITC" pitchFamily="34" charset="0"/>
              </a:rPr>
              <a:t>sehingga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kamu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memperoleh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puji-pujian</a:t>
            </a:r>
            <a:r>
              <a:rPr lang="en-US" sz="2400" dirty="0">
                <a:latin typeface="Eras Demi ITC" pitchFamily="34" charset="0"/>
              </a:rPr>
              <a:t> dan </a:t>
            </a:r>
            <a:r>
              <a:rPr lang="en-US" sz="2400" dirty="0" err="1">
                <a:latin typeface="Eras Demi ITC" pitchFamily="34" charset="0"/>
              </a:rPr>
              <a:t>kemuliaan</a:t>
            </a:r>
            <a:r>
              <a:rPr lang="en-US" sz="2400" dirty="0">
                <a:latin typeface="Eras Demi ITC" pitchFamily="34" charset="0"/>
              </a:rPr>
              <a:t> dan </a:t>
            </a:r>
            <a:r>
              <a:rPr lang="en-US" sz="2400" dirty="0" err="1">
                <a:latin typeface="Eras Demi ITC" pitchFamily="34" charset="0"/>
              </a:rPr>
              <a:t>kehormatan</a:t>
            </a:r>
            <a:r>
              <a:rPr lang="en-US" sz="2400" dirty="0">
                <a:latin typeface="Eras Demi ITC" pitchFamily="34" charset="0"/>
              </a:rPr>
              <a:t> pada </a:t>
            </a:r>
            <a:r>
              <a:rPr lang="en-US" sz="2400" dirty="0" err="1">
                <a:latin typeface="Eras Demi ITC" pitchFamily="34" charset="0"/>
              </a:rPr>
              <a:t>hari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Yesus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Kristus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menyatakan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diri</a:t>
            </a:r>
            <a:r>
              <a:rPr lang="en-US" sz="2400" dirty="0">
                <a:latin typeface="Eras Demi ITC" pitchFamily="34" charset="0"/>
              </a:rPr>
              <a:t>-Nya".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323318" y="2332075"/>
            <a:ext cx="781700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1929</Words>
  <Application>Microsoft Office PowerPoint</Application>
  <PresentationFormat>On-screen Show (4:3)</PresentationFormat>
  <Paragraphs>83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Amasis MT Pro Black</vt:lpstr>
      <vt:lpstr>Arial</vt:lpstr>
      <vt:lpstr>Berlin Sans FB</vt:lpstr>
      <vt:lpstr>Berlin Sans FB Demi</vt:lpstr>
      <vt:lpstr>Bernard MT Condensed</vt:lpstr>
      <vt:lpstr>Calibri</vt:lpstr>
      <vt:lpstr>Eras Bold ITC</vt:lpstr>
      <vt:lpstr>Eras Demi ITC</vt:lpstr>
      <vt:lpstr>Franklin Gothic Demi</vt:lpstr>
      <vt:lpstr>Franklin Gothic Demi Cond</vt:lpstr>
      <vt:lpstr>Gill Sans Ultra Bold Condensed</vt:lpstr>
      <vt:lpstr>Impact</vt:lpstr>
      <vt:lpstr>Wingdings</vt:lpstr>
      <vt:lpstr>Office Theme</vt:lpstr>
      <vt:lpstr>MELIHAT WAJAH TUKANG EMAS</vt:lpstr>
      <vt:lpstr>2 KORINTUS 3:18</vt:lpstr>
      <vt:lpstr>PowerPoint Presentation</vt:lpstr>
      <vt:lpstr>MENURUT GAMBAR-NYA Minggu, 17 Juli 2022</vt:lpstr>
      <vt:lpstr>PowerPoint Presentation</vt:lpstr>
      <vt:lpstr>PowerPoint Presentation</vt:lpstr>
      <vt:lpstr>Apakah yang harus kita pahami dari tulisan Ellen G White ini? Ayub 1, Matius 5:16, 1 Korintus 4:9, Efesus 3:10</vt:lpstr>
      <vt:lpstr>Ellen G. White,  Seri Membina, jld. 3, hlm. 210.</vt:lpstr>
      <vt:lpstr>IMAN DI TENGAH API PEMURNIAN Senin, 18 Juli 2022</vt:lpstr>
      <vt:lpstr>PowerPoint Presentation</vt:lpstr>
      <vt:lpstr>Hal penting apakah yang kita dapat pelajari dari api penderitaan yang dialami Ayub? Ayub 1, 2 dan Ayub 23:1-10</vt:lpstr>
      <vt:lpstr>PowerPoint Presentation</vt:lpstr>
      <vt:lpstr>Ayub 23:10 </vt:lpstr>
      <vt:lpstr>KATA-KATA TERAKHIR YESUS Selasa, 19 Juli 2022</vt:lpstr>
      <vt:lpstr>Apakah implikasi dari perumpamaan ini [Matius 25:1-13] jika minyak dilambangkan dengan Roh Kudus atau Karakter Kristus terhadap mereka yang menantikan kedatangan Yesus kedua kali?</vt:lpstr>
      <vt:lpstr>PowerPoint Presentation</vt:lpstr>
      <vt:lpstr>PowerPoint Presentation</vt:lpstr>
      <vt:lpstr>YANG BIJAKSANA Rabu, 20 Juli 2022</vt:lpstr>
      <vt:lpstr>PowerPoint Presentation</vt:lpstr>
      <vt:lpstr>PowerPoint Presentation</vt:lpstr>
      <vt:lpstr>PowerPoint Presentation</vt:lpstr>
      <vt:lpstr>PowerPoint Presentation</vt:lpstr>
      <vt:lpstr>KARAKTER DAN KOMUNITAS Kamis, 21 Juli 2022</vt:lpstr>
      <vt:lpstr>Dalam Efesus 4:11-16, rasul Paulus menjelaskan tentang pentingnya berada dalam sebuah komunitas, yaitu:</vt:lpstr>
      <vt:lpstr>PowerPoint Presentation</vt:lpstr>
      <vt:lpstr>PowerPoint Presentation</vt:lpstr>
      <vt:lpstr>KESIMPULAN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MELIHAT WAJAH TUKANG EMAS</dc:title>
  <dc:creator>Daniel Siswanto</dc:creator>
  <cp:lastModifiedBy>daniel siswanto</cp:lastModifiedBy>
  <cp:revision>16</cp:revision>
  <dcterms:created xsi:type="dcterms:W3CDTF">2022-07-18T09:15:20Z</dcterms:created>
  <dcterms:modified xsi:type="dcterms:W3CDTF">2022-07-21T13:49:54Z</dcterms:modified>
</cp:coreProperties>
</file>