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88" r:id="rId4"/>
    <p:sldId id="258" r:id="rId5"/>
    <p:sldId id="259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2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6" r:id="rId29"/>
    <p:sldId id="283" r:id="rId30"/>
    <p:sldId id="285" r:id="rId31"/>
    <p:sldId id="284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6D52C-D896-454F-8F02-54EE397373BE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97D4-4163-49D9-8DD7-A85EE3CDAA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B97D4-4163-49D9-8DD7-A85EE3CDAA67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54D38-0423-4EBD-B7A9-E2D6C28B6832}" type="datetimeFigureOut">
              <a:rPr lang="en-US" smtClean="0"/>
              <a:pPr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A9C4-C528-4DD5-B395-6F602D21B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295E7F-EA66-480B-B001-C8BE7CD61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0030" y="4892040"/>
            <a:ext cx="8661654" cy="164592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014" y="5091762"/>
            <a:ext cx="5613590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SANGKAR BURUNG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0387" y="5091763"/>
            <a:ext cx="2450085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Pelajaran Ke-3, </a:t>
            </a:r>
            <a:r>
              <a:rPr lang="en-US" sz="17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Triulan</a:t>
            </a:r>
            <a:r>
              <a:rPr lang="en-US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III</a:t>
            </a:r>
          </a:p>
          <a:p>
            <a:pPr algn="l"/>
            <a:r>
              <a:rPr lang="en-US" sz="17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</a:t>
            </a:r>
            <a:r>
              <a:rPr lang="en-US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2022</a:t>
            </a:r>
          </a:p>
        </p:txBody>
      </p:sp>
      <p:pic>
        <p:nvPicPr>
          <p:cNvPr id="5" name="Picture 4" descr="A picture containing text, sky, person, outdoor&#10;&#10;Description automatically generated">
            <a:extLst>
              <a:ext uri="{FF2B5EF4-FFF2-40B4-BE49-F238E27FC236}">
                <a16:creationId xmlns:a16="http://schemas.microsoft.com/office/drawing/2014/main" id="{8BDB6C0F-3AE9-D9A6-2ADE-2F3BDC304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6" r="-1" b="-1"/>
          <a:stretch/>
        </p:blipFill>
        <p:spPr>
          <a:xfrm>
            <a:off x="240030" y="320040"/>
            <a:ext cx="8661654" cy="44622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9066"/>
            <a:ext cx="8472518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>
                <a:solidFill>
                  <a:srgbClr val="C00000"/>
                </a:solidFill>
                <a:latin typeface="Eras Bold ITC" pitchFamily="34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Eras Bold ITC" pitchFamily="34" charset="0"/>
              </a:rPr>
              <a:t>Mempercayai</a:t>
            </a:r>
            <a:r>
              <a:rPr lang="en-US" dirty="0">
                <a:solidFill>
                  <a:srgbClr val="002060"/>
                </a:solidFill>
                <a:latin typeface="Eras Bold ITC" pitchFamily="34" charset="0"/>
              </a:rPr>
              <a:t> Allah </a:t>
            </a:r>
            <a:r>
              <a:rPr lang="en-US" dirty="0" err="1">
                <a:solidFill>
                  <a:srgbClr val="002060"/>
                </a:solidFill>
                <a:latin typeface="Eras Bold ITC" pitchFamily="34" charset="0"/>
              </a:rPr>
              <a:t>terkadang</a:t>
            </a:r>
            <a:r>
              <a:rPr lang="en-US" dirty="0">
                <a:solidFill>
                  <a:srgbClr val="002060"/>
                </a:solidFill>
                <a:latin typeface="Eras Bold ITC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Eras Bold ITC" pitchFamily="34" charset="0"/>
              </a:rPr>
              <a:t>sulit</a:t>
            </a:r>
            <a:r>
              <a:rPr lang="en-US" dirty="0">
                <a:solidFill>
                  <a:srgbClr val="002060"/>
                </a:solidFill>
                <a:latin typeface="Eras Bold ITC" pitchFamily="34" charset="0"/>
              </a:rPr>
              <a:t>! </a:t>
            </a:r>
          </a:p>
          <a:p>
            <a:pPr>
              <a:buNone/>
            </a:pPr>
            <a:r>
              <a:rPr lang="en-US" sz="4000" dirty="0">
                <a:solidFill>
                  <a:srgbClr val="C00000"/>
                </a:solidFill>
                <a:latin typeface="Eras Bold ITC" pitchFamily="34" charset="0"/>
              </a:rPr>
              <a:t>	</a:t>
            </a:r>
            <a:r>
              <a:rPr lang="en-US" sz="4000" dirty="0" err="1">
                <a:solidFill>
                  <a:srgbClr val="C00000"/>
                </a:solidFill>
                <a:latin typeface="Eras Bold ITC" pitchFamily="34" charset="0"/>
              </a:rPr>
              <a:t>Namun</a:t>
            </a:r>
            <a:r>
              <a:rPr lang="en-US" sz="4000" dirty="0">
                <a:solidFill>
                  <a:srgbClr val="C00000"/>
                </a:solidFill>
                <a:latin typeface="Eras Bold ITC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Showcard Gothic" pitchFamily="82" charset="0"/>
              </a:rPr>
              <a:t>pasti</a:t>
            </a:r>
            <a:r>
              <a:rPr lang="en-US" sz="4000" dirty="0">
                <a:solidFill>
                  <a:srgbClr val="C00000"/>
                </a:solidFill>
                <a:latin typeface="Showcard Gothic" pitchFamily="8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howcard Gothic" pitchFamily="82" charset="0"/>
              </a:rPr>
              <a:t>tidak</a:t>
            </a:r>
            <a:r>
              <a:rPr lang="en-US" sz="4000" dirty="0">
                <a:solidFill>
                  <a:srgbClr val="C00000"/>
                </a:solidFill>
                <a:latin typeface="Showcard Gothic" pitchFamily="8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howcard Gothic" pitchFamily="82" charset="0"/>
              </a:rPr>
              <a:t>mengecewakan</a:t>
            </a:r>
            <a:r>
              <a:rPr lang="en-US" sz="4000" dirty="0">
                <a:solidFill>
                  <a:srgbClr val="C00000"/>
                </a:solidFill>
                <a:latin typeface="Showcard Gothic" pitchFamily="82" charset="0"/>
              </a:rPr>
              <a:t>.</a:t>
            </a:r>
          </a:p>
        </p:txBody>
      </p:sp>
      <p:pic>
        <p:nvPicPr>
          <p:cNvPr id="12290" name="Picture 2" descr="Lebih Dari Sekedar Percaya, Orang Kristen Punya Banyak Hal yang Harus  Dikerjakan - Revivo"/>
          <p:cNvPicPr>
            <a:picLocks noChangeAspect="1" noChangeArrowheads="1"/>
          </p:cNvPicPr>
          <p:nvPr/>
        </p:nvPicPr>
        <p:blipFill>
          <a:blip r:embed="rId2"/>
          <a:srcRect t="20610" b="20305"/>
          <a:stretch>
            <a:fillRect/>
          </a:stretch>
        </p:blipFill>
        <p:spPr bwMode="auto">
          <a:xfrm>
            <a:off x="0" y="0"/>
            <a:ext cx="9144000" cy="3601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334A4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31520"/>
            <a:ext cx="4567428" cy="1426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>
                <a:solidFill>
                  <a:srgbClr val="FFFFFF"/>
                </a:solidFill>
                <a:latin typeface="Impact" pitchFamily="34" charset="0"/>
              </a:rPr>
              <a:t>AIR PAHIT</a:t>
            </a:r>
            <a:br>
              <a:rPr lang="fi-FI">
                <a:solidFill>
                  <a:srgbClr val="FFFFFF"/>
                </a:solidFill>
                <a:latin typeface="Impact" pitchFamily="34" charset="0"/>
              </a:rPr>
            </a:br>
            <a:r>
              <a:rPr lang="fi-FI">
                <a:solidFill>
                  <a:srgbClr val="FFFFFF"/>
                </a:solidFill>
                <a:latin typeface="Bernard MT Condensed" pitchFamily="18" charset="0"/>
              </a:rPr>
              <a:t>Senin, 11 Juli 2022</a:t>
            </a:r>
            <a:endParaRPr lang="en-US">
              <a:solidFill>
                <a:srgbClr val="FFFFFF"/>
              </a:solidFill>
              <a:latin typeface="Bernard MT Condensed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D7993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90" y="2609331"/>
            <a:ext cx="5006340" cy="3789746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2800" dirty="0"/>
              <a:t>	</a:t>
            </a:r>
            <a:r>
              <a:rPr lang="en-US" sz="2800" dirty="0" err="1">
                <a:latin typeface="Eras Bold ITC" pitchFamily="34" charset="0"/>
              </a:rPr>
              <a:t>Keluaran</a:t>
            </a:r>
            <a:r>
              <a:rPr lang="en-US" sz="2800" dirty="0">
                <a:latin typeface="Eras Bold ITC" pitchFamily="34" charset="0"/>
              </a:rPr>
              <a:t> 17:1 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>
                <a:latin typeface="Eras Demi ITC" pitchFamily="34" charset="0"/>
              </a:rPr>
              <a:t>"</a:t>
            </a:r>
            <a:r>
              <a:rPr lang="en-US" sz="2200" dirty="0" err="1">
                <a:latin typeface="Eras Demi ITC" pitchFamily="34" charset="0"/>
              </a:rPr>
              <a:t>Kemudian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berangkatlah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segenap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jemaah</a:t>
            </a:r>
            <a:r>
              <a:rPr lang="en-US" sz="2200" dirty="0">
                <a:latin typeface="Eras Demi ITC" pitchFamily="34" charset="0"/>
              </a:rPr>
              <a:t> Israel </a:t>
            </a:r>
            <a:r>
              <a:rPr lang="en-US" sz="2200" dirty="0" err="1">
                <a:latin typeface="Eras Demi ITC" pitchFamily="34" charset="0"/>
              </a:rPr>
              <a:t>dari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padang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gurun</a:t>
            </a:r>
            <a:r>
              <a:rPr lang="en-US" sz="2200" dirty="0">
                <a:latin typeface="Eras Demi ITC" pitchFamily="34" charset="0"/>
              </a:rPr>
              <a:t> Sin, </a:t>
            </a:r>
            <a:r>
              <a:rPr lang="en-US" sz="2200" dirty="0" err="1">
                <a:latin typeface="Eras Demi ITC" pitchFamily="34" charset="0"/>
              </a:rPr>
              <a:t>berjalan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dari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tempat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persinggahan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ke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tempat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persinggahan</a:t>
            </a:r>
            <a:r>
              <a:rPr lang="en-US" sz="2200" dirty="0">
                <a:latin typeface="Eras Demi ITC" pitchFamily="34" charset="0"/>
              </a:rPr>
              <a:t>, </a:t>
            </a:r>
            <a:r>
              <a:rPr lang="en-US" sz="2200" dirty="0" err="1">
                <a:latin typeface="Eras Demi ITC" pitchFamily="34" charset="0"/>
              </a:rPr>
              <a:t>sesuai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dengan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titah</a:t>
            </a:r>
            <a:r>
              <a:rPr lang="en-US" sz="2200" dirty="0">
                <a:latin typeface="Eras Demi ITC" pitchFamily="34" charset="0"/>
              </a:rPr>
              <a:t> TUHAN, </a:t>
            </a:r>
            <a:r>
              <a:rPr lang="en-US" sz="2200" dirty="0" err="1">
                <a:latin typeface="Eras Demi ITC" pitchFamily="34" charset="0"/>
              </a:rPr>
              <a:t>lalu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berkemahlah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mereka</a:t>
            </a:r>
            <a:r>
              <a:rPr lang="en-US" sz="2200" dirty="0">
                <a:latin typeface="Eras Demi ITC" pitchFamily="34" charset="0"/>
              </a:rPr>
              <a:t> di </a:t>
            </a:r>
            <a:r>
              <a:rPr lang="en-US" sz="2200" dirty="0" err="1">
                <a:latin typeface="Eras Demi ITC" pitchFamily="34" charset="0"/>
              </a:rPr>
              <a:t>Rafidim</a:t>
            </a:r>
            <a:r>
              <a:rPr lang="en-US" sz="2200" dirty="0">
                <a:latin typeface="Eras Demi ITC" pitchFamily="34" charset="0"/>
              </a:rPr>
              <a:t>, </a:t>
            </a:r>
            <a:r>
              <a:rPr lang="en-US" sz="2200" dirty="0" err="1">
                <a:latin typeface="Eras Demi ITC" pitchFamily="34" charset="0"/>
              </a:rPr>
              <a:t>tetapi</a:t>
            </a:r>
            <a:r>
              <a:rPr lang="en-US" sz="2200" dirty="0">
                <a:latin typeface="Eras Demi ITC" pitchFamily="34" charset="0"/>
              </a:rPr>
              <a:t> di </a:t>
            </a:r>
            <a:r>
              <a:rPr lang="en-US" sz="2200" dirty="0" err="1">
                <a:latin typeface="Eras Demi ITC" pitchFamily="34" charset="0"/>
              </a:rPr>
              <a:t>sana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tidak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ada</a:t>
            </a:r>
            <a:r>
              <a:rPr lang="en-US" sz="2200" dirty="0">
                <a:latin typeface="Eras Demi ITC" pitchFamily="34" charset="0"/>
              </a:rPr>
              <a:t> air </a:t>
            </a:r>
            <a:r>
              <a:rPr lang="en-US" sz="2200" dirty="0" err="1">
                <a:latin typeface="Eras Demi ITC" pitchFamily="34" charset="0"/>
              </a:rPr>
              <a:t>untuk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diminum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bangsa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itu</a:t>
            </a:r>
            <a:r>
              <a:rPr lang="en-US" sz="2200" dirty="0">
                <a:latin typeface="Eras Demi ITC" pitchFamily="34" charset="0"/>
              </a:rPr>
              <a:t>".</a:t>
            </a:r>
          </a:p>
        </p:txBody>
      </p:sp>
      <p:pic>
        <p:nvPicPr>
          <p:cNvPr id="6" name="Picture 2" descr="OPINION: How the Bible works – Cranbrook Daily Townsm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7" r="32152"/>
          <a:stretch/>
        </p:blipFill>
        <p:spPr bwMode="auto">
          <a:xfrm>
            <a:off x="5457825" y="2480954"/>
            <a:ext cx="3341984" cy="3918123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7158" y="357166"/>
            <a:ext cx="6500858" cy="18158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Kembali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kita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diingatkan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bahwa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mengikuti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tuntunan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"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tiang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awan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tiang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api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"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tidak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berarti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Israel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terhindar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dari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semua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cobaan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Gill Sans Ultra Bold Condensed" pitchFamily="34" charset="0"/>
              </a:rPr>
              <a:t>ujian</a:t>
            </a:r>
            <a:r>
              <a:rPr lang="en-US" sz="2800" dirty="0">
                <a:solidFill>
                  <a:srgbClr val="FFFF00"/>
                </a:solidFill>
                <a:latin typeface="Gill Sans Ultra Bold Condensed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4580" y="2571744"/>
            <a:ext cx="64294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Franklin Gothic Demi Cond" pitchFamily="34" charset="0"/>
              </a:rPr>
              <a:t>Dalam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perjalanan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di</a:t>
            </a:r>
            <a:r>
              <a:rPr lang="en-US" sz="2800" dirty="0">
                <a:latin typeface="Franklin Gothic Demi Cond" pitchFamily="34" charset="0"/>
              </a:rPr>
              <a:t> Padang </a:t>
            </a:r>
            <a:r>
              <a:rPr lang="en-US" sz="2800" dirty="0" err="1">
                <a:latin typeface="Franklin Gothic Demi Cond" pitchFamily="34" charset="0"/>
              </a:rPr>
              <a:t>Gurun</a:t>
            </a:r>
            <a:r>
              <a:rPr lang="en-US" sz="2800" dirty="0">
                <a:latin typeface="Franklin Gothic Demi Cond" pitchFamily="34" charset="0"/>
              </a:rPr>
              <a:t>, </a:t>
            </a:r>
            <a:r>
              <a:rPr lang="en-US" sz="2800" dirty="0" err="1">
                <a:latin typeface="Franklin Gothic Demi Cond" pitchFamily="34" charset="0"/>
              </a:rPr>
              <a:t>Ada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satu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hal</a:t>
            </a:r>
            <a:r>
              <a:rPr lang="en-US" sz="2800" dirty="0">
                <a:latin typeface="Franklin Gothic Demi Cond" pitchFamily="34" charset="0"/>
              </a:rPr>
              <a:t> yang </a:t>
            </a:r>
            <a:r>
              <a:rPr lang="en-US" sz="2800" dirty="0" err="1">
                <a:latin typeface="Franklin Gothic Demi Cond" pitchFamily="34" charset="0"/>
              </a:rPr>
              <a:t>pasti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dibutuhkan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orang</a:t>
            </a:r>
            <a:r>
              <a:rPr lang="en-US" sz="2800" dirty="0">
                <a:latin typeface="Franklin Gothic Demi Cond" pitchFamily="34" charset="0"/>
              </a:rPr>
              <a:t> Israel, </a:t>
            </a:r>
            <a:r>
              <a:rPr lang="en-US" sz="2800" dirty="0" err="1">
                <a:latin typeface="Franklin Gothic Demi Cond" pitchFamily="34" charset="0"/>
              </a:rPr>
              <a:t>dan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itu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adalah</a:t>
            </a:r>
            <a:r>
              <a:rPr lang="en-US" sz="2800" dirty="0">
                <a:latin typeface="Franklin Gothic Demi Cond" pitchFamily="34" charset="0"/>
              </a:rPr>
              <a:t> air. </a:t>
            </a:r>
            <a:r>
              <a:rPr lang="en-US" sz="2800" dirty="0" err="1">
                <a:latin typeface="Franklin Gothic Demi Cond" pitchFamily="34" charset="0"/>
              </a:rPr>
              <a:t>Tepat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setelah</a:t>
            </a:r>
            <a:r>
              <a:rPr lang="en-US" sz="2800" dirty="0">
                <a:latin typeface="Franklin Gothic Demi Cond" pitchFamily="34" charset="0"/>
              </a:rPr>
              <a:t> Allah </a:t>
            </a:r>
            <a:r>
              <a:rPr lang="en-US" sz="2800" dirty="0" err="1">
                <a:latin typeface="Franklin Gothic Demi Cond" pitchFamily="34" charset="0"/>
              </a:rPr>
              <a:t>di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dalam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awan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memimpin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bangsa</a:t>
            </a:r>
            <a:r>
              <a:rPr lang="en-US" sz="2800" dirty="0">
                <a:latin typeface="Franklin Gothic Demi Cond" pitchFamily="34" charset="0"/>
              </a:rPr>
              <a:t> Israel </a:t>
            </a:r>
            <a:r>
              <a:rPr lang="en-US" sz="2800" dirty="0" err="1">
                <a:latin typeface="Franklin Gothic Demi Cond" pitchFamily="34" charset="0"/>
              </a:rPr>
              <a:t>melalui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Laut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Merah</a:t>
            </a:r>
            <a:r>
              <a:rPr lang="en-US" sz="2800" dirty="0">
                <a:latin typeface="Franklin Gothic Demi Cond" pitchFamily="34" charset="0"/>
              </a:rPr>
              <a:t>, </a:t>
            </a:r>
            <a:r>
              <a:rPr lang="en-US" sz="2800" dirty="0" err="1">
                <a:latin typeface="Franklin Gothic Demi Cond" pitchFamily="34" charset="0"/>
              </a:rPr>
              <a:t>mereka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mengikuti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Dia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melalui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gurun</a:t>
            </a:r>
            <a:r>
              <a:rPr lang="en-US" sz="2800" dirty="0">
                <a:latin typeface="Franklin Gothic Demi Cond" pitchFamily="34" charset="0"/>
              </a:rPr>
              <a:t> yang </a:t>
            </a:r>
            <a:r>
              <a:rPr lang="en-US" sz="2800" dirty="0" err="1">
                <a:latin typeface="Franklin Gothic Demi Cond" pitchFamily="34" charset="0"/>
              </a:rPr>
              <a:t>panas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tidak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berair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selama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tiga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hari</a:t>
            </a:r>
            <a:r>
              <a:rPr lang="en-US" sz="2800" dirty="0">
                <a:latin typeface="Franklin Gothic Demi Cond" pitchFamily="34" charset="0"/>
              </a:rPr>
              <a:t>. </a:t>
            </a:r>
            <a:r>
              <a:rPr lang="en-US" sz="2800" dirty="0" err="1">
                <a:latin typeface="Franklin Gothic Demi Cond" pitchFamily="34" charset="0"/>
              </a:rPr>
              <a:t>Terutama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gurun</a:t>
            </a:r>
            <a:r>
              <a:rPr lang="en-US" sz="2800" dirty="0">
                <a:latin typeface="Franklin Gothic Demi Cond" pitchFamily="34" charset="0"/>
              </a:rPr>
              <a:t>, </a:t>
            </a:r>
            <a:r>
              <a:rPr lang="en-US" sz="2800" dirty="0" err="1">
                <a:latin typeface="Franklin Gothic Demi Cond" pitchFamily="34" charset="0"/>
              </a:rPr>
              <a:t>di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mana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menemukan</a:t>
            </a:r>
            <a:r>
              <a:rPr lang="en-US" sz="2800" dirty="0">
                <a:latin typeface="Franklin Gothic Demi Cond" pitchFamily="34" charset="0"/>
              </a:rPr>
              <a:t> air </a:t>
            </a:r>
            <a:r>
              <a:rPr lang="en-US" sz="2800" dirty="0" err="1">
                <a:latin typeface="Franklin Gothic Demi Cond" pitchFamily="34" charset="0"/>
              </a:rPr>
              <a:t>sangatlah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penting</a:t>
            </a:r>
            <a:r>
              <a:rPr lang="en-US" sz="2800" dirty="0">
                <a:latin typeface="Franklin Gothic Demi Cond" pitchFamily="34" charset="0"/>
              </a:rPr>
              <a:t>, </a:t>
            </a:r>
            <a:r>
              <a:rPr lang="en-US" sz="2800" dirty="0" err="1">
                <a:latin typeface="Franklin Gothic Demi Cond" pitchFamily="34" charset="0"/>
              </a:rPr>
              <a:t>keputusasaan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mereka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dapat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dimengerti</a:t>
            </a:r>
            <a:r>
              <a:rPr lang="en-US" sz="2800" dirty="0">
                <a:latin typeface="Franklin Gothic Demi Cond" pitchFamily="34" charset="0"/>
              </a:rPr>
              <a:t>.</a:t>
            </a:r>
          </a:p>
        </p:txBody>
      </p:sp>
      <p:pic>
        <p:nvPicPr>
          <p:cNvPr id="10242" name="Picture 2" descr="Maksimal bagi Kristus: Sepuluh pengujian kehidu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2490597" cy="29765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44" name="Picture 4" descr="Mukjizat Di Padang Gurun : Mata Air Meriba » GKA Gloria Kota Satelit"/>
          <p:cNvPicPr>
            <a:picLocks noChangeAspect="1" noChangeArrowheads="1"/>
          </p:cNvPicPr>
          <p:nvPr/>
        </p:nvPicPr>
        <p:blipFill>
          <a:blip r:embed="rId4"/>
          <a:srcRect r="43777"/>
          <a:stretch>
            <a:fillRect/>
          </a:stretch>
        </p:blipFill>
        <p:spPr bwMode="auto">
          <a:xfrm>
            <a:off x="6715140" y="357166"/>
            <a:ext cx="2201879" cy="1958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57628"/>
            <a:ext cx="5786478" cy="27146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Keluaran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 15:24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	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Lalu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bersungut-sungutlah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bangsa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itu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kepada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 Musa, 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kata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mereka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: "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Apakah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 yang 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akan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kami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Eras Demi ITC" pitchFamily="34" charset="0"/>
              </a:rPr>
              <a:t>minum</a:t>
            </a:r>
            <a:r>
              <a:rPr lang="en-US" dirty="0">
                <a:solidFill>
                  <a:srgbClr val="FFFF00"/>
                </a:solidFill>
                <a:latin typeface="Eras Demi ITC" pitchFamily="34" charset="0"/>
              </a:rPr>
              <a:t>?"</a:t>
            </a:r>
          </a:p>
        </p:txBody>
      </p:sp>
      <p:pic>
        <p:nvPicPr>
          <p:cNvPr id="9220" name="Picture 4" descr="Kisah-Kisah Perjanjian L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2928958" cy="27415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214678" y="500042"/>
            <a:ext cx="5715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Bangsa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Israel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terus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berjalan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mengikuti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tuntunan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tiang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awan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tiang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api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tiba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satu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tempat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yaitu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Mara,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sana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menemukan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air,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namun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sayangnya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airnya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pahit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. 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9222" name="AutoShape 6" descr="Bible Vector Art Stock Images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Get More from the Bible This Year: Six Marks of Mature Reading | Desiring  Go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500570"/>
            <a:ext cx="3426805" cy="1928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mahaman Konteks Firman Tuhan yang Benar | Abbalove Ministries"/>
          <p:cNvPicPr>
            <a:picLocks noChangeAspect="1" noChangeArrowheads="1"/>
          </p:cNvPicPr>
          <p:nvPr/>
        </p:nvPicPr>
        <p:blipFill>
          <a:blip r:embed="rId2"/>
          <a:srcRect l="15830" b="1697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/>
              <a:t>	</a:t>
            </a:r>
            <a:r>
              <a:rPr lang="en-US" sz="2600" dirty="0">
                <a:latin typeface="Berlin Sans FB" pitchFamily="34" charset="0"/>
              </a:rPr>
              <a:t>Dari Mara </a:t>
            </a:r>
            <a:r>
              <a:rPr lang="en-US" sz="2600" dirty="0" err="1">
                <a:latin typeface="Berlin Sans FB" pitchFamily="34" charset="0"/>
              </a:rPr>
              <a:t>mereka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terus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berjalan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mengikuti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tuntunan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tiang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awan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tiang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api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berhenti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Rafidim</a:t>
            </a:r>
            <a:r>
              <a:rPr lang="en-US" sz="2600" dirty="0">
                <a:latin typeface="Berlin Sans FB" pitchFamily="34" charset="0"/>
              </a:rPr>
              <a:t>, </a:t>
            </a:r>
            <a:r>
              <a:rPr lang="en-US" sz="2600" dirty="0" err="1">
                <a:latin typeface="Berlin Sans FB" pitchFamily="34" charset="0"/>
              </a:rPr>
              <a:t>namun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sini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mereka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tidak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menemukan</a:t>
            </a:r>
            <a:r>
              <a:rPr lang="en-US" sz="2600" dirty="0">
                <a:latin typeface="Berlin Sans FB" pitchFamily="34" charset="0"/>
              </a:rPr>
              <a:t> air. </a:t>
            </a:r>
          </a:p>
          <a:p>
            <a:pPr>
              <a:buNone/>
            </a:pPr>
            <a:r>
              <a:rPr lang="en-US" sz="2600" dirty="0"/>
              <a:t>	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Keluaran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17:2-3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Jadi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mulailah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mereka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itu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bertengkar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dengan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Musa,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kata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mereka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: "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Berikanlah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air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kepada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kami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supaya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kami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dapat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minum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."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Tetapi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Musa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berkata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kepada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mereka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: "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Mengapakah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kamu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bertengkar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dengan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aku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?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Mengapakah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kamu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mencobai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TUHAN?"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Hauslah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bangsa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itu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akan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air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di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sana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;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bersungut-sungutlah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bangsa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itu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kepada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Musa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dan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berkata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: "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Mengapa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pula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engkau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memimpin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kami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keluar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dari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Mesir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untuk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membunuh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kami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anak-anak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kami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dan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ternak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kami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dengan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Franklin Gothic Demi Cond" pitchFamily="34" charset="0"/>
              </a:rPr>
              <a:t>kehausan</a:t>
            </a:r>
            <a:r>
              <a:rPr lang="en-US" sz="2600" dirty="0">
                <a:solidFill>
                  <a:srgbClr val="002060"/>
                </a:solidFill>
                <a:latin typeface="Franklin Gothic Demi Cond" pitchFamily="34" charset="0"/>
              </a:rPr>
              <a:t>?"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20090" y="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065186" y="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029" y="365125"/>
            <a:ext cx="5373370" cy="8070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Bernard MT Condensed" pitchFamily="18" charset="0"/>
              </a:rPr>
              <a:t>Ellen G. White, Advent </a:t>
            </a:r>
            <a:r>
              <a:rPr lang="en-US" sz="2400" dirty="0" err="1">
                <a:latin typeface="Bernard MT Condensed" pitchFamily="18" charset="0"/>
              </a:rPr>
              <a:t>Riview</a:t>
            </a:r>
            <a:r>
              <a:rPr lang="en-US" sz="2400" dirty="0">
                <a:latin typeface="Bernard MT Condensed" pitchFamily="18" charset="0"/>
              </a:rPr>
              <a:t> and Sabbath Herald, 7 April 1903, </a:t>
            </a:r>
          </a:p>
        </p:txBody>
      </p:sp>
      <p:pic>
        <p:nvPicPr>
          <p:cNvPr id="5" name="Picture 2" descr="Ellen G White (1827-1915) | Ellen g white, Ellen white, James white"/>
          <p:cNvPicPr>
            <a:picLocks noChangeAspect="1" noChangeArrowheads="1"/>
          </p:cNvPicPr>
          <p:nvPr/>
        </p:nvPicPr>
        <p:blipFill rotWithShape="1">
          <a:blip r:embed="rId2"/>
          <a:srcRect l="14260" r="12982"/>
          <a:stretch/>
        </p:blipFill>
        <p:spPr bwMode="auto">
          <a:xfrm>
            <a:off x="360045" y="1172194"/>
            <a:ext cx="2569467" cy="4513131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470" y="1360875"/>
            <a:ext cx="5904656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>
                <a:latin typeface="Berlin Sans FB" pitchFamily="34" charset="0"/>
              </a:rPr>
              <a:t>	"</a:t>
            </a:r>
            <a:r>
              <a:rPr lang="en-US" sz="2200" dirty="0" err="1">
                <a:latin typeface="Berlin Sans FB" pitchFamily="34" charset="0"/>
              </a:rPr>
              <a:t>Tetapi</a:t>
            </a:r>
            <a:r>
              <a:rPr lang="en-US" sz="2200" dirty="0">
                <a:latin typeface="Berlin Sans FB" pitchFamily="34" charset="0"/>
              </a:rPr>
              <a:t> pada zaman </a:t>
            </a:r>
            <a:r>
              <a:rPr lang="en-US" sz="2200" dirty="0" err="1">
                <a:latin typeface="Berlin Sans FB" pitchFamily="34" charset="0"/>
              </a:rPr>
              <a:t>dahulu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Tuhan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memimpin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umat</a:t>
            </a:r>
            <a:r>
              <a:rPr lang="en-US" sz="2200" dirty="0">
                <a:latin typeface="Berlin Sans FB" pitchFamily="34" charset="0"/>
              </a:rPr>
              <a:t>-Nya </a:t>
            </a:r>
            <a:r>
              <a:rPr lang="en-US" sz="2200" dirty="0" err="1">
                <a:latin typeface="Berlin Sans FB" pitchFamily="34" charset="0"/>
              </a:rPr>
              <a:t>ke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Rafidim</a:t>
            </a:r>
            <a:r>
              <a:rPr lang="en-US" sz="2200" dirty="0">
                <a:latin typeface="Berlin Sans FB" pitchFamily="34" charset="0"/>
              </a:rPr>
              <a:t>, dan </a:t>
            </a:r>
            <a:r>
              <a:rPr lang="en-US" sz="2200" dirty="0" err="1">
                <a:latin typeface="Berlin Sans FB" pitchFamily="34" charset="0"/>
              </a:rPr>
              <a:t>Dia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mungkin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memilih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untuk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memimpin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kita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ke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sana</a:t>
            </a:r>
            <a:r>
              <a:rPr lang="en-US" sz="2200" dirty="0">
                <a:latin typeface="Berlin Sans FB" pitchFamily="34" charset="0"/>
              </a:rPr>
              <a:t> juga, </a:t>
            </a:r>
            <a:r>
              <a:rPr lang="en-US" sz="2200" dirty="0" err="1">
                <a:latin typeface="Berlin Sans FB" pitchFamily="34" charset="0"/>
              </a:rPr>
              <a:t>untuk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menguji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kesetiaan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kita</a:t>
            </a:r>
            <a:r>
              <a:rPr lang="en-US" sz="2200" dirty="0">
                <a:latin typeface="Berlin Sans FB" pitchFamily="34" charset="0"/>
              </a:rPr>
              <a:t>. </a:t>
            </a:r>
            <a:r>
              <a:rPr lang="en-US" sz="2200" dirty="0" err="1">
                <a:latin typeface="Berlin Sans FB" pitchFamily="34" charset="0"/>
              </a:rPr>
              <a:t>Dia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tidak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selalu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membawa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kita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ke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tempat</a:t>
            </a:r>
            <a:r>
              <a:rPr lang="en-US" sz="2200" dirty="0">
                <a:latin typeface="Berlin Sans FB" pitchFamily="34" charset="0"/>
              </a:rPr>
              <a:t> yang </a:t>
            </a:r>
            <a:r>
              <a:rPr lang="en-US" sz="2200" dirty="0" err="1">
                <a:latin typeface="Berlin Sans FB" pitchFamily="34" charset="0"/>
              </a:rPr>
              <a:t>menyenangkan</a:t>
            </a:r>
            <a:r>
              <a:rPr lang="en-US" sz="2200" dirty="0">
                <a:latin typeface="Berlin Sans FB" pitchFamily="34" charset="0"/>
              </a:rPr>
              <a:t>. Jika </a:t>
            </a:r>
            <a:r>
              <a:rPr lang="en-US" sz="2200" dirty="0" err="1">
                <a:latin typeface="Berlin Sans FB" pitchFamily="34" charset="0"/>
              </a:rPr>
              <a:t>Dia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melakukannya</a:t>
            </a:r>
            <a:r>
              <a:rPr lang="en-US" sz="2200" dirty="0">
                <a:latin typeface="Berlin Sans FB" pitchFamily="34" charset="0"/>
              </a:rPr>
              <a:t>, </a:t>
            </a:r>
            <a:r>
              <a:rPr lang="en-US" sz="2200" dirty="0" err="1">
                <a:latin typeface="Berlin Sans FB" pitchFamily="34" charset="0"/>
              </a:rPr>
              <a:t>dalam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kecukupan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kita</a:t>
            </a:r>
            <a:r>
              <a:rPr lang="en-US" sz="2200" dirty="0">
                <a:latin typeface="Berlin Sans FB" pitchFamily="34" charset="0"/>
              </a:rPr>
              <a:t>, </a:t>
            </a:r>
            <a:r>
              <a:rPr lang="en-US" sz="2200" dirty="0" err="1">
                <a:latin typeface="Berlin Sans FB" pitchFamily="34" charset="0"/>
              </a:rPr>
              <a:t>kita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dapat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melupakan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bahwa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Dia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adalah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penolong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kita</a:t>
            </a:r>
            <a:r>
              <a:rPr lang="en-US" sz="2200" dirty="0">
                <a:latin typeface="Berlin Sans FB" pitchFamily="34" charset="0"/>
              </a:rPr>
              <a:t>. </a:t>
            </a:r>
            <a:r>
              <a:rPr lang="en-US" sz="2200" dirty="0" err="1">
                <a:latin typeface="Berlin Sans FB" pitchFamily="34" charset="0"/>
              </a:rPr>
              <a:t>Dia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rindu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untuk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memanifestasikan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diri</a:t>
            </a:r>
            <a:r>
              <a:rPr lang="en-US" sz="2200" dirty="0">
                <a:latin typeface="Berlin Sans FB" pitchFamily="34" charset="0"/>
              </a:rPr>
              <a:t>-Nya </a:t>
            </a:r>
            <a:r>
              <a:rPr lang="en-US" sz="2200" dirty="0" err="1">
                <a:latin typeface="Berlin Sans FB" pitchFamily="34" charset="0"/>
              </a:rPr>
              <a:t>kepada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kita</a:t>
            </a:r>
            <a:r>
              <a:rPr lang="en-US" sz="2200" dirty="0">
                <a:latin typeface="Berlin Sans FB" pitchFamily="34" charset="0"/>
              </a:rPr>
              <a:t>, dan </a:t>
            </a:r>
            <a:r>
              <a:rPr lang="en-US" sz="2200" dirty="0" err="1">
                <a:latin typeface="Berlin Sans FB" pitchFamily="34" charset="0"/>
              </a:rPr>
              <a:t>untuk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mengungkapkan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persediaan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berlimpah</a:t>
            </a:r>
            <a:r>
              <a:rPr lang="en-US" sz="2200" dirty="0">
                <a:latin typeface="Berlin Sans FB" pitchFamily="34" charset="0"/>
              </a:rPr>
              <a:t> yang </a:t>
            </a:r>
            <a:r>
              <a:rPr lang="en-US" sz="2200" dirty="0" err="1">
                <a:latin typeface="Berlin Sans FB" pitchFamily="34" charset="0"/>
              </a:rPr>
              <a:t>kita</a:t>
            </a:r>
            <a:r>
              <a:rPr lang="en-US" sz="2200" dirty="0">
                <a:latin typeface="Berlin Sans FB" pitchFamily="34" charset="0"/>
              </a:rPr>
              <a:t> </a:t>
            </a:r>
            <a:r>
              <a:rPr lang="en-US" sz="2200" dirty="0" err="1">
                <a:latin typeface="Berlin Sans FB" pitchFamily="34" charset="0"/>
              </a:rPr>
              <a:t>miliki</a:t>
            </a:r>
            <a:r>
              <a:rPr lang="en-US" sz="2200" dirty="0">
                <a:latin typeface="Berlin Sans FB" pitchFamily="34" charset="0"/>
              </a:rPr>
              <a:t>, dan </a:t>
            </a:r>
            <a:r>
              <a:rPr lang="en-US" sz="2200" dirty="0" err="1">
                <a:latin typeface="Bernard MT Condensed" pitchFamily="18" charset="0"/>
              </a:rPr>
              <a:t>Dia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mengizinkan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pencobaan</a:t>
            </a:r>
            <a:r>
              <a:rPr lang="en-US" sz="2200" dirty="0">
                <a:latin typeface="Bernard MT Condensed" pitchFamily="18" charset="0"/>
              </a:rPr>
              <a:t> dan </a:t>
            </a:r>
            <a:r>
              <a:rPr lang="en-US" sz="2200" dirty="0" err="1">
                <a:latin typeface="Bernard MT Condensed" pitchFamily="18" charset="0"/>
              </a:rPr>
              <a:t>kekecewaan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datang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kepada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kita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sehingga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kita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dapat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menyadari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ketidakberdayaan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kita</a:t>
            </a:r>
            <a:r>
              <a:rPr lang="en-US" sz="2200" dirty="0">
                <a:latin typeface="Bernard MT Condensed" pitchFamily="18" charset="0"/>
              </a:rPr>
              <a:t>, dan </a:t>
            </a:r>
            <a:r>
              <a:rPr lang="en-US" sz="2200" dirty="0" err="1">
                <a:latin typeface="Bernard MT Condensed" pitchFamily="18" charset="0"/>
              </a:rPr>
              <a:t>belajar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untuk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meminta</a:t>
            </a:r>
            <a:r>
              <a:rPr lang="en-US" sz="2200" dirty="0">
                <a:latin typeface="Bernard MT Condensed" pitchFamily="18" charset="0"/>
              </a:rPr>
              <a:t> </a:t>
            </a:r>
            <a:r>
              <a:rPr lang="en-US" sz="2200" dirty="0" err="1">
                <a:latin typeface="Bernard MT Condensed" pitchFamily="18" charset="0"/>
              </a:rPr>
              <a:t>pertolongan</a:t>
            </a:r>
            <a:r>
              <a:rPr lang="en-US" sz="2200" dirty="0">
                <a:latin typeface="Bernard MT Condensed" pitchFamily="18" charset="0"/>
              </a:rPr>
              <a:t>-Nya".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3500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Mengikuti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tiang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awan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tiang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api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tidak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menghindarkan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dari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kekurangan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air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merasakan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kehausan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Tetapi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satu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hal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yang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pasti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adalah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mereka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bisa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mati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karena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tidak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percaya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kepada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Bernard MT Condensed" pitchFamily="18" charset="0"/>
              </a:rPr>
              <a:t>Tuhan</a:t>
            </a:r>
            <a:r>
              <a:rPr lang="en-US" sz="3000" dirty="0">
                <a:solidFill>
                  <a:srgbClr val="FFFF00"/>
                </a:solidFill>
                <a:latin typeface="Bernard MT Condensed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namun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tidak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akan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mati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karena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kehausan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Tuhan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tetap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memelihara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umat-Nya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[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Keluaran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15:22-27, 17:1-7].</a:t>
            </a:r>
          </a:p>
        </p:txBody>
      </p:sp>
      <p:pic>
        <p:nvPicPr>
          <p:cNvPr id="6148" name="Picture 4" descr="Mukjizat Di Padang Gurun : Mata Air Meriba » GKA Gloria Kota Satelit"/>
          <p:cNvPicPr>
            <a:picLocks noChangeAspect="1" noChangeArrowheads="1"/>
          </p:cNvPicPr>
          <p:nvPr/>
        </p:nvPicPr>
        <p:blipFill>
          <a:blip r:embed="rId2"/>
          <a:srcRect b="26815"/>
          <a:stretch>
            <a:fillRect/>
          </a:stretch>
        </p:blipFill>
        <p:spPr bwMode="auto">
          <a:xfrm>
            <a:off x="0" y="3511990"/>
            <a:ext cx="9144000" cy="334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76675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31520"/>
            <a:ext cx="4567428" cy="1426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  <a:latin typeface="Impact" pitchFamily="34" charset="0"/>
              </a:rPr>
              <a:t>PERTENTANGAN BESAR DI PADANG GURUN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  <a:latin typeface="Bernard MT Condensed" pitchFamily="18" charset="0"/>
              </a:rPr>
              <a:t>Selasa, 12 Juli 2022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B161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2480954"/>
            <a:ext cx="5206305" cy="4235551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>
                <a:latin typeface="Eras Bold ITC" pitchFamily="34" charset="0"/>
              </a:rPr>
              <a:t>Lukas 4:1-2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300" dirty="0">
                <a:latin typeface="Eras Demi ITC" pitchFamily="34" charset="0"/>
              </a:rPr>
              <a:t>"</a:t>
            </a:r>
            <a:r>
              <a:rPr lang="en-US" sz="2300" dirty="0" err="1">
                <a:latin typeface="Eras Demi ITC" pitchFamily="34" charset="0"/>
              </a:rPr>
              <a:t>Yesus</a:t>
            </a:r>
            <a:r>
              <a:rPr lang="en-US" sz="2300" dirty="0">
                <a:latin typeface="Eras Demi ITC" pitchFamily="34" charset="0"/>
              </a:rPr>
              <a:t>, yang </a:t>
            </a:r>
            <a:r>
              <a:rPr lang="en-US" sz="2300" dirty="0" err="1">
                <a:latin typeface="Eras Demi ITC" pitchFamily="34" charset="0"/>
              </a:rPr>
              <a:t>penuh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dengan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Roh</a:t>
            </a:r>
            <a:r>
              <a:rPr lang="en-US" sz="2300" dirty="0">
                <a:latin typeface="Eras Demi ITC" pitchFamily="34" charset="0"/>
              </a:rPr>
              <a:t> Kudus, </a:t>
            </a:r>
            <a:r>
              <a:rPr lang="en-US" sz="2300" dirty="0" err="1">
                <a:latin typeface="Eras Demi ITC" pitchFamily="34" charset="0"/>
              </a:rPr>
              <a:t>kembali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dari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sungai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Yordan</a:t>
            </a:r>
            <a:r>
              <a:rPr lang="en-US" sz="2300" dirty="0">
                <a:latin typeface="Eras Demi ITC" pitchFamily="34" charset="0"/>
              </a:rPr>
              <a:t>, </a:t>
            </a:r>
            <a:r>
              <a:rPr lang="en-US" sz="2300" dirty="0" err="1">
                <a:latin typeface="Eras Demi ITC" pitchFamily="34" charset="0"/>
              </a:rPr>
              <a:t>lalu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dibawa</a:t>
            </a:r>
            <a:r>
              <a:rPr lang="en-US" sz="2300" dirty="0">
                <a:latin typeface="Eras Demi ITC" pitchFamily="34" charset="0"/>
              </a:rPr>
              <a:t> oleh </a:t>
            </a:r>
            <a:r>
              <a:rPr lang="en-US" sz="2300" dirty="0" err="1">
                <a:latin typeface="Eras Demi ITC" pitchFamily="34" charset="0"/>
              </a:rPr>
              <a:t>Roh</a:t>
            </a:r>
            <a:r>
              <a:rPr lang="en-US" sz="2300" dirty="0">
                <a:latin typeface="Eras Demi ITC" pitchFamily="34" charset="0"/>
              </a:rPr>
              <a:t> Kudus </a:t>
            </a:r>
            <a:r>
              <a:rPr lang="en-US" sz="2300" dirty="0" err="1">
                <a:latin typeface="Eras Demi ITC" pitchFamily="34" charset="0"/>
              </a:rPr>
              <a:t>ke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padang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gurun</a:t>
            </a:r>
            <a:r>
              <a:rPr lang="en-US" sz="2300" dirty="0">
                <a:latin typeface="Eras Demi ITC" pitchFamily="34" charset="0"/>
              </a:rPr>
              <a:t>. Di situ </a:t>
            </a:r>
            <a:r>
              <a:rPr lang="en-US" sz="2300" dirty="0" err="1">
                <a:latin typeface="Eras Demi ITC" pitchFamily="34" charset="0"/>
              </a:rPr>
              <a:t>Ia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tinggal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empat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puluh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hari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lamanya</a:t>
            </a:r>
            <a:r>
              <a:rPr lang="en-US" sz="2300" dirty="0">
                <a:latin typeface="Eras Demi ITC" pitchFamily="34" charset="0"/>
              </a:rPr>
              <a:t> dan </a:t>
            </a:r>
            <a:r>
              <a:rPr lang="en-US" sz="2300" dirty="0" err="1">
                <a:latin typeface="Eras Demi ITC" pitchFamily="34" charset="0"/>
              </a:rPr>
              <a:t>dicobai</a:t>
            </a:r>
            <a:r>
              <a:rPr lang="en-US" sz="2300" dirty="0">
                <a:latin typeface="Eras Demi ITC" pitchFamily="34" charset="0"/>
              </a:rPr>
              <a:t> Iblis. </a:t>
            </a:r>
            <a:r>
              <a:rPr lang="en-US" sz="2300" dirty="0" err="1">
                <a:latin typeface="Eras Demi ITC" pitchFamily="34" charset="0"/>
              </a:rPr>
              <a:t>Selama</a:t>
            </a:r>
            <a:r>
              <a:rPr lang="en-US" sz="2300" dirty="0">
                <a:latin typeface="Eras Demi ITC" pitchFamily="34" charset="0"/>
              </a:rPr>
              <a:t> di situ </a:t>
            </a:r>
            <a:r>
              <a:rPr lang="en-US" sz="2300" dirty="0" err="1">
                <a:latin typeface="Eras Demi ITC" pitchFamily="34" charset="0"/>
              </a:rPr>
              <a:t>Ia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tidak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makan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apa-apa</a:t>
            </a:r>
            <a:r>
              <a:rPr lang="en-US" sz="2300" dirty="0">
                <a:latin typeface="Eras Demi ITC" pitchFamily="34" charset="0"/>
              </a:rPr>
              <a:t> dan </a:t>
            </a:r>
            <a:r>
              <a:rPr lang="en-US" sz="2300" dirty="0" err="1">
                <a:latin typeface="Eras Demi ITC" pitchFamily="34" charset="0"/>
              </a:rPr>
              <a:t>sesudah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waktu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itu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Ia</a:t>
            </a:r>
            <a:r>
              <a:rPr lang="en-US" sz="2300" dirty="0">
                <a:latin typeface="Eras Demi ITC" pitchFamily="34" charset="0"/>
              </a:rPr>
              <a:t> </a:t>
            </a:r>
            <a:r>
              <a:rPr lang="en-US" sz="2300" dirty="0" err="1">
                <a:latin typeface="Eras Demi ITC" pitchFamily="34" charset="0"/>
              </a:rPr>
              <a:t>lapar</a:t>
            </a:r>
            <a:r>
              <a:rPr lang="en-US" sz="2300" dirty="0">
                <a:latin typeface="Eras Demi ITC" pitchFamily="34" charset="0"/>
              </a:rPr>
              <a:t>".</a:t>
            </a:r>
          </a:p>
        </p:txBody>
      </p:sp>
      <p:pic>
        <p:nvPicPr>
          <p:cNvPr id="6" name="Picture 2" descr="Why Should I Believe the Bible?"/>
          <p:cNvPicPr>
            <a:picLocks noChangeAspect="1" noChangeArrowheads="1"/>
          </p:cNvPicPr>
          <p:nvPr/>
        </p:nvPicPr>
        <p:blipFill rotWithShape="1">
          <a:blip r:embed="rId2"/>
          <a:srcRect l="27181" r="28253"/>
          <a:stretch/>
        </p:blipFill>
        <p:spPr bwMode="auto">
          <a:xfrm>
            <a:off x="5457825" y="2480954"/>
            <a:ext cx="3341984" cy="3918123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dirty="0" err="1">
                <a:latin typeface="Impact" pitchFamily="34" charset="0"/>
              </a:rPr>
              <a:t>Pencobaan</a:t>
            </a:r>
            <a:r>
              <a:rPr lang="en-US" sz="2800" dirty="0">
                <a:latin typeface="Impact" pitchFamily="34" charset="0"/>
              </a:rPr>
              <a:t> yang </a:t>
            </a:r>
            <a:r>
              <a:rPr lang="en-US" sz="2800" dirty="0" err="1">
                <a:latin typeface="Impact" pitchFamily="34" charset="0"/>
              </a:rPr>
              <a:t>dialami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Yesus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di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padang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gurun</a:t>
            </a:r>
            <a:r>
              <a:rPr lang="en-US" sz="2800" dirty="0">
                <a:latin typeface="Impact" pitchFamily="34" charset="0"/>
              </a:rPr>
              <a:t> [Lukas 4:1-13] </a:t>
            </a:r>
            <a:r>
              <a:rPr lang="en-US" sz="2800" dirty="0" err="1">
                <a:latin typeface="Impact" pitchFamily="34" charset="0"/>
              </a:rPr>
              <a:t>memberi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beberapa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pelajaran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penting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kepada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kita</a:t>
            </a:r>
            <a:r>
              <a:rPr lang="en-US" sz="2800" dirty="0">
                <a:latin typeface="Impact" pitchFamily="34" charset="0"/>
              </a:rPr>
              <a:t>, </a:t>
            </a:r>
            <a:r>
              <a:rPr lang="en-US" sz="2800" dirty="0" err="1">
                <a:latin typeface="Impact" pitchFamily="34" charset="0"/>
              </a:rPr>
              <a:t>yaitu</a:t>
            </a:r>
            <a:r>
              <a:rPr lang="en-US" sz="2800" dirty="0">
                <a:latin typeface="Impact" pitchFamily="34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414" y="1285860"/>
            <a:ext cx="7715304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latin typeface="Franklin Gothic Demi Cond" pitchFamily="34" charset="0"/>
              </a:rPr>
              <a:t>Tuhan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tidak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pernah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mencobai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siapapun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tetapi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Dia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memang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menuntun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cawan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lebur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pencobaan</a:t>
            </a:r>
            <a:r>
              <a:rPr lang="en-US" sz="2200" dirty="0">
                <a:latin typeface="Franklin Gothic Demi Cond" pitchFamily="34" charset="0"/>
              </a:rPr>
              <a:t>. </a:t>
            </a:r>
            <a:r>
              <a:rPr lang="en-US" sz="2200" dirty="0" err="1">
                <a:latin typeface="Franklin Gothic Demi Cond" pitchFamily="34" charset="0"/>
              </a:rPr>
              <a:t>Bahkan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Roh</a:t>
            </a:r>
            <a:r>
              <a:rPr lang="en-US" sz="2200" dirty="0">
                <a:latin typeface="Franklin Gothic Demi Cond" pitchFamily="34" charset="0"/>
              </a:rPr>
              <a:t> Kudus </a:t>
            </a:r>
            <a:r>
              <a:rPr lang="en-US" sz="2200" dirty="0" err="1">
                <a:latin typeface="Franklin Gothic Demi Cond" pitchFamily="34" charset="0"/>
              </a:rPr>
              <a:t>itulah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membawa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Yesus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dahulu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padang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belantara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untuk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dicobai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oleh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Setan</a:t>
            </a:r>
            <a:r>
              <a:rPr lang="en-US" sz="2200" dirty="0">
                <a:latin typeface="Franklin Gothic Demi Cond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4414" y="2714620"/>
            <a:ext cx="7715304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latin typeface="Franklin Gothic Demi Cond" pitchFamily="34" charset="0"/>
              </a:rPr>
              <a:t>Pencobaan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bisa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sangat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sulit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karena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itu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menarik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hal-hal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benar-benar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inginkan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dan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sepertinya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selalu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datang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pada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saat-saat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terlemah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4414" y="4143380"/>
            <a:ext cx="7715304" cy="2462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latin typeface="Franklin Gothic Demi Cond" pitchFamily="34" charset="0"/>
              </a:rPr>
              <a:t>Roh</a:t>
            </a:r>
            <a:r>
              <a:rPr lang="en-US" sz="2200" dirty="0">
                <a:latin typeface="Franklin Gothic Demi Cond" pitchFamily="34" charset="0"/>
              </a:rPr>
              <a:t> Kudus </a:t>
            </a:r>
            <a:r>
              <a:rPr lang="en-US" sz="2200" dirty="0" err="1">
                <a:latin typeface="Franklin Gothic Demi Cond" pitchFamily="34" charset="0"/>
              </a:rPr>
              <a:t>dapat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membawa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saat-saat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ujian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melibatkan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berhadapan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dengan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godaan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setan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ganas</a:t>
            </a:r>
            <a:r>
              <a:rPr lang="en-US" sz="2200" dirty="0">
                <a:latin typeface="Franklin Gothic Demi Cond" pitchFamily="34" charset="0"/>
              </a:rPr>
              <a:t>. </a:t>
            </a:r>
            <a:r>
              <a:rPr lang="en-US" sz="2200" dirty="0" err="1">
                <a:latin typeface="Franklin Gothic Demi Cond" pitchFamily="34" charset="0"/>
              </a:rPr>
              <a:t>Pada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saat-saat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seperti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itu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ketika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merasakan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pencobaan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ini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begitu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kuat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mungkin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salah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paham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berpikir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bahwa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tidak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mengikuti</a:t>
            </a:r>
            <a:r>
              <a:rPr lang="en-US" sz="2200" dirty="0">
                <a:latin typeface="Franklin Gothic Demi Cond" pitchFamily="34" charset="0"/>
              </a:rPr>
              <a:t> Allah </a:t>
            </a:r>
            <a:r>
              <a:rPr lang="en-US" sz="2200" dirty="0" err="1">
                <a:latin typeface="Franklin Gothic Demi Cond" pitchFamily="34" charset="0"/>
              </a:rPr>
              <a:t>dengan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benar</a:t>
            </a:r>
            <a:r>
              <a:rPr lang="en-US" sz="2200" dirty="0">
                <a:latin typeface="Franklin Gothic Demi Cond" pitchFamily="34" charset="0"/>
              </a:rPr>
              <a:t>. </a:t>
            </a:r>
            <a:r>
              <a:rPr lang="en-US" sz="2200" dirty="0" err="1">
                <a:latin typeface="Franklin Gothic Demi Cond" pitchFamily="34" charset="0"/>
              </a:rPr>
              <a:t>Tetapi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ini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belum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tentu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benar</a:t>
            </a:r>
            <a:r>
              <a:rPr lang="en-US" sz="2200" dirty="0">
                <a:latin typeface="Franklin Gothic Demi Cond" pitchFamily="34" charset="0"/>
              </a:rPr>
              <a:t>. </a:t>
            </a:r>
            <a:r>
              <a:rPr lang="en-US" sz="2200" dirty="0" err="1">
                <a:latin typeface="Franklin Gothic Demi Cond" pitchFamily="34" charset="0"/>
              </a:rPr>
              <a:t>Sebab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apabila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ditempatkan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dalam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suatu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keadaan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sulit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kadang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merasa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bimbang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apakah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telah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dipimpin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oleh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Roh</a:t>
            </a:r>
            <a:r>
              <a:rPr lang="en-US" sz="2200" dirty="0">
                <a:latin typeface="Franklin Gothic Demi Cond" pitchFamily="34" charset="0"/>
              </a:rPr>
              <a:t> Allah </a:t>
            </a:r>
            <a:r>
              <a:rPr lang="en-US" sz="2200" dirty="0" err="1">
                <a:latin typeface="Franklin Gothic Demi Cond" pitchFamily="34" charset="0"/>
              </a:rPr>
              <a:t>atau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tidak</a:t>
            </a:r>
            <a:r>
              <a:rPr lang="en-US" sz="2200" dirty="0">
                <a:latin typeface="Franklin Gothic Demi Cond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1000108"/>
            <a:ext cx="457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1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596" y="2428868"/>
            <a:ext cx="457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2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596" y="4572008"/>
            <a:ext cx="457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3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0166" y="500042"/>
            <a:ext cx="721523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latin typeface="Franklin Gothic Demi Cond" pitchFamily="34" charset="0"/>
              </a:rPr>
              <a:t>Bila</a:t>
            </a:r>
            <a:r>
              <a:rPr lang="en-US" sz="2200" dirty="0">
                <a:latin typeface="Franklin Gothic Demi Cond" pitchFamily="34" charset="0"/>
              </a:rPr>
              <a:t> Allah </a:t>
            </a:r>
            <a:r>
              <a:rPr lang="en-US" sz="2200" dirty="0" err="1">
                <a:latin typeface="Franklin Gothic Demi Cond" pitchFamily="34" charset="0"/>
              </a:rPr>
              <a:t>membawa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dalam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ujian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Ia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pasti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mempunyai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suatu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maksud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hendak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dilaksanakan-Nya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untuk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kebaikan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0166" y="1928802"/>
            <a:ext cx="7215222" cy="24622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latin typeface="Franklin Gothic Demi Cond" pitchFamily="34" charset="0"/>
              </a:rPr>
              <a:t>Yesus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tidak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takabur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dalam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segala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janji</a:t>
            </a:r>
            <a:r>
              <a:rPr lang="en-US" sz="2200" dirty="0">
                <a:latin typeface="Franklin Gothic Demi Cond" pitchFamily="34" charset="0"/>
              </a:rPr>
              <a:t> Allah </a:t>
            </a:r>
            <a:r>
              <a:rPr lang="en-US" sz="2200" dirty="0" err="1">
                <a:latin typeface="Franklin Gothic Demi Cond" pitchFamily="34" charset="0"/>
              </a:rPr>
              <a:t>dengan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pergi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tanpa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disuruh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padang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belantara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tidaklah</a:t>
            </a:r>
            <a:r>
              <a:rPr lang="en-US" sz="2200" dirty="0">
                <a:latin typeface="Franklin Gothic Demi Cond" pitchFamily="34" charset="0"/>
              </a:rPr>
              <a:t> pula </a:t>
            </a:r>
            <a:r>
              <a:rPr lang="en-US" sz="2200" dirty="0" err="1">
                <a:latin typeface="Franklin Gothic Demi Cond" pitchFamily="34" charset="0"/>
              </a:rPr>
              <a:t>Ia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putus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asa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ketika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penggodaan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datang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kepada-Nya</a:t>
            </a:r>
            <a:r>
              <a:rPr lang="en-US" sz="2200" dirty="0">
                <a:latin typeface="Franklin Gothic Demi Cond" pitchFamily="34" charset="0"/>
              </a:rPr>
              <a:t>. </a:t>
            </a:r>
            <a:r>
              <a:rPr lang="en-US" sz="2200" dirty="0" err="1">
                <a:latin typeface="Franklin Gothic Demi Cond" pitchFamily="34" charset="0"/>
              </a:rPr>
              <a:t>Demikian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juga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seharusnya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dengan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. Kita </a:t>
            </a:r>
            <a:r>
              <a:rPr lang="en-US" sz="2200" dirty="0" err="1">
                <a:latin typeface="Franklin Gothic Demi Cond" pitchFamily="34" charset="0"/>
              </a:rPr>
              <a:t>tidak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perlu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untuk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mendekatkan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diri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kepada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pencobaan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tetapi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perlu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mempercayai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Tuhan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ketika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pencobaan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datang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atau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ketika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Tuhan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menuntun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pencobaan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itu</a:t>
            </a:r>
            <a:r>
              <a:rPr lang="en-US" sz="2200" dirty="0">
                <a:latin typeface="Franklin Gothic Demi Cond" pitchFamily="34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0166" y="4714884"/>
            <a:ext cx="7286676" cy="1785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latin typeface="Franklin Gothic Demi Cond" pitchFamily="34" charset="0"/>
              </a:rPr>
              <a:t>Ketika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jatuh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dalam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pencobaan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dapat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berharap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pada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Yesus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berdiri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teguh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dalam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pencobaan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bahkan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Yesus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adalah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Penanggung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Dosa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Dia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telah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melalui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cawan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lebur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lebih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buruk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dari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pada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pernah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hadapi</a:t>
            </a:r>
            <a:r>
              <a:rPr lang="en-US" sz="2200" dirty="0">
                <a:latin typeface="Franklin Gothic Demi Cond" pitchFamily="34" charset="0"/>
              </a:rPr>
              <a:t>. </a:t>
            </a:r>
            <a:r>
              <a:rPr lang="en-US" sz="2200" dirty="0" err="1">
                <a:latin typeface="Franklin Gothic Demi Cond" pitchFamily="34" charset="0"/>
              </a:rPr>
              <a:t>Dia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pasti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tidak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meninggalkan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357166"/>
            <a:ext cx="457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4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2285992"/>
            <a:ext cx="457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5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4714884"/>
            <a:ext cx="4572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ahnschrift SemiBold Condensed" pitchFamily="34" charset="0"/>
              </a:rPr>
              <a:t>6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777739"/>
            <a:ext cx="3368846" cy="14121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Eras Bold ITC" pitchFamily="34" charset="0"/>
              </a:rPr>
              <a:t>1 PETRUS 1:6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A0F422-A015-22E1-C33E-9A3596B9A1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0"/>
          <a:stretch/>
        </p:blipFill>
        <p:spPr>
          <a:xfrm>
            <a:off x="20" y="10"/>
            <a:ext cx="9143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74529" y="5470492"/>
            <a:ext cx="1371600" cy="13716"/>
          </a:xfrm>
          <a:custGeom>
            <a:avLst/>
            <a:gdLst>
              <a:gd name="connsiteX0" fmla="*/ 0 w 1371600"/>
              <a:gd name="connsiteY0" fmla="*/ 0 h 13716"/>
              <a:gd name="connsiteX1" fmla="*/ 685800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  <a:gd name="connsiteX0" fmla="*/ 0 w 1371600"/>
              <a:gd name="connsiteY0" fmla="*/ 0 h 13716"/>
              <a:gd name="connsiteX1" fmla="*/ 644652 w 1371600"/>
              <a:gd name="connsiteY1" fmla="*/ 0 h 13716"/>
              <a:gd name="connsiteX2" fmla="*/ 1371600 w 1371600"/>
              <a:gd name="connsiteY2" fmla="*/ 0 h 13716"/>
              <a:gd name="connsiteX3" fmla="*/ 1371600 w 1371600"/>
              <a:gd name="connsiteY3" fmla="*/ 13716 h 13716"/>
              <a:gd name="connsiteX4" fmla="*/ 713232 w 1371600"/>
              <a:gd name="connsiteY4" fmla="*/ 13716 h 13716"/>
              <a:gd name="connsiteX5" fmla="*/ 0 w 1371600"/>
              <a:gd name="connsiteY5" fmla="*/ 13716 h 13716"/>
              <a:gd name="connsiteX6" fmla="*/ 0 w 1371600"/>
              <a:gd name="connsiteY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3716" fill="none" extrusionOk="0">
                <a:moveTo>
                  <a:pt x="0" y="0"/>
                </a:moveTo>
                <a:cubicBezTo>
                  <a:pt x="240249" y="32963"/>
                  <a:pt x="409296" y="-18450"/>
                  <a:pt x="685800" y="0"/>
                </a:cubicBezTo>
                <a:cubicBezTo>
                  <a:pt x="954142" y="211"/>
                  <a:pt x="1166785" y="22353"/>
                  <a:pt x="1371600" y="0"/>
                </a:cubicBezTo>
                <a:cubicBezTo>
                  <a:pt x="1370996" y="3142"/>
                  <a:pt x="1371820" y="8880"/>
                  <a:pt x="1371600" y="13716"/>
                </a:cubicBezTo>
                <a:cubicBezTo>
                  <a:pt x="1106837" y="28424"/>
                  <a:pt x="1032834" y="20364"/>
                  <a:pt x="713232" y="13716"/>
                </a:cubicBezTo>
                <a:cubicBezTo>
                  <a:pt x="399250" y="-7822"/>
                  <a:pt x="277176" y="48782"/>
                  <a:pt x="0" y="13716"/>
                </a:cubicBezTo>
                <a:cubicBezTo>
                  <a:pt x="310" y="7052"/>
                  <a:pt x="119" y="6101"/>
                  <a:pt x="0" y="0"/>
                </a:cubicBezTo>
                <a:close/>
              </a:path>
              <a:path w="1371600" h="13716" stroke="0" extrusionOk="0">
                <a:moveTo>
                  <a:pt x="0" y="0"/>
                </a:moveTo>
                <a:cubicBezTo>
                  <a:pt x="168171" y="-27104"/>
                  <a:pt x="522270" y="7661"/>
                  <a:pt x="644652" y="0"/>
                </a:cubicBezTo>
                <a:cubicBezTo>
                  <a:pt x="812772" y="-55512"/>
                  <a:pt x="1098507" y="70876"/>
                  <a:pt x="1371600" y="0"/>
                </a:cubicBezTo>
                <a:cubicBezTo>
                  <a:pt x="1372276" y="6444"/>
                  <a:pt x="1371882" y="10524"/>
                  <a:pt x="1371600" y="13716"/>
                </a:cubicBezTo>
                <a:cubicBezTo>
                  <a:pt x="1195700" y="-500"/>
                  <a:pt x="896159" y="12360"/>
                  <a:pt x="713232" y="13716"/>
                </a:cubicBezTo>
                <a:cubicBezTo>
                  <a:pt x="556279" y="-18909"/>
                  <a:pt x="248593" y="33389"/>
                  <a:pt x="0" y="13716"/>
                </a:cubicBezTo>
                <a:cubicBezTo>
                  <a:pt x="708" y="8775"/>
                  <a:pt x="205" y="3193"/>
                  <a:pt x="0" y="0"/>
                </a:cubicBezTo>
                <a:close/>
              </a:path>
              <a:path w="1371600" h="13716" fill="none" stroke="0" extrusionOk="0">
                <a:moveTo>
                  <a:pt x="0" y="0"/>
                </a:moveTo>
                <a:cubicBezTo>
                  <a:pt x="244262" y="19623"/>
                  <a:pt x="384306" y="-36563"/>
                  <a:pt x="685800" y="0"/>
                </a:cubicBezTo>
                <a:cubicBezTo>
                  <a:pt x="948860" y="14963"/>
                  <a:pt x="1224146" y="-8100"/>
                  <a:pt x="1371600" y="0"/>
                </a:cubicBezTo>
                <a:cubicBezTo>
                  <a:pt x="1371106" y="3035"/>
                  <a:pt x="1371590" y="7528"/>
                  <a:pt x="1371600" y="13716"/>
                </a:cubicBezTo>
                <a:cubicBezTo>
                  <a:pt x="1096935" y="20595"/>
                  <a:pt x="1028598" y="23761"/>
                  <a:pt x="713232" y="13716"/>
                </a:cubicBezTo>
                <a:cubicBezTo>
                  <a:pt x="397901" y="-1585"/>
                  <a:pt x="274098" y="18066"/>
                  <a:pt x="0" y="13716"/>
                </a:cubicBezTo>
                <a:cubicBezTo>
                  <a:pt x="190" y="7214"/>
                  <a:pt x="-13" y="597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custGeom>
                    <a:avLst/>
                    <a:gdLst>
                      <a:gd name="connsiteX0" fmla="*/ 0 w 1371600"/>
                      <a:gd name="connsiteY0" fmla="*/ 0 h 13716"/>
                      <a:gd name="connsiteX1" fmla="*/ 685800 w 1371600"/>
                      <a:gd name="connsiteY1" fmla="*/ 0 h 13716"/>
                      <a:gd name="connsiteX2" fmla="*/ 1371600 w 1371600"/>
                      <a:gd name="connsiteY2" fmla="*/ 0 h 13716"/>
                      <a:gd name="connsiteX3" fmla="*/ 1371600 w 1371600"/>
                      <a:gd name="connsiteY3" fmla="*/ 13716 h 13716"/>
                      <a:gd name="connsiteX4" fmla="*/ 713232 w 1371600"/>
                      <a:gd name="connsiteY4" fmla="*/ 13716 h 13716"/>
                      <a:gd name="connsiteX5" fmla="*/ 0 w 1371600"/>
                      <a:gd name="connsiteY5" fmla="*/ 13716 h 13716"/>
                      <a:gd name="connsiteX6" fmla="*/ 0 w 1371600"/>
                      <a:gd name="connsiteY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1600" h="13716" fill="none" extrusionOk="0">
                        <a:moveTo>
                          <a:pt x="0" y="0"/>
                        </a:moveTo>
                        <a:cubicBezTo>
                          <a:pt x="247303" y="31625"/>
                          <a:pt x="422310" y="-25629"/>
                          <a:pt x="685800" y="0"/>
                        </a:cubicBezTo>
                        <a:cubicBezTo>
                          <a:pt x="949290" y="25629"/>
                          <a:pt x="1192357" y="6696"/>
                          <a:pt x="1371600" y="0"/>
                        </a:cubicBezTo>
                        <a:cubicBezTo>
                          <a:pt x="1371127" y="2892"/>
                          <a:pt x="1371229" y="8681"/>
                          <a:pt x="1371600" y="13716"/>
                        </a:cubicBezTo>
                        <a:cubicBezTo>
                          <a:pt x="1107995" y="21892"/>
                          <a:pt x="1033361" y="28370"/>
                          <a:pt x="713232" y="13716"/>
                        </a:cubicBezTo>
                        <a:cubicBezTo>
                          <a:pt x="393103" y="-938"/>
                          <a:pt x="289343" y="38649"/>
                          <a:pt x="0" y="13716"/>
                        </a:cubicBezTo>
                        <a:cubicBezTo>
                          <a:pt x="227" y="7219"/>
                          <a:pt x="197" y="5990"/>
                          <a:pt x="0" y="0"/>
                        </a:cubicBezTo>
                        <a:close/>
                      </a:path>
                      <a:path w="1371600" h="13716" stroke="0" extrusionOk="0">
                        <a:moveTo>
                          <a:pt x="0" y="0"/>
                        </a:moveTo>
                        <a:cubicBezTo>
                          <a:pt x="170249" y="-24099"/>
                          <a:pt x="504634" y="14338"/>
                          <a:pt x="644652" y="0"/>
                        </a:cubicBezTo>
                        <a:cubicBezTo>
                          <a:pt x="784670" y="-14338"/>
                          <a:pt x="1087773" y="8679"/>
                          <a:pt x="1371600" y="0"/>
                        </a:cubicBezTo>
                        <a:cubicBezTo>
                          <a:pt x="1372228" y="6235"/>
                          <a:pt x="1371259" y="10206"/>
                          <a:pt x="1371600" y="13716"/>
                        </a:cubicBezTo>
                        <a:cubicBezTo>
                          <a:pt x="1176823" y="-5981"/>
                          <a:pt x="900830" y="5417"/>
                          <a:pt x="713232" y="13716"/>
                        </a:cubicBezTo>
                        <a:cubicBezTo>
                          <a:pt x="525634" y="22015"/>
                          <a:pt x="282837" y="1152"/>
                          <a:pt x="0" y="13716"/>
                        </a:cubicBezTo>
                        <a:cubicBezTo>
                          <a:pt x="596" y="8712"/>
                          <a:pt x="320" y="342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0" y="4777739"/>
            <a:ext cx="5173220" cy="1747605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2400" dirty="0">
                <a:latin typeface="Eras Demi ITC" pitchFamily="34" charset="0"/>
              </a:rPr>
              <a:t>	“</a:t>
            </a:r>
            <a:r>
              <a:rPr lang="en-US" sz="2400" dirty="0" err="1">
                <a:latin typeface="Eras Demi ITC" pitchFamily="34" charset="0"/>
              </a:rPr>
              <a:t>Bergembiralah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akan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hal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itu</a:t>
            </a:r>
            <a:r>
              <a:rPr lang="en-US" sz="2400" dirty="0">
                <a:latin typeface="Eras Demi ITC" pitchFamily="34" charset="0"/>
              </a:rPr>
              <a:t>, </a:t>
            </a:r>
            <a:r>
              <a:rPr lang="en-US" sz="2400" dirty="0" err="1">
                <a:latin typeface="Eras Demi ITC" pitchFamily="34" charset="0"/>
              </a:rPr>
              <a:t>sekalipun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sekarang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ini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kamu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seketika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harus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berdukacita</a:t>
            </a:r>
            <a:r>
              <a:rPr lang="en-US" sz="2400" dirty="0">
                <a:latin typeface="Eras Demi ITC" pitchFamily="34" charset="0"/>
              </a:rPr>
              <a:t> oleh </a:t>
            </a:r>
            <a:r>
              <a:rPr lang="en-US" sz="2400" dirty="0" err="1">
                <a:latin typeface="Eras Demi ITC" pitchFamily="34" charset="0"/>
              </a:rPr>
              <a:t>berbagai-bagai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pencobaan</a:t>
            </a:r>
            <a:r>
              <a:rPr lang="en-US" sz="2400" dirty="0">
                <a:latin typeface="Eras Demi ITC" pitchFamily="34" charset="0"/>
              </a:rPr>
              <a:t>”.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emahaman Konteks Firman Tuhan yang Benar | Abbalove Ministries"/>
          <p:cNvPicPr>
            <a:picLocks noChangeAspect="1" noChangeArrowheads="1"/>
          </p:cNvPicPr>
          <p:nvPr/>
        </p:nvPicPr>
        <p:blipFill>
          <a:blip r:embed="rId2"/>
          <a:srcRect l="15830" b="1697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40108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Kita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tidak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perlu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menyerah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pada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pencobaan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kita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perlu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percaya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pada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pemeliharaan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Tuhan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. </a:t>
            </a:r>
          </a:p>
          <a:p>
            <a:pPr>
              <a:buNone/>
            </a:pPr>
            <a:r>
              <a:rPr lang="en-US" sz="2800" dirty="0">
                <a:latin typeface="Eras Demi ITC" pitchFamily="34" charset="0"/>
              </a:rPr>
              <a:t>	1 </a:t>
            </a:r>
            <a:r>
              <a:rPr lang="en-US" sz="2800" dirty="0" err="1">
                <a:latin typeface="Eras Demi ITC" pitchFamily="34" charset="0"/>
              </a:rPr>
              <a:t>Korintus</a:t>
            </a:r>
            <a:r>
              <a:rPr lang="en-US" sz="2800" dirty="0">
                <a:latin typeface="Eras Demi ITC" pitchFamily="34" charset="0"/>
              </a:rPr>
              <a:t> 10:13 "</a:t>
            </a:r>
            <a:r>
              <a:rPr lang="en-US" sz="2800" dirty="0" err="1">
                <a:latin typeface="Eras Demi ITC" pitchFamily="34" charset="0"/>
              </a:rPr>
              <a:t>Pencobaan-pencobaan</a:t>
            </a:r>
            <a:r>
              <a:rPr lang="en-US" sz="2800" dirty="0">
                <a:latin typeface="Eras Demi ITC" pitchFamily="34" charset="0"/>
              </a:rPr>
              <a:t> yang </a:t>
            </a:r>
            <a:r>
              <a:rPr lang="en-US" sz="2800" dirty="0" err="1">
                <a:latin typeface="Eras Demi ITC" pitchFamily="34" charset="0"/>
              </a:rPr>
              <a:t>kamu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alami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ialah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pencobaan-pencobaan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biasa</a:t>
            </a:r>
            <a:r>
              <a:rPr lang="en-US" sz="2800" dirty="0">
                <a:latin typeface="Eras Demi ITC" pitchFamily="34" charset="0"/>
              </a:rPr>
              <a:t>, yang </a:t>
            </a:r>
            <a:r>
              <a:rPr lang="en-US" sz="2800" dirty="0" err="1">
                <a:latin typeface="Eras Demi ITC" pitchFamily="34" charset="0"/>
              </a:rPr>
              <a:t>tidak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melebihi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kekuatan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manusia</a:t>
            </a:r>
            <a:r>
              <a:rPr lang="en-US" sz="2800" dirty="0">
                <a:latin typeface="Eras Demi ITC" pitchFamily="34" charset="0"/>
              </a:rPr>
              <a:t>. </a:t>
            </a:r>
            <a:r>
              <a:rPr lang="en-US" sz="2800" dirty="0" err="1">
                <a:latin typeface="Eras Demi ITC" pitchFamily="34" charset="0"/>
              </a:rPr>
              <a:t>Sebab</a:t>
            </a:r>
            <a:r>
              <a:rPr lang="en-US" sz="2800" dirty="0">
                <a:latin typeface="Eras Demi ITC" pitchFamily="34" charset="0"/>
              </a:rPr>
              <a:t> Allah </a:t>
            </a:r>
            <a:r>
              <a:rPr lang="en-US" sz="2800" dirty="0" err="1">
                <a:latin typeface="Eras Demi ITC" pitchFamily="34" charset="0"/>
              </a:rPr>
              <a:t>setia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dan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karena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itu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Ia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tidak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akan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membiarkan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kamu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dicobai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melampaui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kekuatanmu</a:t>
            </a:r>
            <a:r>
              <a:rPr lang="en-US" sz="2800" dirty="0">
                <a:latin typeface="Eras Demi ITC" pitchFamily="34" charset="0"/>
              </a:rPr>
              <a:t>. </a:t>
            </a:r>
            <a:r>
              <a:rPr lang="en-US" sz="2800" dirty="0" err="1">
                <a:latin typeface="Eras Demi ITC" pitchFamily="34" charset="0"/>
              </a:rPr>
              <a:t>Pada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waktu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kamu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dicobai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Ia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akan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memberikan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kepadamu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jalan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ke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luar</a:t>
            </a:r>
            <a:r>
              <a:rPr lang="en-US" sz="2800" dirty="0">
                <a:latin typeface="Eras Demi ITC" pitchFamily="34" charset="0"/>
              </a:rPr>
              <a:t>, </a:t>
            </a:r>
            <a:r>
              <a:rPr lang="en-US" sz="2800" dirty="0" err="1">
                <a:latin typeface="Eras Demi ITC" pitchFamily="34" charset="0"/>
              </a:rPr>
              <a:t>sehingga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kamu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dapat</a:t>
            </a:r>
            <a:r>
              <a:rPr lang="en-US" sz="2800" dirty="0">
                <a:latin typeface="Eras Demi ITC" pitchFamily="34" charset="0"/>
              </a:rPr>
              <a:t> </a:t>
            </a:r>
            <a:r>
              <a:rPr lang="en-US" sz="2800" dirty="0" err="1">
                <a:latin typeface="Eras Demi ITC" pitchFamily="34" charset="0"/>
              </a:rPr>
              <a:t>menanggungnya</a:t>
            </a:r>
            <a:r>
              <a:rPr lang="en-US" sz="2800" dirty="0">
                <a:latin typeface="Eras Demi ITC" pitchFamily="34" charset="0"/>
              </a:rPr>
              <a:t>".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A6875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31520"/>
            <a:ext cx="4567428" cy="1426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>
                <a:solidFill>
                  <a:srgbClr val="FFFFFF"/>
                </a:solidFill>
                <a:latin typeface="Impact" pitchFamily="34" charset="0"/>
              </a:rPr>
              <a:t>WARISAN ABADI</a:t>
            </a:r>
            <a:br>
              <a:rPr lang="de-DE">
                <a:solidFill>
                  <a:srgbClr val="FFFFFF"/>
                </a:solidFill>
                <a:latin typeface="Impact" pitchFamily="34" charset="0"/>
              </a:rPr>
            </a:br>
            <a:r>
              <a:rPr lang="de-DE">
                <a:solidFill>
                  <a:srgbClr val="FFFFFF"/>
                </a:solidFill>
                <a:latin typeface="Bernard MT Condensed" pitchFamily="18" charset="0"/>
              </a:rPr>
              <a:t>Rabu, 13 Juli 2022</a:t>
            </a:r>
            <a:endParaRPr lang="en-US">
              <a:solidFill>
                <a:srgbClr val="FFFFFF"/>
              </a:solidFill>
              <a:latin typeface="Bernard MT Condensed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CF9C4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" y="2276872"/>
            <a:ext cx="5348097" cy="4161829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sz="2800" dirty="0"/>
              <a:t>	</a:t>
            </a:r>
            <a:r>
              <a:rPr lang="en-US" sz="2800" dirty="0">
                <a:latin typeface="Eras Bold ITC" pitchFamily="34" charset="0"/>
              </a:rPr>
              <a:t>1 Petrus 1:6-7 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>
                <a:latin typeface="Eras Demi ITC" pitchFamily="34" charset="0"/>
              </a:rPr>
              <a:t>"</a:t>
            </a:r>
            <a:r>
              <a:rPr lang="en-US" sz="2000" dirty="0" err="1">
                <a:latin typeface="Eras Demi ITC" pitchFamily="34" charset="0"/>
              </a:rPr>
              <a:t>Bergembiralah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akan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hal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itu</a:t>
            </a:r>
            <a:r>
              <a:rPr lang="en-US" sz="2000" dirty="0">
                <a:latin typeface="Eras Demi ITC" pitchFamily="34" charset="0"/>
              </a:rPr>
              <a:t>, </a:t>
            </a:r>
            <a:r>
              <a:rPr lang="en-US" sz="2000" dirty="0" err="1">
                <a:latin typeface="Eras Demi ITC" pitchFamily="34" charset="0"/>
              </a:rPr>
              <a:t>sekalipun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sekarang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ini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kamu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seketika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harus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berdukacita</a:t>
            </a:r>
            <a:r>
              <a:rPr lang="en-US" sz="2000" dirty="0">
                <a:latin typeface="Eras Demi ITC" pitchFamily="34" charset="0"/>
              </a:rPr>
              <a:t> oleh </a:t>
            </a:r>
            <a:r>
              <a:rPr lang="en-US" sz="2000" dirty="0" err="1">
                <a:latin typeface="Eras Demi ITC" pitchFamily="34" charset="0"/>
              </a:rPr>
              <a:t>berbagai-bagai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pencobaan</a:t>
            </a:r>
            <a:r>
              <a:rPr lang="en-US" sz="2000" dirty="0">
                <a:latin typeface="Eras Demi ITC" pitchFamily="34" charset="0"/>
              </a:rPr>
              <a:t>"."</a:t>
            </a:r>
            <a:r>
              <a:rPr lang="en-US" sz="2000" dirty="0" err="1">
                <a:latin typeface="Eras Demi ITC" pitchFamily="34" charset="0"/>
              </a:rPr>
              <a:t>Maksud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semuanya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itu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ialah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untuk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membuktikan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kemurnian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imanmu</a:t>
            </a:r>
            <a:r>
              <a:rPr lang="en-US" sz="2000" dirty="0">
                <a:latin typeface="Eras Demi ITC" pitchFamily="34" charset="0"/>
              </a:rPr>
              <a:t> yang </a:t>
            </a:r>
            <a:r>
              <a:rPr lang="en-US" sz="2000" dirty="0" err="1">
                <a:latin typeface="Eras Demi ITC" pitchFamily="34" charset="0"/>
              </a:rPr>
              <a:t>jauh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lebih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tinggi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nilainya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dari</a:t>
            </a:r>
            <a:r>
              <a:rPr lang="en-US" sz="2000" dirty="0">
                <a:latin typeface="Eras Demi ITC" pitchFamily="34" charset="0"/>
              </a:rPr>
              <a:t> pada </a:t>
            </a:r>
            <a:r>
              <a:rPr lang="en-US" sz="2000" dirty="0" err="1">
                <a:latin typeface="Eras Demi ITC" pitchFamily="34" charset="0"/>
              </a:rPr>
              <a:t>emas</a:t>
            </a:r>
            <a:r>
              <a:rPr lang="en-US" sz="2000" dirty="0">
                <a:latin typeface="Eras Demi ITC" pitchFamily="34" charset="0"/>
              </a:rPr>
              <a:t> yang </a:t>
            </a:r>
            <a:r>
              <a:rPr lang="en-US" sz="2000" dirty="0" err="1">
                <a:latin typeface="Eras Demi ITC" pitchFamily="34" charset="0"/>
              </a:rPr>
              <a:t>fana</a:t>
            </a:r>
            <a:r>
              <a:rPr lang="en-US" sz="2000" dirty="0">
                <a:latin typeface="Eras Demi ITC" pitchFamily="34" charset="0"/>
              </a:rPr>
              <a:t>, yang </a:t>
            </a:r>
            <a:r>
              <a:rPr lang="en-US" sz="2000" dirty="0" err="1">
                <a:latin typeface="Eras Demi ITC" pitchFamily="34" charset="0"/>
              </a:rPr>
              <a:t>diuji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kemurniannya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dengan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api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sehingga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kamu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memperoleh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puji-pujian</a:t>
            </a:r>
            <a:r>
              <a:rPr lang="en-US" sz="2000" dirty="0">
                <a:latin typeface="Eras Demi ITC" pitchFamily="34" charset="0"/>
              </a:rPr>
              <a:t> dan </a:t>
            </a:r>
            <a:r>
              <a:rPr lang="en-US" sz="2000" dirty="0" err="1">
                <a:latin typeface="Eras Demi ITC" pitchFamily="34" charset="0"/>
              </a:rPr>
              <a:t>kemuliaan</a:t>
            </a:r>
            <a:r>
              <a:rPr lang="en-US" sz="2000" dirty="0">
                <a:latin typeface="Eras Demi ITC" pitchFamily="34" charset="0"/>
              </a:rPr>
              <a:t> dan </a:t>
            </a:r>
            <a:r>
              <a:rPr lang="en-US" sz="2000" dirty="0" err="1">
                <a:latin typeface="Eras Demi ITC" pitchFamily="34" charset="0"/>
              </a:rPr>
              <a:t>kehormatan</a:t>
            </a:r>
            <a:r>
              <a:rPr lang="en-US" sz="2000" dirty="0">
                <a:latin typeface="Eras Demi ITC" pitchFamily="34" charset="0"/>
              </a:rPr>
              <a:t> pada </a:t>
            </a:r>
            <a:r>
              <a:rPr lang="en-US" sz="2000" dirty="0" err="1">
                <a:latin typeface="Eras Demi ITC" pitchFamily="34" charset="0"/>
              </a:rPr>
              <a:t>hari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Yesus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Kristus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menyatakan</a:t>
            </a:r>
            <a:r>
              <a:rPr lang="en-US" sz="2000" dirty="0">
                <a:latin typeface="Eras Demi ITC" pitchFamily="34" charset="0"/>
              </a:rPr>
              <a:t> </a:t>
            </a:r>
            <a:r>
              <a:rPr lang="en-US" sz="2000" dirty="0" err="1">
                <a:latin typeface="Eras Demi ITC" pitchFamily="34" charset="0"/>
              </a:rPr>
              <a:t>diri</a:t>
            </a:r>
            <a:r>
              <a:rPr lang="en-US" sz="2000" dirty="0">
                <a:latin typeface="Eras Demi ITC" pitchFamily="34" charset="0"/>
              </a:rPr>
              <a:t>-Nya".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r="25683" b="-3"/>
          <a:stretch/>
        </p:blipFill>
        <p:spPr bwMode="auto">
          <a:xfrm>
            <a:off x="5457825" y="2480954"/>
            <a:ext cx="3341984" cy="391812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282" y="357166"/>
            <a:ext cx="6786610" cy="26776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Petrus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menulis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suratnya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yang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ditujukan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kepada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orang-orang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percaya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yang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ada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diberbagai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tempat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di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seluruh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provinsi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Pontus, Galatia,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Kapodokia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, Asia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dan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Britinia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Mereka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hidup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berjuang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melalui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kesulitan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dan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sering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merasa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sangat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sendirian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.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Petrus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menuliskan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bahwa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mereka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mengalami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dukacita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oleh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berbagai-bagai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Franklin Gothic Demi Cond" pitchFamily="34" charset="0"/>
              </a:rPr>
              <a:t>pencobaan</a:t>
            </a:r>
            <a:r>
              <a:rPr lang="en-US" sz="2400" dirty="0">
                <a:solidFill>
                  <a:srgbClr val="FFFF00"/>
                </a:solidFill>
                <a:latin typeface="Franklin Gothic Demi Cond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984" y="3214686"/>
            <a:ext cx="6643702" cy="34163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Memang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menjadi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seorang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Kristen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pada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masa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itu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hal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baru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mudah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;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orang-orang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percaya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jumlahnya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kecil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di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berbagai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tempat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di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mana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berada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adalah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minoritas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yang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sering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disalahpahami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dianiaya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dengan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sangat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buruk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Namun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Petrus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menyakinkan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bahwa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pencobaan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ini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tidak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akan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menghancurkan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tetapi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justru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akan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membuktikan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kemurnian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iman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.</a:t>
            </a:r>
          </a:p>
        </p:txBody>
      </p:sp>
      <p:pic>
        <p:nvPicPr>
          <p:cNvPr id="3074" name="Picture 2" descr="Theologi Kristen dan Operatif: Jemaat Mula Mula Yang Disukai Banyak Orang"/>
          <p:cNvPicPr>
            <a:picLocks noChangeAspect="1" noChangeArrowheads="1"/>
          </p:cNvPicPr>
          <p:nvPr/>
        </p:nvPicPr>
        <p:blipFill>
          <a:blip r:embed="rId3"/>
          <a:srcRect r="43751"/>
          <a:stretch>
            <a:fillRect/>
          </a:stretch>
        </p:blipFill>
        <p:spPr bwMode="auto">
          <a:xfrm>
            <a:off x="7072329" y="428604"/>
            <a:ext cx="1875225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6" name="Picture 4" descr="Mengalami Kasih Tuhan: Kehidupan Jemaat Mula-mula – Catatan Sekolah Minggu"/>
          <p:cNvPicPr>
            <a:picLocks noChangeAspect="1" noChangeArrowheads="1"/>
          </p:cNvPicPr>
          <p:nvPr/>
        </p:nvPicPr>
        <p:blipFill>
          <a:blip r:embed="rId4"/>
          <a:srcRect l="11852" r="31251"/>
          <a:stretch>
            <a:fillRect/>
          </a:stretch>
        </p:blipFill>
        <p:spPr bwMode="auto">
          <a:xfrm>
            <a:off x="214282" y="3357562"/>
            <a:ext cx="2214578" cy="30204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err="1">
                <a:latin typeface="Impact" pitchFamily="34" charset="0"/>
              </a:rPr>
              <a:t>Apakah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jaminan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tertinggi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bagi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mereka</a:t>
            </a:r>
            <a:r>
              <a:rPr lang="en-US" sz="2800" dirty="0">
                <a:latin typeface="Impact" pitchFamily="34" charset="0"/>
              </a:rPr>
              <a:t> yang </a:t>
            </a:r>
            <a:r>
              <a:rPr lang="en-US" sz="2800" dirty="0" err="1">
                <a:latin typeface="Impact" pitchFamily="34" charset="0"/>
              </a:rPr>
              <a:t>setia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di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tengah</a:t>
            </a:r>
            <a:r>
              <a:rPr lang="en-US" sz="2800" dirty="0">
                <a:latin typeface="Impact" pitchFamily="34" charset="0"/>
              </a:rPr>
              <a:t> </a:t>
            </a:r>
            <a:r>
              <a:rPr lang="en-US" sz="2800" dirty="0" err="1">
                <a:latin typeface="Impact" pitchFamily="34" charset="0"/>
              </a:rPr>
              <a:t>pencobaan</a:t>
            </a:r>
            <a:r>
              <a:rPr lang="en-US" sz="2800" dirty="0">
                <a:latin typeface="Impact" pitchFamily="34" charset="0"/>
              </a:rPr>
              <a:t> yang </a:t>
            </a:r>
            <a:r>
              <a:rPr lang="en-US" sz="2800" dirty="0" err="1">
                <a:latin typeface="Impact" pitchFamily="34" charset="0"/>
              </a:rPr>
              <a:t>dialami</a:t>
            </a:r>
            <a:r>
              <a:rPr lang="en-US" sz="2800" dirty="0">
                <a:latin typeface="Impact" pitchFamily="34" charset="0"/>
              </a:rPr>
              <a:t>? 1 </a:t>
            </a:r>
            <a:r>
              <a:rPr lang="en-US" sz="2800" dirty="0" err="1">
                <a:latin typeface="Impact" pitchFamily="34" charset="0"/>
              </a:rPr>
              <a:t>Petrus</a:t>
            </a:r>
            <a:r>
              <a:rPr lang="en-US" sz="2800" dirty="0">
                <a:latin typeface="Impact" pitchFamily="34" charset="0"/>
              </a:rPr>
              <a:t> 1:6-9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Apa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pun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pencobaan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dialami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apa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pun yang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diderita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itu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tidak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dapat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dibandingkan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kekekalan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menanti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ketika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Kristus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datang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kembali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Kata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kata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Petrus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adalah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firman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Allah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kepada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kita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terlepas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dari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apa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pun yang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kita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hadapi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Betapa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pun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sulit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atau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menyakitkan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pencobaan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kita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kita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tidak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boleh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melupakan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tujuan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akhir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kehidupan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kekal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di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langit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baru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bumi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baru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tanpa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rasa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sakit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penderitaan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atau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Berlin Sans FB" pitchFamily="34" charset="0"/>
              </a:rPr>
              <a:t>kematian</a:t>
            </a:r>
            <a:r>
              <a:rPr lang="en-US" sz="2800" dirty="0">
                <a:solidFill>
                  <a:schemeClr val="bg1"/>
                </a:solidFill>
                <a:latin typeface="Berlin Sans FB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5E1D13B-3A3C-462E-A6FF-A3D5A3881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 6">
            <a:extLst>
              <a:ext uri="{FF2B5EF4-FFF2-40B4-BE49-F238E27FC236}">
                <a16:creationId xmlns:a16="http://schemas.microsoft.com/office/drawing/2014/main" id="{B82AB0A7-5ADB-43AA-A85D-9EB9D8BC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95660" y="900814"/>
            <a:ext cx="56971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7">
            <a:extLst>
              <a:ext uri="{FF2B5EF4-FFF2-40B4-BE49-F238E27FC236}">
                <a16:creationId xmlns:a16="http://schemas.microsoft.com/office/drawing/2014/main" id="{94214E17-97F3-4B04-AAE9-03BA148AE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94656" y="633165"/>
            <a:ext cx="361990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Rectangle 8">
            <a:extLst>
              <a:ext uri="{FF2B5EF4-FFF2-40B4-BE49-F238E27FC236}">
                <a16:creationId xmlns:a16="http://schemas.microsoft.com/office/drawing/2014/main" id="{EC9D92EA-1FC7-47BC-8749-59CAF27E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34080"/>
            <a:ext cx="545664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099414"/>
            <a:ext cx="5292080" cy="4561834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	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Untuk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menang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atas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setiap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pencobaan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kita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bergantung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sepenuhnya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pada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Kristus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yang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telah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mengalahkan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kuasa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jahat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. 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Di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tengah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pencobaan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kita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,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mintalah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Tuhan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untuk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membersihkan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kita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dari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segala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sesuatu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dan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dari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apa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pun yang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menghalangi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iman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 </a:t>
            </a:r>
            <a:r>
              <a:rPr lang="en-US" sz="2800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kita</a:t>
            </a:r>
            <a:r>
              <a:rPr lang="en-US" sz="28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Ultra Bold Condensed" pitchFamily="34" charset="0"/>
              </a:rPr>
              <a:t>.</a:t>
            </a:r>
          </a:p>
        </p:txBody>
      </p:sp>
      <p:pic>
        <p:nvPicPr>
          <p:cNvPr id="1026" name="Picture 2" descr="Jual Hiasan Dinding/ Postcard Tuhan Yesus &amp; Santo Santa Pelindung  Indonesia|Shopee Indonesia"/>
          <p:cNvPicPr>
            <a:picLocks noChangeAspect="1" noChangeArrowheads="1"/>
          </p:cNvPicPr>
          <p:nvPr/>
        </p:nvPicPr>
        <p:blipFill rotWithShape="1">
          <a:blip r:embed="rId2"/>
          <a:srcRect l="9549" r="24296" b="-4"/>
          <a:stretch/>
        </p:blipFill>
        <p:spPr bwMode="auto">
          <a:xfrm>
            <a:off x="5665602" y="1353980"/>
            <a:ext cx="3478169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31520"/>
            <a:ext cx="4567428" cy="1426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FFFFFF"/>
                </a:solidFill>
                <a:latin typeface="Impact" pitchFamily="34" charset="0"/>
              </a:rPr>
              <a:t>PENCOBAAN DENGAN API</a:t>
            </a:r>
            <a:br>
              <a:rPr lang="en-US" sz="3400">
                <a:solidFill>
                  <a:srgbClr val="FFFFFF"/>
                </a:solidFill>
                <a:latin typeface="Impact" pitchFamily="34" charset="0"/>
              </a:rPr>
            </a:br>
            <a:r>
              <a:rPr lang="en-US" sz="3400">
                <a:solidFill>
                  <a:srgbClr val="FFFFFF"/>
                </a:solidFill>
                <a:latin typeface="Bernard MT Condensed" pitchFamily="18" charset="0"/>
              </a:rPr>
              <a:t>Kamis, 14 Juli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8448154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90" y="2798385"/>
            <a:ext cx="8448154" cy="328326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200" dirty="0">
                <a:latin typeface="Franklin Gothic Demi Cond" pitchFamily="34" charset="0"/>
              </a:rPr>
              <a:t>	Mari </a:t>
            </a:r>
            <a:r>
              <a:rPr lang="en-US" sz="2200" dirty="0" err="1">
                <a:latin typeface="Franklin Gothic Demi Cond" pitchFamily="34" charset="0"/>
              </a:rPr>
              <a:t>menyimak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sebuah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kisah</a:t>
            </a:r>
            <a:r>
              <a:rPr lang="en-US" sz="2200" dirty="0">
                <a:latin typeface="Franklin Gothic Demi Cond" pitchFamily="34" charset="0"/>
              </a:rPr>
              <a:t>: ...Alex </a:t>
            </a:r>
            <a:r>
              <a:rPr lang="en-US" sz="2200" dirty="0" err="1">
                <a:latin typeface="Franklin Gothic Demi Cond" pitchFamily="34" charset="0"/>
              </a:rPr>
              <a:t>adalah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seorang</a:t>
            </a:r>
            <a:r>
              <a:rPr lang="en-US" sz="2200" dirty="0">
                <a:latin typeface="Franklin Gothic Demi Cond" pitchFamily="34" charset="0"/>
              </a:rPr>
              <a:t> pemuda yang </a:t>
            </a:r>
            <a:r>
              <a:rPr lang="en-US" sz="2200" dirty="0" err="1">
                <a:latin typeface="Franklin Gothic Demi Cond" pitchFamily="34" charset="0"/>
              </a:rPr>
              <a:t>telah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tumbuh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dari</a:t>
            </a:r>
            <a:r>
              <a:rPr lang="en-US" sz="2200" dirty="0">
                <a:latin typeface="Franklin Gothic Demi Cond" pitchFamily="34" charset="0"/>
              </a:rPr>
              <a:t> masa </a:t>
            </a:r>
            <a:r>
              <a:rPr lang="en-US" sz="2200" dirty="0" err="1">
                <a:latin typeface="Franklin Gothic Demi Cond" pitchFamily="34" charset="0"/>
              </a:rPr>
              <a:t>muda</a:t>
            </a:r>
            <a:r>
              <a:rPr lang="en-US" sz="2200" dirty="0">
                <a:latin typeface="Franklin Gothic Demi Cond" pitchFamily="34" charset="0"/>
              </a:rPr>
              <a:t> yang sangat </a:t>
            </a:r>
            <a:r>
              <a:rPr lang="en-US" sz="2200" dirty="0" err="1">
                <a:latin typeface="Franklin Gothic Demi Cond" pitchFamily="34" charset="0"/>
              </a:rPr>
              <a:t>bermasalah</a:t>
            </a:r>
            <a:r>
              <a:rPr lang="en-US" sz="2200" dirty="0">
                <a:latin typeface="Franklin Gothic Demi Cond" pitchFamily="34" charset="0"/>
              </a:rPr>
              <a:t>: </a:t>
            </a:r>
            <a:r>
              <a:rPr lang="en-US" sz="2200" dirty="0" err="1">
                <a:latin typeface="Franklin Gothic Demi Cond" pitchFamily="34" charset="0"/>
              </a:rPr>
              <a:t>narkoba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kekerasan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bahkan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beberapa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waktu</a:t>
            </a:r>
            <a:r>
              <a:rPr lang="en-US" sz="2200" dirty="0">
                <a:latin typeface="Franklin Gothic Demi Cond" pitchFamily="34" charset="0"/>
              </a:rPr>
              <a:t> di </a:t>
            </a:r>
            <a:r>
              <a:rPr lang="en-US" sz="2200" dirty="0" err="1">
                <a:latin typeface="Franklin Gothic Demi Cond" pitchFamily="34" charset="0"/>
              </a:rPr>
              <a:t>dalam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penjara</a:t>
            </a:r>
            <a:r>
              <a:rPr lang="en-US" sz="2200" dirty="0">
                <a:latin typeface="Franklin Gothic Demi Cond" pitchFamily="34" charset="0"/>
              </a:rPr>
              <a:t>. </a:t>
            </a:r>
            <a:r>
              <a:rPr lang="en-US" sz="2200" dirty="0" err="1">
                <a:latin typeface="Franklin Gothic Demi Cond" pitchFamily="34" charset="0"/>
              </a:rPr>
              <a:t>Tetapi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kemudian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melalui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kebaikan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seorang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anggota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gereja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lokal</a:t>
            </a:r>
            <a:r>
              <a:rPr lang="en-US" sz="2200" dirty="0">
                <a:latin typeface="Franklin Gothic Demi Cond" pitchFamily="34" charset="0"/>
              </a:rPr>
              <a:t> [yang mana Alex </a:t>
            </a:r>
            <a:r>
              <a:rPr lang="en-US" sz="2200" dirty="0" err="1">
                <a:latin typeface="Franklin Gothic Demi Cond" pitchFamily="34" charset="0"/>
              </a:rPr>
              <a:t>telah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mencuri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darinya</a:t>
            </a:r>
            <a:r>
              <a:rPr lang="en-US" sz="2200" dirty="0">
                <a:latin typeface="Franklin Gothic Demi Cond" pitchFamily="34" charset="0"/>
              </a:rPr>
              <a:t>], Alex </a:t>
            </a:r>
            <a:r>
              <a:rPr lang="en-US" sz="2200" dirty="0" err="1">
                <a:latin typeface="Franklin Gothic Demi Cond" pitchFamily="34" charset="0"/>
              </a:rPr>
              <a:t>belajar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tentang</a:t>
            </a:r>
            <a:r>
              <a:rPr lang="en-US" sz="2200" dirty="0">
                <a:latin typeface="Franklin Gothic Demi Cond" pitchFamily="34" charset="0"/>
              </a:rPr>
              <a:t> Allah dan </a:t>
            </a:r>
            <a:r>
              <a:rPr lang="en-US" sz="2200" dirty="0" err="1">
                <a:latin typeface="Franklin Gothic Demi Cond" pitchFamily="34" charset="0"/>
              </a:rPr>
              <a:t>ia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memberikan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hatinya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kepada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Yesus</a:t>
            </a:r>
            <a:r>
              <a:rPr lang="en-US" sz="2200" dirty="0">
                <a:latin typeface="Franklin Gothic Demi Cond" pitchFamily="34" charset="0"/>
              </a:rPr>
              <a:t>. </a:t>
            </a:r>
            <a:r>
              <a:rPr lang="en-US" sz="2200" dirty="0" err="1">
                <a:latin typeface="Franklin Gothic Demi Cond" pitchFamily="34" charset="0"/>
              </a:rPr>
              <a:t>Meskipun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dia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masih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memiliki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masalah</a:t>
            </a:r>
            <a:r>
              <a:rPr lang="en-US" sz="2200" dirty="0">
                <a:latin typeface="Franklin Gothic Demi Cond" pitchFamily="34" charset="0"/>
              </a:rPr>
              <a:t> dan </a:t>
            </a:r>
            <a:r>
              <a:rPr lang="en-US" sz="2200" dirty="0" err="1">
                <a:latin typeface="Franklin Gothic Demi Cond" pitchFamily="34" charset="0"/>
              </a:rPr>
              <a:t>pergumulan</a:t>
            </a:r>
            <a:r>
              <a:rPr lang="en-US" sz="2200" dirty="0">
                <a:latin typeface="Franklin Gothic Demi Cond" pitchFamily="34" charset="0"/>
              </a:rPr>
              <a:t>, dan </a:t>
            </a:r>
            <a:r>
              <a:rPr lang="en-US" sz="2200" dirty="0" err="1">
                <a:latin typeface="Franklin Gothic Demi Cond" pitchFamily="34" charset="0"/>
              </a:rPr>
              <a:t>meskipun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elemen</a:t>
            </a:r>
            <a:r>
              <a:rPr lang="en-US" sz="2200" dirty="0">
                <a:latin typeface="Franklin Gothic Demi Cond" pitchFamily="34" charset="0"/>
              </a:rPr>
              <a:t> masa </a:t>
            </a:r>
            <a:r>
              <a:rPr lang="en-US" sz="2200" dirty="0" err="1">
                <a:latin typeface="Franklin Gothic Demi Cond" pitchFamily="34" charset="0"/>
              </a:rPr>
              <a:t>lalunya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masih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melekat</a:t>
            </a:r>
            <a:r>
              <a:rPr lang="en-US" sz="2200" dirty="0">
                <a:latin typeface="Franklin Gothic Demi Cond" pitchFamily="34" charset="0"/>
              </a:rPr>
              <a:t>, Alex </a:t>
            </a:r>
            <a:r>
              <a:rPr lang="en-US" sz="2200" dirty="0" err="1">
                <a:latin typeface="Franklin Gothic Demi Cond" pitchFamily="34" charset="0"/>
              </a:rPr>
              <a:t>adalah</a:t>
            </a:r>
            <a:r>
              <a:rPr lang="en-US" sz="2200" dirty="0">
                <a:latin typeface="Franklin Gothic Demi Cond" pitchFamily="34" charset="0"/>
              </a:rPr>
              <a:t> orang </a:t>
            </a:r>
            <a:r>
              <a:rPr lang="en-US" sz="2200" dirty="0" err="1">
                <a:latin typeface="Franklin Gothic Demi Cond" pitchFamily="34" charset="0"/>
              </a:rPr>
              <a:t>baru</a:t>
            </a:r>
            <a:r>
              <a:rPr lang="en-US" sz="2200" dirty="0">
                <a:latin typeface="Franklin Gothic Demi Cond" pitchFamily="34" charset="0"/>
              </a:rPr>
              <a:t> di </a:t>
            </a:r>
            <a:r>
              <a:rPr lang="en-US" sz="2200" dirty="0" err="1">
                <a:latin typeface="Franklin Gothic Demi Cond" pitchFamily="34" charset="0"/>
              </a:rPr>
              <a:t>dalam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Yesus</a:t>
            </a:r>
            <a:r>
              <a:rPr lang="en-US" sz="2200" dirty="0">
                <a:latin typeface="Franklin Gothic Demi Cond" pitchFamily="34" charset="0"/>
              </a:rPr>
              <a:t>. </a:t>
            </a:r>
            <a:r>
              <a:rPr lang="en-US" sz="2200" dirty="0" err="1">
                <a:latin typeface="Franklin Gothic Demi Cond" pitchFamily="34" charset="0"/>
              </a:rPr>
              <a:t>Dia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mengasihi</a:t>
            </a:r>
            <a:r>
              <a:rPr lang="en-US" sz="2200" dirty="0">
                <a:latin typeface="Franklin Gothic Demi Cond" pitchFamily="34" charset="0"/>
              </a:rPr>
              <a:t> Allah dan </a:t>
            </a:r>
            <a:r>
              <a:rPr lang="en-US" sz="2200" dirty="0" err="1">
                <a:latin typeface="Franklin Gothic Demi Cond" pitchFamily="34" charset="0"/>
              </a:rPr>
              <a:t>berusaha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untuk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mengungkapkan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kasih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itu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dengan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menaati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perintah</a:t>
            </a:r>
            <a:r>
              <a:rPr lang="en-US" sz="2200" dirty="0">
                <a:latin typeface="Franklin Gothic Demi Cond" pitchFamily="34" charset="0"/>
              </a:rPr>
              <a:t>-</a:t>
            </a:r>
            <a:r>
              <a:rPr lang="en-US" sz="2200" dirty="0" err="1">
                <a:latin typeface="Franklin Gothic Demi Cond" pitchFamily="34" charset="0"/>
              </a:rPr>
              <a:t>perintah</a:t>
            </a:r>
            <a:r>
              <a:rPr lang="en-US" sz="2200" dirty="0">
                <a:latin typeface="Franklin Gothic Demi Cond" pitchFamily="34" charset="0"/>
              </a:rPr>
              <a:t>-Nya [1 </a:t>
            </a:r>
            <a:r>
              <a:rPr lang="en-US" sz="2200" dirty="0" err="1">
                <a:latin typeface="Franklin Gothic Demi Cond" pitchFamily="34" charset="0"/>
              </a:rPr>
              <a:t>Yohanes</a:t>
            </a:r>
            <a:r>
              <a:rPr lang="en-US" sz="2200" dirty="0">
                <a:latin typeface="Franklin Gothic Demi Cond" pitchFamily="34" charset="0"/>
              </a:rPr>
              <a:t> 5:1-2]. Pada </a:t>
            </a:r>
            <a:r>
              <a:rPr lang="en-US" sz="2200" dirty="0" err="1">
                <a:latin typeface="Franklin Gothic Demi Cond" pitchFamily="34" charset="0"/>
              </a:rPr>
              <a:t>satu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titik</a:t>
            </a:r>
            <a:r>
              <a:rPr lang="en-US" sz="2200" dirty="0">
                <a:latin typeface="Franklin Gothic Demi Cond" pitchFamily="34" charset="0"/>
              </a:rPr>
              <a:t>, Alex </a:t>
            </a:r>
            <a:r>
              <a:rPr lang="en-US" sz="2200" dirty="0" err="1">
                <a:latin typeface="Franklin Gothic Demi Cond" pitchFamily="34" charset="0"/>
              </a:rPr>
              <a:t>merasa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terkesan</a:t>
            </a:r>
            <a:r>
              <a:rPr lang="en-US" sz="2200" dirty="0">
                <a:latin typeface="Franklin Gothic Demi Cond" pitchFamily="34" charset="0"/>
              </a:rPr>
              <a:t> dan </a:t>
            </a:r>
            <a:r>
              <a:rPr lang="en-US" sz="2200" dirty="0" err="1">
                <a:latin typeface="Franklin Gothic Demi Cond" pitchFamily="34" charset="0"/>
              </a:rPr>
              <a:t>merasa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dia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harus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menjadi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pendeta</a:t>
            </a:r>
            <a:r>
              <a:rPr lang="en-US" sz="2200" dirty="0">
                <a:latin typeface="Franklin Gothic Demi Cond" pitchFamily="34" charset="0"/>
              </a:rPr>
              <a:t>. </a:t>
            </a:r>
            <a:r>
              <a:rPr lang="en-US" sz="2200" dirty="0" err="1">
                <a:latin typeface="Franklin Gothic Demi Cond" pitchFamily="34" charset="0"/>
              </a:rPr>
              <a:t>Segala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sesuatu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menunjuk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arah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itu</a:t>
            </a:r>
            <a:r>
              <a:rPr lang="en-US" sz="2200" dirty="0">
                <a:latin typeface="Franklin Gothic Demi Cond" pitchFamily="34" charset="0"/>
              </a:rPr>
              <a:t>. </a:t>
            </a:r>
            <a:r>
              <a:rPr lang="en-US" sz="2200" dirty="0" err="1">
                <a:latin typeface="Franklin Gothic Demi Cond" pitchFamily="34" charset="0"/>
              </a:rPr>
              <a:t>Dia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menjawab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panggilan</a:t>
            </a:r>
            <a:r>
              <a:rPr lang="en-US" sz="2200" dirty="0">
                <a:latin typeface="Franklin Gothic Demi Cond" pitchFamily="34" charset="0"/>
              </a:rPr>
              <a:t> Allah, </a:t>
            </a:r>
            <a:r>
              <a:rPr lang="en-US" sz="2200" dirty="0" err="1">
                <a:latin typeface="Franklin Gothic Demi Cond" pitchFamily="34" charset="0"/>
              </a:rPr>
              <a:t>tidak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ada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keraguan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sama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sekali</a:t>
            </a:r>
            <a:r>
              <a:rPr lang="en-US" sz="2200" dirty="0">
                <a:latin typeface="Franklin Gothic Demi Cond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2164" y="836712"/>
            <a:ext cx="7594252" cy="49331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Franklin Gothic Demi" panose="020B0703020102020204" pitchFamily="34" charset="0"/>
              </a:rPr>
              <a:t>Di </a:t>
            </a:r>
            <a:r>
              <a:rPr lang="en-US" sz="2400" dirty="0" err="1">
                <a:latin typeface="Franklin Gothic Demi" panose="020B0703020102020204" pitchFamily="34" charset="0"/>
              </a:rPr>
              <a:t>kampus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semuanya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berjalan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baik</a:t>
            </a:r>
            <a:r>
              <a:rPr lang="en-US" sz="2400" dirty="0">
                <a:latin typeface="Franklin Gothic Demi" panose="020B0703020102020204" pitchFamily="34" charset="0"/>
              </a:rPr>
              <a:t> pada </a:t>
            </a:r>
            <a:r>
              <a:rPr lang="en-US" sz="2400" dirty="0" err="1">
                <a:latin typeface="Franklin Gothic Demi" panose="020B0703020102020204" pitchFamily="34" charset="0"/>
              </a:rPr>
              <a:t>awalnya</a:t>
            </a:r>
            <a:r>
              <a:rPr lang="en-US" sz="2400" dirty="0">
                <a:latin typeface="Franklin Gothic Demi" panose="020B0703020102020204" pitchFamily="34" charset="0"/>
              </a:rPr>
              <a:t>. </a:t>
            </a:r>
            <a:r>
              <a:rPr lang="en-US" sz="2400" dirty="0" err="1">
                <a:latin typeface="Franklin Gothic Demi" panose="020B0703020102020204" pitchFamily="34" charset="0"/>
              </a:rPr>
              <a:t>Kemudian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satu</a:t>
            </a:r>
            <a:r>
              <a:rPr lang="en-US" sz="2400" dirty="0">
                <a:latin typeface="Franklin Gothic Demi" panose="020B0703020102020204" pitchFamily="34" charset="0"/>
              </a:rPr>
              <a:t> demi </a:t>
            </a:r>
            <a:r>
              <a:rPr lang="en-US" sz="2400" dirty="0" err="1">
                <a:latin typeface="Franklin Gothic Demi" panose="020B0703020102020204" pitchFamily="34" charset="0"/>
              </a:rPr>
              <a:t>satu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menjadi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serba</a:t>
            </a:r>
            <a:r>
              <a:rPr lang="en-US" sz="2400" dirty="0">
                <a:latin typeface="Franklin Gothic Demi" panose="020B0703020102020204" pitchFamily="34" charset="0"/>
              </a:rPr>
              <a:t> salah, dan </a:t>
            </a:r>
            <a:r>
              <a:rPr lang="en-US" sz="2400" dirty="0" err="1">
                <a:latin typeface="Franklin Gothic Demi" panose="020B0703020102020204" pitchFamily="34" charset="0"/>
              </a:rPr>
              <a:t>hidupnya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mulai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berantakan</a:t>
            </a:r>
            <a:r>
              <a:rPr lang="en-US" sz="2400" dirty="0">
                <a:latin typeface="Franklin Gothic Demi" panose="020B0703020102020204" pitchFamily="34" charset="0"/>
              </a:rPr>
              <a:t>. </a:t>
            </a:r>
            <a:r>
              <a:rPr lang="en-US" sz="2400" dirty="0" err="1">
                <a:latin typeface="Franklin Gothic Demi" panose="020B0703020102020204" pitchFamily="34" charset="0"/>
              </a:rPr>
              <a:t>Keuangannya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mulai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mengering</a:t>
            </a:r>
            <a:r>
              <a:rPr lang="en-US" sz="2400" dirty="0">
                <a:latin typeface="Franklin Gothic Demi" panose="020B0703020102020204" pitchFamily="34" charset="0"/>
              </a:rPr>
              <a:t>; </a:t>
            </a:r>
            <a:r>
              <a:rPr lang="en-US" sz="2400" dirty="0" err="1">
                <a:latin typeface="Franklin Gothic Demi" panose="020B0703020102020204" pitchFamily="34" charset="0"/>
              </a:rPr>
              <a:t>seorang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teman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dekat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berbalik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melawan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dia</a:t>
            </a:r>
            <a:r>
              <a:rPr lang="en-US" sz="2400" dirty="0">
                <a:latin typeface="Franklin Gothic Demi" panose="020B0703020102020204" pitchFamily="34" charset="0"/>
              </a:rPr>
              <a:t>, </a:t>
            </a:r>
            <a:r>
              <a:rPr lang="en-US" sz="2400" dirty="0" err="1">
                <a:latin typeface="Franklin Gothic Demi" panose="020B0703020102020204" pitchFamily="34" charset="0"/>
              </a:rPr>
              <a:t>membuat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tuduhan</a:t>
            </a:r>
            <a:r>
              <a:rPr lang="en-US" sz="2400" dirty="0">
                <a:latin typeface="Franklin Gothic Demi" panose="020B0703020102020204" pitchFamily="34" charset="0"/>
              </a:rPr>
              <a:t> yang salah </a:t>
            </a:r>
            <a:r>
              <a:rPr lang="en-US" sz="2400" dirty="0" err="1">
                <a:latin typeface="Franklin Gothic Demi" panose="020B0703020102020204" pitchFamily="34" charset="0"/>
              </a:rPr>
              <a:t>tentang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dia</a:t>
            </a:r>
            <a:r>
              <a:rPr lang="en-US" sz="2400" dirty="0">
                <a:latin typeface="Franklin Gothic Demi" panose="020B0703020102020204" pitchFamily="34" charset="0"/>
              </a:rPr>
              <a:t> yang </a:t>
            </a:r>
            <a:r>
              <a:rPr lang="en-US" sz="2400" dirty="0" err="1">
                <a:latin typeface="Franklin Gothic Demi" panose="020B0703020102020204" pitchFamily="34" charset="0"/>
              </a:rPr>
              <a:t>merusak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reputasinya</a:t>
            </a:r>
            <a:r>
              <a:rPr lang="en-US" sz="2400" dirty="0">
                <a:latin typeface="Franklin Gothic Demi" panose="020B0703020102020204" pitchFamily="34" charset="0"/>
              </a:rPr>
              <a:t>. </a:t>
            </a:r>
            <a:r>
              <a:rPr lang="en-US" sz="2400" dirty="0" err="1">
                <a:latin typeface="Franklin Gothic Demi" panose="020B0703020102020204" pitchFamily="34" charset="0"/>
              </a:rPr>
              <a:t>Selanjutnya</a:t>
            </a:r>
            <a:r>
              <a:rPr lang="en-US" sz="2400" dirty="0">
                <a:latin typeface="Franklin Gothic Demi" panose="020B0703020102020204" pitchFamily="34" charset="0"/>
              </a:rPr>
              <a:t>, </a:t>
            </a:r>
            <a:r>
              <a:rPr lang="en-US" sz="2400" dirty="0" err="1">
                <a:latin typeface="Franklin Gothic Demi" panose="020B0703020102020204" pitchFamily="34" charset="0"/>
              </a:rPr>
              <a:t>dia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sakit</a:t>
            </a:r>
            <a:r>
              <a:rPr lang="en-US" sz="2400" dirty="0">
                <a:latin typeface="Franklin Gothic Demi" panose="020B0703020102020204" pitchFamily="34" charset="0"/>
              </a:rPr>
              <a:t>; </a:t>
            </a:r>
            <a:r>
              <a:rPr lang="en-US" sz="2400" dirty="0" err="1">
                <a:latin typeface="Franklin Gothic Demi" panose="020B0703020102020204" pitchFamily="34" charset="0"/>
              </a:rPr>
              <a:t>tidak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ada</a:t>
            </a:r>
            <a:r>
              <a:rPr lang="en-US" sz="2400" dirty="0">
                <a:latin typeface="Franklin Gothic Demi" panose="020B0703020102020204" pitchFamily="34" charset="0"/>
              </a:rPr>
              <a:t> yang </a:t>
            </a:r>
            <a:r>
              <a:rPr lang="en-US" sz="2400" dirty="0" err="1">
                <a:latin typeface="Franklin Gothic Demi" panose="020B0703020102020204" pitchFamily="34" charset="0"/>
              </a:rPr>
              <a:t>tahu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apa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itu</a:t>
            </a:r>
            <a:r>
              <a:rPr lang="en-US" sz="2400" dirty="0">
                <a:latin typeface="Franklin Gothic Demi" panose="020B0703020102020204" pitchFamily="34" charset="0"/>
              </a:rPr>
              <a:t>, </a:t>
            </a:r>
            <a:r>
              <a:rPr lang="en-US" sz="2400" dirty="0" err="1">
                <a:latin typeface="Franklin Gothic Demi" panose="020B0703020102020204" pitchFamily="34" charset="0"/>
              </a:rPr>
              <a:t>tetapi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hal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itu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memengaruhi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studinya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sampai</a:t>
            </a:r>
            <a:r>
              <a:rPr lang="en-US" sz="2400" dirty="0">
                <a:latin typeface="Franklin Gothic Demi" panose="020B0703020102020204" pitchFamily="34" charset="0"/>
              </a:rPr>
              <a:t> pada </a:t>
            </a:r>
            <a:r>
              <a:rPr lang="en-US" sz="2400" dirty="0" err="1">
                <a:latin typeface="Franklin Gothic Demi" panose="020B0703020102020204" pitchFamily="34" charset="0"/>
              </a:rPr>
              <a:t>titik</a:t>
            </a:r>
            <a:r>
              <a:rPr lang="en-US" sz="2400" dirty="0">
                <a:latin typeface="Franklin Gothic Demi" panose="020B0703020102020204" pitchFamily="34" charset="0"/>
              </a:rPr>
              <a:t> di mana </a:t>
            </a:r>
            <a:r>
              <a:rPr lang="en-US" sz="2400" dirty="0" err="1">
                <a:latin typeface="Franklin Gothic Demi" panose="020B0703020102020204" pitchFamily="34" charset="0"/>
              </a:rPr>
              <a:t>dia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takut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dia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harus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putus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sekolah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sama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sekali</a:t>
            </a:r>
            <a:r>
              <a:rPr lang="en-US" sz="2400" dirty="0">
                <a:latin typeface="Franklin Gothic Demi" panose="020B0703020102020204" pitchFamily="34" charset="0"/>
              </a:rPr>
              <a:t>. Di </a:t>
            </a:r>
            <a:r>
              <a:rPr lang="en-US" sz="2400" dirty="0" err="1">
                <a:latin typeface="Franklin Gothic Demi" panose="020B0703020102020204" pitchFamily="34" charset="0"/>
              </a:rPr>
              <a:t>atas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semua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itu</a:t>
            </a:r>
            <a:r>
              <a:rPr lang="en-US" sz="2400" dirty="0">
                <a:latin typeface="Franklin Gothic Demi" panose="020B0703020102020204" pitchFamily="34" charset="0"/>
              </a:rPr>
              <a:t>, </a:t>
            </a:r>
            <a:r>
              <a:rPr lang="en-US" sz="2400" dirty="0" err="1">
                <a:latin typeface="Franklin Gothic Demi" panose="020B0703020102020204" pitchFamily="34" charset="0"/>
              </a:rPr>
              <a:t>dia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melawan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godaan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sengit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dengan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obat-obatan</a:t>
            </a:r>
            <a:r>
              <a:rPr lang="en-US" sz="2400" dirty="0">
                <a:latin typeface="Franklin Gothic Demi" panose="020B0703020102020204" pitchFamily="34" charset="0"/>
              </a:rPr>
              <a:t>, yang </a:t>
            </a:r>
            <a:r>
              <a:rPr lang="en-US" sz="2400" dirty="0" err="1">
                <a:latin typeface="Franklin Gothic Demi" panose="020B0703020102020204" pitchFamily="34" charset="0"/>
              </a:rPr>
              <a:t>tersedia</a:t>
            </a:r>
            <a:r>
              <a:rPr lang="en-US" sz="2400" dirty="0">
                <a:latin typeface="Franklin Gothic Demi" panose="020B0703020102020204" pitchFamily="34" charset="0"/>
              </a:rPr>
              <a:t> di </a:t>
            </a:r>
            <a:r>
              <a:rPr lang="en-US" sz="2400" dirty="0" err="1">
                <a:latin typeface="Franklin Gothic Demi" panose="020B0703020102020204" pitchFamily="34" charset="0"/>
              </a:rPr>
              <a:t>masyarakat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setempat</a:t>
            </a:r>
            <a:r>
              <a:rPr lang="en-US" sz="2400" dirty="0">
                <a:latin typeface="Franklin Gothic Demi" panose="020B0703020102020204" pitchFamily="34" charset="0"/>
              </a:rPr>
              <a:t>. Pada </a:t>
            </a:r>
            <a:r>
              <a:rPr lang="en-US" sz="2400" dirty="0" err="1">
                <a:latin typeface="Franklin Gothic Demi" panose="020B0703020102020204" pitchFamily="34" charset="0"/>
              </a:rPr>
              <a:t>satu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titik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ia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bahkan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membunuh</a:t>
            </a:r>
            <a:r>
              <a:rPr lang="en-US" sz="2400" dirty="0">
                <a:latin typeface="Franklin Gothic Demi" panose="020B0703020102020204" pitchFamily="34" charset="0"/>
              </a:rPr>
              <a:t> di </a:t>
            </a:r>
            <a:r>
              <a:rPr lang="en-US" sz="2400" dirty="0" err="1">
                <a:latin typeface="Franklin Gothic Demi" panose="020B0703020102020204" pitchFamily="34" charset="0"/>
              </a:rPr>
              <a:t>daerah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itu</a:t>
            </a:r>
            <a:r>
              <a:rPr lang="en-US" sz="2400" dirty="0">
                <a:latin typeface="Franklin Gothic Demi" panose="020B0703020102020204" pitchFamily="34" charset="0"/>
              </a:rPr>
              <a:t>. Alex </a:t>
            </a:r>
            <a:r>
              <a:rPr lang="en-US" sz="2400" dirty="0" err="1">
                <a:latin typeface="Franklin Gothic Demi" panose="020B0703020102020204" pitchFamily="34" charset="0"/>
              </a:rPr>
              <a:t>tidak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mengerti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mengapa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semua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ini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terjadi</a:t>
            </a:r>
            <a:r>
              <a:rPr lang="en-US" sz="2400" dirty="0">
                <a:latin typeface="Franklin Gothic Demi" panose="020B0703020102020204" pitchFamily="34" charset="0"/>
              </a:rPr>
              <a:t>, </a:t>
            </a:r>
            <a:r>
              <a:rPr lang="en-US" sz="2400" dirty="0" err="1">
                <a:latin typeface="Franklin Gothic Demi" panose="020B0703020102020204" pitchFamily="34" charset="0"/>
              </a:rPr>
              <a:t>terutama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karena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dia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yakin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bahwa</a:t>
            </a:r>
            <a:r>
              <a:rPr lang="en-US" sz="2400" dirty="0">
                <a:latin typeface="Franklin Gothic Demi" panose="020B0703020102020204" pitchFamily="34" charset="0"/>
              </a:rPr>
              <a:t> Allah </a:t>
            </a:r>
            <a:r>
              <a:rPr lang="en-US" sz="2400" dirty="0" err="1">
                <a:latin typeface="Franklin Gothic Demi" panose="020B0703020102020204" pitchFamily="34" charset="0"/>
              </a:rPr>
              <a:t>telah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membawanya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ke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sekolah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ini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sejak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awal</a:t>
            </a:r>
            <a:r>
              <a:rPr lang="en-US" sz="2400" dirty="0">
                <a:latin typeface="Franklin Gothic Demi" panose="020B07030201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87B5E-8E90-91B9-78AF-4C8C51C2C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6" r="55426"/>
          <a:stretch/>
        </p:blipFill>
        <p:spPr>
          <a:xfrm>
            <a:off x="20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35614-827C-AE21-4939-B14E0F2CF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8653" y="2564904"/>
            <a:ext cx="4283947" cy="3672408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800" dirty="0" err="1">
                <a:latin typeface="Berlin Sans FB" pitchFamily="34" charset="0"/>
              </a:rPr>
              <a:t>Apakah</a:t>
            </a:r>
            <a:r>
              <a:rPr lang="en-US" sz="2800" dirty="0">
                <a:latin typeface="Berlin Sans FB" pitchFamily="34" charset="0"/>
              </a:rPr>
              <a:t> Alex salah </a:t>
            </a:r>
            <a:r>
              <a:rPr lang="en-US" sz="2800" dirty="0" err="1">
                <a:latin typeface="Berlin Sans FB" pitchFamily="34" charset="0"/>
              </a:rPr>
              <a:t>tentang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itu</a:t>
            </a:r>
            <a:r>
              <a:rPr lang="en-US" sz="2800" dirty="0">
                <a:latin typeface="Berlin Sans FB" pitchFamily="34" charset="0"/>
              </a:rPr>
              <a:t>? Jika </a:t>
            </a:r>
            <a:r>
              <a:rPr lang="en-US" sz="2800" dirty="0" err="1">
                <a:latin typeface="Berlin Sans FB" pitchFamily="34" charset="0"/>
              </a:rPr>
              <a:t>demikian</a:t>
            </a:r>
            <a:r>
              <a:rPr lang="en-US" sz="2800" dirty="0">
                <a:latin typeface="Berlin Sans FB" pitchFamily="34" charset="0"/>
              </a:rPr>
              <a:t>, </a:t>
            </a:r>
            <a:r>
              <a:rPr lang="en-US" sz="2800" dirty="0" err="1">
                <a:latin typeface="Berlin Sans FB" pitchFamily="34" charset="0"/>
              </a:rPr>
              <a:t>apakah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seluruh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pengalamannya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dengan</a:t>
            </a:r>
            <a:r>
              <a:rPr lang="en-US" sz="2800" dirty="0">
                <a:latin typeface="Berlin Sans FB" pitchFamily="34" charset="0"/>
              </a:rPr>
              <a:t> Allah </a:t>
            </a:r>
            <a:r>
              <a:rPr lang="en-US" sz="2800" dirty="0" err="1">
                <a:latin typeface="Berlin Sans FB" pitchFamily="34" charset="0"/>
              </a:rPr>
              <a:t>merupakan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kesalahan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besar</a:t>
            </a:r>
            <a:r>
              <a:rPr lang="en-US" sz="2800" dirty="0">
                <a:latin typeface="Berlin Sans FB" pitchFamily="34" charset="0"/>
              </a:rPr>
              <a:t>? </a:t>
            </a:r>
            <a:r>
              <a:rPr lang="en-US" sz="2800" dirty="0" err="1">
                <a:latin typeface="Berlin Sans FB" pitchFamily="34" charset="0"/>
              </a:rPr>
              <a:t>Bahkan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elemen-elemen</a:t>
            </a:r>
            <a:r>
              <a:rPr lang="en-US" sz="2800" dirty="0">
                <a:latin typeface="Berlin Sans FB" pitchFamily="34" charset="0"/>
              </a:rPr>
              <a:t> paling </a:t>
            </a:r>
            <a:r>
              <a:rPr lang="en-US" sz="2800" dirty="0" err="1">
                <a:latin typeface="Berlin Sans FB" pitchFamily="34" charset="0"/>
              </a:rPr>
              <a:t>mendasar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dari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imannya</a:t>
            </a:r>
            <a:r>
              <a:rPr lang="en-US" sz="2800" dirty="0">
                <a:latin typeface="Berlin Sans FB" pitchFamily="34" charset="0"/>
              </a:rPr>
              <a:t> pun </a:t>
            </a:r>
            <a:r>
              <a:rPr lang="en-US" sz="2800" dirty="0" err="1">
                <a:latin typeface="Berlin Sans FB" pitchFamily="34" charset="0"/>
              </a:rPr>
              <a:t>diragukan</a:t>
            </a:r>
            <a:r>
              <a:rPr lang="en-US" sz="2800" dirty="0">
                <a:latin typeface="Berlin Sans FB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941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285728"/>
            <a:ext cx="621510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>
                <a:latin typeface="Berlin Sans FB" pitchFamily="34" charset="0"/>
              </a:rPr>
              <a:t>	Hal yang </a:t>
            </a:r>
            <a:r>
              <a:rPr lang="en-US" sz="2600" dirty="0" err="1">
                <a:latin typeface="Berlin Sans FB" pitchFamily="34" charset="0"/>
              </a:rPr>
              <a:t>penting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bagi</a:t>
            </a:r>
            <a:r>
              <a:rPr lang="en-US" sz="2600" dirty="0">
                <a:latin typeface="Berlin Sans FB" pitchFamily="34" charset="0"/>
              </a:rPr>
              <a:t> Alex </a:t>
            </a:r>
            <a:r>
              <a:rPr lang="en-US" sz="2600" dirty="0" err="1">
                <a:latin typeface="Berlin Sans FB" pitchFamily="34" charset="0"/>
              </a:rPr>
              <a:t>adalah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>
                <a:solidFill>
                  <a:srgbClr val="C00000"/>
                </a:solidFill>
                <a:latin typeface="Showcard Gothic" pitchFamily="82" charset="0"/>
              </a:rPr>
              <a:t>TETAP PERCAYA </a:t>
            </a:r>
            <a:r>
              <a:rPr lang="en-US" sz="2600" dirty="0" err="1">
                <a:solidFill>
                  <a:srgbClr val="C00000"/>
                </a:solidFill>
                <a:latin typeface="Showcard Gothic" pitchFamily="82" charset="0"/>
              </a:rPr>
              <a:t>kepada</a:t>
            </a:r>
            <a:r>
              <a:rPr lang="en-US" sz="2600" dirty="0">
                <a:solidFill>
                  <a:srgbClr val="C00000"/>
                </a:solidFill>
                <a:latin typeface="Showcard Gothic" pitchFamily="82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Showcard Gothic" pitchFamily="82" charset="0"/>
              </a:rPr>
              <a:t>Tuhan</a:t>
            </a:r>
            <a:r>
              <a:rPr lang="en-US" sz="2600" dirty="0">
                <a:latin typeface="Berlin Sans FB" pitchFamily="34" charset="0"/>
              </a:rPr>
              <a:t>, </a:t>
            </a:r>
            <a:r>
              <a:rPr lang="en-US" sz="2600" dirty="0" err="1">
                <a:latin typeface="Berlin Sans FB" pitchFamily="34" charset="0"/>
              </a:rPr>
              <a:t>tetap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percaya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pada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Firman-Nya</a:t>
            </a:r>
            <a:r>
              <a:rPr lang="en-US" sz="2600" dirty="0">
                <a:latin typeface="Berlin Sans FB" pitchFamily="34" charset="0"/>
              </a:rPr>
              <a:t>, </a:t>
            </a:r>
            <a:r>
              <a:rPr lang="en-US" sz="2600" dirty="0" err="1">
                <a:latin typeface="Berlin Sans FB" pitchFamily="34" charset="0"/>
              </a:rPr>
              <a:t>percaya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pada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janji-Nya</a:t>
            </a:r>
            <a:r>
              <a:rPr lang="en-US" sz="2600" dirty="0">
                <a:latin typeface="Berlin Sans FB" pitchFamily="34" charset="0"/>
              </a:rPr>
              <a:t>. Alex </a:t>
            </a:r>
            <a:r>
              <a:rPr lang="en-US" sz="2600" dirty="0" err="1">
                <a:latin typeface="Berlin Sans FB" pitchFamily="34" charset="0"/>
              </a:rPr>
              <a:t>perlu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memahami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bahwa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menyerahkan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diri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pada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tuntunan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Tuhan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,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tidaklah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meniadakan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pencobaan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atau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ujian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sama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Impact" pitchFamily="34" charset="0"/>
              </a:rPr>
              <a:t>sekali</a:t>
            </a:r>
            <a:r>
              <a:rPr lang="en-US" sz="2600" dirty="0">
                <a:solidFill>
                  <a:srgbClr val="C00000"/>
                </a:solidFill>
                <a:latin typeface="Impact" pitchFamily="34" charset="0"/>
              </a:rPr>
              <a:t>. </a:t>
            </a:r>
            <a:r>
              <a:rPr lang="en-US" sz="2600" dirty="0" err="1">
                <a:latin typeface="Berlin Sans FB" pitchFamily="34" charset="0"/>
              </a:rPr>
              <a:t>Bahkan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saat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ujian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atau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pencobaan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kita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dapat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bertumbuh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dalam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iman</a:t>
            </a:r>
            <a:r>
              <a:rPr lang="en-US" sz="2600" dirty="0">
                <a:latin typeface="Berlin Sans FB" pitchFamily="34" charset="0"/>
              </a:rPr>
              <a:t>. </a:t>
            </a:r>
            <a:r>
              <a:rPr lang="en-US" sz="2600" dirty="0" err="1">
                <a:latin typeface="Berlin Sans FB" pitchFamily="34" charset="0"/>
              </a:rPr>
              <a:t>Ada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orang</a:t>
            </a:r>
            <a:r>
              <a:rPr lang="en-US" sz="2600" dirty="0">
                <a:latin typeface="Berlin Sans FB" pitchFamily="34" charset="0"/>
              </a:rPr>
              <a:t> yang </a:t>
            </a:r>
            <a:r>
              <a:rPr lang="en-US" sz="2600" dirty="0" err="1">
                <a:latin typeface="Berlin Sans FB" pitchFamily="34" charset="0"/>
              </a:rPr>
              <a:t>dapat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menyelesaikan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kuliah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dalam</a:t>
            </a:r>
            <a:r>
              <a:rPr lang="en-US" sz="2600" dirty="0">
                <a:latin typeface="Berlin Sans FB" pitchFamily="34" charset="0"/>
              </a:rPr>
              <a:t> 3,5 </a:t>
            </a:r>
            <a:r>
              <a:rPr lang="en-US" sz="2600" dirty="0" err="1">
                <a:latin typeface="Berlin Sans FB" pitchFamily="34" charset="0"/>
              </a:rPr>
              <a:t>tahun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tanpa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halangan</a:t>
            </a:r>
            <a:r>
              <a:rPr lang="en-US" sz="2600" dirty="0">
                <a:latin typeface="Berlin Sans FB" pitchFamily="34" charset="0"/>
              </a:rPr>
              <a:t>, </a:t>
            </a:r>
            <a:r>
              <a:rPr lang="en-US" sz="2600" dirty="0" err="1">
                <a:latin typeface="Berlin Sans FB" pitchFamily="34" charset="0"/>
              </a:rPr>
              <a:t>namun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ada</a:t>
            </a:r>
            <a:r>
              <a:rPr lang="en-US" sz="2600" dirty="0">
                <a:latin typeface="Berlin Sans FB" pitchFamily="34" charset="0"/>
              </a:rPr>
              <a:t> yang </a:t>
            </a:r>
            <a:r>
              <a:rPr lang="en-US" sz="2600" dirty="0" err="1">
                <a:latin typeface="Berlin Sans FB" pitchFamily="34" charset="0"/>
              </a:rPr>
              <a:t>membutuhkan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waktu</a:t>
            </a:r>
            <a:r>
              <a:rPr lang="en-US" sz="2600" dirty="0">
                <a:latin typeface="Berlin Sans FB" pitchFamily="34" charset="0"/>
              </a:rPr>
              <a:t> 5 </a:t>
            </a:r>
            <a:r>
              <a:rPr lang="en-US" sz="2600" dirty="0" err="1">
                <a:latin typeface="Berlin Sans FB" pitchFamily="34" charset="0"/>
              </a:rPr>
              <a:t>tahun</a:t>
            </a:r>
            <a:r>
              <a:rPr lang="en-US" sz="2600" dirty="0">
                <a:latin typeface="Berlin Sans FB" pitchFamily="34" charset="0"/>
              </a:rPr>
              <a:t>, </a:t>
            </a:r>
            <a:r>
              <a:rPr lang="en-US" sz="2600" dirty="0" err="1">
                <a:latin typeface="Berlin Sans FB" pitchFamily="34" charset="0"/>
              </a:rPr>
              <a:t>ada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juga</a:t>
            </a:r>
            <a:r>
              <a:rPr lang="en-US" sz="2600" dirty="0">
                <a:latin typeface="Berlin Sans FB" pitchFamily="34" charset="0"/>
              </a:rPr>
              <a:t> 7 </a:t>
            </a:r>
            <a:r>
              <a:rPr lang="en-US" sz="2600" dirty="0" err="1">
                <a:latin typeface="Berlin Sans FB" pitchFamily="34" charset="0"/>
              </a:rPr>
              <a:t>tahun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dengan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harus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melewati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banyak</a:t>
            </a:r>
            <a:r>
              <a:rPr lang="en-US" sz="2600" dirty="0">
                <a:latin typeface="Berlin Sans FB" pitchFamily="34" charset="0"/>
              </a:rPr>
              <a:t> </a:t>
            </a:r>
            <a:r>
              <a:rPr lang="en-US" sz="2600" dirty="0" err="1">
                <a:latin typeface="Berlin Sans FB" pitchFamily="34" charset="0"/>
              </a:rPr>
              <a:t>rintangan</a:t>
            </a:r>
            <a:r>
              <a:rPr lang="en-US" sz="2600" dirty="0">
                <a:latin typeface="Showcard Gothic" pitchFamily="82" charset="0"/>
              </a:rPr>
              <a:t>. </a:t>
            </a:r>
            <a:r>
              <a:rPr lang="en-US" sz="2600" dirty="0" err="1">
                <a:latin typeface="Showcard Gothic" pitchFamily="82" charset="0"/>
              </a:rPr>
              <a:t>Diperlukan</a:t>
            </a:r>
            <a:r>
              <a:rPr lang="en-US" sz="2600" dirty="0">
                <a:latin typeface="Showcard Gothic" pitchFamily="82" charset="0"/>
              </a:rPr>
              <a:t> </a:t>
            </a:r>
            <a:r>
              <a:rPr lang="en-US" sz="2600" dirty="0" err="1">
                <a:latin typeface="Showcard Gothic" pitchFamily="82" charset="0"/>
              </a:rPr>
              <a:t>kesabaran</a:t>
            </a:r>
            <a:r>
              <a:rPr lang="en-US" sz="2600" dirty="0">
                <a:latin typeface="Showcard Gothic" pitchFamily="82" charset="0"/>
              </a:rPr>
              <a:t>, </a:t>
            </a:r>
            <a:r>
              <a:rPr lang="en-US" sz="2600" dirty="0" err="1">
                <a:latin typeface="Showcard Gothic" pitchFamily="82" charset="0"/>
              </a:rPr>
              <a:t>dan</a:t>
            </a:r>
            <a:r>
              <a:rPr lang="en-US" sz="2600" dirty="0">
                <a:latin typeface="Showcard Gothic" pitchFamily="82" charset="0"/>
              </a:rPr>
              <a:t> </a:t>
            </a:r>
            <a:r>
              <a:rPr lang="en-US" sz="2600" dirty="0" err="1">
                <a:latin typeface="Showcard Gothic" pitchFamily="82" charset="0"/>
              </a:rPr>
              <a:t>ketekunan</a:t>
            </a:r>
            <a:r>
              <a:rPr lang="en-US" sz="2600" dirty="0">
                <a:latin typeface="Showcard Gothic" pitchFamily="82" charset="0"/>
              </a:rPr>
              <a:t>.</a:t>
            </a:r>
          </a:p>
          <a:p>
            <a:endParaRPr lang="en-US" sz="2600" dirty="0">
              <a:latin typeface="Berlin Sans FB" pitchFamily="34" charset="0"/>
            </a:endParaRPr>
          </a:p>
        </p:txBody>
      </p:sp>
      <p:pic>
        <p:nvPicPr>
          <p:cNvPr id="4" name="Picture 2" descr="Pria lebih banyak membaca Alkitab, tetapi wanita belajar pengajaran dengan  lebih baik"/>
          <p:cNvPicPr>
            <a:picLocks noChangeAspect="1" noChangeArrowheads="1"/>
          </p:cNvPicPr>
          <p:nvPr/>
        </p:nvPicPr>
        <p:blipFill>
          <a:blip r:embed="rId2"/>
          <a:srcRect l="21919" r="54301"/>
          <a:stretch>
            <a:fillRect/>
          </a:stretch>
        </p:blipFill>
        <p:spPr bwMode="auto">
          <a:xfrm>
            <a:off x="0" y="-1"/>
            <a:ext cx="285750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03" b="13132"/>
          <a:stretch/>
        </p:blipFill>
        <p:spPr bwMode="auto">
          <a:xfrm>
            <a:off x="-6351" y="0"/>
            <a:ext cx="9143450" cy="685800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Berlin Sans FB Demi" pitchFamily="34" charset="0"/>
              </a:rPr>
              <a:t>Beberapa</a:t>
            </a:r>
            <a:r>
              <a:rPr lang="en-US" sz="3200" dirty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erlin Sans FB Demi" pitchFamily="34" charset="0"/>
              </a:rPr>
              <a:t>ayat</a:t>
            </a:r>
            <a:r>
              <a:rPr lang="en-US" sz="3200" dirty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erlin Sans FB Demi" pitchFamily="34" charset="0"/>
              </a:rPr>
              <a:t>Alkitab</a:t>
            </a:r>
            <a:r>
              <a:rPr lang="en-US" sz="3200" dirty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erlin Sans FB Demi" pitchFamily="34" charset="0"/>
              </a:rPr>
              <a:t>berikut</a:t>
            </a:r>
            <a:r>
              <a:rPr lang="en-US" sz="3200" dirty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erlin Sans FB Demi" pitchFamily="34" charset="0"/>
              </a:rPr>
              <a:t>ini</a:t>
            </a:r>
            <a:r>
              <a:rPr lang="en-US" sz="3200" dirty="0">
                <a:solidFill>
                  <a:srgbClr val="FFFF00"/>
                </a:solidFill>
                <a:latin typeface="Berlin Sans FB Demi" pitchFamily="34" charset="0"/>
              </a:rPr>
              <a:t> yang </a:t>
            </a:r>
            <a:r>
              <a:rPr lang="en-US" sz="3200" dirty="0" err="1">
                <a:solidFill>
                  <a:srgbClr val="FFFF00"/>
                </a:solidFill>
                <a:latin typeface="Berlin Sans FB Demi" pitchFamily="34" charset="0"/>
              </a:rPr>
              <a:t>dapat</a:t>
            </a:r>
            <a:r>
              <a:rPr lang="en-US" sz="3200" dirty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erlin Sans FB Demi" pitchFamily="34" charset="0"/>
              </a:rPr>
              <a:t>membantu</a:t>
            </a:r>
            <a:r>
              <a:rPr lang="en-US" sz="3200" dirty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erlin Sans FB Demi" pitchFamily="34" charset="0"/>
              </a:rPr>
              <a:t>kita</a:t>
            </a:r>
            <a:r>
              <a:rPr lang="en-US" sz="3200" dirty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erlin Sans FB Demi" pitchFamily="34" charset="0"/>
              </a:rPr>
              <a:t>bertumbuh</a:t>
            </a:r>
            <a:r>
              <a:rPr lang="en-US" sz="3200" dirty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erlin Sans FB Demi" pitchFamily="34" charset="0"/>
              </a:rPr>
              <a:t>dalam</a:t>
            </a:r>
            <a:r>
              <a:rPr lang="en-US" sz="3200" dirty="0">
                <a:solidFill>
                  <a:srgbClr val="FFFF00"/>
                </a:solidFill>
                <a:latin typeface="Berlin Sans FB Demi" pitchFamily="34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Berlin Sans FB Demi" pitchFamily="34" charset="0"/>
              </a:rPr>
              <a:t>iman</a:t>
            </a:r>
            <a:r>
              <a:rPr lang="en-US" sz="3200" dirty="0">
                <a:solidFill>
                  <a:srgbClr val="FFFF00"/>
                </a:solidFill>
                <a:latin typeface="Berlin Sans FB Demi" pitchFamily="34" charset="0"/>
              </a:rPr>
              <a:t>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00150"/>
            <a:ext cx="8072494" cy="5357850"/>
          </a:xfrm>
        </p:spPr>
        <p:txBody>
          <a:bodyPr>
            <a:no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Amsal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3:5-6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Percayalah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kepada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TUHAN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segenap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hatimu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dan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janganlah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bersandar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kepada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pengertianmu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sendiri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Akuilah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Dia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dalam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segala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lakumu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maka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Ia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akan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meluruskan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jalanmu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.</a:t>
            </a:r>
          </a:p>
          <a:p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Yeremia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29:13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Apabila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kamu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mencari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Aku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kamu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akan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menemukan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Aku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;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apabila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kamu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menanyakan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Aku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segenap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hati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.</a:t>
            </a:r>
          </a:p>
          <a:p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Roma 8:28 Kita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tahu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sekarang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bahwa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Allah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turut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bekerja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dalam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segala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sesuatu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untuk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mendatangkan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kebaikan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bagi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mengasihi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Dia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yaitu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bagi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mereka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terpanggil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sesuai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dengan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Franklin Gothic Demi Cond" pitchFamily="34" charset="0"/>
              </a:rPr>
              <a:t>rencana</a:t>
            </a:r>
            <a:r>
              <a:rPr lang="en-US" sz="2600" dirty="0">
                <a:solidFill>
                  <a:schemeClr val="bg1"/>
                </a:solidFill>
                <a:latin typeface="Franklin Gothic Demi Cond" pitchFamily="34" charset="0"/>
              </a:rPr>
              <a:t> Allah.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7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228036"/>
            <a:ext cx="879348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D31A6-6700-04AC-5637-125245F6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707"/>
            <a:ext cx="4762523" cy="5477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Tuhan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ingin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kita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tumbuh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sebagai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individu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sebagai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keluarga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sebagai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komunitas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dan </a:t>
            </a: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sebagai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US" altLang="ko-KR" sz="2400" b="1" dirty="0" err="1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bangsa</a:t>
            </a:r>
            <a:r>
              <a:rPr lang="en-US" altLang="ko-KR" sz="2400" b="1" dirty="0">
                <a:ln>
                  <a:solidFill>
                    <a:schemeClr val="tx1"/>
                  </a:solidFill>
                </a:ln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  <a:endParaRPr lang="en-ID" sz="2400" dirty="0">
              <a:latin typeface="Eras Bold ITC" panose="020B09070305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Franklin Gothic Demi" panose="020B0703020102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Franklin Gothic Demi" panose="020B0703020102020204" pitchFamily="34" charset="0"/>
              </a:rPr>
              <a:t>Tuhan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memimpin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kita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melalui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perjuangan</a:t>
            </a:r>
            <a:r>
              <a:rPr lang="en-US" sz="2400" dirty="0">
                <a:latin typeface="Franklin Gothic Demi" panose="020B0703020102020204" pitchFamily="34" charset="0"/>
              </a:rPr>
              <a:t> dunia yang </a:t>
            </a:r>
            <a:r>
              <a:rPr lang="en-US" sz="2400" dirty="0" err="1">
                <a:latin typeface="Franklin Gothic Demi" panose="020B0703020102020204" pitchFamily="34" charset="0"/>
              </a:rPr>
              <a:t>jatuh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ini</a:t>
            </a:r>
            <a:r>
              <a:rPr lang="en-US" sz="2400" dirty="0">
                <a:latin typeface="Franklin Gothic Demi" panose="020B0703020102020204" pitchFamily="34" charset="0"/>
              </a:rPr>
              <a:t>. </a:t>
            </a:r>
            <a:r>
              <a:rPr lang="en-US" sz="2400" dirty="0" err="1">
                <a:latin typeface="Franklin Gothic Demi" panose="020B0703020102020204" pitchFamily="34" charset="0"/>
              </a:rPr>
              <a:t>Sementara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hal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ini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menghibur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kita</a:t>
            </a:r>
            <a:r>
              <a:rPr lang="en-US" sz="2400" dirty="0">
                <a:latin typeface="Franklin Gothic Demi" panose="020B0703020102020204" pitchFamily="34" charset="0"/>
              </a:rPr>
              <a:t>, </a:t>
            </a:r>
            <a:r>
              <a:rPr lang="en-US" sz="2400" dirty="0" err="1">
                <a:latin typeface="Franklin Gothic Demi" panose="020B0703020102020204" pitchFamily="34" charset="0"/>
              </a:rPr>
              <a:t>itu</a:t>
            </a:r>
            <a:r>
              <a:rPr lang="en-US" sz="2400" dirty="0">
                <a:latin typeface="Franklin Gothic Demi" panose="020B0703020102020204" pitchFamily="34" charset="0"/>
              </a:rPr>
              <a:t> juga </a:t>
            </a:r>
            <a:r>
              <a:rPr lang="en-US" sz="2400" dirty="0" err="1">
                <a:latin typeface="Franklin Gothic Demi" panose="020B0703020102020204" pitchFamily="34" charset="0"/>
              </a:rPr>
              <a:t>memberikan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kekuatan</a:t>
            </a:r>
            <a:r>
              <a:rPr lang="en-US" sz="2400" dirty="0">
                <a:latin typeface="Franklin Gothic Demi" panose="020B0703020102020204" pitchFamily="34" charset="0"/>
              </a:rPr>
              <a:t> dan </a:t>
            </a:r>
            <a:r>
              <a:rPr lang="en-US" sz="2400" dirty="0" err="1">
                <a:latin typeface="Franklin Gothic Demi" panose="020B0703020102020204" pitchFamily="34" charset="0"/>
              </a:rPr>
              <a:t>keyakinan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kepada</a:t>
            </a:r>
            <a:r>
              <a:rPr lang="en-US" sz="2400" dirty="0">
                <a:latin typeface="Franklin Gothic Demi" panose="020B0703020102020204" pitchFamily="34" charset="0"/>
              </a:rPr>
              <a:t> </a:t>
            </a:r>
            <a:r>
              <a:rPr lang="en-US" sz="2400" dirty="0" err="1">
                <a:latin typeface="Franklin Gothic Demi" panose="020B0703020102020204" pitchFamily="34" charset="0"/>
              </a:rPr>
              <a:t>Tuhan</a:t>
            </a:r>
            <a:r>
              <a:rPr lang="en-US" sz="2400" dirty="0">
                <a:latin typeface="Franklin Gothic Demi" panose="020B0703020102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>
              <a:solidFill>
                <a:srgbClr val="447051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latin typeface="Eras Bold ITC" panose="020B0907030504020204" pitchFamily="34" charset="0"/>
              </a:rPr>
              <a:t>Hanya</a:t>
            </a:r>
            <a:r>
              <a:rPr lang="en-US" sz="2400" dirty="0">
                <a:latin typeface="Eras Bold ITC" panose="020B0907030504020204" pitchFamily="34" charset="0"/>
              </a:rPr>
              <a:t> Ketika </a:t>
            </a:r>
            <a:r>
              <a:rPr lang="en-US" sz="2400" dirty="0" err="1">
                <a:latin typeface="Eras Bold ITC" panose="020B0907030504020204" pitchFamily="34" charset="0"/>
              </a:rPr>
              <a:t>Tuhan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memimpin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kita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melalui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pertempuran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hidup</a:t>
            </a:r>
            <a:r>
              <a:rPr lang="en-US" sz="2400" dirty="0">
                <a:latin typeface="Eras Bold ITC" panose="020B0907030504020204" pitchFamily="34" charset="0"/>
              </a:rPr>
              <a:t>, </a:t>
            </a:r>
            <a:r>
              <a:rPr lang="en-US" sz="2400" dirty="0" err="1">
                <a:latin typeface="Eras Bold ITC" panose="020B0907030504020204" pitchFamily="34" charset="0"/>
              </a:rPr>
              <a:t>kita</a:t>
            </a:r>
            <a:r>
              <a:rPr lang="en-US" sz="2400" dirty="0">
                <a:latin typeface="Eras Bold ITC" panose="020B0907030504020204" pitchFamily="34" charset="0"/>
              </a:rPr>
              <a:t> </a:t>
            </a:r>
            <a:r>
              <a:rPr lang="en-US" sz="2400" dirty="0" err="1">
                <a:latin typeface="Eras Bold ITC" panose="020B0907030504020204" pitchFamily="34" charset="0"/>
              </a:rPr>
              <a:t>tumbuh</a:t>
            </a:r>
            <a:r>
              <a:rPr lang="en-US" sz="2400" dirty="0">
                <a:latin typeface="Eras Bold ITC" panose="020B0907030504020204" pitchFamily="34" charset="0"/>
              </a:rPr>
              <a:t> dan </a:t>
            </a:r>
            <a:r>
              <a:rPr lang="en-US" sz="2400" dirty="0" err="1">
                <a:latin typeface="Eras Bold ITC" panose="020B0907030504020204" pitchFamily="34" charset="0"/>
              </a:rPr>
              <a:t>diubahkan</a:t>
            </a:r>
            <a:r>
              <a:rPr lang="en-US" sz="2400" dirty="0">
                <a:latin typeface="Eras Bold ITC" panose="020B090703050402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Eras Bold ITC" panose="020B0907030504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0349" y="699706"/>
            <a:ext cx="3086100" cy="5477256"/>
          </a:xfrm>
          <a:prstGeom prst="rect">
            <a:avLst/>
          </a:prstGeom>
          <a:solidFill>
            <a:srgbClr val="FFFFFF"/>
          </a:solidFill>
          <a:ln w="15875">
            <a:solidFill>
              <a:srgbClr val="447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37D2C-5032-5A10-2779-D55499238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69" r="22254" b="1"/>
          <a:stretch/>
        </p:blipFill>
        <p:spPr>
          <a:xfrm>
            <a:off x="5642869" y="862763"/>
            <a:ext cx="2841061" cy="51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01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27984" y="321734"/>
            <a:ext cx="4513424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Beberapa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ayat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Alkitab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berikut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ini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yang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dapat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membantu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kita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bertumbuh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dalam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iman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 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3"/>
          <a:stretch/>
        </p:blipFill>
        <p:spPr bwMode="auto">
          <a:xfrm>
            <a:off x="-1" y="10"/>
            <a:ext cx="4334912" cy="6857990"/>
          </a:xfrm>
          <a:prstGeom prst="rect">
            <a:avLst/>
          </a:prstGeom>
          <a:solidFill>
            <a:schemeClr val="bg1">
              <a:alpha val="76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713128"/>
            <a:ext cx="801651" cy="2126625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930" y="1987346"/>
            <a:ext cx="4522566" cy="463173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Impact" panose="020B0806030902050204" pitchFamily="34" charset="0"/>
              </a:rPr>
              <a:t>2 </a:t>
            </a:r>
            <a:r>
              <a:rPr lang="en-US" sz="2000" dirty="0" err="1">
                <a:latin typeface="Impact" panose="020B0806030902050204" pitchFamily="34" charset="0"/>
              </a:rPr>
              <a:t>Korintus</a:t>
            </a:r>
            <a:r>
              <a:rPr lang="en-US" sz="2000" dirty="0">
                <a:latin typeface="Impact" panose="020B0806030902050204" pitchFamily="34" charset="0"/>
              </a:rPr>
              <a:t> 12:9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>
                <a:latin typeface="Eras Bold ITC" panose="020B0907030504020204" pitchFamily="34" charset="0"/>
              </a:rPr>
              <a:t>Tetapi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jawab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Tuhan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kepadaku</a:t>
            </a:r>
            <a:r>
              <a:rPr lang="en-US" sz="2000" dirty="0">
                <a:latin typeface="Eras Bold ITC" panose="020B0907030504020204" pitchFamily="34" charset="0"/>
              </a:rPr>
              <a:t>: "</a:t>
            </a:r>
            <a:r>
              <a:rPr lang="en-US" sz="2000" dirty="0" err="1">
                <a:latin typeface="Eras Bold ITC" panose="020B0907030504020204" pitchFamily="34" charset="0"/>
              </a:rPr>
              <a:t>Cukuplah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kasih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karunia</a:t>
            </a:r>
            <a:r>
              <a:rPr lang="en-US" sz="2000" dirty="0">
                <a:latin typeface="Eras Bold ITC" panose="020B0907030504020204" pitchFamily="34" charset="0"/>
              </a:rPr>
              <a:t>-Ku </a:t>
            </a:r>
            <a:r>
              <a:rPr lang="en-US" sz="2000" dirty="0" err="1">
                <a:latin typeface="Eras Bold ITC" panose="020B0907030504020204" pitchFamily="34" charset="0"/>
              </a:rPr>
              <a:t>bagimu</a:t>
            </a:r>
            <a:r>
              <a:rPr lang="en-US" sz="2000" dirty="0">
                <a:latin typeface="Eras Bold ITC" panose="020B0907030504020204" pitchFamily="34" charset="0"/>
              </a:rPr>
              <a:t>, </a:t>
            </a:r>
            <a:r>
              <a:rPr lang="en-US" sz="2000" dirty="0" err="1">
                <a:latin typeface="Eras Bold ITC" panose="020B0907030504020204" pitchFamily="34" charset="0"/>
              </a:rPr>
              <a:t>sebab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justru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dalam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kelemahanlah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kuasa</a:t>
            </a:r>
            <a:r>
              <a:rPr lang="en-US" sz="2000" dirty="0">
                <a:latin typeface="Eras Bold ITC" panose="020B0907030504020204" pitchFamily="34" charset="0"/>
              </a:rPr>
              <a:t>-Ku </a:t>
            </a:r>
            <a:r>
              <a:rPr lang="en-US" sz="2000" dirty="0" err="1">
                <a:latin typeface="Eras Bold ITC" panose="020B0907030504020204" pitchFamily="34" charset="0"/>
              </a:rPr>
              <a:t>menjadi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sempurna</a:t>
            </a:r>
            <a:r>
              <a:rPr lang="en-US" sz="2000" dirty="0">
                <a:latin typeface="Eras Bold ITC" panose="020B0907030504020204" pitchFamily="34" charset="0"/>
              </a:rPr>
              <a:t>." </a:t>
            </a:r>
            <a:r>
              <a:rPr lang="en-US" sz="2000" dirty="0" err="1">
                <a:latin typeface="Eras Bold ITC" panose="020B0907030504020204" pitchFamily="34" charset="0"/>
              </a:rPr>
              <a:t>Sebab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itu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terlebih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suka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aku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bermegah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atas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kelemahanku</a:t>
            </a:r>
            <a:r>
              <a:rPr lang="en-US" sz="2000" dirty="0">
                <a:latin typeface="Eras Bold ITC" panose="020B0907030504020204" pitchFamily="34" charset="0"/>
              </a:rPr>
              <a:t>, </a:t>
            </a:r>
            <a:r>
              <a:rPr lang="en-US" sz="2000" dirty="0" err="1">
                <a:latin typeface="Eras Bold ITC" panose="020B0907030504020204" pitchFamily="34" charset="0"/>
              </a:rPr>
              <a:t>supaya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kuasa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Kristus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turun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menaungi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aku</a:t>
            </a:r>
            <a:r>
              <a:rPr lang="en-US" sz="2000" dirty="0">
                <a:latin typeface="Eras Bold ITC" panose="020B0907030504020204" pitchFamily="34" charset="0"/>
              </a:rPr>
              <a:t>.</a:t>
            </a:r>
          </a:p>
          <a:p>
            <a:pPr marL="0" indent="-228600">
              <a:lnSpc>
                <a:spcPct val="90000"/>
              </a:lnSpc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>
                <a:latin typeface="Impact" panose="020B0806030902050204" pitchFamily="34" charset="0"/>
              </a:rPr>
              <a:t>Ibrani</a:t>
            </a:r>
            <a:r>
              <a:rPr lang="en-US" sz="2000" dirty="0">
                <a:latin typeface="Impact" panose="020B0806030902050204" pitchFamily="34" charset="0"/>
              </a:rPr>
              <a:t> 13:5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...... </a:t>
            </a:r>
            <a:r>
              <a:rPr lang="en-US" sz="2000" dirty="0">
                <a:latin typeface="Eras Bold ITC" panose="020B0907030504020204" pitchFamily="34" charset="0"/>
              </a:rPr>
              <a:t>"Aku </a:t>
            </a:r>
            <a:r>
              <a:rPr lang="en-US" sz="2000" dirty="0" err="1">
                <a:latin typeface="Eras Bold ITC" panose="020B0907030504020204" pitchFamily="34" charset="0"/>
              </a:rPr>
              <a:t>sekali</a:t>
            </a:r>
            <a:r>
              <a:rPr lang="en-US" sz="2000" dirty="0">
                <a:latin typeface="Eras Bold ITC" panose="020B0907030504020204" pitchFamily="34" charset="0"/>
              </a:rPr>
              <a:t>-kali </a:t>
            </a:r>
            <a:r>
              <a:rPr lang="en-US" sz="2000" dirty="0" err="1">
                <a:latin typeface="Eras Bold ITC" panose="020B0907030504020204" pitchFamily="34" charset="0"/>
              </a:rPr>
              <a:t>tidak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akan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membiarkan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engkau</a:t>
            </a:r>
            <a:r>
              <a:rPr lang="en-US" sz="2000" dirty="0">
                <a:latin typeface="Eras Bold ITC" panose="020B0907030504020204" pitchFamily="34" charset="0"/>
              </a:rPr>
              <a:t> dan Aku </a:t>
            </a:r>
            <a:r>
              <a:rPr lang="en-US" sz="2000" dirty="0" err="1">
                <a:latin typeface="Eras Bold ITC" panose="020B0907030504020204" pitchFamily="34" charset="0"/>
              </a:rPr>
              <a:t>sekali</a:t>
            </a:r>
            <a:r>
              <a:rPr lang="en-US" sz="2000" dirty="0">
                <a:latin typeface="Eras Bold ITC" panose="020B0907030504020204" pitchFamily="34" charset="0"/>
              </a:rPr>
              <a:t>-kali </a:t>
            </a:r>
            <a:r>
              <a:rPr lang="en-US" sz="2000" dirty="0" err="1">
                <a:latin typeface="Eras Bold ITC" panose="020B0907030504020204" pitchFamily="34" charset="0"/>
              </a:rPr>
              <a:t>tidak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akan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meninggalkan</a:t>
            </a:r>
            <a:r>
              <a:rPr lang="en-US" sz="2000" dirty="0">
                <a:latin typeface="Eras Bold ITC" panose="020B0907030504020204" pitchFamily="34" charset="0"/>
              </a:rPr>
              <a:t> </a:t>
            </a:r>
            <a:r>
              <a:rPr lang="en-US" sz="2000" dirty="0" err="1">
                <a:latin typeface="Eras Bold ITC" panose="020B0907030504020204" pitchFamily="34" charset="0"/>
              </a:rPr>
              <a:t>engkau</a:t>
            </a:r>
            <a:r>
              <a:rPr lang="en-US" sz="2000" dirty="0">
                <a:latin typeface="Eras Bold ITC" panose="020B0907030504020204" pitchFamily="34" charset="0"/>
              </a:rPr>
              <a:t>."</a:t>
            </a:r>
          </a:p>
          <a:p>
            <a:pPr indent="-228600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75493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98182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785794"/>
            <a:ext cx="8686800" cy="2857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	</a:t>
            </a:r>
            <a:r>
              <a:rPr lang="en-US" sz="4000" dirty="0">
                <a:solidFill>
                  <a:srgbClr val="C00000"/>
                </a:solidFill>
                <a:latin typeface="Showcard Gothic" pitchFamily="82" charset="0"/>
              </a:rPr>
              <a:t>TUHAN </a:t>
            </a:r>
            <a:r>
              <a:rPr lang="en-US" sz="4000" dirty="0" err="1">
                <a:solidFill>
                  <a:srgbClr val="C00000"/>
                </a:solidFill>
                <a:latin typeface="Showcard Gothic" pitchFamily="82" charset="0"/>
              </a:rPr>
              <a:t>itu</a:t>
            </a:r>
            <a:r>
              <a:rPr lang="en-US" sz="4000" dirty="0">
                <a:solidFill>
                  <a:srgbClr val="C00000"/>
                </a:solidFill>
                <a:latin typeface="Showcard Gothic" pitchFamily="8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Showcard Gothic" pitchFamily="82" charset="0"/>
              </a:rPr>
              <a:t>dekat</a:t>
            </a:r>
            <a:r>
              <a:rPr lang="en-US" sz="4000" dirty="0">
                <a:solidFill>
                  <a:srgbClr val="C00000"/>
                </a:solidFill>
                <a:latin typeface="Showcard Gothic" pitchFamily="82" charset="0"/>
              </a:rPr>
              <a:t>,</a:t>
            </a:r>
          </a:p>
          <a:p>
            <a:pPr>
              <a:buNone/>
            </a:pPr>
            <a:r>
              <a:rPr lang="en-US" sz="4000" dirty="0"/>
              <a:t>	</a:t>
            </a:r>
            <a:r>
              <a:rPr lang="en-US" sz="4000" dirty="0" err="1">
                <a:latin typeface="Eras Bold ITC" pitchFamily="34" charset="0"/>
              </a:rPr>
              <a:t>Sebuah</a:t>
            </a:r>
            <a:r>
              <a:rPr lang="en-US" sz="4000" dirty="0">
                <a:latin typeface="Eras Bold ITC" pitchFamily="34" charset="0"/>
              </a:rPr>
              <a:t> </a:t>
            </a:r>
            <a:r>
              <a:rPr lang="en-US" sz="4000" dirty="0" err="1">
                <a:latin typeface="Eras Bold ITC" pitchFamily="34" charset="0"/>
              </a:rPr>
              <a:t>lagu</a:t>
            </a:r>
            <a:r>
              <a:rPr lang="en-US" sz="4000" dirty="0">
                <a:latin typeface="Eras Bold ITC" pitchFamily="34" charset="0"/>
              </a:rPr>
              <a:t> </a:t>
            </a:r>
            <a:r>
              <a:rPr lang="en-US" sz="4000" dirty="0" err="1">
                <a:latin typeface="Eras Bold ITC" pitchFamily="34" charset="0"/>
              </a:rPr>
              <a:t>mengatakan</a:t>
            </a:r>
            <a:r>
              <a:rPr lang="en-US" sz="4000" dirty="0">
                <a:latin typeface="Eras Bold ITC" pitchFamily="34" charset="0"/>
              </a:rPr>
              <a:t> TUHAN ITU HANYA SEJAUH DOA.</a:t>
            </a:r>
          </a:p>
        </p:txBody>
      </p:sp>
      <p:pic>
        <p:nvPicPr>
          <p:cNvPr id="4" name="Picture 2" descr="Prinsip Membaca Alkitab yang Efektif Halaman 1 - Kompasiana.com"/>
          <p:cNvPicPr>
            <a:picLocks noChangeAspect="1" noChangeArrowheads="1"/>
          </p:cNvPicPr>
          <p:nvPr/>
        </p:nvPicPr>
        <p:blipFill>
          <a:blip r:embed="rId3"/>
          <a:srcRect b="37946"/>
          <a:stretch>
            <a:fillRect/>
          </a:stretch>
        </p:blipFill>
        <p:spPr bwMode="auto">
          <a:xfrm>
            <a:off x="0" y="4142139"/>
            <a:ext cx="9144000" cy="2715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0166" y="857232"/>
            <a:ext cx="7429552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latin typeface="Gill Sans Ultra Bold Condensed" pitchFamily="34" charset="0"/>
              </a:rPr>
              <a:t>Kita </a:t>
            </a:r>
            <a:r>
              <a:rPr lang="en-US" sz="2200" dirty="0" err="1">
                <a:latin typeface="Gill Sans Ultra Bold Condensed" pitchFamily="34" charset="0"/>
              </a:rPr>
              <a:t>bertumbuh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ketika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kita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berkomitmen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untuk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mencintai-Nya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tanpa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syarat</a:t>
            </a:r>
            <a:r>
              <a:rPr lang="en-US" sz="2200" dirty="0">
                <a:latin typeface="Gill Sans Ultra Bold Condensed" pitchFamily="34" charset="0"/>
              </a:rPr>
              <a:t>, </a:t>
            </a:r>
            <a:r>
              <a:rPr lang="en-US" sz="2200" dirty="0" err="1">
                <a:latin typeface="Gill Sans Ultra Bold Condensed" pitchFamily="34" charset="0"/>
              </a:rPr>
              <a:t>dan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untuk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hidup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bersama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Tuhan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dan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mengizinkan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Dia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tinggal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di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dalam</a:t>
            </a:r>
            <a:r>
              <a:rPr lang="en-US" sz="2200" dirty="0">
                <a:latin typeface="Gill Sans Ultra Bold Condensed" pitchFamily="34" charset="0"/>
              </a:rPr>
              <a:t> </a:t>
            </a:r>
            <a:r>
              <a:rPr lang="en-US" sz="2200" dirty="0" err="1">
                <a:latin typeface="Gill Sans Ultra Bold Condensed" pitchFamily="34" charset="0"/>
              </a:rPr>
              <a:t>kita</a:t>
            </a:r>
            <a:r>
              <a:rPr lang="en-US" sz="2200" dirty="0">
                <a:latin typeface="Gill Sans Ultra Bold Condensed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0166" y="2071678"/>
            <a:ext cx="7429552" cy="110799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Dia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mengizinkan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pencobaan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kekecewaan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datang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kepada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kita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sehingga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kita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dapat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menyadari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ketidakberdayaan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kita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dan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belajar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untuk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meminta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Bernard MT Condensed" pitchFamily="18" charset="0"/>
              </a:rPr>
              <a:t>pertolongan-Nya</a:t>
            </a:r>
            <a:r>
              <a:rPr lang="en-US" sz="2200" dirty="0">
                <a:solidFill>
                  <a:schemeClr val="bg1"/>
                </a:solidFill>
                <a:latin typeface="Bernard MT Condensed" pitchFamily="18" charset="0"/>
              </a:rPr>
              <a:t>".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166" y="3357562"/>
            <a:ext cx="7429552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Eras Bold ITC" pitchFamily="34" charset="0"/>
              </a:rPr>
              <a:t>Kita </a:t>
            </a:r>
            <a:r>
              <a:rPr lang="en-US" sz="2200" dirty="0" err="1">
                <a:solidFill>
                  <a:srgbClr val="C00000"/>
                </a:solidFill>
                <a:latin typeface="Eras Bold ITC" pitchFamily="34" charset="0"/>
              </a:rPr>
              <a:t>tidak</a:t>
            </a:r>
            <a:r>
              <a:rPr lang="en-US" sz="22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Eras Bold ITC" pitchFamily="34" charset="0"/>
              </a:rPr>
              <a:t>perlu</a:t>
            </a:r>
            <a:r>
              <a:rPr lang="en-US" sz="22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Eras Bold ITC" pitchFamily="34" charset="0"/>
              </a:rPr>
              <a:t>menyerah</a:t>
            </a:r>
            <a:r>
              <a:rPr lang="en-US" sz="22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Eras Bold ITC" pitchFamily="34" charset="0"/>
              </a:rPr>
              <a:t>pada</a:t>
            </a:r>
            <a:r>
              <a:rPr lang="en-US" sz="22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Eras Bold ITC" pitchFamily="34" charset="0"/>
              </a:rPr>
              <a:t>pencobaan</a:t>
            </a:r>
            <a:r>
              <a:rPr lang="en-US" sz="2200" dirty="0">
                <a:solidFill>
                  <a:srgbClr val="C00000"/>
                </a:solidFill>
                <a:latin typeface="Eras Bold ITC" pitchFamily="34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Eras Bold ITC" pitchFamily="34" charset="0"/>
              </a:rPr>
              <a:t>kita</a:t>
            </a:r>
            <a:r>
              <a:rPr lang="en-US" sz="22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200">
                <a:solidFill>
                  <a:srgbClr val="C00000"/>
                </a:solidFill>
                <a:latin typeface="Eras Bold ITC" pitchFamily="34" charset="0"/>
              </a:rPr>
              <a:t>harus </a:t>
            </a:r>
            <a:r>
              <a:rPr lang="en-US" sz="2200" dirty="0" err="1">
                <a:solidFill>
                  <a:srgbClr val="C00000"/>
                </a:solidFill>
                <a:latin typeface="Eras Bold ITC" pitchFamily="34" charset="0"/>
              </a:rPr>
              <a:t>percaya</a:t>
            </a:r>
            <a:r>
              <a:rPr lang="en-US" sz="22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Eras Bold ITC" pitchFamily="34" charset="0"/>
              </a:rPr>
              <a:t>pada</a:t>
            </a:r>
            <a:r>
              <a:rPr lang="en-US" sz="22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Eras Bold ITC" pitchFamily="34" charset="0"/>
              </a:rPr>
              <a:t>pemeliharaan</a:t>
            </a:r>
            <a:r>
              <a:rPr lang="en-US" sz="2200" dirty="0">
                <a:solidFill>
                  <a:srgbClr val="C00000"/>
                </a:solidFill>
                <a:latin typeface="Eras Bold ITC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Eras Bold ITC" pitchFamily="34" charset="0"/>
              </a:rPr>
              <a:t>Tuhan</a:t>
            </a:r>
            <a:r>
              <a:rPr lang="en-US" sz="2200" dirty="0">
                <a:solidFill>
                  <a:srgbClr val="C00000"/>
                </a:solidFill>
                <a:latin typeface="Eras Bold ITC" pitchFamily="34" charset="0"/>
              </a:rPr>
              <a:t>. </a:t>
            </a:r>
            <a:endParaRPr lang="en-US" sz="2200" dirty="0">
              <a:latin typeface="Eras Bold IT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0166" y="4286256"/>
            <a:ext cx="7429552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latin typeface="Eras Demi ITC" pitchFamily="34" charset="0"/>
              </a:rPr>
              <a:t>Untuk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menang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atas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setiap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pencobaan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kita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harus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bergantung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sepenuhnya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pada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Kristus</a:t>
            </a:r>
            <a:r>
              <a:rPr lang="en-US" sz="2200" dirty="0">
                <a:latin typeface="Eras Demi ITC" pitchFamily="34" charset="0"/>
              </a:rPr>
              <a:t> yang </a:t>
            </a:r>
            <a:r>
              <a:rPr lang="en-US" sz="2200" dirty="0" err="1">
                <a:latin typeface="Eras Demi ITC" pitchFamily="34" charset="0"/>
              </a:rPr>
              <a:t>telah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mengalahkan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kuasa</a:t>
            </a:r>
            <a:r>
              <a:rPr lang="en-US" sz="2200" dirty="0">
                <a:latin typeface="Eras Demi ITC" pitchFamily="34" charset="0"/>
              </a:rPr>
              <a:t> </a:t>
            </a:r>
            <a:r>
              <a:rPr lang="en-US" sz="2200" dirty="0" err="1">
                <a:latin typeface="Eras Demi ITC" pitchFamily="34" charset="0"/>
              </a:rPr>
              <a:t>jahat</a:t>
            </a:r>
            <a:r>
              <a:rPr lang="en-US" sz="2200" dirty="0">
                <a:latin typeface="Eras Demi ITC" pitchFamily="34" charset="0"/>
              </a:rPr>
              <a:t>. </a:t>
            </a:r>
            <a:endParaRPr lang="en-US" sz="2200" dirty="0"/>
          </a:p>
        </p:txBody>
      </p:sp>
      <p:sp>
        <p:nvSpPr>
          <p:cNvPr id="9" name="Rectangle 8"/>
          <p:cNvSpPr/>
          <p:nvPr/>
        </p:nvSpPr>
        <p:spPr>
          <a:xfrm>
            <a:off x="1500166" y="5572140"/>
            <a:ext cx="7429552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 err="1">
                <a:latin typeface="Impact" pitchFamily="34" charset="0"/>
              </a:rPr>
              <a:t>Menyerahkan</a:t>
            </a:r>
            <a:r>
              <a:rPr lang="en-US" sz="2200" dirty="0">
                <a:latin typeface="Impact" pitchFamily="34" charset="0"/>
              </a:rPr>
              <a:t> </a:t>
            </a:r>
            <a:r>
              <a:rPr lang="en-US" sz="2200" dirty="0" err="1">
                <a:latin typeface="Impact" pitchFamily="34" charset="0"/>
              </a:rPr>
              <a:t>diri</a:t>
            </a:r>
            <a:r>
              <a:rPr lang="en-US" sz="2200" dirty="0">
                <a:latin typeface="Impact" pitchFamily="34" charset="0"/>
              </a:rPr>
              <a:t> </a:t>
            </a:r>
            <a:r>
              <a:rPr lang="en-US" sz="2200" dirty="0" err="1">
                <a:latin typeface="Impact" pitchFamily="34" charset="0"/>
              </a:rPr>
              <a:t>pada</a:t>
            </a:r>
            <a:r>
              <a:rPr lang="en-US" sz="2200" dirty="0">
                <a:latin typeface="Impact" pitchFamily="34" charset="0"/>
              </a:rPr>
              <a:t> </a:t>
            </a:r>
            <a:r>
              <a:rPr lang="en-US" sz="2200" dirty="0" err="1">
                <a:latin typeface="Impact" pitchFamily="34" charset="0"/>
              </a:rPr>
              <a:t>tuntunan</a:t>
            </a:r>
            <a:r>
              <a:rPr lang="en-US" sz="2200" dirty="0">
                <a:latin typeface="Impact" pitchFamily="34" charset="0"/>
              </a:rPr>
              <a:t> </a:t>
            </a:r>
            <a:r>
              <a:rPr lang="en-US" sz="2200" dirty="0" err="1">
                <a:latin typeface="Impact" pitchFamily="34" charset="0"/>
              </a:rPr>
              <a:t>Tuhan</a:t>
            </a:r>
            <a:r>
              <a:rPr lang="en-US" sz="2200" dirty="0">
                <a:latin typeface="Impact" pitchFamily="34" charset="0"/>
              </a:rPr>
              <a:t>, </a:t>
            </a:r>
            <a:r>
              <a:rPr lang="en-US" sz="2200" dirty="0" err="1">
                <a:latin typeface="Impact" pitchFamily="34" charset="0"/>
              </a:rPr>
              <a:t>tidaklah</a:t>
            </a:r>
            <a:r>
              <a:rPr lang="en-US" sz="2200" dirty="0">
                <a:latin typeface="Impact" pitchFamily="34" charset="0"/>
              </a:rPr>
              <a:t> </a:t>
            </a:r>
            <a:r>
              <a:rPr lang="en-US" sz="2200" dirty="0" err="1">
                <a:latin typeface="Impact" pitchFamily="34" charset="0"/>
              </a:rPr>
              <a:t>meniadakan</a:t>
            </a:r>
            <a:r>
              <a:rPr lang="en-US" sz="2200" dirty="0">
                <a:latin typeface="Impact" pitchFamily="34" charset="0"/>
              </a:rPr>
              <a:t> </a:t>
            </a:r>
            <a:r>
              <a:rPr lang="en-US" sz="2200" dirty="0" err="1">
                <a:latin typeface="Impact" pitchFamily="34" charset="0"/>
              </a:rPr>
              <a:t>pencobaan</a:t>
            </a:r>
            <a:r>
              <a:rPr lang="en-US" sz="2200" dirty="0">
                <a:latin typeface="Impact" pitchFamily="34" charset="0"/>
              </a:rPr>
              <a:t> </a:t>
            </a:r>
            <a:r>
              <a:rPr lang="en-US" sz="2200" dirty="0" err="1">
                <a:latin typeface="Impact" pitchFamily="34" charset="0"/>
              </a:rPr>
              <a:t>atau</a:t>
            </a:r>
            <a:r>
              <a:rPr lang="en-US" sz="2200" dirty="0">
                <a:latin typeface="Impact" pitchFamily="34" charset="0"/>
              </a:rPr>
              <a:t> </a:t>
            </a:r>
            <a:r>
              <a:rPr lang="en-US" sz="2200" dirty="0" err="1">
                <a:latin typeface="Impact" pitchFamily="34" charset="0"/>
              </a:rPr>
              <a:t>ujian</a:t>
            </a:r>
            <a:r>
              <a:rPr lang="en-US" sz="2200" dirty="0">
                <a:latin typeface="Impact" pitchFamily="34" charset="0"/>
              </a:rPr>
              <a:t> </a:t>
            </a:r>
            <a:r>
              <a:rPr lang="en-US" sz="2200" dirty="0" err="1">
                <a:latin typeface="Impact" pitchFamily="34" charset="0"/>
              </a:rPr>
              <a:t>sama</a:t>
            </a:r>
            <a:r>
              <a:rPr lang="en-US" sz="2200" dirty="0">
                <a:latin typeface="Impact" pitchFamily="34" charset="0"/>
              </a:rPr>
              <a:t> </a:t>
            </a:r>
            <a:r>
              <a:rPr lang="en-US" sz="2200" dirty="0" err="1">
                <a:latin typeface="Impact" pitchFamily="34" charset="0"/>
              </a:rPr>
              <a:t>sekali</a:t>
            </a:r>
            <a:r>
              <a:rPr lang="en-US" sz="2200" dirty="0">
                <a:latin typeface="Impact" pitchFamily="34" charset="0"/>
              </a:rPr>
              <a:t>. </a:t>
            </a:r>
            <a:r>
              <a:rPr lang="en-US" sz="2200" dirty="0" err="1">
                <a:solidFill>
                  <a:srgbClr val="C00000"/>
                </a:solidFill>
                <a:latin typeface="Impact" pitchFamily="34" charset="0"/>
              </a:rPr>
              <a:t>Diperlukan</a:t>
            </a:r>
            <a:r>
              <a:rPr lang="en-US" sz="2200" dirty="0">
                <a:solidFill>
                  <a:srgbClr val="C00000"/>
                </a:solidFill>
                <a:latin typeface="Impact" pitchFamily="34" charset="0"/>
              </a:rPr>
              <a:t> KESABARAN, KETEKUNAN </a:t>
            </a:r>
            <a:r>
              <a:rPr lang="en-US" sz="2200" dirty="0" err="1">
                <a:solidFill>
                  <a:srgbClr val="C00000"/>
                </a:solidFill>
                <a:latin typeface="Impact" pitchFamily="34" charset="0"/>
              </a:rPr>
              <a:t>dan</a:t>
            </a:r>
            <a:r>
              <a:rPr lang="en-US" sz="22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Impact" pitchFamily="34" charset="0"/>
              </a:rPr>
              <a:t>tetap</a:t>
            </a:r>
            <a:r>
              <a:rPr lang="en-US" sz="2200" dirty="0">
                <a:solidFill>
                  <a:srgbClr val="C00000"/>
                </a:solidFill>
                <a:latin typeface="Impact" pitchFamily="34" charset="0"/>
              </a:rPr>
              <a:t> PERCAYA </a:t>
            </a:r>
            <a:r>
              <a:rPr lang="en-US" sz="2200" dirty="0" err="1">
                <a:solidFill>
                  <a:srgbClr val="C00000"/>
                </a:solidFill>
                <a:latin typeface="Impact" pitchFamily="34" charset="0"/>
              </a:rPr>
              <a:t>pada</a:t>
            </a:r>
            <a:r>
              <a:rPr lang="en-US" sz="2200" dirty="0">
                <a:solidFill>
                  <a:srgbClr val="C00000"/>
                </a:solidFill>
                <a:latin typeface="Impact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Impact" pitchFamily="34" charset="0"/>
              </a:rPr>
              <a:t>janji</a:t>
            </a:r>
            <a:r>
              <a:rPr lang="en-US" sz="2200" dirty="0">
                <a:solidFill>
                  <a:srgbClr val="C00000"/>
                </a:solidFill>
                <a:latin typeface="Impact" pitchFamily="34" charset="0"/>
              </a:rPr>
              <a:t>-NYA.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1" y="453981"/>
            <a:ext cx="5006340" cy="1877811"/>
          </a:xfrm>
          <a:prstGeom prst="rect">
            <a:avLst/>
          </a:prstGeom>
          <a:solidFill>
            <a:srgbClr val="A6865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31520"/>
            <a:ext cx="4567428" cy="14264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  <a:latin typeface="Impact" pitchFamily="34" charset="0"/>
              </a:rPr>
              <a:t>KE TANAH PERJANJIAN MELALUI JALAN BUNTU</a:t>
            </a:r>
            <a:br>
              <a:rPr lang="en-US" sz="3100">
                <a:solidFill>
                  <a:srgbClr val="FFFFFF"/>
                </a:solidFill>
              </a:rPr>
            </a:br>
            <a:r>
              <a:rPr lang="en-US" sz="3100">
                <a:solidFill>
                  <a:srgbClr val="FFFFFF"/>
                </a:solidFill>
                <a:latin typeface="Bernard MT Condensed" pitchFamily="18" charset="0"/>
              </a:rPr>
              <a:t>Minggu, 10 Juli 2022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7825" y="461737"/>
            <a:ext cx="1612020" cy="1870055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0326" y="453155"/>
            <a:ext cx="1612018" cy="1878638"/>
          </a:xfrm>
          <a:prstGeom prst="rect">
            <a:avLst/>
          </a:prstGeom>
          <a:solidFill>
            <a:srgbClr val="D4A04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190" y="2480956"/>
            <a:ext cx="5006340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90" y="2798384"/>
            <a:ext cx="4875882" cy="3438927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>
                <a:latin typeface="Eras Bold ITC" pitchFamily="34" charset="0"/>
              </a:rPr>
              <a:t>Keluaran</a:t>
            </a:r>
            <a:r>
              <a:rPr lang="en-US" dirty="0">
                <a:latin typeface="Eras Bold ITC" pitchFamily="34" charset="0"/>
              </a:rPr>
              <a:t> 14:10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>
                <a:latin typeface="Eras Demi ITC" pitchFamily="34" charset="0"/>
              </a:rPr>
              <a:t>"Ketika </a:t>
            </a:r>
            <a:r>
              <a:rPr lang="en-US" sz="2400" dirty="0" err="1">
                <a:latin typeface="Eras Demi ITC" pitchFamily="34" charset="0"/>
              </a:rPr>
              <a:t>Firaun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telah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dekat</a:t>
            </a:r>
            <a:r>
              <a:rPr lang="en-US" sz="2400" dirty="0">
                <a:latin typeface="Eras Demi ITC" pitchFamily="34" charset="0"/>
              </a:rPr>
              <a:t>, orang Israel </a:t>
            </a:r>
            <a:r>
              <a:rPr lang="en-US" sz="2400" dirty="0" err="1">
                <a:latin typeface="Eras Demi ITC" pitchFamily="34" charset="0"/>
              </a:rPr>
              <a:t>menoleh</a:t>
            </a:r>
            <a:r>
              <a:rPr lang="en-US" sz="2400" dirty="0">
                <a:latin typeface="Eras Demi ITC" pitchFamily="34" charset="0"/>
              </a:rPr>
              <a:t>, </a:t>
            </a:r>
            <a:r>
              <a:rPr lang="en-US" sz="2400" dirty="0" err="1">
                <a:latin typeface="Eras Demi ITC" pitchFamily="34" charset="0"/>
              </a:rPr>
              <a:t>maka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tampaklah</a:t>
            </a:r>
            <a:r>
              <a:rPr lang="en-US" sz="2400" dirty="0">
                <a:latin typeface="Eras Demi ITC" pitchFamily="34" charset="0"/>
              </a:rPr>
              <a:t> orang </a:t>
            </a:r>
            <a:r>
              <a:rPr lang="en-US" sz="2400" dirty="0" err="1">
                <a:latin typeface="Eras Demi ITC" pitchFamily="34" charset="0"/>
              </a:rPr>
              <a:t>Mesir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bergerak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menyusul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mereka</a:t>
            </a:r>
            <a:r>
              <a:rPr lang="en-US" sz="2400" dirty="0">
                <a:latin typeface="Eras Demi ITC" pitchFamily="34" charset="0"/>
              </a:rPr>
              <a:t>. Lalu sangat </a:t>
            </a:r>
            <a:r>
              <a:rPr lang="en-US" sz="2400" dirty="0" err="1">
                <a:latin typeface="Eras Demi ITC" pitchFamily="34" charset="0"/>
              </a:rPr>
              <a:t>ketakutanlah</a:t>
            </a:r>
            <a:r>
              <a:rPr lang="en-US" sz="2400" dirty="0">
                <a:latin typeface="Eras Demi ITC" pitchFamily="34" charset="0"/>
              </a:rPr>
              <a:t> orang Israel dan </a:t>
            </a:r>
            <a:r>
              <a:rPr lang="en-US" sz="2400" dirty="0" err="1">
                <a:latin typeface="Eras Demi ITC" pitchFamily="34" charset="0"/>
              </a:rPr>
              <a:t>mereka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berseru-seru</a:t>
            </a:r>
            <a:r>
              <a:rPr lang="en-US" sz="2400" dirty="0">
                <a:latin typeface="Eras Demi ITC" pitchFamily="34" charset="0"/>
              </a:rPr>
              <a:t> </a:t>
            </a:r>
            <a:r>
              <a:rPr lang="en-US" sz="2400" dirty="0" err="1">
                <a:latin typeface="Eras Demi ITC" pitchFamily="34" charset="0"/>
              </a:rPr>
              <a:t>kepada</a:t>
            </a:r>
            <a:r>
              <a:rPr lang="en-US" sz="2400" dirty="0">
                <a:latin typeface="Eras Demi ITC" pitchFamily="34" charset="0"/>
              </a:rPr>
              <a:t> TUHAN".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r="25555"/>
          <a:stretch/>
        </p:blipFill>
        <p:spPr bwMode="auto">
          <a:xfrm>
            <a:off x="5457825" y="2480954"/>
            <a:ext cx="3341984" cy="39181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aroon Background Vector Art, Icons, and Graphics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5643602" cy="60547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	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Sejak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hari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mana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orang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Israel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meninggalkan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Mesir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sampai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mencapai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Tanah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Perjanjian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, "TUHAN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berjalan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depan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pada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siang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hari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dalam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tiang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awan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untuk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menuntun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jalan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pada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waktu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malam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dalam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tiang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api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untuk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menerangi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sehingga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mereka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dapat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berjalan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siang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dan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malam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" [</a:t>
            </a:r>
            <a:r>
              <a:rPr lang="en-US" sz="3000" dirty="0" err="1">
                <a:solidFill>
                  <a:schemeClr val="bg1"/>
                </a:solidFill>
                <a:latin typeface="Berlin Sans FB" pitchFamily="34" charset="0"/>
              </a:rPr>
              <a:t>Keluaran</a:t>
            </a:r>
            <a:r>
              <a:rPr lang="en-US" sz="3000" dirty="0">
                <a:solidFill>
                  <a:schemeClr val="bg1"/>
                </a:solidFill>
                <a:latin typeface="Berlin Sans FB" pitchFamily="34" charset="0"/>
              </a:rPr>
              <a:t> 13:21]. </a:t>
            </a:r>
          </a:p>
        </p:txBody>
      </p:sp>
      <p:pic>
        <p:nvPicPr>
          <p:cNvPr id="16386" name="Picture 2" descr="Tiang Awan Dan Tiang Api – Injil Kerajaan Sur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672702"/>
            <a:ext cx="2357454" cy="2848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8" name="Picture 4" descr="7 Makna Tiang Awan dan Tiang Api - Renungan Pagi - YouTube"/>
          <p:cNvPicPr>
            <a:picLocks noChangeAspect="1" noChangeArrowheads="1"/>
          </p:cNvPicPr>
          <p:nvPr/>
        </p:nvPicPr>
        <p:blipFill>
          <a:blip r:embed="rId4"/>
          <a:srcRect l="56836" t="13751" r="16210"/>
          <a:stretch>
            <a:fillRect/>
          </a:stretch>
        </p:blipFill>
        <p:spPr bwMode="auto">
          <a:xfrm>
            <a:off x="5786446" y="3257577"/>
            <a:ext cx="2000264" cy="36004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7562"/>
            <a:ext cx="9144000" cy="326866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>
                <a:latin typeface="Franklin Gothic Demi Cond" pitchFamily="34" charset="0"/>
              </a:rPr>
              <a:t>	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Setiap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bagian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dari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perjalanan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mereka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dipimpin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oleh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 Allah </a:t>
            </a:r>
            <a:r>
              <a:rPr lang="en-US" sz="2800" dirty="0" err="1">
                <a:solidFill>
                  <a:srgbClr val="C00000"/>
                </a:solidFill>
                <a:latin typeface="Bernard MT Condensed" pitchFamily="18" charset="0"/>
              </a:rPr>
              <a:t>sendiri</a:t>
            </a:r>
            <a:r>
              <a:rPr lang="en-US" sz="2800" dirty="0">
                <a:solidFill>
                  <a:srgbClr val="C00000"/>
                </a:solidFill>
                <a:latin typeface="Bernard MT Condensed" pitchFamily="18" charset="0"/>
              </a:rPr>
              <a:t>. </a:t>
            </a:r>
            <a:r>
              <a:rPr lang="en-US" sz="2800" dirty="0" err="1">
                <a:latin typeface="Franklin Gothic Demi Cond" pitchFamily="34" charset="0"/>
              </a:rPr>
              <a:t>Tetapi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lihatlah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mana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Tuhan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memimpin</a:t>
            </a:r>
            <a:r>
              <a:rPr lang="en-US" sz="2800" dirty="0">
                <a:latin typeface="Franklin Gothic Demi Cond" pitchFamily="34" charset="0"/>
              </a:rPr>
              <a:t> Israel </a:t>
            </a:r>
            <a:r>
              <a:rPr lang="en-US" sz="2800" dirty="0" err="1">
                <a:latin typeface="Franklin Gothic Demi Cond" pitchFamily="34" charset="0"/>
              </a:rPr>
              <a:t>terlebih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dahulu</a:t>
            </a:r>
            <a:r>
              <a:rPr lang="en-US" sz="2800" dirty="0">
                <a:latin typeface="Franklin Gothic Demi Cond" pitchFamily="34" charset="0"/>
              </a:rPr>
              <a:t>: </a:t>
            </a:r>
            <a:r>
              <a:rPr lang="en-US" sz="2800" dirty="0" err="1">
                <a:latin typeface="Franklin Gothic Demi Cond" pitchFamily="34" charset="0"/>
              </a:rPr>
              <a:t>ke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tempat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mana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laut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berada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depan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mereka</a:t>
            </a:r>
            <a:r>
              <a:rPr lang="en-US" sz="2800" dirty="0">
                <a:latin typeface="Franklin Gothic Demi Cond" pitchFamily="34" charset="0"/>
              </a:rPr>
              <a:t>, </a:t>
            </a:r>
            <a:r>
              <a:rPr lang="en-US" sz="2800" dirty="0" err="1">
                <a:latin typeface="Franklin Gothic Demi Cond" pitchFamily="34" charset="0"/>
              </a:rPr>
              <a:t>gunung-gunung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berada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kedua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sisinya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nampak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seperti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tembok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penghalang</a:t>
            </a:r>
            <a:r>
              <a:rPr lang="en-US" sz="2800" dirty="0">
                <a:latin typeface="Franklin Gothic Demi Cond" pitchFamily="34" charset="0"/>
              </a:rPr>
              <a:t>, </a:t>
            </a:r>
            <a:r>
              <a:rPr lang="en-US" sz="2800" dirty="0" err="1">
                <a:latin typeface="Franklin Gothic Demi Cond" pitchFamily="34" charset="0"/>
              </a:rPr>
              <a:t>dan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tentara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Firaun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berada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dalam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jarak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pandang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tepat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belakang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dengan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segala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perlengkapan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perangnya</a:t>
            </a:r>
            <a:r>
              <a:rPr lang="en-US" sz="2800" dirty="0">
                <a:latin typeface="Franklin Gothic Demi Cond" pitchFamily="34" charset="0"/>
              </a:rPr>
              <a:t>, </a:t>
            </a:r>
            <a:r>
              <a:rPr lang="en-US" sz="2800" dirty="0" err="1">
                <a:latin typeface="Franklin Gothic Demi Cond" pitchFamily="34" charset="0"/>
              </a:rPr>
              <a:t>tidak</a:t>
            </a:r>
            <a:r>
              <a:rPr lang="en-US" sz="2800" dirty="0">
                <a:latin typeface="Franklin Gothic Demi Cond" pitchFamily="34" charset="0"/>
              </a:rPr>
              <a:t> lama </a:t>
            </a:r>
            <a:r>
              <a:rPr lang="en-US" sz="2800" dirty="0" err="1">
                <a:latin typeface="Franklin Gothic Demi Cond" pitchFamily="34" charset="0"/>
              </a:rPr>
              <a:t>lagi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akan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mendekat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untuk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membawa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kembali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bangsa</a:t>
            </a:r>
            <a:r>
              <a:rPr lang="en-US" sz="2800" dirty="0">
                <a:latin typeface="Franklin Gothic Demi Cond" pitchFamily="34" charset="0"/>
              </a:rPr>
              <a:t> Israel </a:t>
            </a:r>
            <a:r>
              <a:rPr lang="en-US" sz="2800" dirty="0" err="1">
                <a:latin typeface="Franklin Gothic Demi Cond" pitchFamily="34" charset="0"/>
              </a:rPr>
              <a:t>ke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Mesir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atau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bahkan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memukul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serta</a:t>
            </a:r>
            <a:r>
              <a:rPr lang="en-US" sz="2800" dirty="0">
                <a:latin typeface="Franklin Gothic Demi Cond" pitchFamily="34" charset="0"/>
              </a:rPr>
              <a:t> </a:t>
            </a:r>
            <a:r>
              <a:rPr lang="en-US" sz="2800" dirty="0" err="1">
                <a:latin typeface="Franklin Gothic Demi Cond" pitchFamily="34" charset="0"/>
              </a:rPr>
              <a:t>membinasakan</a:t>
            </a:r>
            <a:r>
              <a:rPr lang="en-US" sz="2800" dirty="0">
                <a:latin typeface="Franklin Gothic Demi Cond" pitchFamily="34" charset="0"/>
              </a:rPr>
              <a:t>. </a:t>
            </a:r>
          </a:p>
          <a:p>
            <a:endParaRPr lang="en-US" sz="2800" dirty="0">
              <a:latin typeface="Franklin Gothic Demi Cond" pitchFamily="34" charset="0"/>
            </a:endParaRPr>
          </a:p>
        </p:txBody>
      </p:sp>
      <p:pic>
        <p:nvPicPr>
          <p:cNvPr id="2052" name="Picture 4" descr="Sejarah Bani Israil (3): 12 Klan dan Diaspora Mereka"/>
          <p:cNvPicPr>
            <a:picLocks noChangeAspect="1" noChangeArrowheads="1"/>
          </p:cNvPicPr>
          <p:nvPr/>
        </p:nvPicPr>
        <p:blipFill>
          <a:blip r:embed="rId3"/>
          <a:srcRect t="38333"/>
          <a:stretch>
            <a:fillRect/>
          </a:stretch>
        </p:blipFill>
        <p:spPr bwMode="auto">
          <a:xfrm>
            <a:off x="0" y="0"/>
            <a:ext cx="9144000" cy="3171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2714644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Gill Sans Ultra Bold Condensed" pitchFamily="34" charset="0"/>
              </a:rPr>
              <a:t>	Israel </a:t>
            </a:r>
            <a:r>
              <a:rPr lang="en-US" dirty="0" err="1">
                <a:latin typeface="Gill Sans Ultra Bold Condensed" pitchFamily="34" charset="0"/>
              </a:rPr>
              <a:t>benar-benar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berada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dalam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keadaan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terjepit</a:t>
            </a:r>
            <a:r>
              <a:rPr lang="en-US" dirty="0">
                <a:latin typeface="Gill Sans Ultra Bold Condensed" pitchFamily="34" charset="0"/>
              </a:rPr>
              <a:t>, </a:t>
            </a:r>
            <a:r>
              <a:rPr lang="en-US" dirty="0" err="1">
                <a:latin typeface="Gill Sans Ultra Bold Condensed" pitchFamily="34" charset="0"/>
              </a:rPr>
              <a:t>ketakutan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meliputi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seluruh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bangsa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itu</a:t>
            </a:r>
            <a:r>
              <a:rPr lang="en-US" dirty="0">
                <a:latin typeface="Gill Sans Ultra Bold Condensed" pitchFamily="34" charset="0"/>
              </a:rPr>
              <a:t>. </a:t>
            </a:r>
            <a:r>
              <a:rPr lang="en-US" dirty="0" err="1">
                <a:latin typeface="Gill Sans Ultra Bold Condensed" pitchFamily="34" charset="0"/>
              </a:rPr>
              <a:t>Mengapa</a:t>
            </a:r>
            <a:r>
              <a:rPr lang="en-US" dirty="0">
                <a:latin typeface="Gill Sans Ultra Bold Condensed" pitchFamily="34" charset="0"/>
              </a:rPr>
              <a:t> Allah </a:t>
            </a:r>
            <a:r>
              <a:rPr lang="en-US" dirty="0" err="1">
                <a:latin typeface="Gill Sans Ultra Bold Condensed" pitchFamily="34" charset="0"/>
              </a:rPr>
              <a:t>nampaknya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membawa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bangsa</a:t>
            </a:r>
            <a:r>
              <a:rPr lang="en-US" dirty="0">
                <a:latin typeface="Gill Sans Ultra Bold Condensed" pitchFamily="34" charset="0"/>
              </a:rPr>
              <a:t> Israel </a:t>
            </a:r>
            <a:r>
              <a:rPr lang="en-US" dirty="0" err="1">
                <a:latin typeface="Gill Sans Ultra Bold Condensed" pitchFamily="34" charset="0"/>
              </a:rPr>
              <a:t>ke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tempat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di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mana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Tuhan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tahu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mereka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akan</a:t>
            </a:r>
            <a:r>
              <a:rPr lang="en-US" dirty="0">
                <a:latin typeface="Gill Sans Ultra Bold Condensed" pitchFamily="34" charset="0"/>
              </a:rPr>
              <a:t> </a:t>
            </a:r>
            <a:r>
              <a:rPr lang="en-US" dirty="0" err="1">
                <a:latin typeface="Gill Sans Ultra Bold Condensed" pitchFamily="34" charset="0"/>
              </a:rPr>
              <a:t>ketakutan</a:t>
            </a:r>
            <a:r>
              <a:rPr lang="en-US" dirty="0">
                <a:latin typeface="Gill Sans Ultra Bold Condensed" pitchFamily="34" charset="0"/>
              </a:rPr>
              <a:t>?</a:t>
            </a:r>
          </a:p>
        </p:txBody>
      </p:sp>
      <p:pic>
        <p:nvPicPr>
          <p:cNvPr id="15362" name="Picture 2" descr="Keluaran 14 : Yehova Menyebarangkan Israel | Alkitab Perjanjian Lama Bagian  Perta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69920"/>
            <a:ext cx="9144000" cy="3688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571456"/>
            <a:ext cx="6143636" cy="6286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Keluaran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14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memberikan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cerita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lengkap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bagaimana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Tuntunan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Tuhan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tidak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pernah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salah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kepada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Israel,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hanya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sering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Tuhan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di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salah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mengerti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Eras Bold ITC" pitchFamily="34" charset="0"/>
              </a:rPr>
              <a:t>Kasih</a:t>
            </a:r>
            <a:r>
              <a:rPr lang="en-US" sz="2800" dirty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Eras Bold ITC" pitchFamily="34" charset="0"/>
              </a:rPr>
              <a:t>karunia</a:t>
            </a:r>
            <a:r>
              <a:rPr lang="en-US" sz="2800" dirty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Eras Bold ITC" pitchFamily="34" charset="0"/>
              </a:rPr>
              <a:t>Tuhan</a:t>
            </a:r>
            <a:r>
              <a:rPr lang="en-US" sz="2800" dirty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Eras Bold ITC" pitchFamily="34" charset="0"/>
              </a:rPr>
              <a:t>itu</a:t>
            </a:r>
            <a:r>
              <a:rPr lang="en-US" sz="2800" dirty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Eras Bold ITC" pitchFamily="34" charset="0"/>
              </a:rPr>
              <a:t>selalu</a:t>
            </a:r>
            <a:r>
              <a:rPr lang="en-US" sz="2800" dirty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Eras Bold ITC" pitchFamily="34" charset="0"/>
              </a:rPr>
              <a:t>mendidik</a:t>
            </a:r>
            <a:r>
              <a:rPr lang="en-US" sz="2800" dirty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Eras Bold ITC" pitchFamily="34" charset="0"/>
              </a:rPr>
              <a:t>dan</a:t>
            </a:r>
            <a:r>
              <a:rPr lang="en-US" sz="2800" dirty="0">
                <a:solidFill>
                  <a:srgbClr val="FFFF00"/>
                </a:solidFill>
                <a:latin typeface="Eras Bold ITC" pitchFamily="34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Eras Bold ITC" pitchFamily="34" charset="0"/>
              </a:rPr>
              <a:t>mengubahkan</a:t>
            </a:r>
            <a:r>
              <a:rPr lang="en-US" sz="2800" dirty="0">
                <a:solidFill>
                  <a:srgbClr val="FFFF00"/>
                </a:solidFill>
                <a:latin typeface="Eras Bold ITC" pitchFamily="34" charset="0"/>
              </a:rPr>
              <a:t>.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Hidup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keselamatan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bukanlah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pengalaman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Franklin Gothic Demi Cond" pitchFamily="34" charset="0"/>
              </a:rPr>
              <a:t>teoritis</a:t>
            </a:r>
            <a:r>
              <a:rPr lang="en-US" sz="2800" dirty="0">
                <a:solidFill>
                  <a:schemeClr val="bg1"/>
                </a:solidFill>
                <a:latin typeface="Franklin Gothic Demi Cond" pitchFamily="34" charset="0"/>
              </a:rPr>
              <a:t>. 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Kita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bertumbuh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hanya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ketika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kita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benar-benar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mengalami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kasih-Nya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yang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tak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bersyarat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bagi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kita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ketika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kita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berkomitmen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untuk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mencintai-Nya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tanpa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syarat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dan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untuk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hidup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bersama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Tuhan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dan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mengizinkan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Dia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tinggal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di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dalam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Bernard MT Condensed" pitchFamily="18" charset="0"/>
              </a:rPr>
              <a:t>kita</a:t>
            </a:r>
            <a:r>
              <a:rPr lang="en-US" sz="2800" dirty="0">
                <a:solidFill>
                  <a:srgbClr val="00B0F0"/>
                </a:solidFill>
                <a:latin typeface="Bernard MT Condensed" pitchFamily="18" charset="0"/>
              </a:rPr>
              <a:t>.</a:t>
            </a:r>
          </a:p>
        </p:txBody>
      </p:sp>
      <p:pic>
        <p:nvPicPr>
          <p:cNvPr id="14338" name="Picture 2" descr="Berlian Bordir Pola Yesus mengasihi anak Kerajinan Diy Berlian Lukisan  benar benar Cross Stitch 5D Berlian Mosaik Kit|Berlian Lukisan Cross  Stitch| - AliExpress"/>
          <p:cNvPicPr>
            <a:picLocks noChangeAspect="1" noChangeArrowheads="1"/>
          </p:cNvPicPr>
          <p:nvPr/>
        </p:nvPicPr>
        <p:blipFill>
          <a:blip r:embed="rId3"/>
          <a:srcRect l="18571" t="4285" r="20000" b="4286"/>
          <a:stretch>
            <a:fillRect/>
          </a:stretch>
        </p:blipFill>
        <p:spPr bwMode="auto">
          <a:xfrm>
            <a:off x="0" y="1142984"/>
            <a:ext cx="3071834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fi-FI" sz="2800" dirty="0">
                <a:solidFill>
                  <a:schemeClr val="bg1"/>
                </a:solidFill>
                <a:latin typeface="Bernard MT Condensed" pitchFamily="18" charset="0"/>
              </a:rPr>
              <a:t>Apakah pelajaran penting bagi kita dari Keluaran 14?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715040"/>
          </a:xfrm>
          <a:solidFill>
            <a:schemeClr val="bg1">
              <a:alpha val="79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 err="1">
                <a:latin typeface="Franklin Gothic Demi Cond" pitchFamily="34" charset="0"/>
              </a:rPr>
              <a:t>Mengikuti</a:t>
            </a:r>
            <a:r>
              <a:rPr lang="en-US" sz="2200" dirty="0">
                <a:latin typeface="Franklin Gothic Demi Cond" pitchFamily="34" charset="0"/>
              </a:rPr>
              <a:t> "</a:t>
            </a:r>
            <a:r>
              <a:rPr lang="en-US" sz="2200" dirty="0" err="1">
                <a:latin typeface="Franklin Gothic Demi Cond" pitchFamily="34" charset="0"/>
              </a:rPr>
              <a:t>tiang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awan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tiang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api</a:t>
            </a:r>
            <a:r>
              <a:rPr lang="en-US" sz="2200" dirty="0">
                <a:latin typeface="Franklin Gothic Demi Cond" pitchFamily="34" charset="0"/>
              </a:rPr>
              <a:t>"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tidak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menjamin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kita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untuk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selalu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bahagia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dan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tidak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menghadapi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ujian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atau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pencobaan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err="1">
                <a:latin typeface="Franklin Gothic Demi Cond" pitchFamily="34" charset="0"/>
              </a:rPr>
              <a:t>Mengikuti</a:t>
            </a:r>
            <a:r>
              <a:rPr lang="en-US" sz="2200" dirty="0">
                <a:latin typeface="Franklin Gothic Demi Cond" pitchFamily="34" charset="0"/>
              </a:rPr>
              <a:t> "</a:t>
            </a:r>
            <a:r>
              <a:rPr lang="en-US" sz="2200" dirty="0" err="1">
                <a:latin typeface="Franklin Gothic Demi Cond" pitchFamily="34" charset="0"/>
              </a:rPr>
              <a:t>tiang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awan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tiang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api</a:t>
            </a:r>
            <a:r>
              <a:rPr lang="en-US" sz="2200" dirty="0">
                <a:latin typeface="Franklin Gothic Demi Cond" pitchFamily="34" charset="0"/>
              </a:rPr>
              <a:t>" </a:t>
            </a:r>
            <a:r>
              <a:rPr lang="en-US" sz="2200" dirty="0" err="1">
                <a:latin typeface="Franklin Gothic Demi Cond" pitchFamily="34" charset="0"/>
              </a:rPr>
              <a:t>bisa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menjadi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pengalaman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 yang </a:t>
            </a:r>
            <a:r>
              <a:rPr lang="en-US" sz="2200" dirty="0" err="1">
                <a:solidFill>
                  <a:srgbClr val="C00000"/>
                </a:solidFill>
                <a:latin typeface="Franklin Gothic Demi Cond" pitchFamily="34" charset="0"/>
              </a:rPr>
              <a:t>sulit</a:t>
            </a:r>
            <a:r>
              <a:rPr lang="en-US" sz="2200" dirty="0">
                <a:solidFill>
                  <a:srgbClr val="C00000"/>
                </a:solidFill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karena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pelatihan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dalam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kebenaran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membawa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tempat-tempat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menguji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hati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, yang </a:t>
            </a:r>
            <a:r>
              <a:rPr lang="en-US" sz="2200" dirty="0" err="1">
                <a:latin typeface="Franklin Gothic Demi Cond" pitchFamily="34" charset="0"/>
              </a:rPr>
              <a:t>secara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alami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menipu</a:t>
            </a:r>
            <a:r>
              <a:rPr lang="en-US" sz="2200" dirty="0">
                <a:latin typeface="Franklin Gothic Demi Cond" pitchFamily="34" charset="0"/>
              </a:rPr>
              <a:t> [</a:t>
            </a:r>
            <a:r>
              <a:rPr lang="en-US" sz="2200" dirty="0" err="1">
                <a:latin typeface="Franklin Gothic Demi Cond" pitchFamily="34" charset="0"/>
              </a:rPr>
              <a:t>Yeremia</a:t>
            </a:r>
            <a:r>
              <a:rPr lang="en-US" sz="2200" dirty="0">
                <a:latin typeface="Franklin Gothic Demi Cond" pitchFamily="34" charset="0"/>
              </a:rPr>
              <a:t> 17:9].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err="1">
                <a:latin typeface="Franklin Gothic Demi Cond" pitchFamily="34" charset="0"/>
              </a:rPr>
              <a:t>Kunci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untuk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mengetahui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kapan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kita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benar-benar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mengikuti</a:t>
            </a:r>
            <a:r>
              <a:rPr lang="en-US" sz="2200" dirty="0">
                <a:latin typeface="Franklin Gothic Demi Cond" pitchFamily="34" charset="0"/>
              </a:rPr>
              <a:t> Allah </a:t>
            </a:r>
            <a:r>
              <a:rPr lang="en-US" sz="2200" dirty="0" err="1">
                <a:latin typeface="Franklin Gothic Demi Cond" pitchFamily="34" charset="0"/>
              </a:rPr>
              <a:t>adalah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bukan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berarti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tidak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ada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pencobaan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atau</a:t>
            </a:r>
            <a:r>
              <a:rPr lang="en-US" sz="2200" dirty="0">
                <a:latin typeface="Franklin Gothic Demi Cond" pitchFamily="34" charset="0"/>
              </a:rPr>
              <a:t> rasa </a:t>
            </a:r>
            <a:r>
              <a:rPr lang="en-US" sz="2200" dirty="0" err="1">
                <a:latin typeface="Franklin Gothic Demi Cond" pitchFamily="34" charset="0"/>
              </a:rPr>
              <a:t>sakit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tetapi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lebih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tepatnya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suatu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keterbukaan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terhadap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petunjuk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Allah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dan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penyerahan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yang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terus-menerus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dari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pikiran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dan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hati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kita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kepada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Franklin Gothic Demi Cond" pitchFamily="34" charset="0"/>
              </a:rPr>
              <a:t>pimpinan-Nya</a:t>
            </a:r>
            <a:r>
              <a:rPr lang="en-US" sz="2200" dirty="0">
                <a:solidFill>
                  <a:srgbClr val="002060"/>
                </a:solidFill>
                <a:latin typeface="Franklin Gothic Demi Cond" pitchFamily="34" charset="0"/>
              </a:rPr>
              <a:t>.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err="1">
                <a:latin typeface="Franklin Gothic Demi Cond" pitchFamily="34" charset="0"/>
              </a:rPr>
              <a:t>Setelah</a:t>
            </a:r>
            <a:r>
              <a:rPr lang="en-US" sz="2200" dirty="0">
                <a:latin typeface="Franklin Gothic Demi Cond" pitchFamily="34" charset="0"/>
              </a:rPr>
              <a:t> Israel </a:t>
            </a:r>
            <a:r>
              <a:rPr lang="en-US" sz="2200" dirty="0" err="1">
                <a:latin typeface="Franklin Gothic Demi Cond" pitchFamily="34" charset="0"/>
              </a:rPr>
              <a:t>melihat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bagaimana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mereka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dapat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menyeberangi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laut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teberau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dengan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cara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ajaib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Tuhan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menenggelamkan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seluruh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tentara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Mesir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laut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itu</a:t>
            </a:r>
            <a:r>
              <a:rPr lang="en-US" sz="2200" dirty="0">
                <a:latin typeface="Franklin Gothic Demi Cond" pitchFamily="34" charset="0"/>
              </a:rPr>
              <a:t>, Musa </a:t>
            </a:r>
            <a:r>
              <a:rPr lang="en-US" sz="2200" dirty="0" err="1">
                <a:latin typeface="Franklin Gothic Demi Cond" pitchFamily="34" charset="0"/>
              </a:rPr>
              <a:t>menuliskan</a:t>
            </a:r>
            <a:r>
              <a:rPr lang="en-US" sz="2200" dirty="0">
                <a:latin typeface="Franklin Gothic Demi Cond" pitchFamily="34" charset="0"/>
              </a:rPr>
              <a:t>: "</a:t>
            </a:r>
            <a:r>
              <a:rPr lang="en-US" sz="2200" dirty="0" err="1">
                <a:latin typeface="Franklin Gothic Demi Cond" pitchFamily="34" charset="0"/>
              </a:rPr>
              <a:t>Ketika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dilihat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oleh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orang</a:t>
            </a:r>
            <a:r>
              <a:rPr lang="en-US" sz="2200" dirty="0">
                <a:latin typeface="Franklin Gothic Demi Cond" pitchFamily="34" charset="0"/>
              </a:rPr>
              <a:t> Israel, </a:t>
            </a:r>
            <a:r>
              <a:rPr lang="en-US" sz="2200" dirty="0" err="1">
                <a:latin typeface="Franklin Gothic Demi Cond" pitchFamily="34" charset="0"/>
              </a:rPr>
              <a:t>betapa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besarnya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perbuatan</a:t>
            </a:r>
            <a:r>
              <a:rPr lang="en-US" sz="2200" dirty="0">
                <a:latin typeface="Franklin Gothic Demi Cond" pitchFamily="34" charset="0"/>
              </a:rPr>
              <a:t> yang </a:t>
            </a:r>
            <a:r>
              <a:rPr lang="en-US" sz="2200" dirty="0" err="1">
                <a:latin typeface="Franklin Gothic Demi Cond" pitchFamily="34" charset="0"/>
              </a:rPr>
              <a:t>dilakukan</a:t>
            </a:r>
            <a:r>
              <a:rPr lang="en-US" sz="2200" dirty="0">
                <a:latin typeface="Franklin Gothic Demi Cond" pitchFamily="34" charset="0"/>
              </a:rPr>
              <a:t> TUHAN </a:t>
            </a:r>
            <a:r>
              <a:rPr lang="en-US" sz="2200" dirty="0" err="1">
                <a:latin typeface="Franklin Gothic Demi Cond" pitchFamily="34" charset="0"/>
              </a:rPr>
              <a:t>terhadap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orang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Mesir</a:t>
            </a:r>
            <a:r>
              <a:rPr lang="en-US" sz="2200" dirty="0">
                <a:latin typeface="Franklin Gothic Demi Cond" pitchFamily="34" charset="0"/>
              </a:rPr>
              <a:t>, </a:t>
            </a:r>
            <a:r>
              <a:rPr lang="en-US" sz="2200" dirty="0" err="1">
                <a:latin typeface="Franklin Gothic Demi Cond" pitchFamily="34" charset="0"/>
              </a:rPr>
              <a:t>maka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takutlah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bangsa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itu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kepada</a:t>
            </a:r>
            <a:r>
              <a:rPr lang="en-US" sz="2200" dirty="0">
                <a:latin typeface="Franklin Gothic Demi Cond" pitchFamily="34" charset="0"/>
              </a:rPr>
              <a:t> TUHAN </a:t>
            </a:r>
            <a:r>
              <a:rPr lang="en-US" sz="2200" dirty="0" err="1">
                <a:latin typeface="Franklin Gothic Demi Cond" pitchFamily="34" charset="0"/>
              </a:rPr>
              <a:t>dan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mereka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percaya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kepada</a:t>
            </a:r>
            <a:r>
              <a:rPr lang="en-US" sz="2200" dirty="0">
                <a:latin typeface="Franklin Gothic Demi Cond" pitchFamily="34" charset="0"/>
              </a:rPr>
              <a:t> TUHAN </a:t>
            </a:r>
            <a:r>
              <a:rPr lang="en-US" sz="2200" dirty="0" err="1">
                <a:latin typeface="Franklin Gothic Demi Cond" pitchFamily="34" charset="0"/>
              </a:rPr>
              <a:t>dan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kepada</a:t>
            </a:r>
            <a:r>
              <a:rPr lang="en-US" sz="2200" dirty="0">
                <a:latin typeface="Franklin Gothic Demi Cond" pitchFamily="34" charset="0"/>
              </a:rPr>
              <a:t> Musa, </a:t>
            </a:r>
            <a:r>
              <a:rPr lang="en-US" sz="2200" dirty="0" err="1">
                <a:latin typeface="Franklin Gothic Demi Cond" pitchFamily="34" charset="0"/>
              </a:rPr>
              <a:t>hamba-Nya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itu</a:t>
            </a:r>
            <a:r>
              <a:rPr lang="en-US" sz="2200" dirty="0">
                <a:latin typeface="Franklin Gothic Demi Cond" pitchFamily="34" charset="0"/>
              </a:rPr>
              <a:t>" [</a:t>
            </a:r>
            <a:r>
              <a:rPr lang="en-US" sz="2200" dirty="0" err="1">
                <a:latin typeface="Franklin Gothic Demi Cond" pitchFamily="34" charset="0"/>
              </a:rPr>
              <a:t>Keluaran</a:t>
            </a:r>
            <a:r>
              <a:rPr lang="en-US" sz="2200" dirty="0">
                <a:latin typeface="Franklin Gothic Demi Cond" pitchFamily="34" charset="0"/>
              </a:rPr>
              <a:t> 14:31]. </a:t>
            </a:r>
            <a:r>
              <a:rPr lang="en-US" sz="2200" dirty="0" err="1">
                <a:latin typeface="Franklin Gothic Demi Cond" pitchFamily="34" charset="0"/>
              </a:rPr>
              <a:t>Terjadi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perubahan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hati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pada</a:t>
            </a:r>
            <a:r>
              <a:rPr lang="en-US" sz="2200" dirty="0">
                <a:latin typeface="Franklin Gothic Demi Cond" pitchFamily="34" charset="0"/>
              </a:rPr>
              <a:t> </a:t>
            </a:r>
            <a:r>
              <a:rPr lang="en-US" sz="2200" dirty="0" err="1">
                <a:latin typeface="Franklin Gothic Demi Cond" pitchFamily="34" charset="0"/>
              </a:rPr>
              <a:t>bangsa</a:t>
            </a:r>
            <a:r>
              <a:rPr lang="en-US" sz="2200" dirty="0">
                <a:latin typeface="Franklin Gothic Demi Cond" pitchFamily="34" charset="0"/>
              </a:rPr>
              <a:t> Israel.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2383</Words>
  <Application>Microsoft Office PowerPoint</Application>
  <PresentationFormat>On-screen Show (4:3)</PresentationFormat>
  <Paragraphs>87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Adobe Gothic Std B</vt:lpstr>
      <vt:lpstr>Arial</vt:lpstr>
      <vt:lpstr>Bahnschrift SemiBold Condensed</vt:lpstr>
      <vt:lpstr>Berlin Sans FB</vt:lpstr>
      <vt:lpstr>Berlin Sans FB Demi</vt:lpstr>
      <vt:lpstr>Bernard MT Condensed</vt:lpstr>
      <vt:lpstr>Calibri</vt:lpstr>
      <vt:lpstr>Eras Bold ITC</vt:lpstr>
      <vt:lpstr>Eras Demi ITC</vt:lpstr>
      <vt:lpstr>Franklin Gothic Demi</vt:lpstr>
      <vt:lpstr>Franklin Gothic Demi Cond</vt:lpstr>
      <vt:lpstr>Gill Sans Ultra Bold Condensed</vt:lpstr>
      <vt:lpstr>Impact</vt:lpstr>
      <vt:lpstr>Showcard Gothic</vt:lpstr>
      <vt:lpstr>Wingdings</vt:lpstr>
      <vt:lpstr>Office Theme</vt:lpstr>
      <vt:lpstr>SANGKAR BURUNG</vt:lpstr>
      <vt:lpstr>1 PETRUS 1:6</vt:lpstr>
      <vt:lpstr>PowerPoint Presentation</vt:lpstr>
      <vt:lpstr>KE TANAH PERJANJIAN MELALUI JALAN BUNTU Minggu, 10 Juli 2022</vt:lpstr>
      <vt:lpstr>PowerPoint Presentation</vt:lpstr>
      <vt:lpstr>PowerPoint Presentation</vt:lpstr>
      <vt:lpstr>PowerPoint Presentation</vt:lpstr>
      <vt:lpstr>PowerPoint Presentation</vt:lpstr>
      <vt:lpstr>Apakah pelajaran penting bagi kita dari Keluaran 14?</vt:lpstr>
      <vt:lpstr>PowerPoint Presentation</vt:lpstr>
      <vt:lpstr>AIR PAHIT Senin, 11 Juli 2022</vt:lpstr>
      <vt:lpstr>PowerPoint Presentation</vt:lpstr>
      <vt:lpstr>PowerPoint Presentation</vt:lpstr>
      <vt:lpstr>PowerPoint Presentation</vt:lpstr>
      <vt:lpstr>Ellen G. White, Advent Riview and Sabbath Herald, 7 April 1903, </vt:lpstr>
      <vt:lpstr>PowerPoint Presentation</vt:lpstr>
      <vt:lpstr>PERTENTANGAN BESAR DI PADANG GURUN Selasa, 12 Juli 2022</vt:lpstr>
      <vt:lpstr>Pencobaan yang dialami Yesus di padang gurun [Lukas 4:1-13] memberi beberapa pelajaran penting kepada kita, yaitu:</vt:lpstr>
      <vt:lpstr>PowerPoint Presentation</vt:lpstr>
      <vt:lpstr>PowerPoint Presentation</vt:lpstr>
      <vt:lpstr>WARISAN ABADI Rabu, 13 Juli 2022</vt:lpstr>
      <vt:lpstr>PowerPoint Presentation</vt:lpstr>
      <vt:lpstr>Apakah jaminan tertinggi bagi mereka yang setia di tengah pencobaan yang dialami? 1 Petrus 1:6-9</vt:lpstr>
      <vt:lpstr>PowerPoint Presentation</vt:lpstr>
      <vt:lpstr>PENCOBAAN DENGAN API Kamis, 14 Juli 2022</vt:lpstr>
      <vt:lpstr>PowerPoint Presentation</vt:lpstr>
      <vt:lpstr>PowerPoint Presentation</vt:lpstr>
      <vt:lpstr>PowerPoint Presentation</vt:lpstr>
      <vt:lpstr>Beberapa ayat Alkitab berikut ini yang dapat membantu kita bertumbuh dalam iman 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SANGKAR BURUNG</dc:title>
  <dc:creator>Daniel Siswanto</dc:creator>
  <cp:lastModifiedBy>daniel siswanto</cp:lastModifiedBy>
  <cp:revision>28</cp:revision>
  <dcterms:created xsi:type="dcterms:W3CDTF">2022-07-12T09:26:06Z</dcterms:created>
  <dcterms:modified xsi:type="dcterms:W3CDTF">2022-07-14T02:44:45Z</dcterms:modified>
</cp:coreProperties>
</file>