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58" r:id="rId5"/>
    <p:sldId id="259" r:id="rId6"/>
    <p:sldId id="260" r:id="rId7"/>
    <p:sldId id="261" r:id="rId8"/>
    <p:sldId id="275" r:id="rId9"/>
    <p:sldId id="262" r:id="rId10"/>
    <p:sldId id="263" r:id="rId11"/>
    <p:sldId id="264" r:id="rId12"/>
    <p:sldId id="265" r:id="rId13"/>
    <p:sldId id="266" r:id="rId14"/>
    <p:sldId id="269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6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004E7-8216-4202-B431-D36739E414CF}" type="datetimeFigureOut">
              <a:rPr lang="en-US" smtClean="0"/>
              <a:pPr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4699-1A05-477E-BCDF-9C9BAB414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5F3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4277356"/>
            <a:ext cx="7475220" cy="156032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5F3545"/>
                </a:solidFill>
                <a:latin typeface="Amasis MT Pro Black" panose="02040A04050005020304" pitchFamily="18" charset="0"/>
              </a:rPr>
              <a:t>ISRAEL di MESIR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7" y="5799488"/>
            <a:ext cx="6575895" cy="72585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5F3545"/>
                </a:solidFill>
                <a:latin typeface="Amasis MT Pro Black" panose="02040A04050005020304" pitchFamily="18" charset="0"/>
              </a:rPr>
              <a:t>Pelajaran ke-13, </a:t>
            </a:r>
            <a:r>
              <a:rPr lang="en-US" sz="2000" dirty="0" err="1">
                <a:solidFill>
                  <a:srgbClr val="5F3545"/>
                </a:solidFill>
                <a:latin typeface="Amasis MT Pro Black" panose="02040A04050005020304" pitchFamily="18" charset="0"/>
              </a:rPr>
              <a:t>Triwulan</a:t>
            </a:r>
            <a:r>
              <a:rPr lang="en-US" sz="2000" dirty="0">
                <a:solidFill>
                  <a:srgbClr val="5F3545"/>
                </a:solidFill>
                <a:latin typeface="Amasis MT Pro Black" panose="02040A04050005020304" pitchFamily="18" charset="0"/>
              </a:rPr>
              <a:t> II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rgbClr val="5F3545"/>
                </a:solidFill>
                <a:latin typeface="Amasis MT Pro Black" panose="02040A04050005020304" pitchFamily="18" charset="0"/>
              </a:rPr>
              <a:t>Tahun</a:t>
            </a:r>
            <a:r>
              <a:rPr lang="en-US" sz="2000" dirty="0">
                <a:solidFill>
                  <a:srgbClr val="5F3545"/>
                </a:solidFill>
                <a:latin typeface="Amasis MT Pro Black" panose="02040A04050005020304" pitchFamily="18" charset="0"/>
              </a:rPr>
              <a:t>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5136F-ECCF-0D6C-2A27-31F2EEA4E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9" r="2" b="4020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Roma 10:12,13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	“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Sebab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perbedaan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antara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orang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Yahudi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orang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Yunani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Allah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satu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semua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orang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semua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orang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berseru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kepada-Nya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Sebab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barangsiapa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berseru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nama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diselamatkan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”.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08712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YAKUB TINGGAL DI MESIR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20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785926"/>
            <a:ext cx="6572296" cy="475775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Kejadian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47:1 </a:t>
            </a: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Kemudian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pergilah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Yusuf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memberitahukan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Firaun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: "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Ayahku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saudara-saudaraku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beserta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kambing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dombanya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lembu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sapinya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segala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miliknya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datang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tanah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Kanaan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sekarang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mereka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ada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tanah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anklin Gothic Demi Cond" pitchFamily="34" charset="0"/>
              </a:rPr>
              <a:t>Gosyen</a:t>
            </a:r>
            <a:r>
              <a:rPr lang="en-US" dirty="0">
                <a:solidFill>
                  <a:schemeClr val="bg1"/>
                </a:solidFill>
                <a:latin typeface="Franklin Gothic Demi Cond" pitchFamily="34" charset="0"/>
              </a:rPr>
              <a:t>."</a:t>
            </a: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6143636" y="2357430"/>
            <a:ext cx="2838146" cy="3120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71876"/>
            <a:ext cx="9144000" cy="32861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	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Seluruh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keluarga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Yakub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datang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Mesir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disambut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baik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oleh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Firaun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diberi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tempat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terbaik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tinggal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Gosyen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Firaun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juga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bermaksud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memberi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jabatan-jabatan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penting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istana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Mesir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saudara-saudara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Yusuf.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Firaun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juga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ingin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menggunakan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keahlian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bahkan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menyarankan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agar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melayani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"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pengawas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ternaknya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" [</a:t>
            </a:r>
            <a:r>
              <a:rPr lang="en-US" sz="2800" dirty="0" err="1">
                <a:solidFill>
                  <a:schemeClr val="bg1"/>
                </a:solidFill>
                <a:latin typeface="Tw Cen MT Condensed Extra Bold" pitchFamily="34" charset="0"/>
              </a:rPr>
              <a:t>Kejadian</a:t>
            </a:r>
            <a:r>
              <a:rPr lang="en-US" sz="2800" dirty="0">
                <a:solidFill>
                  <a:schemeClr val="bg1"/>
                </a:solidFill>
                <a:latin typeface="Tw Cen MT Condensed Extra Bold" pitchFamily="34" charset="0"/>
              </a:rPr>
              <a:t> 47:6]. </a:t>
            </a:r>
          </a:p>
        </p:txBody>
      </p:sp>
      <p:pic>
        <p:nvPicPr>
          <p:cNvPr id="10242" name="Picture 2" descr="Keajaiban Quran Tentang Istilah &quot;Firaun&quot; &amp; &quot;Raja&quot;, Kehebatan Penceritaan  Sejarah - Zulfan Afdhilla"/>
          <p:cNvPicPr>
            <a:picLocks noChangeAspect="1" noChangeArrowheads="1"/>
          </p:cNvPicPr>
          <p:nvPr/>
        </p:nvPicPr>
        <p:blipFill>
          <a:blip r:embed="rId3"/>
          <a:srcRect b="26470"/>
          <a:stretch>
            <a:fillRect/>
          </a:stretch>
        </p:blipFill>
        <p:spPr bwMode="auto">
          <a:xfrm>
            <a:off x="0" y="0"/>
            <a:ext cx="9144000" cy="33617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00240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Nampaknya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Yusuf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menghendaki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agar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saudara-saudaranya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berada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pekerjaan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lingkaran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istana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Mesir</a:t>
            </a:r>
            <a:r>
              <a:rPr lang="en-US" sz="2400" dirty="0">
                <a:solidFill>
                  <a:srgbClr val="FFFF00"/>
                </a:solidFill>
                <a:latin typeface="Impact" panose="020B0806030902050204" pitchFamily="34" charset="0"/>
              </a:rPr>
              <a:t>.  </a:t>
            </a:r>
            <a:br>
              <a:rPr lang="en-US" sz="2400" dirty="0">
                <a:solidFill>
                  <a:srgbClr val="FFFF00"/>
                </a:solidFill>
                <a:latin typeface="Eras Demi ITC" pitchFamily="34" charset="0"/>
              </a:rPr>
            </a:b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Apa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menjadi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alasan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Yusuf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bagaimana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cara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b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</a:b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Yusuf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menghindarkan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saudara-saudaranya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bekerja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b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</a:b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lingkaran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istana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Mesir</a:t>
            </a:r>
            <a:r>
              <a:rPr lang="en-US" sz="2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5852" y="2143116"/>
            <a:ext cx="76438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Yusuf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mengajarkan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saudara-saudaranya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bagaimana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cara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menjawab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pertanyaan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Firaun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Kejadian</a:t>
            </a:r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 46:33-34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Apabila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Firaun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memanggil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bertanya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Apakah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pekerjaanmu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maka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jawablah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Hamba-hambamu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ini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pemelihara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ternak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sejak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kecil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sampai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sekarang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baik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kami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maupun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nenek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moyang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kami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maksud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supaya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kamu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boleh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diam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tanah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Gosyen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."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Sebab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segala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gembala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kambing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domba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adalah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suatu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kekejian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bagi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orang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Mesir</a:t>
            </a:r>
            <a:r>
              <a:rPr lang="en-US" sz="2800" dirty="0">
                <a:solidFill>
                  <a:srgbClr val="FFC000"/>
                </a:solidFill>
                <a:latin typeface="Impact" panose="020B0806030902050204" pitchFamily="34" charset="0"/>
              </a:rPr>
              <a:t>.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034" y="2571744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85852" y="500042"/>
            <a:ext cx="7643866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Godaan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kehidupan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kekafiran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dapat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mempengaruhi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iman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dan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cara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hidup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US" sz="2300" dirty="0" err="1">
                <a:solidFill>
                  <a:srgbClr val="FFC000"/>
                </a:solidFill>
                <a:latin typeface="Impact" panose="020B0806030902050204" pitchFamily="34" charset="0"/>
              </a:rPr>
              <a:t>saudara-saudara</a:t>
            </a:r>
            <a:r>
              <a:rPr lang="en-US" sz="2300" dirty="0">
                <a:solidFill>
                  <a:srgbClr val="FFC000"/>
                </a:solidFill>
                <a:latin typeface="Impact" panose="020B0806030902050204" pitchFamily="34" charset="0"/>
              </a:rPr>
              <a:t> Yusuf.</a:t>
            </a:r>
            <a:r>
              <a:rPr lang="en-US" sz="2300" dirty="0">
                <a:solidFill>
                  <a:srgbClr val="FFC000"/>
                </a:solidFill>
                <a:latin typeface="Franklin Gothic Demi Cond" pitchFamily="34" charset="0"/>
              </a:rPr>
              <a:t> </a:t>
            </a:r>
          </a:p>
          <a:p>
            <a:r>
              <a:rPr lang="en-US" sz="2300" dirty="0">
                <a:solidFill>
                  <a:schemeClr val="bg1"/>
                </a:solidFill>
                <a:latin typeface="Franklin Gothic Demi Cond" pitchFamily="34" charset="0"/>
              </a:rPr>
              <a:t>Ellen G. White </a:t>
            </a:r>
            <a:r>
              <a:rPr lang="en-US" sz="2300" dirty="0" err="1">
                <a:solidFill>
                  <a:schemeClr val="bg1"/>
                </a:solidFill>
                <a:latin typeface="Franklin Gothic Demi Cond" pitchFamily="34" charset="0"/>
              </a:rPr>
              <a:t>menjelaskan</a:t>
            </a:r>
            <a:r>
              <a:rPr lang="en-US" sz="2300" dirty="0">
                <a:solidFill>
                  <a:schemeClr val="bg1"/>
                </a:solidFill>
                <a:latin typeface="Franklin Gothic Demi Cond" pitchFamily="34" charset="0"/>
              </a:rPr>
              <a:t>: 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"Rasa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terima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kasih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kepada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perdana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menterinya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telah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mendorong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raja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untuk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menghormati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dengan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mengangkat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kepada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jabatan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-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jabatan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penting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negeri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Mesir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;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tetapi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Yusuf, 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setia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kepada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penyembahan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Allah,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berusaha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untuk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menyelamatkan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saudara-saudaranya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dari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godaan-godaan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akan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hadapi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istana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orang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kafir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;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oleh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sebab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menasihatkan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, agar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bilamana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ditanyai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oleh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raja,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memberitahukan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dengan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jujur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tentang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pekerjaan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Anak-anak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Yakub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menaati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nasihat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dengan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saksama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memberitahukan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juga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bahwa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telah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datang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sekadar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untuk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menumpang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negeri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Mesir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bukan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untuk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menjadi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penghuni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menetap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sana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dengan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demikian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mempunyai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hak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untuk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meninggalkan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tempat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jikalau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mau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 Raja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menetapkan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bagi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mereka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satu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tempat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tinggal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seperti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ditawarkannya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"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tempat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yang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terbaik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dalam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negeri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: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yaitu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negeri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Gosyen</a:t>
            </a:r>
            <a:r>
              <a:rPr lang="en-US" sz="23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" </a:t>
            </a:r>
            <a:r>
              <a:rPr lang="en-US" sz="2300" dirty="0">
                <a:solidFill>
                  <a:schemeClr val="bg1"/>
                </a:solidFill>
                <a:latin typeface="Franklin Gothic Demi Cond" pitchFamily="34" charset="0"/>
              </a:rPr>
              <a:t>[Alfa </a:t>
            </a:r>
            <a:r>
              <a:rPr lang="en-US" sz="2300" dirty="0" err="1">
                <a:solidFill>
                  <a:schemeClr val="bg1"/>
                </a:solidFill>
                <a:latin typeface="Franklin Gothic Demi Cond" pitchFamily="34" charset="0"/>
              </a:rPr>
              <a:t>dan</a:t>
            </a:r>
            <a:r>
              <a:rPr lang="en-US" sz="2300" dirty="0">
                <a:solidFill>
                  <a:schemeClr val="bg1"/>
                </a:solidFill>
                <a:latin typeface="Franklin Gothic Demi Cond" pitchFamily="34" charset="0"/>
              </a:rPr>
              <a:t> Omega, </a:t>
            </a:r>
            <a:r>
              <a:rPr lang="en-US" sz="2300" dirty="0" err="1">
                <a:solidFill>
                  <a:schemeClr val="bg1"/>
                </a:solidFill>
                <a:latin typeface="Franklin Gothic Demi Cond" pitchFamily="34" charset="0"/>
              </a:rPr>
              <a:t>jld</a:t>
            </a:r>
            <a:r>
              <a:rPr lang="en-US" sz="2300" dirty="0">
                <a:solidFill>
                  <a:schemeClr val="bg1"/>
                </a:solidFill>
                <a:latin typeface="Franklin Gothic Demi Cond" pitchFamily="34" charset="0"/>
              </a:rPr>
              <a:t>. 1, </a:t>
            </a:r>
            <a:r>
              <a:rPr lang="en-US" sz="2300" dirty="0" err="1">
                <a:solidFill>
                  <a:schemeClr val="bg1"/>
                </a:solidFill>
                <a:latin typeface="Franklin Gothic Demi Cond" pitchFamily="34" charset="0"/>
              </a:rPr>
              <a:t>hlm</a:t>
            </a:r>
            <a:r>
              <a:rPr lang="en-US" sz="2300" dirty="0">
                <a:solidFill>
                  <a:schemeClr val="bg1"/>
                </a:solidFill>
                <a:latin typeface="Franklin Gothic Demi Cond" pitchFamily="34" charset="0"/>
              </a:rPr>
              <a:t>. 271].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034" y="1714488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764704"/>
            <a:ext cx="7168880" cy="492922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Kejadian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47:7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Yusuf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membawa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juga Yakub,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ayahnya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menghadap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Firaun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Lalu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Yakub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memohonkan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berkat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bagi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Bernard MT Condensed" pitchFamily="18" charset="0"/>
              </a:rPr>
              <a:t>Firaun</a:t>
            </a:r>
            <a:r>
              <a:rPr lang="en-US" dirty="0">
                <a:solidFill>
                  <a:srgbClr val="FFFF00"/>
                </a:solidFill>
                <a:latin typeface="Bernard MT Condensed" pitchFamily="18" charset="0"/>
              </a:rPr>
              <a:t>.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  <a:latin typeface="Bernard MT Condensed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Meskipun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Yakub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seorang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asing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lebih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rendah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berdiri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depan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pemimpin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negeri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memohonkan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berkat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Firaun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".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32"/>
            <a:ext cx="5643570" cy="61436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>
                <a:latin typeface="Franklin Gothic Demi Cond" pitchFamily="34" charset="0"/>
              </a:rPr>
              <a:t>	</a:t>
            </a:r>
            <a:r>
              <a:rPr lang="en-US" sz="3000" dirty="0" err="1">
                <a:latin typeface="Franklin Gothic Demi Cond" pitchFamily="34" charset="0"/>
              </a:rPr>
              <a:t>Kata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kerja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Bernard MT Condensed" pitchFamily="18" charset="0"/>
              </a:rPr>
              <a:t>'</a:t>
            </a:r>
            <a:r>
              <a:rPr lang="en-US" dirty="0" err="1">
                <a:solidFill>
                  <a:srgbClr val="C00000"/>
                </a:solidFill>
                <a:latin typeface="Bernard MT Condensed" pitchFamily="18" charset="0"/>
              </a:rPr>
              <a:t>amad</a:t>
            </a:r>
            <a:r>
              <a:rPr lang="en-US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nard MT Condensed" pitchFamily="18" charset="0"/>
              </a:rPr>
              <a:t>lifney</a:t>
            </a:r>
            <a:r>
              <a:rPr lang="en-US" dirty="0">
                <a:solidFill>
                  <a:srgbClr val="C00000"/>
                </a:solidFill>
                <a:latin typeface="Bernard MT Condensed" pitchFamily="18" charset="0"/>
              </a:rPr>
              <a:t>, "</a:t>
            </a:r>
            <a:r>
              <a:rPr lang="en-US" dirty="0" err="1">
                <a:solidFill>
                  <a:srgbClr val="C00000"/>
                </a:solidFill>
                <a:latin typeface="Bernard MT Condensed" pitchFamily="18" charset="0"/>
              </a:rPr>
              <a:t>menghadap</a:t>
            </a:r>
            <a:r>
              <a:rPr lang="en-US" dirty="0">
                <a:solidFill>
                  <a:srgbClr val="C00000"/>
                </a:solidFill>
                <a:latin typeface="Bernard MT Condensed" pitchFamily="18" charset="0"/>
              </a:rPr>
              <a:t>"</a:t>
            </a:r>
            <a:r>
              <a:rPr lang="en-US" sz="3000" dirty="0">
                <a:solidFill>
                  <a:srgbClr val="C00000"/>
                </a:solidFill>
                <a:latin typeface="Bernard MT Condensed" pitchFamily="18" charset="0"/>
              </a:rPr>
              <a:t> </a:t>
            </a:r>
            <a:r>
              <a:rPr lang="en-US" sz="3000" dirty="0">
                <a:latin typeface="Franklin Gothic Demi Cond" pitchFamily="34" charset="0"/>
              </a:rPr>
              <a:t>[</a:t>
            </a:r>
            <a:r>
              <a:rPr lang="en-US" sz="3000" dirty="0" err="1">
                <a:latin typeface="Franklin Gothic Demi Cond" pitchFamily="34" charset="0"/>
              </a:rPr>
              <a:t>Kejadian</a:t>
            </a:r>
            <a:r>
              <a:rPr lang="en-US" sz="3000" dirty="0">
                <a:latin typeface="Franklin Gothic Demi Cond" pitchFamily="34" charset="0"/>
              </a:rPr>
              <a:t> 47:7], </a:t>
            </a:r>
            <a:r>
              <a:rPr lang="en-US" sz="3000" dirty="0" err="1">
                <a:latin typeface="Franklin Gothic Demi Cond" pitchFamily="34" charset="0"/>
              </a:rPr>
              <a:t>biasanya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digunakan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dalam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konteks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keimamatan</a:t>
            </a:r>
            <a:r>
              <a:rPr lang="en-US" sz="3000" dirty="0">
                <a:latin typeface="Franklin Gothic Demi Cond" pitchFamily="34" charset="0"/>
              </a:rPr>
              <a:t> [</a:t>
            </a:r>
            <a:r>
              <a:rPr lang="en-US" sz="3000" dirty="0" err="1">
                <a:latin typeface="Franklin Gothic Demi Cond" pitchFamily="34" charset="0"/>
              </a:rPr>
              <a:t>Imamat</a:t>
            </a:r>
            <a:r>
              <a:rPr lang="en-US" sz="3000" dirty="0">
                <a:latin typeface="Franklin Gothic Demi Cond" pitchFamily="34" charset="0"/>
              </a:rPr>
              <a:t> 14: 11]. </a:t>
            </a:r>
            <a:r>
              <a:rPr lang="en-US" sz="3000" dirty="0" err="1">
                <a:latin typeface="Franklin Gothic Demi Cond" pitchFamily="34" charset="0"/>
              </a:rPr>
              <a:t>Mengingat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Mesir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kuno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Firaun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berstatus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sebagai</a:t>
            </a:r>
            <a:r>
              <a:rPr lang="en-US" sz="3000" dirty="0">
                <a:latin typeface="Franklin Gothic Demi Cond" pitchFamily="34" charset="0"/>
              </a:rPr>
              <a:t> imam </a:t>
            </a:r>
            <a:r>
              <a:rPr lang="en-US" sz="3000" dirty="0" err="1">
                <a:latin typeface="Franklin Gothic Demi Cond" pitchFamily="34" charset="0"/>
              </a:rPr>
              <a:t>tertinggi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ini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berarti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bahwa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secara</a:t>
            </a:r>
            <a:r>
              <a:rPr lang="en-US" sz="3000" dirty="0">
                <a:latin typeface="Franklin Gothic Demi Cond" pitchFamily="34" charset="0"/>
              </a:rPr>
              <a:t> spiritual, </a:t>
            </a:r>
            <a:r>
              <a:rPr lang="en-US" sz="3000" dirty="0" err="1">
                <a:latin typeface="Franklin Gothic Demi Cond" pitchFamily="34" charset="0"/>
              </a:rPr>
              <a:t>Yakub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berdiri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lebih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tinggi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dari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pada</a:t>
            </a:r>
            <a:r>
              <a:rPr lang="en-US" sz="3000" dirty="0">
                <a:latin typeface="Franklin Gothic Demi Cond" pitchFamily="34" charset="0"/>
              </a:rPr>
              <a:t> imam </a:t>
            </a:r>
            <a:r>
              <a:rPr lang="en-US" sz="3000" dirty="0" err="1">
                <a:latin typeface="Franklin Gothic Demi Cond" pitchFamily="34" charset="0"/>
              </a:rPr>
              <a:t>tertinggi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Mesir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bahkan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lebih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tinggi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dari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Firaun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sendiri</a:t>
            </a:r>
            <a:r>
              <a:rPr lang="en-US" sz="3000" dirty="0">
                <a:latin typeface="Franklin Gothic Demi Cond" pitchFamily="34" charset="0"/>
              </a:rPr>
              <a:t>. </a:t>
            </a:r>
            <a:r>
              <a:rPr lang="en-US" sz="3000" dirty="0" err="1">
                <a:latin typeface="Franklin Gothic Demi Cond" pitchFamily="34" charset="0"/>
              </a:rPr>
              <a:t>Yakub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memberkati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Firaun</a:t>
            </a:r>
            <a:r>
              <a:rPr lang="en-US" sz="3000" dirty="0">
                <a:latin typeface="Franklin Gothic Demi Cond" pitchFamily="34" charset="0"/>
              </a:rPr>
              <a:t>, </a:t>
            </a:r>
            <a:r>
              <a:rPr lang="en-US" sz="3000" dirty="0" err="1">
                <a:latin typeface="Franklin Gothic Demi Cond" pitchFamily="34" charset="0"/>
              </a:rPr>
              <a:t>penguasa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Mesir</a:t>
            </a:r>
            <a:r>
              <a:rPr lang="en-US" sz="3000" dirty="0">
                <a:latin typeface="Franklin Gothic Demi Cond" pitchFamily="34" charset="0"/>
              </a:rPr>
              <a:t> </a:t>
            </a:r>
            <a:r>
              <a:rPr lang="en-US" sz="3000" dirty="0" err="1">
                <a:latin typeface="Franklin Gothic Demi Cond" pitchFamily="34" charset="0"/>
              </a:rPr>
              <a:t>itu</a:t>
            </a:r>
            <a:r>
              <a:rPr lang="en-US" sz="3000" dirty="0">
                <a:latin typeface="Franklin Gothic Demi Cond" pitchFamily="34" charset="0"/>
              </a:rPr>
              <a:t>.</a:t>
            </a:r>
          </a:p>
        </p:txBody>
      </p:sp>
      <p:sp>
        <p:nvSpPr>
          <p:cNvPr id="6146" name="AutoShape 2" descr="Pujilah Tuhan Senantiasa | GKA Gloria Samud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Pujilah Tuhan Senantiasa | GKA Gloria Samud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Pujilah Tuhan Senantiasa | GKA Gloria Samud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8" descr="FIRAUN MENYAMBUT YAKUB | STAND TO JES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10" descr="FIRAUN MENYAMBUT YAKUB | STAND TO JES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12" descr="PELAJARAN ALKITAB SABAT. Divisi Dewasa. Kehidupan Yusuf - PDF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PELAJARAN ALKITAB SABAT. Divisi Dewasa. Kehidupan Yusuf - PDF Free Download"/>
          <p:cNvPicPr>
            <a:picLocks noChangeAspect="1" noChangeArrowheads="1"/>
          </p:cNvPicPr>
          <p:nvPr/>
        </p:nvPicPr>
        <p:blipFill>
          <a:blip r:embed="rId3"/>
          <a:srcRect l="-1250" r="16874"/>
          <a:stretch>
            <a:fillRect/>
          </a:stretch>
        </p:blipFill>
        <p:spPr bwMode="auto">
          <a:xfrm>
            <a:off x="5615660" y="0"/>
            <a:ext cx="35283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-2588"/>
            <a:ext cx="7500989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YAKUB MEMBERKATI ANAK-ANAK YUSUF</a:t>
            </a:r>
            <a:br>
              <a:rPr lang="en-US" sz="3200" dirty="0"/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21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00240"/>
            <a:ext cx="604362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Berlin Sans FB" pitchFamily="34" charset="0"/>
              </a:rPr>
              <a:t>	</a:t>
            </a:r>
            <a:r>
              <a:rPr lang="en-US" sz="2800" dirty="0" err="1">
                <a:latin typeface="Berlin Sans FB" pitchFamily="34" charset="0"/>
              </a:rPr>
              <a:t>Mendekati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akhir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hidupnya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Yakub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berpegang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Tanah </a:t>
            </a:r>
            <a:r>
              <a:rPr lang="en-US" sz="2800" dirty="0" err="1">
                <a:latin typeface="Berlin Sans FB" pitchFamily="34" charset="0"/>
              </a:rPr>
              <a:t>Perjanjian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dijanjikan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Tuhan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pikirannya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terhibur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dengan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harapan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. </a:t>
            </a:r>
            <a:r>
              <a:rPr lang="en-US" sz="2800" dirty="0" err="1">
                <a:latin typeface="Berlin Sans FB" pitchFamily="34" charset="0"/>
              </a:rPr>
              <a:t>Yakub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kemudian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berpaling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kedua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putra</a:t>
            </a:r>
            <a:r>
              <a:rPr lang="en-US" sz="2800" dirty="0">
                <a:latin typeface="Berlin Sans FB" pitchFamily="34" charset="0"/>
              </a:rPr>
              <a:t> Yusuf, yang </a:t>
            </a:r>
            <a:r>
              <a:rPr lang="en-US" sz="2800" dirty="0" err="1">
                <a:latin typeface="Berlin Sans FB" pitchFamily="34" charset="0"/>
              </a:rPr>
              <a:t>lahir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Mesir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memberkati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mereka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tetapi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melakukannya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dalam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konteks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janji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masa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depan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mengenai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keturunannya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sendiri</a:t>
            </a:r>
            <a:r>
              <a:rPr lang="en-US" sz="2800" dirty="0">
                <a:latin typeface="Berlin Sans FB" pitchFamily="34" charset="0"/>
              </a:rPr>
              <a:t>. </a:t>
            </a:r>
          </a:p>
        </p:txBody>
      </p:sp>
      <p:pic>
        <p:nvPicPr>
          <p:cNvPr id="5122" name="Picture 2" descr="i Pendidikan Karakter Kristen SMPTK Kelas IX BUKU SISWA - PDF Download  Grat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9786" y="2500306"/>
            <a:ext cx="3119442" cy="3571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86190"/>
            <a:ext cx="9144000" cy="30718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latin typeface="Tw Cen MT Condensed Extra Bold" pitchFamily="34" charset="0"/>
              </a:rPr>
              <a:t>	</a:t>
            </a:r>
            <a:r>
              <a:rPr lang="en-US" sz="2800" dirty="0" err="1">
                <a:latin typeface="Tw Cen MT Condensed Extra Bold" pitchFamily="34" charset="0"/>
              </a:rPr>
              <a:t>Dua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putra</a:t>
            </a:r>
            <a:r>
              <a:rPr lang="en-US" sz="2800" dirty="0">
                <a:latin typeface="Tw Cen MT Condensed Extra Bold" pitchFamily="34" charset="0"/>
              </a:rPr>
              <a:t> Yusuf, </a:t>
            </a:r>
            <a:r>
              <a:rPr lang="en-US" sz="2800" dirty="0" err="1">
                <a:latin typeface="Tw Cen MT Condensed Extra Bold" pitchFamily="34" charset="0"/>
              </a:rPr>
              <a:t>Manasye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dan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Efraim</a:t>
            </a:r>
            <a:r>
              <a:rPr lang="en-US" sz="2800" dirty="0">
                <a:latin typeface="Tw Cen MT Condensed Extra Bold" pitchFamily="34" charset="0"/>
              </a:rPr>
              <a:t>, </a:t>
            </a:r>
            <a:r>
              <a:rPr lang="en-US" sz="2800" dirty="0" err="1">
                <a:latin typeface="Tw Cen MT Condensed Extra Bold" pitchFamily="34" charset="0"/>
              </a:rPr>
              <a:t>adalah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satu-satunya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cucu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lelaki</a:t>
            </a:r>
            <a:r>
              <a:rPr lang="en-US" sz="2800" dirty="0">
                <a:latin typeface="Tw Cen MT Condensed Extra Bold" pitchFamily="34" charset="0"/>
              </a:rPr>
              <a:t> yang </a:t>
            </a:r>
            <a:r>
              <a:rPr lang="en-US" sz="2800" dirty="0" err="1">
                <a:latin typeface="Tw Cen MT Condensed Extra Bold" pitchFamily="34" charset="0"/>
              </a:rPr>
              <a:t>diberkati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Yakub</a:t>
            </a:r>
            <a:r>
              <a:rPr lang="en-US" sz="2800" dirty="0">
                <a:latin typeface="Tw Cen MT Condensed Extra Bold" pitchFamily="34" charset="0"/>
              </a:rPr>
              <a:t>. </a:t>
            </a:r>
            <a:r>
              <a:rPr lang="en-US" sz="2800" dirty="0" err="1">
                <a:latin typeface="Tw Cen MT Condensed Extra Bold" pitchFamily="34" charset="0"/>
              </a:rPr>
              <a:t>Dengan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demikian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mereka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diangkat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dari</a:t>
            </a:r>
            <a:r>
              <a:rPr lang="en-US" sz="2800" dirty="0">
                <a:latin typeface="Tw Cen MT Condensed Extra Bold" pitchFamily="34" charset="0"/>
              </a:rPr>
              <a:t> status </a:t>
            </a:r>
            <a:r>
              <a:rPr lang="en-US" sz="2800" dirty="0" err="1">
                <a:latin typeface="Tw Cen MT Condensed Extra Bold" pitchFamily="34" charset="0"/>
              </a:rPr>
              <a:t>cucu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menjadi</a:t>
            </a:r>
            <a:r>
              <a:rPr lang="en-US" sz="2800" dirty="0">
                <a:latin typeface="Tw Cen MT Condensed Extra Bold" pitchFamily="34" charset="0"/>
              </a:rPr>
              <a:t> status </a:t>
            </a:r>
            <a:r>
              <a:rPr lang="en-US" sz="2800" dirty="0" err="1">
                <a:latin typeface="Tw Cen MT Condensed Extra Bold" pitchFamily="34" charset="0"/>
              </a:rPr>
              <a:t>anak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laki-laki</a:t>
            </a:r>
            <a:r>
              <a:rPr lang="en-US" sz="2800" dirty="0">
                <a:latin typeface="Tw Cen MT Condensed Extra Bold" pitchFamily="34" charset="0"/>
              </a:rPr>
              <a:t> [</a:t>
            </a:r>
            <a:r>
              <a:rPr lang="en-US" sz="2800" dirty="0" err="1">
                <a:latin typeface="Tw Cen MT Condensed Extra Bold" pitchFamily="34" charset="0"/>
              </a:rPr>
              <a:t>Kejadian</a:t>
            </a:r>
            <a:r>
              <a:rPr lang="en-US" sz="2800" dirty="0">
                <a:latin typeface="Tw Cen MT Condensed Extra Bold" pitchFamily="34" charset="0"/>
              </a:rPr>
              <a:t> 48:5]. </a:t>
            </a:r>
            <a:r>
              <a:rPr lang="en-US" sz="2800" dirty="0" err="1">
                <a:latin typeface="Tw Cen MT Condensed Extra Bold" pitchFamily="34" charset="0"/>
              </a:rPr>
              <a:t>Meskipun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berkat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Yakub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menyiratkan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keunggulan</a:t>
            </a:r>
            <a:r>
              <a:rPr lang="en-US" sz="2800" dirty="0">
                <a:latin typeface="Tw Cen MT Condensed Extra Bold" pitchFamily="34" charset="0"/>
              </a:rPr>
              <a:t> yang </a:t>
            </a:r>
            <a:r>
              <a:rPr lang="en-US" sz="2800" dirty="0" err="1">
                <a:latin typeface="Tw Cen MT Condensed Extra Bold" pitchFamily="34" charset="0"/>
              </a:rPr>
              <a:t>kedua</a:t>
            </a:r>
            <a:r>
              <a:rPr lang="en-US" sz="2800" dirty="0">
                <a:latin typeface="Tw Cen MT Condensed Extra Bold" pitchFamily="34" charset="0"/>
              </a:rPr>
              <a:t> [</a:t>
            </a:r>
            <a:r>
              <a:rPr lang="en-US" sz="2800" dirty="0" err="1">
                <a:latin typeface="Tw Cen MT Condensed Extra Bold" pitchFamily="34" charset="0"/>
              </a:rPr>
              <a:t>Efraim</a:t>
            </a:r>
            <a:r>
              <a:rPr lang="en-US" sz="2800" dirty="0">
                <a:latin typeface="Tw Cen MT Condensed Extra Bold" pitchFamily="34" charset="0"/>
              </a:rPr>
              <a:t>] </a:t>
            </a:r>
            <a:r>
              <a:rPr lang="en-US" sz="2800" dirty="0" err="1">
                <a:latin typeface="Tw Cen MT Condensed Extra Bold" pitchFamily="34" charset="0"/>
              </a:rPr>
              <a:t>atas</a:t>
            </a:r>
            <a:r>
              <a:rPr lang="en-US" sz="2800" dirty="0">
                <a:latin typeface="Tw Cen MT Condensed Extra Bold" pitchFamily="34" charset="0"/>
              </a:rPr>
              <a:t> yang </a:t>
            </a:r>
            <a:r>
              <a:rPr lang="en-US" sz="2800" dirty="0" err="1">
                <a:latin typeface="Tw Cen MT Condensed Extra Bold" pitchFamily="34" charset="0"/>
              </a:rPr>
              <a:t>pertama</a:t>
            </a:r>
            <a:r>
              <a:rPr lang="en-US" sz="2800" dirty="0">
                <a:latin typeface="Tw Cen MT Condensed Extra Bold" pitchFamily="34" charset="0"/>
              </a:rPr>
              <a:t> [</a:t>
            </a:r>
            <a:r>
              <a:rPr lang="en-US" sz="2800" dirty="0" err="1">
                <a:latin typeface="Tw Cen MT Condensed Extra Bold" pitchFamily="34" charset="0"/>
              </a:rPr>
              <a:t>Manasye</a:t>
            </a:r>
            <a:r>
              <a:rPr lang="en-US" sz="2800" dirty="0">
                <a:latin typeface="Tw Cen MT Condensed Extra Bold" pitchFamily="34" charset="0"/>
              </a:rPr>
              <a:t>], </a:t>
            </a:r>
            <a:r>
              <a:rPr lang="en-US" sz="2800" dirty="0" err="1">
                <a:latin typeface="Tw Cen MT Condensed Extra Bold" pitchFamily="34" charset="0"/>
              </a:rPr>
              <a:t>berkat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Yakub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pada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dasarnya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menyangkut</a:t>
            </a:r>
            <a:r>
              <a:rPr lang="en-US" sz="2800" dirty="0">
                <a:latin typeface="Tw Cen MT Condensed Extra Bold" pitchFamily="34" charset="0"/>
              </a:rPr>
              <a:t> </a:t>
            </a:r>
            <a:r>
              <a:rPr lang="en-US" sz="2800" dirty="0" err="1">
                <a:latin typeface="Tw Cen MT Condensed Extra Bold" pitchFamily="34" charset="0"/>
              </a:rPr>
              <a:t>kepada</a:t>
            </a:r>
            <a:r>
              <a:rPr lang="en-US" sz="2800" dirty="0">
                <a:latin typeface="Tw Cen MT Condensed Extra Bold" pitchFamily="34" charset="0"/>
              </a:rPr>
              <a:t> Yusuf [</a:t>
            </a:r>
            <a:r>
              <a:rPr lang="en-US" sz="2800" dirty="0" err="1">
                <a:latin typeface="Tw Cen MT Condensed Extra Bold" pitchFamily="34" charset="0"/>
              </a:rPr>
              <a:t>Kejadian</a:t>
            </a:r>
            <a:r>
              <a:rPr lang="en-US" sz="2800" dirty="0">
                <a:latin typeface="Tw Cen MT Condensed Extra Bold" pitchFamily="34" charset="0"/>
              </a:rPr>
              <a:t> 48:15].</a:t>
            </a:r>
          </a:p>
        </p:txBody>
      </p:sp>
      <p:pic>
        <p:nvPicPr>
          <p:cNvPr id="4098" name="Picture 2" descr="YAKUB MEMBERKATI EFRAIM DAN MANASHE | STAND TO JESUS"/>
          <p:cNvPicPr>
            <a:picLocks noChangeAspect="1" noChangeArrowheads="1"/>
          </p:cNvPicPr>
          <p:nvPr/>
        </p:nvPicPr>
        <p:blipFill>
          <a:blip r:embed="rId3"/>
          <a:srcRect t="4791" b="10550"/>
          <a:stretch>
            <a:fillRect/>
          </a:stretch>
        </p:blipFill>
        <p:spPr bwMode="auto">
          <a:xfrm>
            <a:off x="0" y="0"/>
            <a:ext cx="9144000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latin typeface="Bernard MT Condensed" pitchFamily="18" charset="0"/>
              </a:rPr>
              <a:t>Kejadian</a:t>
            </a:r>
            <a:r>
              <a:rPr lang="en-US" sz="2800" dirty="0">
                <a:latin typeface="Bernard MT Condensed" pitchFamily="18" charset="0"/>
              </a:rPr>
              <a:t> 48 </a:t>
            </a:r>
            <a:r>
              <a:rPr lang="en-US" sz="2800" dirty="0" err="1">
                <a:latin typeface="Bernard MT Condensed" pitchFamily="18" charset="0"/>
              </a:rPr>
              <a:t>mencatat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kesaksian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pribadi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Yakub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tentang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kesetiaan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Tuhan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kepada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mereka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di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masa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lalu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janji-Nya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untuk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mereka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di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masa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depan</a:t>
            </a:r>
            <a:r>
              <a:rPr lang="en-US" sz="2800" dirty="0">
                <a:latin typeface="Bernard MT Condensed" pitchFamily="18" charset="0"/>
              </a:rPr>
              <a:t>. </a:t>
            </a:r>
            <a:r>
              <a:rPr lang="en-US" sz="2800" dirty="0" err="1">
                <a:latin typeface="Bernard MT Condensed" pitchFamily="18" charset="0"/>
              </a:rPr>
              <a:t>Apa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saja</a:t>
            </a:r>
            <a:r>
              <a:rPr lang="en-US" sz="2800" dirty="0">
                <a:latin typeface="Bernard MT Condensed" pitchFamily="18" charset="0"/>
              </a:rPr>
              <a:t> yang </a:t>
            </a:r>
            <a:r>
              <a:rPr lang="en-US" sz="2800" dirty="0" err="1">
                <a:latin typeface="Bernard MT Condensed" pitchFamily="18" charset="0"/>
              </a:rPr>
              <a:t>disaksikan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Yakub</a:t>
            </a:r>
            <a:r>
              <a:rPr lang="en-US" sz="2800" dirty="0">
                <a:latin typeface="Bernard MT Condensed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792" y="2000240"/>
            <a:ext cx="6029842" cy="441167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menyediakan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makanan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perlindungan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sepanjang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perjalanan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hidupnya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melepaskannya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segala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bahaya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Kejadian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48:16].  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Yakub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memikirkan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pengalaman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Betel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mana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memberkatinya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menjanjikannya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menjadi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bangsa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besar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memberikan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tanah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Kanaan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keturunannya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C12F0-2791-9347-FE47-A8837A953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14" y="2184662"/>
            <a:ext cx="1993565" cy="1353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A999D-6328-CAFE-48DF-DD7DD8A81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3" y="3933056"/>
            <a:ext cx="2078916" cy="23410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KEJADIAN 47:27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428868"/>
            <a:ext cx="8229600" cy="285752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	“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Maka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diamlah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Israel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tanah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Mesir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tanah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Gosyen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menjadi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penduduk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situ.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beranak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cucu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sangat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bertambah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banyak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”.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7158" y="285728"/>
            <a:ext cx="6357982" cy="2893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latin typeface="Berlin Sans FB" pitchFamily="34" charset="0"/>
              </a:rPr>
              <a:t>Di </a:t>
            </a:r>
            <a:r>
              <a:rPr lang="en-US" sz="2600" dirty="0" err="1">
                <a:latin typeface="Berlin Sans FB" pitchFamily="34" charset="0"/>
              </a:rPr>
              <a:t>samping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kesaksiannya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Yakub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juga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mengungkapkan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harapannya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bahwa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Tuhan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tidak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hanya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menjaga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kehidupan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cucunya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saat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ini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seperti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Dia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lakukan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untuknya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Yusuf, </a:t>
            </a:r>
            <a:r>
              <a:rPr lang="en-US" sz="2600" dirty="0" err="1">
                <a:latin typeface="Berlin Sans FB" pitchFamily="34" charset="0"/>
              </a:rPr>
              <a:t>dia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juga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memikirkan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masa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depan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ketika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keturunannya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kembali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Kanaan</a:t>
            </a:r>
            <a:r>
              <a:rPr lang="en-US" sz="2600" dirty="0">
                <a:latin typeface="Berlin Sans FB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5984" y="3571876"/>
            <a:ext cx="6643734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Franklin Gothic Demi Cond" pitchFamily="34" charset="0"/>
              </a:rPr>
              <a:t>Harapan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ini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jelas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dari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rujukannya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pada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Sikhem</a:t>
            </a:r>
            <a:r>
              <a:rPr lang="en-US" sz="2800" dirty="0">
                <a:latin typeface="Franklin Gothic Demi Cond" pitchFamily="34" charset="0"/>
              </a:rPr>
              <a:t> [</a:t>
            </a:r>
            <a:r>
              <a:rPr lang="en-US" sz="2800" dirty="0" err="1">
                <a:latin typeface="Franklin Gothic Demi Cond" pitchFamily="34" charset="0"/>
              </a:rPr>
              <a:t>Kejadian</a:t>
            </a:r>
            <a:r>
              <a:rPr lang="en-US" sz="2800" dirty="0">
                <a:latin typeface="Franklin Gothic Demi Cond" pitchFamily="34" charset="0"/>
              </a:rPr>
              <a:t> 48:22], yang </a:t>
            </a:r>
            <a:r>
              <a:rPr lang="en-US" sz="2800" dirty="0" err="1">
                <a:latin typeface="Franklin Gothic Demi Cond" pitchFamily="34" charset="0"/>
              </a:rPr>
              <a:t>bukan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hanya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sebidang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tanah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telah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diperolehnya</a:t>
            </a:r>
            <a:r>
              <a:rPr lang="en-US" sz="2800" dirty="0">
                <a:latin typeface="Franklin Gothic Demi Cond" pitchFamily="34" charset="0"/>
              </a:rPr>
              <a:t> [</a:t>
            </a:r>
            <a:r>
              <a:rPr lang="en-US" sz="2800" dirty="0" err="1">
                <a:latin typeface="Franklin Gothic Demi Cond" pitchFamily="34" charset="0"/>
              </a:rPr>
              <a:t>Kejadian</a:t>
            </a:r>
            <a:r>
              <a:rPr lang="en-US" sz="2800" dirty="0">
                <a:latin typeface="Franklin Gothic Demi Cond" pitchFamily="34" charset="0"/>
              </a:rPr>
              <a:t> 33:19] </a:t>
            </a:r>
            <a:r>
              <a:rPr lang="en-US" sz="2800" dirty="0" err="1">
                <a:latin typeface="Franklin Gothic Demi Cond" pitchFamily="34" charset="0"/>
              </a:rPr>
              <a:t>tetapi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juga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tempat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mana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tulang-tulang</a:t>
            </a:r>
            <a:r>
              <a:rPr lang="en-US" sz="2800" dirty="0">
                <a:latin typeface="Franklin Gothic Demi Cond" pitchFamily="34" charset="0"/>
              </a:rPr>
              <a:t> Yusuf </a:t>
            </a:r>
            <a:r>
              <a:rPr lang="en-US" sz="2800" dirty="0" err="1">
                <a:latin typeface="Franklin Gothic Demi Cond" pitchFamily="34" charset="0"/>
              </a:rPr>
              <a:t>akan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dikuburkan</a:t>
            </a:r>
            <a:r>
              <a:rPr lang="en-US" sz="2800" dirty="0">
                <a:latin typeface="Franklin Gothic Demi Cond" pitchFamily="34" charset="0"/>
              </a:rPr>
              <a:t> [</a:t>
            </a:r>
            <a:r>
              <a:rPr lang="en-US" sz="2800" dirty="0" err="1">
                <a:latin typeface="Franklin Gothic Demi Cond" pitchFamily="34" charset="0"/>
              </a:rPr>
              <a:t>Yosua</a:t>
            </a:r>
            <a:r>
              <a:rPr lang="en-US" sz="2800" dirty="0">
                <a:latin typeface="Franklin Gothic Demi Cond" pitchFamily="34" charset="0"/>
              </a:rPr>
              <a:t> 24:32] </a:t>
            </a:r>
            <a:r>
              <a:rPr lang="en-US" sz="2800" dirty="0" err="1">
                <a:latin typeface="Franklin Gothic Demi Cond" pitchFamily="34" charset="0"/>
              </a:rPr>
              <a:t>dan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mana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tanah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itu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pada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akhirnya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akan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dibagikan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kepada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suku-suku</a:t>
            </a:r>
            <a:r>
              <a:rPr lang="en-US" sz="2800" dirty="0">
                <a:latin typeface="Franklin Gothic Demi Cond" pitchFamily="34" charset="0"/>
              </a:rPr>
              <a:t> Israel [</a:t>
            </a:r>
            <a:r>
              <a:rPr lang="en-US" sz="2800" dirty="0" err="1">
                <a:latin typeface="Franklin Gothic Demi Cond" pitchFamily="34" charset="0"/>
              </a:rPr>
              <a:t>Yosua</a:t>
            </a:r>
            <a:r>
              <a:rPr lang="en-US" sz="2800" dirty="0">
                <a:latin typeface="Franklin Gothic Demi Cond" pitchFamily="34" charset="0"/>
              </a:rPr>
              <a:t> 24:1]. </a:t>
            </a:r>
          </a:p>
        </p:txBody>
      </p:sp>
      <p:pic>
        <p:nvPicPr>
          <p:cNvPr id="2050" name="Picture 2" descr="Yusuf &amp; Keluarga Yakub ke Mesir Menyambut"/>
          <p:cNvPicPr>
            <a:picLocks noChangeAspect="1" noChangeArrowheads="1"/>
          </p:cNvPicPr>
          <p:nvPr/>
        </p:nvPicPr>
        <p:blipFill>
          <a:blip r:embed="rId2"/>
          <a:srcRect l="68750" t="7092" b="34397"/>
          <a:stretch>
            <a:fillRect/>
          </a:stretch>
        </p:blipFill>
        <p:spPr bwMode="auto">
          <a:xfrm>
            <a:off x="6572264" y="285728"/>
            <a:ext cx="2214546" cy="2923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2" name="Picture 4" descr="Pertemuan Yakub Yusuf di Mesir murah"/>
          <p:cNvPicPr>
            <a:picLocks noChangeAspect="1" noChangeArrowheads="1"/>
          </p:cNvPicPr>
          <p:nvPr/>
        </p:nvPicPr>
        <p:blipFill>
          <a:blip r:embed="rId3"/>
          <a:srcRect l="31713" t="2500" r="36574" b="63750"/>
          <a:stretch>
            <a:fillRect/>
          </a:stretch>
        </p:blipFill>
        <p:spPr bwMode="auto">
          <a:xfrm>
            <a:off x="214282" y="3643314"/>
            <a:ext cx="2116681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28934"/>
            <a:ext cx="9144000" cy="39290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>
                <a:latin typeface="Franklin Gothic Demi Cond" pitchFamily="34" charset="0"/>
              </a:rPr>
              <a:t>	 Di </a:t>
            </a:r>
            <a:r>
              <a:rPr lang="en-US" sz="2600" dirty="0" err="1">
                <a:latin typeface="Franklin Gothic Demi Cond" pitchFamily="34" charset="0"/>
              </a:rPr>
              <a:t>kemudian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hari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rasul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Petrus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mengungkapkan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kegenapan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dari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berkat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seperti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dicatat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dalam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Kisah</a:t>
            </a:r>
            <a:r>
              <a:rPr lang="en-US" sz="2600" dirty="0">
                <a:latin typeface="Franklin Gothic Demi Cond" pitchFamily="34" charset="0"/>
              </a:rPr>
              <a:t> Para </a:t>
            </a:r>
            <a:r>
              <a:rPr lang="en-US" sz="2600" dirty="0" err="1">
                <a:latin typeface="Franklin Gothic Demi Cond" pitchFamily="34" charset="0"/>
              </a:rPr>
              <a:t>Rasul</a:t>
            </a:r>
            <a:r>
              <a:rPr lang="en-US" sz="2600" dirty="0">
                <a:latin typeface="Franklin Gothic Demi Cond" pitchFamily="34" charset="0"/>
              </a:rPr>
              <a:t> 3:25-26. "</a:t>
            </a:r>
            <a:r>
              <a:rPr lang="en-US" sz="2600" dirty="0" err="1">
                <a:latin typeface="Franklin Gothic Demi Cond" pitchFamily="34" charset="0"/>
              </a:rPr>
              <a:t>Kamulah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mewarisi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nubuat-nubuat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itu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mendapat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bagian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dalam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perjanjian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telah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diadakan</a:t>
            </a:r>
            <a:r>
              <a:rPr lang="en-US" sz="2600" dirty="0">
                <a:latin typeface="Franklin Gothic Demi Cond" pitchFamily="34" charset="0"/>
              </a:rPr>
              <a:t> Allah </a:t>
            </a:r>
            <a:r>
              <a:rPr lang="en-US" sz="2600" dirty="0" err="1">
                <a:latin typeface="Franklin Gothic Demi Cond" pitchFamily="34" charset="0"/>
              </a:rPr>
              <a:t>dengan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nenek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moyang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kita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ketika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berfirman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kepada</a:t>
            </a:r>
            <a:r>
              <a:rPr lang="en-US" sz="2600" dirty="0">
                <a:latin typeface="Franklin Gothic Demi Cond" pitchFamily="34" charset="0"/>
              </a:rPr>
              <a:t> Abraham: </a:t>
            </a:r>
            <a:r>
              <a:rPr lang="en-US" sz="2600" dirty="0" err="1">
                <a:latin typeface="Franklin Gothic Demi Cond" pitchFamily="34" charset="0"/>
              </a:rPr>
              <a:t>Oleh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keturunanmu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semua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bangsa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muka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bumi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diberkati.Dan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bagi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kamulah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pertama</a:t>
            </a:r>
            <a:r>
              <a:rPr lang="en-US" sz="2600" dirty="0">
                <a:latin typeface="Franklin Gothic Demi Cond" pitchFamily="34" charset="0"/>
              </a:rPr>
              <a:t>-tama Allah </a:t>
            </a:r>
            <a:r>
              <a:rPr lang="en-US" sz="2600" dirty="0" err="1">
                <a:latin typeface="Franklin Gothic Demi Cond" pitchFamily="34" charset="0"/>
              </a:rPr>
              <a:t>membangkitkan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Hamba-Nya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mengutus-Nya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kepada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kamu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supaya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memberkati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kamu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dengan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memimpin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kamu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masing-masing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kembali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dari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segala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kejahatanmu</a:t>
            </a:r>
            <a:r>
              <a:rPr lang="en-US" sz="2600" dirty="0">
                <a:latin typeface="Franklin Gothic Demi Cond" pitchFamily="34" charset="0"/>
              </a:rPr>
              <a:t>."</a:t>
            </a:r>
          </a:p>
          <a:p>
            <a:endParaRPr lang="en-US" sz="2600" dirty="0">
              <a:latin typeface="Franklin Gothic Demi Con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936" y="393637"/>
            <a:ext cx="5929354" cy="2308324"/>
          </a:xfrm>
          <a:prstGeom prst="rect">
            <a:avLst/>
          </a:prstGeom>
          <a:solidFill>
            <a:srgbClr val="542804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Bahkan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tengah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semua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terjadi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Yakub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tetap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mengingat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janji-janji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, yang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mengatakan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bahwa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melalui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keluarga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ini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"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semua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kaum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muka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bumi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akan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mendapat</a:t>
            </a:r>
            <a:r>
              <a:rPr lang="en-US" sz="24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Eras Demi ITC" pitchFamily="34" charset="0"/>
              </a:rPr>
              <a:t>berkat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" [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Kejadian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12:3].</a:t>
            </a:r>
          </a:p>
        </p:txBody>
      </p:sp>
      <p:pic>
        <p:nvPicPr>
          <p:cNvPr id="1026" name="Picture 2" descr="10 Fakta Tentang Yesus Menurut Alkitab - RUBRIK KRIST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168" y="357166"/>
            <a:ext cx="2857520" cy="23812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-2588"/>
            <a:ext cx="7500989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YAKUB MEMBERKATI ANAK-ANAKNYA</a:t>
            </a:r>
            <a:br>
              <a:rPr lang="en-US" sz="3200" dirty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22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00240"/>
            <a:ext cx="5757874" cy="4525963"/>
          </a:xfrm>
        </p:spPr>
        <p:txBody>
          <a:bodyPr/>
          <a:lstStyle/>
          <a:p>
            <a:pPr>
              <a:buNone/>
            </a:pPr>
            <a:r>
              <a:rPr lang="en-US" dirty="0">
                <a:latin typeface="Impact" panose="020B0806030902050204" pitchFamily="34" charset="0"/>
              </a:rPr>
              <a:t>	</a:t>
            </a:r>
            <a:r>
              <a:rPr lang="en-US" dirty="0" err="1">
                <a:latin typeface="Impact" panose="020B0806030902050204" pitchFamily="34" charset="0"/>
              </a:rPr>
              <a:t>Kejadian</a:t>
            </a:r>
            <a:r>
              <a:rPr lang="en-US" dirty="0">
                <a:latin typeface="Impact" panose="020B0806030902050204" pitchFamily="34" charset="0"/>
              </a:rPr>
              <a:t> 49:1 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err="1">
                <a:latin typeface="Eras Demi ITC" pitchFamily="34" charset="0"/>
              </a:rPr>
              <a:t>Kemudian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Yakub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memanggil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anak-anaknya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berkata</a:t>
            </a:r>
            <a:r>
              <a:rPr lang="en-US" dirty="0">
                <a:latin typeface="Eras Demi ITC" pitchFamily="34" charset="0"/>
              </a:rPr>
              <a:t>: "</a:t>
            </a:r>
            <a:r>
              <a:rPr lang="en-US" dirty="0" err="1">
                <a:latin typeface="Eras Demi ITC" pitchFamily="34" charset="0"/>
              </a:rPr>
              <a:t>Datanglah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berkumpul</a:t>
            </a:r>
            <a:r>
              <a:rPr lang="en-US" dirty="0">
                <a:latin typeface="Eras Demi ITC" pitchFamily="34" charset="0"/>
              </a:rPr>
              <a:t>, </a:t>
            </a:r>
            <a:r>
              <a:rPr lang="en-US" dirty="0" err="1">
                <a:latin typeface="Eras Demi ITC" pitchFamily="34" charset="0"/>
              </a:rPr>
              <a:t>supaya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kuberitahukan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kepadamu</a:t>
            </a:r>
            <a:r>
              <a:rPr lang="en-US" dirty="0">
                <a:latin typeface="Eras Demi ITC" pitchFamily="34" charset="0"/>
              </a:rPr>
              <a:t>, </a:t>
            </a:r>
            <a:r>
              <a:rPr lang="en-US" dirty="0" err="1">
                <a:latin typeface="Eras Demi ITC" pitchFamily="34" charset="0"/>
              </a:rPr>
              <a:t>apa</a:t>
            </a:r>
            <a:r>
              <a:rPr lang="en-US" dirty="0">
                <a:latin typeface="Eras Demi ITC" pitchFamily="34" charset="0"/>
              </a:rPr>
              <a:t> yang </a:t>
            </a:r>
            <a:r>
              <a:rPr lang="en-US" dirty="0" err="1">
                <a:latin typeface="Eras Demi ITC" pitchFamily="34" charset="0"/>
              </a:rPr>
              <a:t>akan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kamu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alami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di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kemudian</a:t>
            </a:r>
            <a:r>
              <a:rPr lang="en-US" dirty="0">
                <a:latin typeface="Eras Demi ITC" pitchFamily="34" charset="0"/>
              </a:rPr>
              <a:t> </a:t>
            </a:r>
            <a:r>
              <a:rPr lang="en-US" dirty="0" err="1">
                <a:latin typeface="Eras Demi ITC" pitchFamily="34" charset="0"/>
              </a:rPr>
              <a:t>hari</a:t>
            </a:r>
            <a:r>
              <a:rPr lang="en-US" dirty="0">
                <a:latin typeface="Eras Demi ITC" pitchFamily="34" charset="0"/>
              </a:rPr>
              <a:t>.</a:t>
            </a:r>
          </a:p>
        </p:txBody>
      </p:sp>
      <p:pic>
        <p:nvPicPr>
          <p:cNvPr id="6146" name="Picture 2" descr="Why Should I Believe the Bible?"/>
          <p:cNvPicPr>
            <a:picLocks noChangeAspect="1" noChangeArrowheads="1"/>
          </p:cNvPicPr>
          <p:nvPr/>
        </p:nvPicPr>
        <p:blipFill>
          <a:blip r:embed="rId4"/>
          <a:srcRect l="10036" r="29750"/>
          <a:stretch>
            <a:fillRect/>
          </a:stretch>
        </p:blipFill>
        <p:spPr bwMode="auto">
          <a:xfrm>
            <a:off x="5765948" y="2285992"/>
            <a:ext cx="3378052" cy="29312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ri Iman : Yakub, Perjalanan Iman Sang Penipu (Bagian 1) | Abbalove  Ministries"/>
          <p:cNvPicPr>
            <a:picLocks noChangeAspect="1" noChangeArrowheads="1"/>
          </p:cNvPicPr>
          <p:nvPr/>
        </p:nvPicPr>
        <p:blipFill>
          <a:blip r:embed="rId2"/>
          <a:srcRect r="12500" b="11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6215106" cy="64807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600" dirty="0">
                <a:latin typeface="Franklin Gothic Demi Cond" pitchFamily="34" charset="0"/>
              </a:rPr>
              <a:t>	</a:t>
            </a:r>
            <a:r>
              <a:rPr lang="en-US" sz="2600" dirty="0" err="1">
                <a:latin typeface="Franklin Gothic Demi Cond" pitchFamily="34" charset="0"/>
              </a:rPr>
              <a:t>Perkataan</a:t>
            </a:r>
            <a:r>
              <a:rPr lang="en-US" sz="2600" dirty="0">
                <a:latin typeface="Franklin Gothic Demi Cond" pitchFamily="34" charset="0"/>
              </a:rPr>
              <a:t> Yakub </a:t>
            </a:r>
            <a:r>
              <a:rPr lang="en-US" sz="2600" dirty="0" err="1">
                <a:latin typeface="Franklin Gothic Demi Cond" pitchFamily="34" charset="0"/>
              </a:rPr>
              <a:t>tentang</a:t>
            </a:r>
            <a:r>
              <a:rPr lang="en-US" sz="2600" dirty="0">
                <a:latin typeface="Franklin Gothic Demi Cond" pitchFamily="34" charset="0"/>
              </a:rPr>
              <a:t> "di </a:t>
            </a:r>
            <a:r>
              <a:rPr lang="en-US" sz="2600" dirty="0" err="1">
                <a:latin typeface="Franklin Gothic Demi Cond" pitchFamily="34" charset="0"/>
              </a:rPr>
              <a:t>kemudian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hari</a:t>
            </a:r>
            <a:r>
              <a:rPr lang="en-US" sz="2600" dirty="0">
                <a:latin typeface="Franklin Gothic Demi Cond" pitchFamily="34" charset="0"/>
              </a:rPr>
              <a:t>" </a:t>
            </a:r>
            <a:r>
              <a:rPr lang="en-US" sz="2600" dirty="0" err="1">
                <a:latin typeface="Franklin Gothic Demi Cond" pitchFamily="34" charset="0"/>
              </a:rPr>
              <a:t>adalah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sebuah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ekspresi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teknis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mengacu</a:t>
            </a:r>
            <a:r>
              <a:rPr lang="en-US" sz="2600" dirty="0">
                <a:latin typeface="Franklin Gothic Demi Cond" pitchFamily="34" charset="0"/>
              </a:rPr>
              <a:t> pada </a:t>
            </a:r>
            <a:r>
              <a:rPr lang="en-US" sz="2600" dirty="0" err="1">
                <a:latin typeface="Franklin Gothic Demi Cond" pitchFamily="34" charset="0"/>
              </a:rPr>
              <a:t>kedatangan</a:t>
            </a:r>
            <a:r>
              <a:rPr lang="en-US" sz="2600" dirty="0">
                <a:latin typeface="Franklin Gothic Demi Cond" pitchFamily="34" charset="0"/>
              </a:rPr>
              <a:t> Raja </a:t>
            </a:r>
            <a:r>
              <a:rPr lang="en-US" sz="2600" dirty="0" err="1">
                <a:latin typeface="Franklin Gothic Demi Cond" pitchFamily="34" charset="0"/>
              </a:rPr>
              <a:t>Mesianik</a:t>
            </a:r>
            <a:r>
              <a:rPr lang="en-US" sz="2600" dirty="0">
                <a:latin typeface="Franklin Gothic Demi Cond" pitchFamily="34" charset="0"/>
              </a:rPr>
              <a:t> [</a:t>
            </a:r>
            <a:r>
              <a:rPr lang="en-US" sz="2600" dirty="0" err="1">
                <a:latin typeface="Franklin Gothic Demi Cond" pitchFamily="34" charset="0"/>
              </a:rPr>
              <a:t>Yesaya</a:t>
            </a:r>
            <a:r>
              <a:rPr lang="en-US" sz="2600" dirty="0">
                <a:latin typeface="Franklin Gothic Demi Cond" pitchFamily="34" charset="0"/>
              </a:rPr>
              <a:t> 2:2, Daniel 10:14]. </a:t>
            </a:r>
          </a:p>
          <a:p>
            <a:pPr>
              <a:buNone/>
            </a:pPr>
            <a:endParaRPr lang="en-US" sz="2600" dirty="0">
              <a:latin typeface="Franklin Gothic Demi Cond" pitchFamily="34" charset="0"/>
            </a:endParaRPr>
          </a:p>
          <a:p>
            <a:pPr>
              <a:buNone/>
            </a:pPr>
            <a:r>
              <a:rPr lang="en-US" sz="2600" dirty="0">
                <a:latin typeface="Franklin Gothic Demi Cond" pitchFamily="34" charset="0"/>
              </a:rPr>
              <a:t>	Oleh </a:t>
            </a:r>
            <a:r>
              <a:rPr lang="en-US" sz="2600" dirty="0" err="1">
                <a:latin typeface="Franklin Gothic Demi Cond" pitchFamily="34" charset="0"/>
              </a:rPr>
              <a:t>karena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itu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teks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mengenai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berkat</a:t>
            </a:r>
            <a:r>
              <a:rPr lang="en-US" sz="2600" dirty="0">
                <a:latin typeface="Franklin Gothic Demi Cond" pitchFamily="34" charset="0"/>
              </a:rPr>
              <a:t> Yakub [</a:t>
            </a:r>
            <a:r>
              <a:rPr lang="en-US" sz="2600" dirty="0" err="1">
                <a:latin typeface="Franklin Gothic Demi Cond" pitchFamily="34" charset="0"/>
              </a:rPr>
              <a:t>Kejadian</a:t>
            </a:r>
            <a:r>
              <a:rPr lang="en-US" sz="2600" dirty="0">
                <a:latin typeface="Franklin Gothic Demi Cond" pitchFamily="34" charset="0"/>
              </a:rPr>
              <a:t> 49:3-27], </a:t>
            </a:r>
            <a:r>
              <a:rPr lang="en-US" sz="2600" dirty="0" err="1">
                <a:latin typeface="Franklin Gothic Demi Cond" pitchFamily="34" charset="0"/>
              </a:rPr>
              <a:t>mulai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dari</a:t>
            </a:r>
            <a:r>
              <a:rPr lang="en-US" sz="2600" dirty="0">
                <a:latin typeface="Franklin Gothic Demi Cond" pitchFamily="34" charset="0"/>
              </a:rPr>
              <a:t> Ruben, </a:t>
            </a:r>
            <a:r>
              <a:rPr lang="en-US" sz="2600" dirty="0" err="1">
                <a:latin typeface="Franklin Gothic Demi Cond" pitchFamily="34" charset="0"/>
              </a:rPr>
              <a:t>anak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pertama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sampai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kepada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anaknya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terakhir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diilhami</a:t>
            </a:r>
            <a:r>
              <a:rPr lang="en-US" sz="2600" dirty="0">
                <a:latin typeface="Franklin Gothic Demi Cond" pitchFamily="34" charset="0"/>
              </a:rPr>
              <a:t> oleh </a:t>
            </a:r>
            <a:r>
              <a:rPr lang="en-US" sz="2600" dirty="0" err="1">
                <a:latin typeface="Franklin Gothic Demi Cond" pitchFamily="34" charset="0"/>
              </a:rPr>
              <a:t>situasi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nubuatan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eskatologis</a:t>
            </a:r>
            <a:r>
              <a:rPr lang="en-US" sz="2600" dirty="0">
                <a:latin typeface="Franklin Gothic Demi Cond" pitchFamily="34" charset="0"/>
              </a:rPr>
              <a:t>. </a:t>
            </a:r>
          </a:p>
          <a:p>
            <a:pPr>
              <a:buNone/>
            </a:pPr>
            <a:endParaRPr lang="en-US" sz="2600" dirty="0">
              <a:latin typeface="Franklin Gothic Demi Cond" pitchFamily="34" charset="0"/>
            </a:endParaRPr>
          </a:p>
          <a:p>
            <a:pPr>
              <a:buNone/>
            </a:pPr>
            <a:r>
              <a:rPr lang="en-US" sz="2600" dirty="0">
                <a:latin typeface="Franklin Gothic Demi Cond" pitchFamily="34" charset="0"/>
              </a:rPr>
              <a:t>	</a:t>
            </a:r>
            <a:r>
              <a:rPr lang="en-US" sz="2600" dirty="0" err="1">
                <a:latin typeface="Franklin Gothic Demi Cond" pitchFamily="34" charset="0"/>
              </a:rPr>
              <a:t>Ini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bukanlah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takdir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ditentukan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seolah-olah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Tuhan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berkehendak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bahwa</a:t>
            </a:r>
            <a:r>
              <a:rPr lang="en-US" sz="2600" dirty="0">
                <a:latin typeface="Franklin Gothic Demi Cond" pitchFamily="34" charset="0"/>
              </a:rPr>
              <a:t> masing-masing </a:t>
            </a:r>
            <a:r>
              <a:rPr lang="en-US" sz="2600" dirty="0" err="1">
                <a:latin typeface="Franklin Gothic Demi Cond" pitchFamily="34" charset="0"/>
              </a:rPr>
              <a:t>akan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menghadapi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apa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hadapi</a:t>
            </a:r>
            <a:r>
              <a:rPr lang="en-US" sz="2600" dirty="0">
                <a:latin typeface="Franklin Gothic Demi Cond" pitchFamily="34" charset="0"/>
              </a:rPr>
              <a:t>; </a:t>
            </a:r>
            <a:r>
              <a:rPr lang="en-US" sz="2600" dirty="0" err="1">
                <a:latin typeface="Franklin Gothic Demi Cond" pitchFamily="34" charset="0"/>
              </a:rPr>
              <a:t>melainkan</a:t>
            </a:r>
            <a:r>
              <a:rPr lang="en-US" sz="2600" dirty="0">
                <a:latin typeface="Franklin Gothic Demi Cond" pitchFamily="34" charset="0"/>
              </a:rPr>
              <a:t>, </a:t>
            </a:r>
            <a:r>
              <a:rPr lang="en-US" sz="2600" dirty="0" err="1">
                <a:latin typeface="Franklin Gothic Demi Cond" pitchFamily="34" charset="0"/>
              </a:rPr>
              <a:t>itu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adalah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ekspresi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dari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apa</a:t>
            </a:r>
            <a:r>
              <a:rPr lang="en-US" sz="2600" dirty="0">
                <a:latin typeface="Franklin Gothic Demi Cond" pitchFamily="34" charset="0"/>
              </a:rPr>
              <a:t> yang </a:t>
            </a:r>
            <a:r>
              <a:rPr lang="en-US" sz="2600" dirty="0" err="1">
                <a:latin typeface="Franklin Gothic Demi Cond" pitchFamily="34" charset="0"/>
              </a:rPr>
              <a:t>karakter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 dan </a:t>
            </a:r>
            <a:r>
              <a:rPr lang="en-US" sz="2600" dirty="0" err="1">
                <a:latin typeface="Franklin Gothic Demi Cond" pitchFamily="34" charset="0"/>
              </a:rPr>
              <a:t>karakter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anak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mereka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akan</a:t>
            </a:r>
            <a:r>
              <a:rPr lang="en-US" sz="2600" dirty="0">
                <a:latin typeface="Franklin Gothic Demi Cond" pitchFamily="34" charset="0"/>
              </a:rPr>
              <a:t> </a:t>
            </a:r>
            <a:r>
              <a:rPr lang="en-US" sz="2600" dirty="0" err="1">
                <a:latin typeface="Franklin Gothic Demi Cond" pitchFamily="34" charset="0"/>
              </a:rPr>
              <a:t>bawa</a:t>
            </a:r>
            <a:r>
              <a:rPr lang="en-US" sz="2600" dirty="0">
                <a:latin typeface="Franklin Gothic Demi Cond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43108" y="428604"/>
            <a:ext cx="6715172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Secara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khusus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, Di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atas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kehendak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bebas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manusia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mengetahui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masa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depan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, dan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Dia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telah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mengatur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bahwa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melalui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Yehuda,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Mesias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akan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datang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[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Kejadian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49:8-12].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282" y="3000372"/>
            <a:ext cx="5857916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Berlin Sans FB" pitchFamily="34" charset="0"/>
              </a:rPr>
              <a:t>Yehuda</a:t>
            </a:r>
            <a:r>
              <a:rPr lang="en-US" sz="2800" dirty="0">
                <a:latin typeface="Berlin Sans FB" pitchFamily="34" charset="0"/>
              </a:rPr>
              <a:t>, yang </a:t>
            </a:r>
            <a:r>
              <a:rPr lang="en-US" sz="2800" dirty="0" err="1">
                <a:latin typeface="Berlin Sans FB" pitchFamily="34" charset="0"/>
              </a:rPr>
              <a:t>digambarkan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dengan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seekor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singa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mengacu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kerajaan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pujian</a:t>
            </a:r>
            <a:r>
              <a:rPr lang="en-US" sz="2800" dirty="0">
                <a:latin typeface="Berlin Sans FB" pitchFamily="34" charset="0"/>
              </a:rPr>
              <a:t>. Dari </a:t>
            </a:r>
            <a:r>
              <a:rPr lang="en-US" sz="2800" dirty="0" err="1">
                <a:latin typeface="Berlin Sans FB" pitchFamily="34" charset="0"/>
              </a:rPr>
              <a:t>Yehuda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datang</a:t>
            </a:r>
            <a:r>
              <a:rPr lang="en-US" sz="2800" dirty="0">
                <a:latin typeface="Berlin Sans FB" pitchFamily="34" charset="0"/>
              </a:rPr>
              <a:t> Raja </a:t>
            </a:r>
            <a:r>
              <a:rPr lang="en-US" sz="2800" dirty="0" err="1">
                <a:latin typeface="Berlin Sans FB" pitchFamily="34" charset="0"/>
              </a:rPr>
              <a:t>Daud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yaitu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orang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membawa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syalom</a:t>
            </a:r>
            <a:r>
              <a:rPr lang="en-US" sz="2800" dirty="0">
                <a:latin typeface="Berlin Sans FB" pitchFamily="34" charset="0"/>
              </a:rPr>
              <a:t>, "</a:t>
            </a:r>
            <a:r>
              <a:rPr lang="en-US" sz="2800" dirty="0" err="1">
                <a:latin typeface="Berlin Sans FB" pitchFamily="34" charset="0"/>
              </a:rPr>
              <a:t>damai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sejahtera</a:t>
            </a:r>
            <a:r>
              <a:rPr lang="en-US" sz="2800" dirty="0">
                <a:latin typeface="Berlin Sans FB" pitchFamily="34" charset="0"/>
              </a:rPr>
              <a:t>" [</a:t>
            </a:r>
            <a:r>
              <a:rPr lang="en-US" sz="2800" dirty="0" err="1">
                <a:latin typeface="Berlin Sans FB" pitchFamily="34" charset="0"/>
              </a:rPr>
              <a:t>Yesaya</a:t>
            </a:r>
            <a:r>
              <a:rPr lang="en-US" sz="2800" dirty="0">
                <a:latin typeface="Berlin Sans FB" pitchFamily="34" charset="0"/>
              </a:rPr>
              <a:t> 9:6,7] </a:t>
            </a:r>
            <a:r>
              <a:rPr lang="en-US" sz="2800" dirty="0" err="1">
                <a:latin typeface="Berlin Sans FB" pitchFamily="34" charset="0"/>
              </a:rPr>
              <a:t>kepada-Nya</a:t>
            </a:r>
            <a:r>
              <a:rPr lang="en-US" sz="2800" dirty="0">
                <a:latin typeface="Berlin Sans FB" pitchFamily="34" charset="0"/>
              </a:rPr>
              <a:t> "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takluk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bangsa-bangsa</a:t>
            </a:r>
            <a:r>
              <a:rPr lang="en-US" sz="2800" dirty="0">
                <a:latin typeface="Berlin Sans FB" pitchFamily="34" charset="0"/>
              </a:rPr>
              <a:t>" [</a:t>
            </a:r>
            <a:r>
              <a:rPr lang="en-US" sz="2800" dirty="0" err="1">
                <a:latin typeface="Berlin Sans FB" pitchFamily="34" charset="0"/>
              </a:rPr>
              <a:t>Kejadian</a:t>
            </a:r>
            <a:r>
              <a:rPr lang="en-US" sz="2800" dirty="0">
                <a:latin typeface="Berlin Sans FB" pitchFamily="34" charset="0"/>
              </a:rPr>
              <a:t> 49:10].</a:t>
            </a:r>
          </a:p>
        </p:txBody>
      </p:sp>
      <p:pic>
        <p:nvPicPr>
          <p:cNvPr id="4098" name="Picture 2" descr="Yesus dari Nazaret dan Orang Nasrani"/>
          <p:cNvPicPr>
            <a:picLocks noChangeAspect="1" noChangeArrowheads="1"/>
          </p:cNvPicPr>
          <p:nvPr/>
        </p:nvPicPr>
        <p:blipFill>
          <a:blip r:embed="rId2"/>
          <a:srcRect t="8298"/>
          <a:stretch>
            <a:fillRect/>
          </a:stretch>
        </p:blipFill>
        <p:spPr bwMode="auto">
          <a:xfrm>
            <a:off x="214282" y="428604"/>
            <a:ext cx="1730274" cy="22213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Kemenangan Yang Memberi Makna - GKA Gloria"/>
          <p:cNvPicPr>
            <a:picLocks noChangeAspect="1" noChangeArrowheads="1"/>
          </p:cNvPicPr>
          <p:nvPr/>
        </p:nvPicPr>
        <p:blipFill>
          <a:blip r:embed="rId3"/>
          <a:srcRect r="42857"/>
          <a:stretch>
            <a:fillRect/>
          </a:stretch>
        </p:blipFill>
        <p:spPr bwMode="auto">
          <a:xfrm>
            <a:off x="5857884" y="2928934"/>
            <a:ext cx="3020807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emahaman Konteks Firman Tuhan yang Benar | Abbalove Ministries"/>
          <p:cNvPicPr>
            <a:picLocks noChangeAspect="1" noChangeArrowheads="1"/>
          </p:cNvPicPr>
          <p:nvPr/>
        </p:nvPicPr>
        <p:blipFill>
          <a:blip r:embed="rId2"/>
          <a:srcRect l="15830" b="1697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52354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latin typeface="Berlin Sans FB" pitchFamily="34" charset="0"/>
              </a:rPr>
              <a:t>	</a:t>
            </a:r>
            <a:r>
              <a:rPr lang="en-US" dirty="0" err="1">
                <a:latin typeface="Berlin Sans FB" pitchFamily="34" charset="0"/>
              </a:rPr>
              <a:t>Orang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Yahudi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telah</a:t>
            </a:r>
            <a:r>
              <a:rPr lang="en-US" dirty="0">
                <a:latin typeface="Berlin Sans FB" pitchFamily="34" charset="0"/>
              </a:rPr>
              <a:t> lama </a:t>
            </a:r>
            <a:r>
              <a:rPr lang="en-US" dirty="0" err="1">
                <a:latin typeface="Berlin Sans FB" pitchFamily="34" charset="0"/>
              </a:rPr>
              <a:t>melihat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Kejadian</a:t>
            </a:r>
            <a:r>
              <a:rPr lang="en-US" dirty="0">
                <a:latin typeface="Berlin Sans FB" pitchFamily="34" charset="0"/>
              </a:rPr>
              <a:t> 49:8-12 </a:t>
            </a:r>
            <a:r>
              <a:rPr lang="en-US" dirty="0" err="1">
                <a:latin typeface="Berlin Sans FB" pitchFamily="34" charset="0"/>
              </a:rPr>
              <a:t>sebagai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nubuatan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Mesianik</a:t>
            </a:r>
            <a:r>
              <a:rPr lang="en-US" dirty="0">
                <a:latin typeface="Berlin Sans FB" pitchFamily="34" charset="0"/>
              </a:rPr>
              <a:t> yang </a:t>
            </a:r>
            <a:r>
              <a:rPr lang="en-US" dirty="0" err="1">
                <a:latin typeface="Berlin Sans FB" pitchFamily="34" charset="0"/>
              </a:rPr>
              <a:t>menunjuk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pada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Mesias</a:t>
            </a:r>
            <a:r>
              <a:rPr lang="en-US" dirty="0">
                <a:latin typeface="Berlin Sans FB" pitchFamily="34" charset="0"/>
              </a:rPr>
              <a:t> yang </a:t>
            </a:r>
            <a:r>
              <a:rPr lang="en-US" dirty="0" err="1">
                <a:latin typeface="Berlin Sans FB" pitchFamily="34" charset="0"/>
              </a:rPr>
              <a:t>akan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datang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latin typeface="Berlin Sans FB" pitchFamily="34" charset="0"/>
              </a:rPr>
              <a:t>dan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orang</a:t>
            </a:r>
            <a:r>
              <a:rPr lang="en-US" dirty="0">
                <a:latin typeface="Berlin Sans FB" pitchFamily="34" charset="0"/>
              </a:rPr>
              <a:t> Kristen, </a:t>
            </a:r>
            <a:r>
              <a:rPr lang="en-US" dirty="0" err="1">
                <a:latin typeface="Berlin Sans FB" pitchFamily="34" charset="0"/>
              </a:rPr>
              <a:t>juga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latin typeface="Berlin Sans FB" pitchFamily="34" charset="0"/>
              </a:rPr>
              <a:t>telah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melihat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teks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ini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menunjuk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pada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Yesus</a:t>
            </a:r>
            <a:r>
              <a:rPr lang="en-US" dirty="0">
                <a:latin typeface="Berlin Sans FB" pitchFamily="34" charset="0"/>
              </a:rPr>
              <a:t>. 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	"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Supaya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dalam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nama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Yesus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bertekuk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lutut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segala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ada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langit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ada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atas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bumi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ada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di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bawah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bumi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" [</a:t>
            </a:r>
            <a:r>
              <a:rPr lang="en-US" dirty="0" err="1">
                <a:solidFill>
                  <a:srgbClr val="C00000"/>
                </a:solidFill>
                <a:latin typeface="Berlin Sans FB" pitchFamily="34" charset="0"/>
              </a:rPr>
              <a:t>Filipi</a:t>
            </a:r>
            <a:r>
              <a:rPr lang="en-US" dirty="0">
                <a:solidFill>
                  <a:srgbClr val="C00000"/>
                </a:solidFill>
                <a:latin typeface="Berlin Sans FB" pitchFamily="34" charset="0"/>
              </a:rPr>
              <a:t>. 2:10].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28694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b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</a:b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Ellen White, Alfa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Omega,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jld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. 1,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hlm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. 275</a:t>
            </a:r>
            <a:b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</a:br>
            <a:endParaRPr lang="en-US" sz="28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71612"/>
            <a:ext cx="5972188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>
                <a:latin typeface="Eras Demi ITC" pitchFamily="34" charset="0"/>
              </a:rPr>
              <a:t>	"</a:t>
            </a:r>
            <a:r>
              <a:rPr lang="en-US" sz="3000" dirty="0" err="1">
                <a:latin typeface="Eras Demi ITC" pitchFamily="34" charset="0"/>
              </a:rPr>
              <a:t>Singa</a:t>
            </a:r>
            <a:r>
              <a:rPr lang="en-US" sz="3000" dirty="0">
                <a:latin typeface="Eras Demi ITC" pitchFamily="34" charset="0"/>
              </a:rPr>
              <a:t>, </a:t>
            </a:r>
            <a:r>
              <a:rPr lang="en-US" sz="3000" dirty="0" err="1">
                <a:latin typeface="Eras Demi ITC" pitchFamily="34" charset="0"/>
              </a:rPr>
              <a:t>si</a:t>
            </a:r>
            <a:r>
              <a:rPr lang="en-US" sz="3000" dirty="0">
                <a:latin typeface="Eras Demi ITC" pitchFamily="34" charset="0"/>
              </a:rPr>
              <a:t> raja </a:t>
            </a:r>
            <a:r>
              <a:rPr lang="en-US" sz="3000" dirty="0" err="1">
                <a:latin typeface="Eras Demi ITC" pitchFamily="34" charset="0"/>
              </a:rPr>
              <a:t>hutan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itu</a:t>
            </a:r>
            <a:r>
              <a:rPr lang="en-US" sz="3000" dirty="0">
                <a:latin typeface="Eras Demi ITC" pitchFamily="34" charset="0"/>
              </a:rPr>
              <a:t>, </a:t>
            </a:r>
            <a:r>
              <a:rPr lang="en-US" sz="3000" dirty="0" err="1">
                <a:latin typeface="Eras Demi ITC" pitchFamily="34" charset="0"/>
              </a:rPr>
              <a:t>merupakan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satu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lambang</a:t>
            </a:r>
            <a:r>
              <a:rPr lang="en-US" sz="3000" dirty="0">
                <a:latin typeface="Eras Demi ITC" pitchFamily="34" charset="0"/>
              </a:rPr>
              <a:t> yang </a:t>
            </a:r>
            <a:r>
              <a:rPr lang="en-US" sz="3000" dirty="0" err="1">
                <a:latin typeface="Eras Demi ITC" pitchFamily="34" charset="0"/>
              </a:rPr>
              <a:t>cocok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bagi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suku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bangsa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ini</a:t>
            </a:r>
            <a:r>
              <a:rPr lang="en-US" sz="3000" dirty="0">
                <a:latin typeface="Eras Demi ITC" pitchFamily="34" charset="0"/>
              </a:rPr>
              <a:t>, yang </a:t>
            </a:r>
            <a:r>
              <a:rPr lang="en-US" sz="3000" dirty="0" err="1">
                <a:latin typeface="Eras Demi ITC" pitchFamily="34" charset="0"/>
              </a:rPr>
              <a:t>dari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dalamnya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datang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Daud</a:t>
            </a:r>
            <a:r>
              <a:rPr lang="en-US" sz="3000" dirty="0">
                <a:latin typeface="Eras Demi ITC" pitchFamily="34" charset="0"/>
              </a:rPr>
              <a:t>, Silo, '</a:t>
            </a:r>
            <a:r>
              <a:rPr lang="en-US" sz="3000" dirty="0" err="1">
                <a:latin typeface="Eras Demi ITC" pitchFamily="34" charset="0"/>
              </a:rPr>
              <a:t>Singa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dari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suku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Yehuda</a:t>
            </a:r>
            <a:r>
              <a:rPr lang="en-US" sz="3000" dirty="0">
                <a:latin typeface="Eras Demi ITC" pitchFamily="34" charset="0"/>
              </a:rPr>
              <a:t>' yang </a:t>
            </a:r>
            <a:r>
              <a:rPr lang="en-US" sz="3000" dirty="0" err="1">
                <a:latin typeface="Eras Demi ITC" pitchFamily="34" charset="0"/>
              </a:rPr>
              <a:t>sebenarnya</a:t>
            </a:r>
            <a:r>
              <a:rPr lang="en-US" sz="3000" dirty="0">
                <a:latin typeface="Eras Demi ITC" pitchFamily="34" charset="0"/>
              </a:rPr>
              <a:t>, yang </a:t>
            </a:r>
            <a:r>
              <a:rPr lang="en-US" sz="3000" dirty="0" err="1">
                <a:latin typeface="Eras Demi ITC" pitchFamily="34" charset="0"/>
              </a:rPr>
              <a:t>kepadanya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segala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kuasa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akhirnya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akan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tunduk</a:t>
            </a:r>
            <a:r>
              <a:rPr lang="en-US" sz="3000" dirty="0">
                <a:latin typeface="Eras Demi ITC" pitchFamily="34" charset="0"/>
              </a:rPr>
              <a:t>, </a:t>
            </a:r>
            <a:r>
              <a:rPr lang="en-US" sz="3000" dirty="0" err="1">
                <a:latin typeface="Eras Demi ITC" pitchFamily="34" charset="0"/>
              </a:rPr>
              <a:t>dan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segala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bangsa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akan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memberi</a:t>
            </a:r>
            <a:r>
              <a:rPr lang="en-US" sz="3000" dirty="0">
                <a:latin typeface="Eras Demi ITC" pitchFamily="34" charset="0"/>
              </a:rPr>
              <a:t> </a:t>
            </a:r>
            <a:r>
              <a:rPr lang="en-US" sz="3000" dirty="0" err="1">
                <a:latin typeface="Eras Demi ITC" pitchFamily="34" charset="0"/>
              </a:rPr>
              <a:t>hormat</a:t>
            </a:r>
            <a:r>
              <a:rPr lang="en-US" sz="3000" dirty="0">
                <a:latin typeface="Eras Demi ITC" pitchFamily="34" charset="0"/>
              </a:rPr>
              <a:t>”.</a:t>
            </a:r>
          </a:p>
        </p:txBody>
      </p:sp>
      <p:pic>
        <p:nvPicPr>
          <p:cNvPr id="5" name="Picture 2" descr="Ellen G White (1827-1915) | Ellen g white, Ellen white, James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000240"/>
            <a:ext cx="2643206" cy="3383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82" y="928670"/>
            <a:ext cx="4972056" cy="534036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	</a:t>
            </a:r>
            <a:r>
              <a:rPr lang="en-US" dirty="0" err="1">
                <a:latin typeface="Berlin Sans FB Demi" pitchFamily="34" charset="0"/>
              </a:rPr>
              <a:t>Pertanyaan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renungan</a:t>
            </a:r>
            <a:endParaRPr lang="en-US" dirty="0">
              <a:latin typeface="Berlin Sans FB Demi" pitchFamily="34" charset="0"/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</a:t>
            </a:r>
            <a:r>
              <a:rPr lang="en-US" dirty="0" err="1">
                <a:latin typeface="Amasis MT Pro Black" panose="02040A04050005020304" pitchFamily="18" charset="0"/>
              </a:rPr>
              <a:t>Dengan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melihat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nubuatan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dan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kegenapannya</a:t>
            </a:r>
            <a:r>
              <a:rPr lang="en-US" dirty="0">
                <a:latin typeface="Amasis MT Pro Black" panose="02040A04050005020304" pitchFamily="18" charset="0"/>
              </a:rPr>
              <a:t> yang </a:t>
            </a:r>
            <a:r>
              <a:rPr lang="en-US" dirty="0" err="1">
                <a:latin typeface="Amasis MT Pro Black" panose="02040A04050005020304" pitchFamily="18" charset="0"/>
              </a:rPr>
              <a:t>menunjuk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kepada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Yesus</a:t>
            </a:r>
            <a:r>
              <a:rPr lang="en-US" dirty="0">
                <a:latin typeface="Amasis MT Pro Black" panose="02040A04050005020304" pitchFamily="18" charset="0"/>
              </a:rPr>
              <a:t>, </a:t>
            </a:r>
            <a:r>
              <a:rPr lang="en-US" dirty="0" err="1">
                <a:latin typeface="Amasis MT Pro Black" panose="02040A04050005020304" pitchFamily="18" charset="0"/>
              </a:rPr>
              <a:t>Juruselamat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kita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latin typeface="Amasis MT Pro Black" panose="02040A04050005020304" pitchFamily="18" charset="0"/>
              </a:rPr>
              <a:t>penghormatan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apakah</a:t>
            </a:r>
            <a:r>
              <a:rPr lang="en-US" dirty="0">
                <a:latin typeface="Amasis MT Pro Black" panose="02040A04050005020304" pitchFamily="18" charset="0"/>
              </a:rPr>
              <a:t> yang </a:t>
            </a:r>
            <a:r>
              <a:rPr lang="en-US" dirty="0" err="1">
                <a:latin typeface="Amasis MT Pro Black" panose="02040A04050005020304" pitchFamily="18" charset="0"/>
              </a:rPr>
              <a:t>harus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kita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berikan</a:t>
            </a:r>
            <a:r>
              <a:rPr lang="en-US" dirty="0">
                <a:latin typeface="Amasis MT Pro Black" panose="02040A04050005020304" pitchFamily="18" charset="0"/>
              </a:rPr>
              <a:t> </a:t>
            </a:r>
            <a:r>
              <a:rPr lang="en-US" dirty="0" err="1">
                <a:latin typeface="Amasis MT Pro Black" panose="02040A04050005020304" pitchFamily="18" charset="0"/>
              </a:rPr>
              <a:t>kepada-Nya</a:t>
            </a:r>
            <a:r>
              <a:rPr lang="en-US" dirty="0">
                <a:latin typeface="Amasis MT Pro Black" panose="02040A04050005020304" pitchFamily="18" charset="0"/>
              </a:rPr>
              <a:t>?</a:t>
            </a:r>
          </a:p>
        </p:txBody>
      </p:sp>
      <p:pic>
        <p:nvPicPr>
          <p:cNvPr id="4" name="Picture 2" descr="Kebahagiaan yang Hakiki dalam Ilmu Berpikir Manusia - Nyarink"/>
          <p:cNvPicPr>
            <a:picLocks noChangeAspect="1" noChangeArrowheads="1"/>
          </p:cNvPicPr>
          <p:nvPr/>
        </p:nvPicPr>
        <p:blipFill>
          <a:blip r:embed="rId2"/>
          <a:srcRect l="28985" r="27591"/>
          <a:stretch>
            <a:fillRect/>
          </a:stretch>
        </p:blipFill>
        <p:spPr bwMode="auto">
          <a:xfrm>
            <a:off x="0" y="-5293"/>
            <a:ext cx="3670663" cy="6863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-2588"/>
            <a:ext cx="7500989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rgbClr val="FFFF00"/>
                </a:solidFill>
                <a:latin typeface="Impact" pitchFamily="34" charset="0"/>
              </a:rPr>
              <a:t>HARAPAN MENGENAI TANAH PERJANJIAN</a:t>
            </a:r>
            <a:br>
              <a:rPr lang="fi-FI" sz="3200" dirty="0">
                <a:latin typeface="Impact" pitchFamily="34" charset="0"/>
              </a:rPr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Kamis, 23 Juni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828668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	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Tiga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peristiwa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dipenuhi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harapan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dari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teks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kitab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Kejadian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49:29-50:26,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yaitu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: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640" y="2548833"/>
            <a:ext cx="779016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Harapan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Israel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kembali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Tanah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Perjanjian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  <a:r>
              <a:rPr lang="en-US" sz="2400" dirty="0">
                <a:latin typeface="Franklin Gothic Demi Cond" pitchFamily="34" charset="0"/>
              </a:rPr>
              <a:t> </a:t>
            </a:r>
          </a:p>
          <a:p>
            <a:r>
              <a:rPr lang="en-US" sz="2400" dirty="0">
                <a:latin typeface="Franklin Gothic Demi Cond" pitchFamily="34" charset="0"/>
              </a:rPr>
              <a:t>Musa, </a:t>
            </a:r>
            <a:r>
              <a:rPr lang="en-US" sz="2400" dirty="0" err="1">
                <a:latin typeface="Franklin Gothic Demi Cond" pitchFamily="34" charset="0"/>
              </a:rPr>
              <a:t>penulis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menggambarkan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kematian</a:t>
            </a:r>
            <a:r>
              <a:rPr lang="en-US" sz="2400" dirty="0">
                <a:latin typeface="Franklin Gothic Demi Cond" pitchFamily="34" charset="0"/>
              </a:rPr>
              <a:t> dan </a:t>
            </a:r>
            <a:r>
              <a:rPr lang="en-US" sz="2400" dirty="0" err="1">
                <a:latin typeface="Franklin Gothic Demi Cond" pitchFamily="34" charset="0"/>
              </a:rPr>
              <a:t>penguburan</a:t>
            </a:r>
            <a:r>
              <a:rPr lang="en-US" sz="2400" dirty="0">
                <a:latin typeface="Franklin Gothic Demi Cond" pitchFamily="34" charset="0"/>
              </a:rPr>
              <a:t> Yakub dan Yusuf </a:t>
            </a:r>
            <a:r>
              <a:rPr lang="en-US" sz="2400" dirty="0" err="1">
                <a:latin typeface="Franklin Gothic Demi Cond" pitchFamily="34" charset="0"/>
              </a:rPr>
              <a:t>sebagai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peristiwa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mengarah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</a:t>
            </a:r>
            <a:r>
              <a:rPr lang="en-US" sz="2400" dirty="0">
                <a:latin typeface="Franklin Gothic Demi Cond" pitchFamily="34" charset="0"/>
              </a:rPr>
              <a:t> Tanah </a:t>
            </a:r>
            <a:r>
              <a:rPr lang="en-US" sz="2400" dirty="0" err="1">
                <a:latin typeface="Franklin Gothic Demi Cond" pitchFamily="34" charset="0"/>
              </a:rPr>
              <a:t>Perjanjian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Segera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berkat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nubuatnya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tentang</a:t>
            </a:r>
            <a:r>
              <a:rPr lang="en-US" sz="2400" dirty="0">
                <a:latin typeface="Franklin Gothic Demi Cond" pitchFamily="34" charset="0"/>
              </a:rPr>
              <a:t> "</a:t>
            </a:r>
            <a:r>
              <a:rPr lang="en-US" sz="2400" dirty="0" err="1">
                <a:latin typeface="Franklin Gothic Demi Cond" pitchFamily="34" charset="0"/>
              </a:rPr>
              <a:t>dua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belas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suku</a:t>
            </a:r>
            <a:r>
              <a:rPr lang="en-US" sz="2400" dirty="0">
                <a:latin typeface="Franklin Gothic Demi Cond" pitchFamily="34" charset="0"/>
              </a:rPr>
              <a:t> Israel"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49:28] </a:t>
            </a:r>
            <a:r>
              <a:rPr lang="en-US" sz="2400" dirty="0" err="1">
                <a:latin typeface="Franklin Gothic Demi Cond" pitchFamily="34" charset="0"/>
              </a:rPr>
              <a:t>Yakub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memikirkan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kematiannya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meminta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putranya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menguburkannya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Kanaan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gua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Makhpela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tempat</a:t>
            </a:r>
            <a:r>
              <a:rPr lang="en-US" sz="2400" dirty="0">
                <a:latin typeface="Franklin Gothic Demi Cond" pitchFamily="34" charset="0"/>
              </a:rPr>
              <a:t> Sara </a:t>
            </a:r>
            <a:r>
              <a:rPr lang="en-US" sz="2400" dirty="0" err="1">
                <a:latin typeface="Franklin Gothic Demi Cond" pitchFamily="34" charset="0"/>
              </a:rPr>
              <a:t>dimakamkan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49:29-31]. </a:t>
            </a:r>
            <a:r>
              <a:rPr lang="en-US" sz="2400" dirty="0" err="1">
                <a:latin typeface="Franklin Gothic Demi Cond" pitchFamily="34" charset="0"/>
              </a:rPr>
              <a:t>Narasi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menggambarkan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prosesi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pemakaman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menuju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Kanaan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menjadi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awal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peristiwa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beberapa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abad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kemudian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yaitu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keluarnya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bangsa</a:t>
            </a:r>
            <a:r>
              <a:rPr lang="en-US" sz="2400" dirty="0">
                <a:latin typeface="Franklin Gothic Demi Cond" pitchFamily="34" charset="0"/>
              </a:rPr>
              <a:t> Israel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Mesir</a:t>
            </a:r>
            <a:endParaRPr lang="en-US" sz="2400" dirty="0">
              <a:latin typeface="Franklin Gothic Demi Con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2571744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0166" y="714356"/>
            <a:ext cx="750099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Harapan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mengubah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kejahatan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menjadi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kebaikan</a:t>
            </a:r>
            <a:r>
              <a:rPr lang="en-US" sz="28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  <a:r>
              <a:rPr lang="en-US" sz="2800" dirty="0">
                <a:latin typeface="Franklin Gothic Demi Cond" pitchFamily="34" charset="0"/>
              </a:rPr>
              <a:t> </a:t>
            </a:r>
          </a:p>
          <a:p>
            <a:r>
              <a:rPr lang="en-US" sz="2400" dirty="0" err="1">
                <a:latin typeface="Franklin Gothic Demi Cond" pitchFamily="34" charset="0"/>
              </a:rPr>
              <a:t>Setelah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kematian</a:t>
            </a:r>
            <a:r>
              <a:rPr lang="en-US" sz="2400" dirty="0">
                <a:latin typeface="Franklin Gothic Demi Cond" pitchFamily="34" charset="0"/>
              </a:rPr>
              <a:t> dan </a:t>
            </a:r>
            <a:r>
              <a:rPr lang="en-US" sz="2400" dirty="0" err="1">
                <a:latin typeface="Franklin Gothic Demi Cond" pitchFamily="34" charset="0"/>
              </a:rPr>
              <a:t>penguburan</a:t>
            </a:r>
            <a:r>
              <a:rPr lang="en-US" sz="2400" dirty="0">
                <a:latin typeface="Franklin Gothic Demi Cond" pitchFamily="34" charset="0"/>
              </a:rPr>
              <a:t> Yakub, </a:t>
            </a:r>
            <a:r>
              <a:rPr lang="en-US" sz="2400" dirty="0" err="1">
                <a:latin typeface="Franklin Gothic Demi Cond" pitchFamily="34" charset="0"/>
              </a:rPr>
              <a:t>saudara-saudara</a:t>
            </a:r>
            <a:r>
              <a:rPr lang="en-US" sz="2400" dirty="0">
                <a:latin typeface="Franklin Gothic Demi Cond" pitchFamily="34" charset="0"/>
              </a:rPr>
              <a:t> Yusuf </a:t>
            </a:r>
            <a:r>
              <a:rPr lang="en-US" sz="2400" dirty="0" err="1">
                <a:latin typeface="Franklin Gothic Demi Cond" pitchFamily="34" charset="0"/>
              </a:rPr>
              <a:t>mengkhawatirkan</a:t>
            </a:r>
            <a:r>
              <a:rPr lang="en-US" sz="2400" dirty="0">
                <a:latin typeface="Franklin Gothic Demi Cond" pitchFamily="34" charset="0"/>
              </a:rPr>
              <a:t> masa </a:t>
            </a:r>
            <a:r>
              <a:rPr lang="en-US" sz="2400" dirty="0" err="1">
                <a:latin typeface="Franklin Gothic Demi Cond" pitchFamily="34" charset="0"/>
              </a:rPr>
              <a:t>depan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takut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bahwa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sekarang</a:t>
            </a:r>
            <a:r>
              <a:rPr lang="en-US" sz="2400" dirty="0">
                <a:latin typeface="Franklin Gothic Demi Cond" pitchFamily="34" charset="0"/>
              </a:rPr>
              <a:t> Yusuf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membalas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dendam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datang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kepada</a:t>
            </a:r>
            <a:r>
              <a:rPr lang="en-US" sz="2400" dirty="0">
                <a:latin typeface="Franklin Gothic Demi Cond" pitchFamily="34" charset="0"/>
              </a:rPr>
              <a:t> Yusuf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bersujud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hadapannya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siap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menjadi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hamba-Nya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50:18], </a:t>
            </a:r>
            <a:r>
              <a:rPr lang="en-US" sz="2400" dirty="0" err="1">
                <a:latin typeface="Franklin Gothic Demi Cond" pitchFamily="34" charset="0"/>
              </a:rPr>
              <a:t>skenario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mengingatkan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mimpi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nubuatan</a:t>
            </a:r>
            <a:r>
              <a:rPr lang="en-US" sz="2400" dirty="0">
                <a:latin typeface="Franklin Gothic Demi Cond" pitchFamily="34" charset="0"/>
              </a:rPr>
              <a:t> Yusuf. Yusuf </a:t>
            </a:r>
            <a:r>
              <a:rPr lang="en-US" sz="2400" dirty="0" err="1">
                <a:latin typeface="Franklin Gothic Demi Cond" pitchFamily="34" charset="0"/>
              </a:rPr>
              <a:t>meyakinkan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mengatakan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"</a:t>
            </a:r>
            <a:r>
              <a:rPr lang="en-US" sz="2400" dirty="0" err="1">
                <a:latin typeface="Franklin Gothic Demi Cond" pitchFamily="34" charset="0"/>
              </a:rPr>
              <a:t>janganlah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takut</a:t>
            </a:r>
            <a:r>
              <a:rPr lang="en-US" sz="2400" dirty="0">
                <a:latin typeface="Franklin Gothic Demi Cond" pitchFamily="34" charset="0"/>
              </a:rPr>
              <a:t>"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50:19], </a:t>
            </a:r>
            <a:r>
              <a:rPr lang="en-US" sz="2400" dirty="0" err="1">
                <a:latin typeface="Franklin Gothic Demi Cond" pitchFamily="34" charset="0"/>
              </a:rPr>
              <a:t>sebuah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frasa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menunjuk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masa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depan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15:1]; </a:t>
            </a:r>
            <a:r>
              <a:rPr lang="en-US" sz="2400" dirty="0" err="1">
                <a:latin typeface="Franklin Gothic Demi Cond" pitchFamily="34" charset="0"/>
              </a:rPr>
              <a:t>karena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apa</a:t>
            </a:r>
            <a:r>
              <a:rPr lang="en-US" sz="2400" dirty="0">
                <a:latin typeface="Franklin Gothic Demi Cond" pitchFamily="34" charset="0"/>
              </a:rPr>
              <a:t> yang "</a:t>
            </a:r>
            <a:r>
              <a:rPr lang="en-US" sz="2400" dirty="0" err="1">
                <a:latin typeface="Franklin Gothic Demi Cond" pitchFamily="34" charset="0"/>
              </a:rPr>
              <a:t>direka-rekakan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jahat</a:t>
            </a:r>
            <a:r>
              <a:rPr lang="en-US" sz="2400" dirty="0">
                <a:latin typeface="Franklin Gothic Demi Cond" pitchFamily="34" charset="0"/>
              </a:rPr>
              <a:t>" </a:t>
            </a:r>
            <a:r>
              <a:rPr lang="en-US" sz="2400" dirty="0" err="1">
                <a:latin typeface="Franklin Gothic Demi Cond" pitchFamily="34" charset="0"/>
              </a:rPr>
              <a:t>terhadapnya</a:t>
            </a:r>
            <a:r>
              <a:rPr lang="en-US" sz="2400" dirty="0">
                <a:latin typeface="Franklin Gothic Demi Cond" pitchFamily="34" charset="0"/>
              </a:rPr>
              <a:t>, "Allah </a:t>
            </a:r>
            <a:r>
              <a:rPr lang="en-US" sz="2400" dirty="0" err="1">
                <a:latin typeface="Franklin Gothic Demi Cond" pitchFamily="34" charset="0"/>
              </a:rPr>
              <a:t>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mereka-rekakannya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kebaikan</a:t>
            </a:r>
            <a:r>
              <a:rPr lang="en-US" sz="2400" dirty="0">
                <a:latin typeface="Franklin Gothic Demi Cond" pitchFamily="34" charset="0"/>
              </a:rPr>
              <a:t>"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mengubah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jalannya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peristiwa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menuju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keselamatan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50:19-21]. </a:t>
            </a:r>
            <a:r>
              <a:rPr lang="en-US" sz="2400" dirty="0" err="1">
                <a:latin typeface="Franklin Gothic Demi Cond" pitchFamily="34" charset="0"/>
              </a:rPr>
              <a:t>Artinya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meskipun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begitu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banyak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kegagalan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manusia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pemeliharaan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mengambil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alih</a:t>
            </a:r>
            <a:r>
              <a:rPr lang="en-US" sz="2400" dirty="0">
                <a:latin typeface="Franklin Gothic Demi Cond" pitchFamily="34" charset="0"/>
              </a:rPr>
              <a:t>.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910" y="1928802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ACE8FEC-05BE-E4F1-6F99-F3BAE0263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7800" r="22438" b="15001"/>
          <a:stretch/>
        </p:blipFill>
        <p:spPr>
          <a:xfrm>
            <a:off x="-14216" y="0"/>
            <a:ext cx="917315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266E4-2658-1791-9623-989A42F2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912" y="548680"/>
            <a:ext cx="5122912" cy="630932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Yakub </a:t>
            </a:r>
            <a:r>
              <a:rPr lang="en-US" b="1" dirty="0" err="1"/>
              <a:t>berkonsultasi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/>
              <a:t>tentang</a:t>
            </a:r>
            <a:r>
              <a:rPr lang="en-US" b="1" dirty="0"/>
              <a:t> </a:t>
            </a:r>
            <a:r>
              <a:rPr lang="en-US" b="1" dirty="0" err="1"/>
              <a:t>pergi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Mesir</a:t>
            </a:r>
            <a:r>
              <a:rPr lang="en-US" b="1" dirty="0"/>
              <a:t> dan </a:t>
            </a:r>
            <a:r>
              <a:rPr lang="en-US" b="1" dirty="0" err="1"/>
              <a:t>melakukannya</a:t>
            </a:r>
            <a:r>
              <a:rPr lang="en-US" b="1" dirty="0"/>
              <a:t>. Orang-orang Israel </a:t>
            </a:r>
            <a:r>
              <a:rPr lang="en-US" b="1" dirty="0" err="1"/>
              <a:t>mula-mulai</a:t>
            </a:r>
            <a:r>
              <a:rPr lang="en-US" b="1" dirty="0"/>
              <a:t> </a:t>
            </a:r>
            <a:r>
              <a:rPr lang="en-US" b="1" dirty="0" err="1"/>
              <a:t>diselamatkan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kelaparan</a:t>
            </a:r>
            <a:r>
              <a:rPr lang="en-US" b="1" dirty="0"/>
              <a:t> yang </a:t>
            </a:r>
            <a:r>
              <a:rPr lang="en-US" b="1" dirty="0" err="1"/>
              <a:t>menghancurkan</a:t>
            </a:r>
            <a:r>
              <a:rPr lang="en-US" b="1" dirty="0"/>
              <a:t> Kanaan.</a:t>
            </a:r>
          </a:p>
          <a:p>
            <a:pPr>
              <a:spcBef>
                <a:spcPts val="600"/>
              </a:spcBef>
            </a:pPr>
            <a:endParaRPr lang="es-ES" b="1" dirty="0"/>
          </a:p>
          <a:p>
            <a:pPr>
              <a:spcBef>
                <a:spcPts val="600"/>
              </a:spcBef>
            </a:pPr>
            <a:r>
              <a:rPr lang="en-US" b="1" dirty="0"/>
              <a:t>Tindakan </a:t>
            </a:r>
            <a:r>
              <a:rPr lang="en-US" b="1" dirty="0" err="1"/>
              <a:t>terakhir</a:t>
            </a:r>
            <a:r>
              <a:rPr lang="en-US" b="1" dirty="0"/>
              <a:t> Yakub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memberikan</a:t>
            </a:r>
            <a:r>
              <a:rPr lang="en-US" b="1" dirty="0"/>
              <a:t> </a:t>
            </a:r>
            <a:r>
              <a:rPr lang="en-US" b="1" dirty="0" err="1"/>
              <a:t>beberapa</a:t>
            </a:r>
            <a:r>
              <a:rPr lang="en-US" b="1" dirty="0"/>
              <a:t> </a:t>
            </a:r>
            <a:r>
              <a:rPr lang="en-US" b="1" dirty="0" err="1"/>
              <a:t>berkat</a:t>
            </a:r>
            <a:r>
              <a:rPr lang="en-US" b="1" dirty="0"/>
              <a:t>: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anak-anak</a:t>
            </a:r>
            <a:r>
              <a:rPr lang="en-US" b="1" dirty="0"/>
              <a:t> Yusuf, dan </a:t>
            </a:r>
            <a:r>
              <a:rPr lang="en-US" b="1" dirty="0" err="1"/>
              <a:t>untuk</a:t>
            </a:r>
            <a:r>
              <a:rPr lang="en-US" b="1" dirty="0"/>
              <a:t> masing-masing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belas</a:t>
            </a:r>
            <a:r>
              <a:rPr lang="en-US" b="1" dirty="0"/>
              <a:t> </a:t>
            </a:r>
            <a:r>
              <a:rPr lang="en-US" b="1" dirty="0" err="1"/>
              <a:t>suku</a:t>
            </a:r>
            <a:r>
              <a:rPr lang="en-US" b="1" dirty="0"/>
              <a:t> Israel.</a:t>
            </a:r>
          </a:p>
          <a:p>
            <a:pPr>
              <a:spcBef>
                <a:spcPts val="600"/>
              </a:spcBef>
            </a:pPr>
            <a:endParaRPr lang="es-ES" b="1" dirty="0"/>
          </a:p>
          <a:p>
            <a:pPr>
              <a:spcBef>
                <a:spcPts val="600"/>
              </a:spcBef>
            </a:pPr>
            <a:r>
              <a:rPr lang="en-US" b="1" dirty="0"/>
              <a:t>Kitab </a:t>
            </a:r>
            <a:r>
              <a:rPr lang="en-US" b="1" dirty="0" err="1"/>
              <a:t>Kejadian</a:t>
            </a:r>
            <a:r>
              <a:rPr lang="en-US" b="1" dirty="0"/>
              <a:t> </a:t>
            </a:r>
            <a:r>
              <a:rPr lang="en-US" b="1" dirty="0" err="1"/>
              <a:t>berakhir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kematian</a:t>
            </a:r>
            <a:r>
              <a:rPr lang="en-US" b="1" dirty="0"/>
              <a:t> Yakub dan Yusuf, </a:t>
            </a:r>
            <a:r>
              <a:rPr lang="en-US" b="1" dirty="0" err="1"/>
              <a:t>tetapi</a:t>
            </a:r>
            <a:r>
              <a:rPr lang="en-US" b="1" dirty="0"/>
              <a:t> juga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harapan</a:t>
            </a:r>
            <a:r>
              <a:rPr lang="en-US" b="1" dirty="0"/>
              <a:t> </a:t>
            </a:r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janji-janji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/>
              <a:t>digenapi</a:t>
            </a:r>
            <a:r>
              <a:rPr lang="en-US" b="1" dirty="0"/>
              <a:t> di masa </a:t>
            </a:r>
            <a:r>
              <a:rPr lang="en-US" b="1" dirty="0" err="1"/>
              <a:t>depan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A7A12-B86D-DC8D-7E4D-52FEACB0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6" y="908720"/>
            <a:ext cx="3158002" cy="3920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2F69C-DADA-6719-D428-EECC4BD3B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77" y="3356992"/>
            <a:ext cx="3384912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91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8728" y="1071546"/>
            <a:ext cx="75009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</a:rPr>
              <a:t>Harapan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menyelamatkan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jatuh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  <a:p>
            <a:r>
              <a:rPr lang="en-US" sz="2400" dirty="0" err="1">
                <a:latin typeface="Franklin Gothic Demi Cond" pitchFamily="34" charset="0"/>
              </a:rPr>
              <a:t>Kisah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kematian</a:t>
            </a:r>
            <a:r>
              <a:rPr lang="en-US" sz="2400" dirty="0">
                <a:latin typeface="Franklin Gothic Demi Cond" pitchFamily="34" charset="0"/>
              </a:rPr>
              <a:t> Yusuf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ayat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terakhir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ini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lebih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luas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sekedar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tentang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kematian</a:t>
            </a:r>
            <a:r>
              <a:rPr lang="en-US" sz="2400" dirty="0">
                <a:latin typeface="Franklin Gothic Demi Cond" pitchFamily="34" charset="0"/>
              </a:rPr>
              <a:t> Yusuf. </a:t>
            </a:r>
            <a:r>
              <a:rPr lang="en-US" sz="2400" dirty="0" err="1">
                <a:latin typeface="Franklin Gothic Demi Cond" pitchFamily="34" charset="0"/>
              </a:rPr>
              <a:t>Anehnya</a:t>
            </a:r>
            <a:r>
              <a:rPr lang="en-US" sz="2400" dirty="0">
                <a:latin typeface="Franklin Gothic Demi Cond" pitchFamily="34" charset="0"/>
              </a:rPr>
              <a:t>, Yusuf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memerintahkan</a:t>
            </a:r>
            <a:r>
              <a:rPr lang="en-US" sz="2400" dirty="0">
                <a:latin typeface="Franklin Gothic Demi Cond" pitchFamily="34" charset="0"/>
              </a:rPr>
              <a:t> agar </a:t>
            </a:r>
            <a:r>
              <a:rPr lang="en-US" sz="2400" dirty="0" err="1">
                <a:latin typeface="Franklin Gothic Demi Cond" pitchFamily="34" charset="0"/>
              </a:rPr>
              <a:t>tulangnya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dikubur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Dia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menunjuk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waktu</a:t>
            </a:r>
            <a:r>
              <a:rPr lang="en-US" sz="2400" dirty="0">
                <a:latin typeface="Franklin Gothic Demi Cond" pitchFamily="34" charset="0"/>
              </a:rPr>
              <a:t> "</a:t>
            </a:r>
            <a:r>
              <a:rPr lang="en-US" sz="2400" dirty="0" err="1">
                <a:latin typeface="Franklin Gothic Demi Cond" pitchFamily="34" charset="0"/>
              </a:rPr>
              <a:t>Tentu</a:t>
            </a:r>
            <a:r>
              <a:rPr lang="en-US" sz="2400" dirty="0">
                <a:latin typeface="Franklin Gothic Demi Cond" pitchFamily="34" charset="0"/>
              </a:rPr>
              <a:t> Allah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memperhatikan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kamu</a:t>
            </a:r>
            <a:r>
              <a:rPr lang="en-US" sz="2400" dirty="0">
                <a:latin typeface="Franklin Gothic Demi Cond" pitchFamily="34" charset="0"/>
              </a:rPr>
              <a:t>; </a:t>
            </a:r>
            <a:r>
              <a:rPr lang="en-US" sz="2400" dirty="0" err="1">
                <a:latin typeface="Franklin Gothic Demi Cond" pitchFamily="34" charset="0"/>
              </a:rPr>
              <a:t>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waktu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kamu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membawa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tulang-tulangku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sini</a:t>
            </a:r>
            <a:r>
              <a:rPr lang="en-US" sz="2400" dirty="0">
                <a:latin typeface="Franklin Gothic Demi Cond" pitchFamily="34" charset="0"/>
              </a:rPr>
              <a:t>" [</a:t>
            </a:r>
            <a:r>
              <a:rPr lang="en-US" sz="2400" dirty="0" err="1">
                <a:latin typeface="Franklin Gothic Demi Cond" pitchFamily="34" charset="0"/>
              </a:rPr>
              <a:t>Kejadian</a:t>
            </a:r>
            <a:r>
              <a:rPr lang="en-US" sz="2400" dirty="0">
                <a:latin typeface="Franklin Gothic Demi Cond" pitchFamily="34" charset="0"/>
              </a:rPr>
              <a:t> 50:25], yang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lakukan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bertahun-tahun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kemudian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ketaatan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langsung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pada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kata-kata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Keluaran</a:t>
            </a:r>
            <a:r>
              <a:rPr lang="en-US" sz="2400" dirty="0">
                <a:latin typeface="Franklin Gothic Demi Cond" pitchFamily="34" charset="0"/>
              </a:rPr>
              <a:t> 13:19]. </a:t>
            </a:r>
            <a:r>
              <a:rPr lang="en-US" sz="2400" dirty="0" err="1">
                <a:latin typeface="Franklin Gothic Demi Cond" pitchFamily="34" charset="0"/>
              </a:rPr>
              <a:t>Akhirnya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harapan</a:t>
            </a:r>
            <a:r>
              <a:rPr lang="en-US" sz="2400" dirty="0">
                <a:latin typeface="Franklin Gothic Demi Cond" pitchFamily="34" charset="0"/>
              </a:rPr>
              <a:t> Tanah </a:t>
            </a:r>
            <a:r>
              <a:rPr lang="en-US" sz="2400" dirty="0" err="1">
                <a:latin typeface="Franklin Gothic Demi Cond" pitchFamily="34" charset="0"/>
              </a:rPr>
              <a:t>Perjanjian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Kanaan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adalah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simbol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harapan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utama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keselamatan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pemulihan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Yerusalem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baru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surga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baru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bumi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baru</a:t>
            </a:r>
            <a:r>
              <a:rPr lang="en-US" sz="2400" dirty="0">
                <a:latin typeface="Franklin Gothic Demi Cond" pitchFamily="34" charset="0"/>
              </a:rPr>
              <a:t>--</a:t>
            </a:r>
            <a:r>
              <a:rPr lang="en-US" sz="2400" dirty="0" err="1">
                <a:latin typeface="Franklin Gothic Demi Cond" pitchFamily="34" charset="0"/>
              </a:rPr>
              <a:t>harapan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terakhir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semua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sebuah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barapan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dipastikan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kematian</a:t>
            </a:r>
            <a:r>
              <a:rPr lang="en-US" sz="2400" dirty="0">
                <a:latin typeface="Franklin Gothic Demi Cond" pitchFamily="34" charset="0"/>
              </a:rPr>
              <a:t> Silo.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34" y="1928802"/>
            <a:ext cx="45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3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857232"/>
            <a:ext cx="7786742" cy="32861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Wahyu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21:1-4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harapan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terbesar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di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mana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akan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menghapus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segala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air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mata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akan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tinggal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bersama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selama-lamanya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5" name="Picture 2" descr="Why Should I Believe the Bible?"/>
          <p:cNvPicPr>
            <a:picLocks noChangeAspect="1" noChangeArrowheads="1"/>
          </p:cNvPicPr>
          <p:nvPr/>
        </p:nvPicPr>
        <p:blipFill>
          <a:blip r:embed="rId3"/>
          <a:srcRect l="10036" r="29750"/>
          <a:stretch>
            <a:fillRect/>
          </a:stretch>
        </p:blipFill>
        <p:spPr bwMode="auto">
          <a:xfrm>
            <a:off x="4857752" y="3357562"/>
            <a:ext cx="3160263" cy="2742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04"/>
            <a:ext cx="9144000" cy="690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0166" y="857232"/>
            <a:ext cx="742955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err="1">
                <a:latin typeface="Gill Sans Ultra Bold Condensed" pitchFamily="34" charset="0"/>
              </a:rPr>
              <a:t>Perjalanan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rohani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keturunan</a:t>
            </a:r>
            <a:r>
              <a:rPr lang="en-US" sz="2000" dirty="0">
                <a:latin typeface="Gill Sans Ultra Bold Condensed" pitchFamily="34" charset="0"/>
              </a:rPr>
              <a:t> Abraham </a:t>
            </a:r>
            <a:r>
              <a:rPr lang="en-US" sz="2000" dirty="0" err="1">
                <a:latin typeface="Gill Sans Ultra Bold Condensed" pitchFamily="34" charset="0"/>
              </a:rPr>
              <a:t>adalah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Gill Sans Ultra Bold Condensed" pitchFamily="34" charset="0"/>
              </a:rPr>
              <a:t>bagian</a:t>
            </a:r>
            <a:r>
              <a:rPr lang="en-US" sz="20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Gill Sans Ultra Bold Condensed" pitchFamily="34" charset="0"/>
              </a:rPr>
              <a:t>dari</a:t>
            </a:r>
            <a:r>
              <a:rPr lang="en-US" sz="2000" dirty="0">
                <a:solidFill>
                  <a:srgbClr val="002060"/>
                </a:solidFill>
                <a:latin typeface="Gill Sans Ultra Bold Condensed" pitchFamily="34" charset="0"/>
              </a:rPr>
              <a:t> SEJARAH KESELAMATAN;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bagian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rencana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membawa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penebusan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kepada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sebanyak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mungkin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orang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di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planet yang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jatuh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ke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dalam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dosa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Gill Sans Ultra Bold Condensed" pitchFamily="34" charset="0"/>
              </a:rPr>
              <a:t>ini</a:t>
            </a:r>
            <a:r>
              <a:rPr lang="en-US" sz="2000" dirty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0166" y="3429000"/>
            <a:ext cx="7429552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Seperti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pengalaman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Yakub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pasti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menyediakan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makanan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perlindungan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di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sepanjang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perjalanan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hidup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pasti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melepaskan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dari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segala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Gill Sans Ultra Bold Condensed" pitchFamily="34" charset="0"/>
              </a:rPr>
              <a:t>bahaya</a:t>
            </a:r>
            <a:r>
              <a:rPr lang="en-US" sz="20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endParaRPr lang="en-US" sz="2000" dirty="0">
              <a:latin typeface="Gill Sans Ultra Bold Condens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0166" y="5643578"/>
            <a:ext cx="742955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Harapan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terbesar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menghapus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segala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air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mata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tinggal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bersama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Eras Bold ITC" pitchFamily="34" charset="0"/>
              </a:rPr>
              <a:t>selama-lamanya</a:t>
            </a:r>
            <a:r>
              <a:rPr lang="en-US" sz="2000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0166" y="4500570"/>
            <a:ext cx="7429552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Di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atas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kehendak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bebas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manusia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Tuhan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mengetahui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masa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depan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Dia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telah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mengatur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bahwa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melalui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Yehuda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Mesias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akan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Eras Bold ITC" pitchFamily="34" charset="0"/>
              </a:rPr>
              <a:t>datang</a:t>
            </a:r>
            <a:r>
              <a:rPr lang="en-US" sz="20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0166" y="2285992"/>
            <a:ext cx="7429552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penyertaan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walaupun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Yakub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seorang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asing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lebih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rendah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tetapi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dia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berdiri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di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depan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pemimpin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negeri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memohonkan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berkat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sz="20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Eras Demi ITC" pitchFamily="34" charset="0"/>
              </a:rPr>
              <a:t>Firaun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008712" cy="16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YAKUB PERGI KEPADA YUSUF</a:t>
            </a:r>
            <a:br>
              <a:rPr lang="en-US" sz="3200" dirty="0"/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19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Juni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2000240"/>
            <a:ext cx="5186370" cy="4125923"/>
          </a:xfrm>
        </p:spPr>
        <p:txBody>
          <a:bodyPr/>
          <a:lstStyle/>
          <a:p>
            <a:pPr>
              <a:buNone/>
            </a:pPr>
            <a:r>
              <a:rPr lang="en-US" dirty="0">
                <a:latin typeface="Impact" panose="020B0806030902050204" pitchFamily="34" charset="0"/>
              </a:rPr>
              <a:t>	</a:t>
            </a:r>
            <a:r>
              <a:rPr lang="en-US" dirty="0" err="1">
                <a:latin typeface="Impact" panose="020B0806030902050204" pitchFamily="34" charset="0"/>
              </a:rPr>
              <a:t>Kejadian</a:t>
            </a:r>
            <a:r>
              <a:rPr lang="en-US" dirty="0">
                <a:latin typeface="Impact" panose="020B0806030902050204" pitchFamily="34" charset="0"/>
              </a:rPr>
              <a:t> 46:1 </a:t>
            </a:r>
          </a:p>
          <a:p>
            <a:pPr>
              <a:buNone/>
            </a:pPr>
            <a:r>
              <a:rPr lang="en-US" dirty="0">
                <a:latin typeface="Berlin Sans FB" pitchFamily="34" charset="0"/>
              </a:rPr>
              <a:t>	“</a:t>
            </a:r>
            <a:r>
              <a:rPr lang="en-US" dirty="0" err="1">
                <a:latin typeface="Berlin Sans FB" pitchFamily="34" charset="0"/>
              </a:rPr>
              <a:t>Jadi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berangkatlah</a:t>
            </a:r>
            <a:r>
              <a:rPr lang="en-US" dirty="0">
                <a:latin typeface="Berlin Sans FB" pitchFamily="34" charset="0"/>
              </a:rPr>
              <a:t> Israel </a:t>
            </a:r>
            <a:r>
              <a:rPr lang="en-US" dirty="0" err="1">
                <a:latin typeface="Berlin Sans FB" pitchFamily="34" charset="0"/>
              </a:rPr>
              <a:t>dengan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segala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miliknya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tiba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Bersyeba</a:t>
            </a:r>
            <a:r>
              <a:rPr lang="en-US" dirty="0">
                <a:latin typeface="Berlin Sans FB" pitchFamily="34" charset="0"/>
              </a:rPr>
              <a:t>, </a:t>
            </a:r>
            <a:r>
              <a:rPr lang="en-US" dirty="0" err="1">
                <a:latin typeface="Berlin Sans FB" pitchFamily="34" charset="0"/>
              </a:rPr>
              <a:t>lalu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dipersembahkannya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korban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sembelihan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kepada</a:t>
            </a:r>
            <a:r>
              <a:rPr lang="en-US" dirty="0">
                <a:latin typeface="Berlin Sans FB" pitchFamily="34" charset="0"/>
              </a:rPr>
              <a:t> Allah </a:t>
            </a:r>
            <a:r>
              <a:rPr lang="en-US" dirty="0" err="1">
                <a:latin typeface="Berlin Sans FB" pitchFamily="34" charset="0"/>
              </a:rPr>
              <a:t>Ishak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ayahnya</a:t>
            </a:r>
            <a:r>
              <a:rPr lang="en-US" dirty="0">
                <a:latin typeface="Berlin Sans FB" pitchFamily="34" charset="0"/>
              </a:rPr>
              <a:t>”.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5214942" y="2428868"/>
            <a:ext cx="3422111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7157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Apa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mendorong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semangat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Yakub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pergi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Mesir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143536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err="1">
                <a:latin typeface="Berlin Sans FB" pitchFamily="34" charset="0"/>
              </a:rPr>
              <a:t>Adanya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kepastian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bahwa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tidak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kelaparan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lagi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karena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Mesir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kelimpahan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makanan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sementara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masa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kelaparan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sendiri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belum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menunjukkan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berakhir</a:t>
            </a:r>
            <a:r>
              <a:rPr lang="en-US" sz="2800" dirty="0">
                <a:latin typeface="Berlin Sans FB" pitchFamily="34" charset="0"/>
              </a:rPr>
              <a:t>.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>
                <a:latin typeface="Berlin Sans FB" pitchFamily="34" charset="0"/>
              </a:rPr>
              <a:t>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memiliki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kabar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baik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bahwa</a:t>
            </a:r>
            <a:r>
              <a:rPr lang="en-US" sz="2800" dirty="0">
                <a:latin typeface="Berlin Sans FB" pitchFamily="34" charset="0"/>
              </a:rPr>
              <a:t> Yusuf </a:t>
            </a:r>
            <a:r>
              <a:rPr lang="en-US" sz="2800" dirty="0" err="1">
                <a:latin typeface="Berlin Sans FB" pitchFamily="34" charset="0"/>
              </a:rPr>
              <a:t>masih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hidup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sebab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anak-anaknya</a:t>
            </a:r>
            <a:r>
              <a:rPr lang="en-US" sz="2800" dirty="0">
                <a:latin typeface="Berlin Sans FB" pitchFamily="34" charset="0"/>
              </a:rPr>
              <a:t> yang lain </a:t>
            </a:r>
            <a:r>
              <a:rPr lang="en-US" sz="2800" dirty="0" err="1">
                <a:latin typeface="Berlin Sans FB" pitchFamily="34" charset="0"/>
              </a:rPr>
              <a:t>telah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mengakui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kejahatan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telah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mereka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lakukan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kepada</a:t>
            </a:r>
            <a:r>
              <a:rPr lang="en-US" sz="2800" dirty="0">
                <a:latin typeface="Berlin Sans FB" pitchFamily="34" charset="0"/>
              </a:rPr>
              <a:t> Yusuf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menyesali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perbuatannya</a:t>
            </a:r>
            <a:r>
              <a:rPr lang="en-US" sz="2800" dirty="0">
                <a:latin typeface="Berlin Sans FB" pitchFamily="34" charset="0"/>
              </a:rPr>
              <a:t>. </a:t>
            </a:r>
            <a:r>
              <a:rPr lang="en-US" sz="2800" dirty="0" err="1">
                <a:latin typeface="Berlin Sans FB" pitchFamily="34" charset="0"/>
              </a:rPr>
              <a:t>Sekarang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Yakub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memiliki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kerinduan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besar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untuk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bertemu</a:t>
            </a:r>
            <a:r>
              <a:rPr lang="en-US" sz="2800" dirty="0">
                <a:latin typeface="Berlin Sans FB" pitchFamily="34" charset="0"/>
              </a:rPr>
              <a:t> Yusuf.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>
                <a:latin typeface="Berlin Sans FB" pitchFamily="34" charset="0"/>
              </a:rPr>
              <a:t>Tuhan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menguatkan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Yakub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melalui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penglihatan</a:t>
            </a:r>
            <a:r>
              <a:rPr lang="en-US" sz="2800" dirty="0">
                <a:latin typeface="Berlin Sans FB" pitchFamily="34" charset="0"/>
              </a:rPr>
              <a:t> agar </a:t>
            </a:r>
            <a:r>
              <a:rPr lang="en-US" sz="2800" dirty="0" err="1">
                <a:latin typeface="Berlin Sans FB" pitchFamily="34" charset="0"/>
              </a:rPr>
              <a:t>tidak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ragu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untuk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pergi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Mesir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err="1">
                <a:latin typeface="Berlin Sans FB" pitchFamily="34" charset="0"/>
              </a:rPr>
              <a:t>Kejadian</a:t>
            </a:r>
            <a:r>
              <a:rPr lang="en-US" sz="2800" dirty="0">
                <a:latin typeface="Berlin Sans FB" pitchFamily="34" charset="0"/>
              </a:rPr>
              <a:t> 46:2-4].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4282" y="428604"/>
            <a:ext cx="57864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Kepergian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Yakub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Mesir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, MENGGEMAKAN PENGALAMAN ABRAHAM;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Meskipun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kasus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Abraham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menuju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Tanah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Perjanjian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Yakub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mendengar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janji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sama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yang Abraham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dengar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Tuhan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yaitu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bahwa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Ia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akan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menjadikannya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"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bangsa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yang 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besar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" [</a:t>
            </a:r>
            <a:r>
              <a:rPr lang="en-US" sz="2800" dirty="0" err="1">
                <a:solidFill>
                  <a:srgbClr val="FFFF00"/>
                </a:solidFill>
                <a:latin typeface="Franklin Gothic Demi Cond" pitchFamily="34" charset="0"/>
              </a:rPr>
              <a:t>Kejadian</a:t>
            </a:r>
            <a:r>
              <a:rPr lang="en-US" sz="2800" dirty="0">
                <a:solidFill>
                  <a:srgbClr val="FFFF00"/>
                </a:solidFill>
                <a:latin typeface="Franklin Gothic Demi Cond" pitchFamily="34" charset="0"/>
              </a:rPr>
              <a:t> 46:3; Kejadian12:2].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286256"/>
            <a:ext cx="9144000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Berlin Sans FB" pitchFamily="34" charset="0"/>
              </a:rPr>
              <a:t>Panggilan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Tuhan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sini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juga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mengingatkan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perjanjian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Tuhan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dengan</a:t>
            </a:r>
            <a:r>
              <a:rPr lang="en-US" sz="2800" dirty="0">
                <a:latin typeface="Berlin Sans FB" pitchFamily="34" charset="0"/>
              </a:rPr>
              <a:t> Abraham; </a:t>
            </a:r>
            <a:r>
              <a:rPr lang="en-US" sz="2800" dirty="0" err="1">
                <a:latin typeface="Berlin Sans FB" pitchFamily="34" charset="0"/>
              </a:rPr>
              <a:t>dalam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kedua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kesempatan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Tuhan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menggunakan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kata-kata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meyakinkan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sama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yaitu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>
                <a:latin typeface="Eras Bold ITC" pitchFamily="34" charset="0"/>
              </a:rPr>
              <a:t>"</a:t>
            </a:r>
            <a:r>
              <a:rPr lang="en-US" sz="2800" dirty="0" err="1">
                <a:latin typeface="Eras Bold ITC" pitchFamily="34" charset="0"/>
              </a:rPr>
              <a:t>janganlah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takut</a:t>
            </a:r>
            <a:r>
              <a:rPr lang="en-US" sz="2800" dirty="0">
                <a:latin typeface="Eras Bold ITC" pitchFamily="34" charset="0"/>
              </a:rPr>
              <a:t>" </a:t>
            </a:r>
            <a:r>
              <a:rPr lang="en-US" sz="2800" dirty="0">
                <a:latin typeface="Berlin Sans FB" pitchFamily="34" charset="0"/>
              </a:rPr>
              <a:t>[</a:t>
            </a:r>
            <a:r>
              <a:rPr lang="en-US" sz="2800" dirty="0" err="1">
                <a:latin typeface="Berlin Sans FB" pitchFamily="34" charset="0"/>
              </a:rPr>
              <a:t>Kejadian</a:t>
            </a:r>
            <a:r>
              <a:rPr lang="en-US" sz="2800" dirty="0">
                <a:latin typeface="Berlin Sans FB" pitchFamily="34" charset="0"/>
              </a:rPr>
              <a:t> 46:3; </a:t>
            </a:r>
            <a:r>
              <a:rPr lang="en-US" sz="2800" dirty="0" err="1">
                <a:latin typeface="Berlin Sans FB" pitchFamily="34" charset="0"/>
              </a:rPr>
              <a:t>Kejadian</a:t>
            </a:r>
            <a:r>
              <a:rPr lang="en-US" sz="2800" dirty="0">
                <a:latin typeface="Berlin Sans FB" pitchFamily="34" charset="0"/>
              </a:rPr>
              <a:t> 15:1], </a:t>
            </a:r>
            <a:r>
              <a:rPr lang="en-US" sz="2800" dirty="0" err="1">
                <a:latin typeface="Berlin Sans FB" pitchFamily="34" charset="0"/>
              </a:rPr>
              <a:t>hal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ini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membawa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janji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masa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depan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gemilang</a:t>
            </a:r>
            <a:r>
              <a:rPr lang="en-US" sz="2800" dirty="0">
                <a:latin typeface="Berlin Sans FB" pitchFamily="34" charset="0"/>
              </a:rPr>
              <a:t>.</a:t>
            </a:r>
          </a:p>
        </p:txBody>
      </p:sp>
      <p:pic>
        <p:nvPicPr>
          <p:cNvPr id="15362" name="Picture 2" descr="Growth of Israel in Egypt | Bible Sto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857232"/>
            <a:ext cx="271464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Kepergian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Yakub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ke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Mesir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200" dirty="0">
                <a:solidFill>
                  <a:srgbClr val="FFFF00"/>
                </a:solidFill>
                <a:latin typeface="Eras Demi ITC" pitchFamily="34" charset="0"/>
              </a:rPr>
              <a:t>MENGINGATKAN PADA JANJI TUHAN TENTANG KESUBURAN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Abraham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bahkan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ketika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Abraham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masih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tanpa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anak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namun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kini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beranak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cucu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bertambah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Eras Demi ITC" pitchFamily="34" charset="0"/>
              </a:rPr>
              <a:t>banyak</a:t>
            </a:r>
            <a:r>
              <a:rPr lang="en-US" sz="3200" dirty="0">
                <a:solidFill>
                  <a:schemeClr val="bg1"/>
                </a:solidFill>
                <a:latin typeface="Eras Demi ITC" pitchFamily="34" charset="0"/>
              </a:rPr>
              <a:t>. </a:t>
            </a:r>
          </a:p>
        </p:txBody>
      </p:sp>
      <p:pic>
        <p:nvPicPr>
          <p:cNvPr id="14338" name="Picture 2" descr="Children's Daily Bible Story -Jacob Moves to Egypt, Feb 8 #2FishTalks -  YouTube"/>
          <p:cNvPicPr>
            <a:picLocks noChangeAspect="1" noChangeArrowheads="1"/>
          </p:cNvPicPr>
          <p:nvPr/>
        </p:nvPicPr>
        <p:blipFill>
          <a:blip r:embed="rId3"/>
          <a:srcRect l="3906" r="3125" b="26389"/>
          <a:stretch>
            <a:fillRect/>
          </a:stretch>
        </p:blipFill>
        <p:spPr bwMode="auto">
          <a:xfrm>
            <a:off x="0" y="0"/>
            <a:ext cx="9144000" cy="4072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3786190"/>
            <a:ext cx="8572528" cy="29114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>
                <a:latin typeface="Berlin Sans FB" pitchFamily="34" charset="0"/>
              </a:rPr>
              <a:t>	</a:t>
            </a:r>
            <a:r>
              <a:rPr lang="en-US" sz="3000" dirty="0" err="1">
                <a:latin typeface="Berlin Sans FB" pitchFamily="34" charset="0"/>
              </a:rPr>
              <a:t>Seluruh</a:t>
            </a:r>
            <a:r>
              <a:rPr lang="en-US" sz="3000" dirty="0">
                <a:latin typeface="Berlin Sans FB" pitchFamily="34" charset="0"/>
              </a:rPr>
              <a:t> Israel yang </a:t>
            </a:r>
            <a:r>
              <a:rPr lang="en-US" sz="3000" dirty="0" err="1">
                <a:latin typeface="Berlin Sans FB" pitchFamily="34" charset="0"/>
              </a:rPr>
              <a:t>pergi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ke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Mesir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di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sebutkan</a:t>
            </a:r>
            <a:r>
              <a:rPr lang="en-US" sz="3000" dirty="0">
                <a:latin typeface="Berlin Sans FB" pitchFamily="34" charset="0"/>
              </a:rPr>
              <a:t> 70 </a:t>
            </a:r>
            <a:r>
              <a:rPr lang="en-US" sz="3000" dirty="0" err="1">
                <a:latin typeface="Berlin Sans FB" pitchFamily="34" charset="0"/>
              </a:rPr>
              <a:t>orang</a:t>
            </a:r>
            <a:r>
              <a:rPr lang="en-US" sz="3000" dirty="0">
                <a:latin typeface="Berlin Sans FB" pitchFamily="34" charset="0"/>
              </a:rPr>
              <a:t>. </a:t>
            </a:r>
            <a:r>
              <a:rPr lang="en-US" sz="3000" dirty="0" err="1">
                <a:latin typeface="Berlin Sans FB" pitchFamily="34" charset="0"/>
              </a:rPr>
              <a:t>Angka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ini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menyatakan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gagasan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totalitas</a:t>
            </a:r>
            <a:r>
              <a:rPr lang="en-US" sz="3000" dirty="0">
                <a:latin typeface="Berlin Sans FB" pitchFamily="34" charset="0"/>
              </a:rPr>
              <a:t>. </a:t>
            </a:r>
            <a:r>
              <a:rPr lang="en-US" sz="3000" dirty="0" err="1">
                <a:latin typeface="Berlin Sans FB" pitchFamily="34" charset="0"/>
              </a:rPr>
              <a:t>Angka</a:t>
            </a:r>
            <a:r>
              <a:rPr lang="en-US" sz="3000" dirty="0">
                <a:latin typeface="Berlin Sans FB" pitchFamily="34" charset="0"/>
              </a:rPr>
              <a:t> 70 </a:t>
            </a:r>
            <a:r>
              <a:rPr lang="en-US" sz="3000" dirty="0" err="1">
                <a:latin typeface="Berlin Sans FB" pitchFamily="34" charset="0"/>
              </a:rPr>
              <a:t>juga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menunjukkan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jumlah</a:t>
            </a:r>
            <a:r>
              <a:rPr lang="en-US" sz="3000" dirty="0">
                <a:latin typeface="Berlin Sans FB" pitchFamily="34" charset="0"/>
              </a:rPr>
              <a:t> </a:t>
            </a:r>
            <a:r>
              <a:rPr lang="en-US" sz="3000" dirty="0" err="1">
                <a:latin typeface="Berlin Sans FB" pitchFamily="34" charset="0"/>
              </a:rPr>
              <a:t>bangsa</a:t>
            </a:r>
            <a:r>
              <a:rPr lang="en-US" sz="3000" dirty="0">
                <a:latin typeface="Berlin Sans FB" pitchFamily="34" charset="0"/>
              </a:rPr>
              <a:t> [</a:t>
            </a:r>
            <a:r>
              <a:rPr lang="en-US" sz="3000" dirty="0" err="1">
                <a:latin typeface="Berlin Sans FB" pitchFamily="34" charset="0"/>
              </a:rPr>
              <a:t>Kejadian</a:t>
            </a:r>
            <a:r>
              <a:rPr lang="en-US" sz="3000" dirty="0">
                <a:latin typeface="Berlin Sans FB" pitchFamily="34" charset="0"/>
              </a:rPr>
              <a:t> 10], </a:t>
            </a:r>
            <a:r>
              <a:rPr lang="en-US" sz="3000" dirty="0" err="1">
                <a:latin typeface="Eras Bold ITC" panose="020B0907030504020204" pitchFamily="34" charset="0"/>
              </a:rPr>
              <a:t>ini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menunjukkan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bahwa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masa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depan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semua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bangsa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dipertaruhkan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dalam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perjalanan</a:t>
            </a:r>
            <a:r>
              <a:rPr lang="en-US" sz="3000" dirty="0">
                <a:latin typeface="Eras Bold ITC" panose="020B0907030504020204" pitchFamily="34" charset="0"/>
              </a:rPr>
              <a:t> </a:t>
            </a:r>
            <a:r>
              <a:rPr lang="en-US" sz="3000" dirty="0" err="1">
                <a:latin typeface="Eras Bold ITC" panose="020B0907030504020204" pitchFamily="34" charset="0"/>
              </a:rPr>
              <a:t>Yakub</a:t>
            </a:r>
            <a:r>
              <a:rPr lang="en-US" sz="3000" dirty="0">
                <a:latin typeface="Eras Bold ITC" panose="020B0907030504020204" pitchFamily="34" charset="0"/>
              </a:rPr>
              <a:t>.</a:t>
            </a:r>
          </a:p>
          <a:p>
            <a:endParaRPr lang="en-US" sz="3000" dirty="0"/>
          </a:p>
        </p:txBody>
      </p:sp>
      <p:pic>
        <p:nvPicPr>
          <p:cNvPr id="32770" name="Picture 2" descr="Growth of Israel in Egypt | Bible Story"/>
          <p:cNvPicPr>
            <a:picLocks noChangeAspect="1" noChangeArrowheads="1"/>
          </p:cNvPicPr>
          <p:nvPr/>
        </p:nvPicPr>
        <p:blipFill>
          <a:blip r:embed="rId2"/>
          <a:srcRect t="17187" b="4687"/>
          <a:stretch>
            <a:fillRect/>
          </a:stretch>
        </p:blipFill>
        <p:spPr bwMode="auto">
          <a:xfrm>
            <a:off x="0" y="0"/>
            <a:ext cx="9144000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na Pengakuan Yesus Dalam Alkitab Bahwa Dia Beragama Kristen? | REC -  Reformed Exodus Community"/>
          <p:cNvPicPr>
            <a:picLocks noChangeAspect="1" noChangeArrowheads="1"/>
          </p:cNvPicPr>
          <p:nvPr/>
        </p:nvPicPr>
        <p:blipFill>
          <a:blip r:embed="rId2"/>
          <a:srcRect l="11202" r="1096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232"/>
            <a:ext cx="6143668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Eras Demi ITC" pitchFamily="34" charset="0"/>
              </a:rPr>
              <a:t>	Hal </a:t>
            </a:r>
            <a:r>
              <a:rPr lang="en-US" sz="2800" dirty="0" err="1">
                <a:latin typeface="Eras Demi ITC" pitchFamily="34" charset="0"/>
              </a:rPr>
              <a:t>terpenting</a:t>
            </a:r>
            <a:r>
              <a:rPr lang="en-US" sz="2800" dirty="0">
                <a:latin typeface="Eras Demi ITC" pitchFamily="34" charset="0"/>
              </a:rPr>
              <a:t> yang </a:t>
            </a:r>
            <a:r>
              <a:rPr lang="en-US" sz="2800" dirty="0" err="1">
                <a:latin typeface="Eras Demi ITC" pitchFamily="34" charset="0"/>
              </a:rPr>
              <a:t>kita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perlu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mengerti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dari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kisah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tentang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keturunan</a:t>
            </a:r>
            <a:r>
              <a:rPr lang="en-US" sz="2800" dirty="0">
                <a:latin typeface="Eras Demi ITC" pitchFamily="34" charset="0"/>
              </a:rPr>
              <a:t> Abraham </a:t>
            </a:r>
            <a:r>
              <a:rPr lang="en-US" sz="2800" dirty="0" err="1">
                <a:latin typeface="Eras Demi ITC" pitchFamily="34" charset="0"/>
              </a:rPr>
              <a:t>ini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perjalanan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rohani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mereka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adalah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bahwa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kisah-kisah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ini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adalah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bagian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SEJARAH KESELAMATAN;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adalah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bagian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dari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rencana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Tuhan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untuk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membawa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penebusan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kepada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sebanyak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mungkin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orang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planet yang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jatuh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ke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dalam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dosa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Eras Demi ITC" pitchFamily="34" charset="0"/>
              </a:rPr>
              <a:t>ini</a:t>
            </a:r>
            <a:r>
              <a:rPr lang="en-US" sz="2800" dirty="0">
                <a:solidFill>
                  <a:srgbClr val="C00000"/>
                </a:solidFill>
                <a:latin typeface="Eras Demi ITC" pitchFamily="34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2220</Words>
  <Application>Microsoft Office PowerPoint</Application>
  <PresentationFormat>On-screen Show (4:3)</PresentationFormat>
  <Paragraphs>83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Amasis MT Pro Black</vt:lpstr>
      <vt:lpstr>Arial</vt:lpstr>
      <vt:lpstr>Bahnschrift SemiBold Condensed</vt:lpstr>
      <vt:lpstr>Berlin Sans FB</vt:lpstr>
      <vt:lpstr>Berlin Sans FB Demi</vt:lpstr>
      <vt:lpstr>Bernard MT Condensed</vt:lpstr>
      <vt:lpstr>Calibri</vt:lpstr>
      <vt:lpstr>Eras Bold ITC</vt:lpstr>
      <vt:lpstr>Eras Demi ITC</vt:lpstr>
      <vt:lpstr>Franklin Gothic Demi Cond</vt:lpstr>
      <vt:lpstr>Gill Sans Ultra Bold Condensed</vt:lpstr>
      <vt:lpstr>Impact</vt:lpstr>
      <vt:lpstr>Tw Cen MT Condensed Extra Bold</vt:lpstr>
      <vt:lpstr>Wingdings</vt:lpstr>
      <vt:lpstr>Office Theme</vt:lpstr>
      <vt:lpstr>ISRAEL di MESIR</vt:lpstr>
      <vt:lpstr>KEJADIAN 47:27</vt:lpstr>
      <vt:lpstr>PowerPoint Presentation</vt:lpstr>
      <vt:lpstr>YAKUB PERGI KEPADA YUSUF Minggu, 19 Juni 2022</vt:lpstr>
      <vt:lpstr>Apa yang mendorong semangat Yakub untuk pergi ke Mesir?</vt:lpstr>
      <vt:lpstr>PowerPoint Presentation</vt:lpstr>
      <vt:lpstr>PowerPoint Presentation</vt:lpstr>
      <vt:lpstr>PowerPoint Presentation</vt:lpstr>
      <vt:lpstr>PowerPoint Presentation</vt:lpstr>
      <vt:lpstr>Roma 10:12,13</vt:lpstr>
      <vt:lpstr>YAKUB TINGGAL DI MESIR Senin, 20 Juni 2022</vt:lpstr>
      <vt:lpstr>PowerPoint Presentation</vt:lpstr>
      <vt:lpstr>Nampaknya Yusuf menghendaki agar saudara-saudaranya tidak berada dalam pekerjaan di lingkaran istana Mesir.   Apa yang menjadi alasan Yusuf dan bagaimana cara  Yusuf menghindarkan saudara-saudaranya bekerja  di lingkaran istana Mesir? </vt:lpstr>
      <vt:lpstr>PowerPoint Presentation</vt:lpstr>
      <vt:lpstr>PowerPoint Presentation</vt:lpstr>
      <vt:lpstr>PowerPoint Presentation</vt:lpstr>
      <vt:lpstr>YAKUB MEMBERKATI ANAK-ANAK YUSUF Selasa, 21 Juni 2022</vt:lpstr>
      <vt:lpstr>PowerPoint Presentation</vt:lpstr>
      <vt:lpstr>Kejadian 48 mencatat kesaksian pribadi Yakub tentang kesetiaan Tuhan kepada mereka di masa lalu dan janji-Nya untuk mereka di masa depan. Apa saja yang disaksikan Yakub?</vt:lpstr>
      <vt:lpstr>PowerPoint Presentation</vt:lpstr>
      <vt:lpstr>PowerPoint Presentation</vt:lpstr>
      <vt:lpstr>YAKUB MEMBERKATI ANAK-ANAKNYA Rabu, 22 Juni 2022</vt:lpstr>
      <vt:lpstr>PowerPoint Presentation</vt:lpstr>
      <vt:lpstr>PowerPoint Presentation</vt:lpstr>
      <vt:lpstr>PowerPoint Presentation</vt:lpstr>
      <vt:lpstr> Ellen White, Alfa dan Omega, jld. 1, hlm. 275 </vt:lpstr>
      <vt:lpstr>PowerPoint Presentation</vt:lpstr>
      <vt:lpstr>HARAPAN MENGENAI TANAH PERJANJIAN Kamis, 23 Juni 2022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 di MESIR</dc:title>
  <dc:creator>Daniel Siswanto</dc:creator>
  <cp:lastModifiedBy>daniel siswanto</cp:lastModifiedBy>
  <cp:revision>34</cp:revision>
  <dcterms:created xsi:type="dcterms:W3CDTF">2022-06-20T03:24:30Z</dcterms:created>
  <dcterms:modified xsi:type="dcterms:W3CDTF">2022-06-23T08:24:08Z</dcterms:modified>
</cp:coreProperties>
</file>