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7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71" r:id="rId12"/>
    <p:sldId id="264" r:id="rId13"/>
    <p:sldId id="265" r:id="rId14"/>
    <p:sldId id="266" r:id="rId15"/>
    <p:sldId id="273" r:id="rId16"/>
    <p:sldId id="267" r:id="rId17"/>
    <p:sldId id="268" r:id="rId18"/>
    <p:sldId id="269" r:id="rId19"/>
    <p:sldId id="270" r:id="rId20"/>
    <p:sldId id="274" r:id="rId21"/>
    <p:sldId id="277" r:id="rId22"/>
    <p:sldId id="275" r:id="rId23"/>
    <p:sldId id="278" r:id="rId24"/>
    <p:sldId id="279" r:id="rId25"/>
    <p:sldId id="276" r:id="rId26"/>
    <p:sldId id="281" r:id="rId27"/>
    <p:sldId id="282" r:id="rId28"/>
    <p:sldId id="285" r:id="rId29"/>
    <p:sldId id="283" r:id="rId30"/>
    <p:sldId id="284" r:id="rId31"/>
    <p:sldId id="286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519A7-FE1C-4E02-8EFD-F6427A7E802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3D617-3550-4CBA-B8F8-2EA84F7B7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3D617-3550-4CBA-B8F8-2EA84F7B7F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729-B7C4-4B52-BE56-8C2C752EFC7C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32C6-C27E-44C7-BD4B-FA1272C3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729-B7C4-4B52-BE56-8C2C752EFC7C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32C6-C27E-44C7-BD4B-FA1272C3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729-B7C4-4B52-BE56-8C2C752EFC7C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32C6-C27E-44C7-BD4B-FA1272C3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729-B7C4-4B52-BE56-8C2C752EFC7C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32C6-C27E-44C7-BD4B-FA1272C3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729-B7C4-4B52-BE56-8C2C752EFC7C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32C6-C27E-44C7-BD4B-FA1272C3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729-B7C4-4B52-BE56-8C2C752EFC7C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32C6-C27E-44C7-BD4B-FA1272C3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729-B7C4-4B52-BE56-8C2C752EFC7C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32C6-C27E-44C7-BD4B-FA1272C3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729-B7C4-4B52-BE56-8C2C752EFC7C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32C6-C27E-44C7-BD4B-FA1272C3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729-B7C4-4B52-BE56-8C2C752EFC7C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32C6-C27E-44C7-BD4B-FA1272C3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729-B7C4-4B52-BE56-8C2C752EFC7C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32C6-C27E-44C7-BD4B-FA1272C3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2729-B7C4-4B52-BE56-8C2C752EFC7C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32C6-C27E-44C7-BD4B-FA1272C3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A2729-B7C4-4B52-BE56-8C2C752EFC7C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632C6-C27E-44C7-BD4B-FA1272C3F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8" descr="Imagen que contiene grupo, parado, caminando, cuarto&#10;&#10;Descripción generada automáticamente">
            <a:extLst>
              <a:ext uri="{FF2B5EF4-FFF2-40B4-BE49-F238E27FC236}">
                <a16:creationId xmlns:a16="http://schemas.microsoft.com/office/drawing/2014/main" id="{7FFD3099-6B8D-3EAB-BC14-55060D2B5D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2" b="1442"/>
          <a:stretch/>
        </p:blipFill>
        <p:spPr>
          <a:xfrm>
            <a:off x="2349120" y="1021"/>
            <a:ext cx="6794879" cy="6855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2645" y="650418"/>
            <a:ext cx="4569875" cy="3367554"/>
          </a:xfrm>
        </p:spPr>
        <p:txBody>
          <a:bodyPr anchor="b">
            <a:normAutofit/>
          </a:bodyPr>
          <a:lstStyle/>
          <a:p>
            <a:pPr algn="l"/>
            <a:r>
              <a:rPr lang="en-US" sz="5700" dirty="0">
                <a:latin typeface="Amasis MT Pro Black" panose="02040A04050005020304" pitchFamily="18" charset="0"/>
              </a:rPr>
              <a:t>YUSUF, PANGERAN MESIR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0968" y="4713009"/>
            <a:ext cx="4983600" cy="151708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/>
              <a:t>Pelajaran ke-12, </a:t>
            </a:r>
            <a:r>
              <a:rPr lang="en-US" sz="2800" dirty="0" err="1"/>
              <a:t>Triwulan</a:t>
            </a:r>
            <a:r>
              <a:rPr lang="en-US" sz="2800" dirty="0"/>
              <a:t> II</a:t>
            </a:r>
          </a:p>
          <a:p>
            <a:pPr algn="l">
              <a:lnSpc>
                <a:spcPct val="90000"/>
              </a:lnSpc>
            </a:pPr>
            <a:r>
              <a:rPr lang="en-US" sz="2800" dirty="0" err="1"/>
              <a:t>Tahun</a:t>
            </a:r>
            <a:r>
              <a:rPr lang="en-US" sz="2800" dirty="0"/>
              <a:t> 2022</a:t>
            </a:r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4394613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10" descr="Imagen que contiene persona, hombre, grupo, vaca&#10;&#10;Descripción generada automáticamente">
            <a:extLst>
              <a:ext uri="{FF2B5EF4-FFF2-40B4-BE49-F238E27FC236}">
                <a16:creationId xmlns:a16="http://schemas.microsoft.com/office/drawing/2014/main" id="{EFE1A630-C385-5A09-9358-61F5789B2F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90" r="6229"/>
          <a:stretch/>
        </p:blipFill>
        <p:spPr>
          <a:xfrm>
            <a:off x="20" y="2"/>
            <a:ext cx="4571752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3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93978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C00000"/>
                </a:solidFill>
                <a:latin typeface="Bernard MT Condensed" pitchFamily="18" charset="0"/>
              </a:rPr>
              <a:t>Sifat pemeliharaan Allah dari pertemuan ini disorot melalui </a:t>
            </a:r>
            <a:br>
              <a:rPr lang="sv-SE" sz="2800" dirty="0">
                <a:solidFill>
                  <a:srgbClr val="C00000"/>
                </a:solidFill>
                <a:latin typeface="Bernard MT Condensed" pitchFamily="18" charset="0"/>
              </a:rPr>
            </a:br>
            <a:r>
              <a:rPr lang="sv-SE" sz="2800" dirty="0">
                <a:solidFill>
                  <a:srgbClr val="C00000"/>
                </a:solidFill>
                <a:latin typeface="Bernard MT Condensed" pitchFamily="18" charset="0"/>
              </a:rPr>
              <a:t>dua karakter fundamental, yaitu :</a:t>
            </a:r>
            <a:endParaRPr lang="en-US" sz="28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00" y="1714488"/>
            <a:ext cx="80010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Franklin Gothic Demi Cond" pitchFamily="34" charset="0"/>
              </a:rPr>
              <a:t>Dilihat</a:t>
            </a:r>
            <a:r>
              <a:rPr lang="en-US" sz="36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Franklin Gothic Demi Cond" pitchFamily="34" charset="0"/>
              </a:rPr>
              <a:t>dari</a:t>
            </a:r>
            <a:r>
              <a:rPr lang="en-US" sz="36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Franklin Gothic Demi Cond" pitchFamily="34" charset="0"/>
              </a:rPr>
              <a:t>penggenapan</a:t>
            </a:r>
            <a:r>
              <a:rPr lang="en-US" sz="36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Franklin Gothic Demi Cond" pitchFamily="34" charset="0"/>
              </a:rPr>
              <a:t>mimpi</a:t>
            </a:r>
            <a:r>
              <a:rPr lang="en-US" sz="3600" dirty="0">
                <a:solidFill>
                  <a:srgbClr val="FFFF00"/>
                </a:solidFill>
                <a:latin typeface="Franklin Gothic Demi Cond" pitchFamily="34" charset="0"/>
              </a:rPr>
              <a:t> Yusuf.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Penggenapan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mimpi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Yusuf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berkembang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3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tahap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, oleh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karena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saudara-saudara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Yusuf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mengunjungi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Mesir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dan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bertemu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Yusuf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sebanyak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3 kali. </a:t>
            </a:r>
            <a:r>
              <a:rPr lang="en-US" sz="2400" dirty="0" err="1">
                <a:solidFill>
                  <a:srgbClr val="FFC000"/>
                </a:solidFill>
                <a:latin typeface="Franklin Gothic Demi Cond" pitchFamily="34" charset="0"/>
              </a:rPr>
              <a:t>Pertemuan</a:t>
            </a:r>
            <a:r>
              <a:rPr lang="en-US" sz="2400" dirty="0">
                <a:solidFill>
                  <a:srgbClr val="FFC0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Franklin Gothic Demi Cond" pitchFamily="34" charset="0"/>
              </a:rPr>
              <a:t>pertama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terjadi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hanya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10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saudara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Yusuf [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Kejadian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42], </a:t>
            </a:r>
            <a:r>
              <a:rPr lang="en-US" sz="2400" dirty="0" err="1">
                <a:solidFill>
                  <a:srgbClr val="FFC000"/>
                </a:solidFill>
                <a:latin typeface="Franklin Gothic Demi Cond" pitchFamily="34" charset="0"/>
              </a:rPr>
              <a:t>pertemuan</a:t>
            </a:r>
            <a:r>
              <a:rPr lang="en-US" sz="2400" dirty="0">
                <a:solidFill>
                  <a:srgbClr val="FFC0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Franklin Gothic Demi Cond" pitchFamily="34" charset="0"/>
              </a:rPr>
              <a:t>kedua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10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saudara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Yusuf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ditambah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Benyamin [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Kejadian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43-45], </a:t>
            </a:r>
            <a:r>
              <a:rPr lang="en-US" sz="2400" dirty="0" err="1">
                <a:solidFill>
                  <a:srgbClr val="FFC000"/>
                </a:solidFill>
                <a:latin typeface="Franklin Gothic Demi Cond" pitchFamily="34" charset="0"/>
              </a:rPr>
              <a:t>pertemuan</a:t>
            </a:r>
            <a:r>
              <a:rPr lang="en-US" sz="2400" dirty="0">
                <a:solidFill>
                  <a:srgbClr val="FFC0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Franklin Gothic Demi Cond" pitchFamily="34" charset="0"/>
              </a:rPr>
              <a:t>ketiga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seluruh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saudara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Yusuf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Yakub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, ayah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mereka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[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Kejadian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46-47]. Yusuf yang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diejek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oleh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saudara-saudaranya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karena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mimpinya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kini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mimpi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itu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menjadi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kenyataan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Saudara-saudara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Yusuf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datang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sujud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menyembah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kepada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Yusuf,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tepat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seperti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mimpi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Yusuf,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sebab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sekarang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Yusuf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di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Mesir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telah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menjadi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"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mangkubumi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di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negeri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itu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" [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Kejadian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42:6]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"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tuan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atas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negeri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itu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" [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Kejadian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42:30,33].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58" y="2643182"/>
            <a:ext cx="4572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1</a:t>
            </a:r>
            <a:endParaRPr lang="en-US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3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49754" y="116632"/>
            <a:ext cx="7786742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Franklin Gothic Demi Cond" pitchFamily="34" charset="0"/>
              </a:rPr>
              <a:t>Karakter</a:t>
            </a:r>
            <a:r>
              <a:rPr lang="en-US" sz="36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Franklin Gothic Demi Cond" pitchFamily="34" charset="0"/>
              </a:rPr>
              <a:t>pembalasan</a:t>
            </a:r>
            <a:r>
              <a:rPr lang="en-US" sz="3600" dirty="0">
                <a:solidFill>
                  <a:srgbClr val="FFFF00"/>
                </a:solidFill>
                <a:latin typeface="Franklin Gothic Demi Cond" pitchFamily="34" charset="0"/>
              </a:rPr>
              <a:t> yang </a:t>
            </a:r>
            <a:r>
              <a:rPr lang="en-US" sz="3600" dirty="0" err="1">
                <a:solidFill>
                  <a:srgbClr val="FFFF00"/>
                </a:solidFill>
                <a:latin typeface="Franklin Gothic Demi Cond" pitchFamily="34" charset="0"/>
              </a:rPr>
              <a:t>adil</a:t>
            </a:r>
            <a:r>
              <a:rPr lang="en-US" sz="3600" dirty="0">
                <a:solidFill>
                  <a:srgbClr val="FFFF00"/>
                </a:solidFill>
                <a:latin typeface="Franklin Gothic Demi Cond" pitchFamily="34" charset="0"/>
              </a:rPr>
              <a:t>. </a:t>
            </a:r>
          </a:p>
          <a:p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Frasa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"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mereka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berkata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seorang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kepada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yang lain" [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Kejadian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42:21]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frasa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ini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juga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digunakan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ketika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mereka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mulai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berkomplot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untuk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menyingkirkan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Yusuf [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Kejadian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37:19-20].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Persinggahan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saudara-saudara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Yusuf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di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penjara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[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Kejadian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42:17]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juga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mencerminkan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persinggahan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Yusuf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di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penjara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[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Kejadian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40:3-4].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Faktanya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adalah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saudara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laki-laki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Yusuf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menghubungkan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apa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yang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saat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ini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terjadi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pada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mereka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dengan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apa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yang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mereka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lakukan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terhadap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Yusuf 20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tahun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sebelumnya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.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Kemudian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mereka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berkata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satu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sama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lain, "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Betul-betullah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kita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menanggung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akibat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dosa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kita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terhadap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adik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kita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itu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: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bukankah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kita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melihat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bagaimana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sesak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hatinya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ketika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ia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memohon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belas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kasihan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kepada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kita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tetapi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kita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tidak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mendengarkan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permohonannya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.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Itulah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sebabnya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kesesakan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ini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menimpa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kita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" [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Kejadian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42:21].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Perkataan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Ruben "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Sekarang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darahnya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dituntut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dari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pada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kita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" [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Kejadian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42:22],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ini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menggemakan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peringatan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masa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lalunya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"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Janganlah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tumpahkan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darah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" [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Kejadian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37:22],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hal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ini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memperkuat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hubungan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antara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apa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yang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mereka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sekarang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hadapi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dan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apa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yang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telah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mereka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Franklin Gothic Demi Cond" pitchFamily="34" charset="0"/>
              </a:rPr>
              <a:t>lakukan</a:t>
            </a:r>
            <a:r>
              <a:rPr lang="en-US" sz="2300" dirty="0">
                <a:solidFill>
                  <a:schemeClr val="bg1"/>
                </a:solidFill>
                <a:latin typeface="Franklin Gothic Demi Cond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158" y="2500306"/>
            <a:ext cx="4572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2</a:t>
            </a:r>
            <a:endParaRPr lang="en-US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na Pengakuan Yesus Dalam Alkitab Bahwa Dia Beragama Kristen? | REC -  Reformed Exodus Community"/>
          <p:cNvPicPr>
            <a:picLocks noChangeAspect="1" noChangeArrowheads="1"/>
          </p:cNvPicPr>
          <p:nvPr/>
        </p:nvPicPr>
        <p:blipFill>
          <a:blip r:embed="rId2"/>
          <a:srcRect l="11202" r="10963"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00042"/>
            <a:ext cx="5286380" cy="6143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>
                <a:latin typeface="Rockwell" pitchFamily="18" charset="0"/>
              </a:rPr>
              <a:t>	</a:t>
            </a:r>
            <a:r>
              <a:rPr lang="en-US" sz="3000" dirty="0" err="1">
                <a:latin typeface="Franklin Gothic Demi Cond" pitchFamily="34" charset="0"/>
              </a:rPr>
              <a:t>Mengingat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apa</a:t>
            </a:r>
            <a:r>
              <a:rPr lang="en-US" sz="3000" dirty="0">
                <a:latin typeface="Franklin Gothic Demi Cond" pitchFamily="34" charset="0"/>
              </a:rPr>
              <a:t> yang </a:t>
            </a:r>
            <a:r>
              <a:rPr lang="en-US" sz="3000" dirty="0" err="1">
                <a:latin typeface="Franklin Gothic Demi Cond" pitchFamily="34" charset="0"/>
              </a:rPr>
              <a:t>Juruselamat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kita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telah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lakukan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bagi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kita</a:t>
            </a:r>
            <a:r>
              <a:rPr lang="en-US" sz="3000" dirty="0">
                <a:latin typeface="Franklin Gothic Demi Cond" pitchFamily="34" charset="0"/>
              </a:rPr>
              <a:t> [Roma 5:7-11] </a:t>
            </a:r>
            <a:r>
              <a:rPr lang="en-US" sz="3000" dirty="0" err="1">
                <a:latin typeface="Franklin Gothic Demi Cond" pitchFamily="34" charset="0"/>
              </a:rPr>
              <a:t>dan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janji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pengampunan</a:t>
            </a:r>
            <a:r>
              <a:rPr lang="en-US" sz="3000" dirty="0">
                <a:latin typeface="Franklin Gothic Demi Cond" pitchFamily="34" charset="0"/>
              </a:rPr>
              <a:t> Allah </a:t>
            </a:r>
            <a:r>
              <a:rPr lang="en-US" sz="3000" dirty="0" err="1">
                <a:latin typeface="Franklin Gothic Demi Cond" pitchFamily="34" charset="0"/>
              </a:rPr>
              <a:t>melalui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Yesus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begitu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penting</a:t>
            </a:r>
            <a:r>
              <a:rPr lang="en-US" sz="3000" dirty="0">
                <a:latin typeface="Franklin Gothic Demi Cond" pitchFamily="34" charset="0"/>
              </a:rPr>
              <a:t>, </a:t>
            </a:r>
            <a:r>
              <a:rPr lang="en-US" sz="3000" dirty="0" err="1">
                <a:latin typeface="Franklin Gothic Demi Cond" pitchFamily="34" charset="0"/>
              </a:rPr>
              <a:t>maka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ketika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kita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jatuh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ke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dalam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dosa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dan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sangat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menyesalinya</a:t>
            </a:r>
            <a:r>
              <a:rPr lang="en-US" sz="3000" dirty="0">
                <a:latin typeface="Franklin Gothic Demi Cond" pitchFamily="34" charset="0"/>
              </a:rPr>
              <a:t>, </a:t>
            </a:r>
            <a:r>
              <a:rPr lang="en-US" sz="3000" dirty="0" err="1">
                <a:latin typeface="Franklin Gothic Demi Cond" pitchFamily="34" charset="0"/>
              </a:rPr>
              <a:t>hal</a:t>
            </a:r>
            <a:r>
              <a:rPr lang="en-US" sz="3000" dirty="0">
                <a:latin typeface="Franklin Gothic Demi Cond" pitchFamily="34" charset="0"/>
              </a:rPr>
              <a:t> yang </a:t>
            </a:r>
            <a:r>
              <a:rPr lang="en-US" sz="3000" dirty="0" err="1">
                <a:latin typeface="Franklin Gothic Demi Cond" pitchFamily="34" charset="0"/>
              </a:rPr>
              <a:t>sangat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penting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bagi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kita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adalah</a:t>
            </a:r>
            <a:r>
              <a:rPr lang="en-US" sz="3000" dirty="0">
                <a:latin typeface="Rockwell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Gill Sans Ultra Bold Condensed" pitchFamily="34" charset="0"/>
              </a:rPr>
              <a:t>bangkit</a:t>
            </a:r>
            <a:r>
              <a:rPr lang="en-US" sz="30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Gill Sans Ultra Bold Condensed" pitchFamily="34" charset="0"/>
              </a:rPr>
              <a:t>dan</a:t>
            </a:r>
            <a:r>
              <a:rPr lang="en-US" sz="30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Gill Sans Ultra Bold Condensed" pitchFamily="34" charset="0"/>
              </a:rPr>
              <a:t>semaksimal</a:t>
            </a:r>
            <a:r>
              <a:rPr lang="en-US" sz="30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Gill Sans Ultra Bold Condensed" pitchFamily="34" charset="0"/>
              </a:rPr>
              <a:t>mungkin</a:t>
            </a:r>
            <a:r>
              <a:rPr lang="en-US" sz="30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Gill Sans Ultra Bold Condensed" pitchFamily="34" charset="0"/>
              </a:rPr>
              <a:t>memperbaiki</a:t>
            </a:r>
            <a:r>
              <a:rPr lang="en-US" sz="30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Gill Sans Ultra Bold Condensed" pitchFamily="34" charset="0"/>
              </a:rPr>
              <a:t>apa</a:t>
            </a:r>
            <a:r>
              <a:rPr lang="en-US" sz="3000" dirty="0">
                <a:solidFill>
                  <a:srgbClr val="C00000"/>
                </a:solidFill>
                <a:latin typeface="Gill Sans Ultra Bold Condensed" pitchFamily="34" charset="0"/>
              </a:rPr>
              <a:t> yang </a:t>
            </a:r>
            <a:r>
              <a:rPr lang="en-US" sz="3000" dirty="0" err="1">
                <a:solidFill>
                  <a:srgbClr val="C00000"/>
                </a:solidFill>
                <a:latin typeface="Gill Sans Ultra Bold Condensed" pitchFamily="34" charset="0"/>
              </a:rPr>
              <a:t>telah</a:t>
            </a:r>
            <a:r>
              <a:rPr lang="en-US" sz="30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Gill Sans Ultra Bold Condensed" pitchFamily="34" charset="0"/>
              </a:rPr>
              <a:t>kita</a:t>
            </a:r>
            <a:r>
              <a:rPr lang="en-US" sz="30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Gill Sans Ultra Bold Condensed" pitchFamily="34" charset="0"/>
              </a:rPr>
              <a:t>lakukan</a:t>
            </a:r>
            <a:r>
              <a:rPr lang="en-US" sz="30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Gill Sans Ultra Bold Condensed" pitchFamily="34" charset="0"/>
              </a:rPr>
              <a:t>dengan</a:t>
            </a:r>
            <a:r>
              <a:rPr lang="en-US" sz="30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Gill Sans Ultra Bold Condensed" pitchFamily="34" charset="0"/>
              </a:rPr>
              <a:t>pertolongan</a:t>
            </a:r>
            <a:r>
              <a:rPr lang="en-US" sz="30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Gill Sans Ultra Bold Condensed" pitchFamily="34" charset="0"/>
              </a:rPr>
              <a:t>Tuhan</a:t>
            </a:r>
            <a:r>
              <a:rPr lang="en-US" sz="3000" dirty="0">
                <a:solidFill>
                  <a:srgbClr val="C00000"/>
                </a:solidFill>
                <a:latin typeface="Gill Sans Ultra Bold Condensed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88"/>
            <a:ext cx="9167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6008712" cy="16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Impact" pitchFamily="34" charset="0"/>
              </a:rPr>
              <a:t>YUSUF DAN BENYAMIN</a:t>
            </a:r>
            <a:br>
              <a:rPr lang="en-US" sz="3200" dirty="0">
                <a:latin typeface="Impact" pitchFamily="34" charset="0"/>
              </a:rPr>
            </a:br>
            <a:r>
              <a:rPr lang="en-US" sz="2800" dirty="0" err="1">
                <a:solidFill>
                  <a:schemeClr val="bg1"/>
                </a:solidFill>
                <a:latin typeface="Bernard MT Condensed" pitchFamily="18" charset="0"/>
              </a:rPr>
              <a:t>Selasa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, 14 </a:t>
            </a:r>
            <a:r>
              <a:rPr lang="en-US" sz="2800" dirty="0" err="1">
                <a:solidFill>
                  <a:schemeClr val="bg1"/>
                </a:solidFill>
                <a:latin typeface="Bernard MT Condensed" pitchFamily="18" charset="0"/>
              </a:rPr>
              <a:t>Juni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7364"/>
            <a:ext cx="5929322" cy="46863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>
                <a:latin typeface="Berlin Sans FB" pitchFamily="34" charset="0"/>
              </a:rPr>
              <a:t>	</a:t>
            </a:r>
            <a:r>
              <a:rPr lang="en-US" sz="2600" dirty="0" err="1">
                <a:latin typeface="Berlin Sans FB" pitchFamily="34" charset="0"/>
              </a:rPr>
              <a:t>Masa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kelaparan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masih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belum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berakhir</a:t>
            </a:r>
            <a:r>
              <a:rPr lang="en-US" sz="2600" dirty="0">
                <a:latin typeface="Berlin Sans FB" pitchFamily="34" charset="0"/>
              </a:rPr>
              <a:t>. Dari </a:t>
            </a:r>
            <a:r>
              <a:rPr lang="en-US" sz="2600" dirty="0" err="1">
                <a:latin typeface="Berlin Sans FB" pitchFamily="34" charset="0"/>
              </a:rPr>
              <a:t>berbagai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tempat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orang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datang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ke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Mesir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untuk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membeli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bahan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makanan</a:t>
            </a:r>
            <a:r>
              <a:rPr lang="en-US" sz="2600" dirty="0">
                <a:latin typeface="Berlin Sans FB" pitchFamily="34" charset="0"/>
              </a:rPr>
              <a:t>. </a:t>
            </a:r>
            <a:r>
              <a:rPr lang="en-US" sz="2600" dirty="0" err="1">
                <a:latin typeface="Berlin Sans FB" pitchFamily="34" charset="0"/>
              </a:rPr>
              <a:t>Untuk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kunjungan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pertama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saudara-saudara</a:t>
            </a:r>
            <a:r>
              <a:rPr lang="en-US" sz="2600" dirty="0">
                <a:latin typeface="Berlin Sans FB" pitchFamily="34" charset="0"/>
              </a:rPr>
              <a:t> Yusuf </a:t>
            </a:r>
            <a:r>
              <a:rPr lang="en-US" sz="2600" dirty="0" err="1">
                <a:latin typeface="Berlin Sans FB" pitchFamily="34" charset="0"/>
              </a:rPr>
              <a:t>berhasil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membeli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bahan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makanan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namun</a:t>
            </a:r>
            <a:r>
              <a:rPr lang="en-US" sz="2600" dirty="0">
                <a:latin typeface="Berlin Sans FB" pitchFamily="34" charset="0"/>
              </a:rPr>
              <a:t> Simeon </a:t>
            </a:r>
            <a:r>
              <a:rPr lang="en-US" sz="2600" dirty="0" err="1">
                <a:latin typeface="Berlin Sans FB" pitchFamily="34" charset="0"/>
              </a:rPr>
              <a:t>ditahan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di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Mesir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sampai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saudara-saudara</a:t>
            </a:r>
            <a:r>
              <a:rPr lang="en-US" sz="2600" dirty="0">
                <a:latin typeface="Berlin Sans FB" pitchFamily="34" charset="0"/>
              </a:rPr>
              <a:t> Yusuf </a:t>
            </a:r>
            <a:r>
              <a:rPr lang="en-US" sz="2600" dirty="0" err="1">
                <a:latin typeface="Berlin Sans FB" pitchFamily="34" charset="0"/>
              </a:rPr>
              <a:t>dapat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membawa</a:t>
            </a:r>
            <a:r>
              <a:rPr lang="en-US" sz="2600" dirty="0">
                <a:latin typeface="Berlin Sans FB" pitchFamily="34" charset="0"/>
              </a:rPr>
              <a:t> Benyamin, </a:t>
            </a:r>
            <a:r>
              <a:rPr lang="en-US" sz="2600" dirty="0" err="1">
                <a:latin typeface="Berlin Sans FB" pitchFamily="34" charset="0"/>
              </a:rPr>
              <a:t>adik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bungsu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mereka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ke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Mesir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seperti</a:t>
            </a:r>
            <a:r>
              <a:rPr lang="en-US" sz="2600" dirty="0">
                <a:latin typeface="Berlin Sans FB" pitchFamily="34" charset="0"/>
              </a:rPr>
              <a:t> yang </a:t>
            </a:r>
            <a:r>
              <a:rPr lang="en-US" sz="2600" dirty="0" err="1">
                <a:latin typeface="Berlin Sans FB" pitchFamily="34" charset="0"/>
              </a:rPr>
              <a:t>diperintahkan</a:t>
            </a:r>
            <a:r>
              <a:rPr lang="en-US" sz="2600" dirty="0">
                <a:latin typeface="Berlin Sans FB" pitchFamily="34" charset="0"/>
              </a:rPr>
              <a:t> Yusuf.</a:t>
            </a:r>
          </a:p>
        </p:txBody>
      </p:sp>
      <p:pic>
        <p:nvPicPr>
          <p:cNvPr id="9218" name="Picture 2" descr="Saudara-Saudara Yusuf Pergi ke Mesir untuk Membeli Gandum – Allah itu Kasi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000372"/>
            <a:ext cx="3524270" cy="26433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Franklin Gothic Demi Cond" pitchFamily="34" charset="0"/>
              </a:rPr>
              <a:t>Persedian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makanan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keluarga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Yakub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semakin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menipis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mereka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harus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kembali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ke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Mesir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untuk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membeli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bahan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makanan</a:t>
            </a:r>
            <a:r>
              <a:rPr lang="en-US" sz="2800" dirty="0">
                <a:latin typeface="Franklin Gothic Demi Cond" pitchFamily="34" charset="0"/>
              </a:rPr>
              <a:t>. </a:t>
            </a:r>
            <a:r>
              <a:rPr lang="en-US" sz="2800" dirty="0" err="1">
                <a:latin typeface="Franklin Gothic Demi Cond" pitchFamily="34" charset="0"/>
              </a:rPr>
              <a:t>Sebenarnya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Yakub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keberatan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untuk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mengizinkan</a:t>
            </a:r>
            <a:r>
              <a:rPr lang="en-US" sz="2800" dirty="0">
                <a:latin typeface="Franklin Gothic Demi Cond" pitchFamily="34" charset="0"/>
              </a:rPr>
              <a:t> Benyamin </a:t>
            </a:r>
            <a:r>
              <a:rPr lang="en-US" sz="2800" dirty="0" err="1">
                <a:latin typeface="Franklin Gothic Demi Cond" pitchFamily="34" charset="0"/>
              </a:rPr>
              <a:t>dibawa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serta</a:t>
            </a:r>
            <a:r>
              <a:rPr lang="en-US" sz="2800" dirty="0">
                <a:latin typeface="Franklin Gothic Demi Cond" pitchFamily="34" charset="0"/>
              </a:rPr>
              <a:t>, </a:t>
            </a:r>
            <a:r>
              <a:rPr lang="en-US" sz="2800" dirty="0" err="1">
                <a:latin typeface="Franklin Gothic Demi Cond" pitchFamily="34" charset="0"/>
              </a:rPr>
              <a:t>namun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karena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kebutuhan</a:t>
            </a:r>
            <a:r>
              <a:rPr lang="en-US" sz="2800" dirty="0">
                <a:latin typeface="Franklin Gothic Demi Cond" pitchFamily="34" charset="0"/>
              </a:rPr>
              <a:t> yang </a:t>
            </a:r>
            <a:r>
              <a:rPr lang="en-US" sz="2800" dirty="0" err="1">
                <a:latin typeface="Franklin Gothic Demi Cond" pitchFamily="34" charset="0"/>
              </a:rPr>
              <a:t>mendesak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jaminan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dari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Yehuda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untuk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membawa</a:t>
            </a:r>
            <a:r>
              <a:rPr lang="en-US" sz="2800" dirty="0">
                <a:latin typeface="Franklin Gothic Demi Cond" pitchFamily="34" charset="0"/>
              </a:rPr>
              <a:t> Benyamin </a:t>
            </a:r>
            <a:r>
              <a:rPr lang="en-US" sz="2800" dirty="0" err="1">
                <a:latin typeface="Franklin Gothic Demi Cond" pitchFamily="34" charset="0"/>
              </a:rPr>
              <a:t>kembali</a:t>
            </a:r>
            <a:r>
              <a:rPr lang="en-US" sz="2800" dirty="0">
                <a:latin typeface="Franklin Gothic Demi Cond" pitchFamily="34" charset="0"/>
              </a:rPr>
              <a:t>, </a:t>
            </a:r>
            <a:r>
              <a:rPr lang="en-US" sz="2800" dirty="0" err="1">
                <a:latin typeface="Franklin Gothic Demi Cond" pitchFamily="34" charset="0"/>
              </a:rPr>
              <a:t>akhirnya</a:t>
            </a:r>
            <a:r>
              <a:rPr lang="en-US" sz="2800" dirty="0">
                <a:latin typeface="Franklin Gothic Demi Cond" pitchFamily="34" charset="0"/>
              </a:rPr>
              <a:t> Benyamin </a:t>
            </a:r>
            <a:r>
              <a:rPr lang="en-US" sz="2800" dirty="0" err="1">
                <a:latin typeface="Franklin Gothic Demi Cond" pitchFamily="34" charset="0"/>
              </a:rPr>
              <a:t>diizinkan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dibawa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serta</a:t>
            </a:r>
            <a:r>
              <a:rPr lang="en-US" sz="2800" dirty="0">
                <a:latin typeface="Franklin Gothic Demi Cond" pitchFamily="34" charset="0"/>
              </a:rPr>
              <a:t>.</a:t>
            </a:r>
          </a:p>
        </p:txBody>
      </p:sp>
      <p:pic>
        <p:nvPicPr>
          <p:cNvPr id="8196" name="Picture 4" descr="Pertobatan Yang Sejati – Stefanus Setiawan"/>
          <p:cNvPicPr>
            <a:picLocks noChangeAspect="1" noChangeArrowheads="1"/>
          </p:cNvPicPr>
          <p:nvPr/>
        </p:nvPicPr>
        <p:blipFill>
          <a:blip r:embed="rId3"/>
          <a:srcRect t="2884" b="37855"/>
          <a:stretch>
            <a:fillRect/>
          </a:stretch>
        </p:blipFill>
        <p:spPr bwMode="auto">
          <a:xfrm>
            <a:off x="0" y="2793870"/>
            <a:ext cx="9144000" cy="4064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RIWAYAT HIDUP YUSUF MENURUT ALKITAB - TEOLOGIA REFORMED"/>
          <p:cNvPicPr>
            <a:picLocks noChangeAspect="1" noChangeArrowheads="1"/>
          </p:cNvPicPr>
          <p:nvPr/>
        </p:nvPicPr>
        <p:blipFill>
          <a:blip r:embed="rId2"/>
          <a:srcRect t="7812" b="25781"/>
          <a:stretch>
            <a:fillRect/>
          </a:stretch>
        </p:blipFill>
        <p:spPr bwMode="auto">
          <a:xfrm>
            <a:off x="0" y="0"/>
            <a:ext cx="9144000" cy="3643338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643314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	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Ketika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semua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saudara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Yusuf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berdiri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di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hadapan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Yusuf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pada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kunjungan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yang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kedua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, Benyamin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adalah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satu-satunya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orang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yang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dilihat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Yusuf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dan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namanya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dituliskan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[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Kejadian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43:16],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sementara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semua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nama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saudara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Yusuf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lainnya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tidak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disebutkan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;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mereka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hanya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disebut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sebagai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"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orang-orang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ini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" [</a:t>
            </a:r>
            <a:r>
              <a:rPr lang="en-US" sz="2800" dirty="0" err="1">
                <a:solidFill>
                  <a:srgbClr val="C00000"/>
                </a:solidFill>
                <a:latin typeface="Eras Bold ITC" pitchFamily="34" charset="0"/>
              </a:rPr>
              <a:t>Kejadian</a:t>
            </a:r>
            <a:r>
              <a:rPr lang="en-US" sz="2800" dirty="0">
                <a:solidFill>
                  <a:srgbClr val="C00000"/>
                </a:solidFill>
                <a:latin typeface="Eras Bold ITC" pitchFamily="34" charset="0"/>
              </a:rPr>
              <a:t> 43:16].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7166"/>
            <a:ext cx="5643570" cy="6286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dirty="0">
                <a:latin typeface="Franklin Gothic Demi Cond" pitchFamily="34" charset="0"/>
              </a:rPr>
              <a:t>	Benyamin </a:t>
            </a:r>
            <a:r>
              <a:rPr lang="en-US" sz="3000" dirty="0" err="1">
                <a:latin typeface="Franklin Gothic Demi Cond" pitchFamily="34" charset="0"/>
              </a:rPr>
              <a:t>adalah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satu-satunya</a:t>
            </a:r>
            <a:r>
              <a:rPr lang="en-US" sz="3000" dirty="0">
                <a:latin typeface="Franklin Gothic Demi Cond" pitchFamily="34" charset="0"/>
              </a:rPr>
              <a:t> yang </a:t>
            </a:r>
            <a:r>
              <a:rPr lang="en-US" sz="3000" dirty="0" err="1">
                <a:latin typeface="Franklin Gothic Demi Cond" pitchFamily="34" charset="0"/>
              </a:rPr>
              <a:t>disebut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sebagai</a:t>
            </a:r>
            <a:r>
              <a:rPr lang="en-US" sz="3000" dirty="0">
                <a:latin typeface="Franklin Gothic Demi Cond" pitchFamily="34" charset="0"/>
              </a:rPr>
              <a:t> "</a:t>
            </a:r>
            <a:r>
              <a:rPr lang="en-US" sz="3000" dirty="0" err="1">
                <a:latin typeface="Franklin Gothic Demi Cond" pitchFamily="34" charset="0"/>
              </a:rPr>
              <a:t>anak</a:t>
            </a:r>
            <a:r>
              <a:rPr lang="en-US" sz="3000" dirty="0">
                <a:latin typeface="Franklin Gothic Demi Cond" pitchFamily="34" charset="0"/>
              </a:rPr>
              <a:t>" [</a:t>
            </a:r>
            <a:r>
              <a:rPr lang="en-US" sz="3000" dirty="0" err="1">
                <a:latin typeface="Franklin Gothic Demi Cond" pitchFamily="34" charset="0"/>
              </a:rPr>
              <a:t>Kejadian</a:t>
            </a:r>
            <a:r>
              <a:rPr lang="en-US" sz="3000" dirty="0">
                <a:latin typeface="Franklin Gothic Demi Cond" pitchFamily="34" charset="0"/>
              </a:rPr>
              <a:t> 43:29]. </a:t>
            </a:r>
            <a:r>
              <a:rPr lang="en-US" sz="3000" dirty="0" err="1">
                <a:latin typeface="Franklin Gothic Demi Cond" pitchFamily="34" charset="0"/>
              </a:rPr>
              <a:t>Ini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adalah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ungkapan</a:t>
            </a:r>
            <a:r>
              <a:rPr lang="en-US" sz="3000" dirty="0">
                <a:latin typeface="Franklin Gothic Demi Cond" pitchFamily="34" charset="0"/>
              </a:rPr>
              <a:t> yang </a:t>
            </a:r>
            <a:r>
              <a:rPr lang="en-US" sz="3000" dirty="0" err="1">
                <a:latin typeface="Franklin Gothic Demi Cond" pitchFamily="34" charset="0"/>
              </a:rPr>
              <a:t>meyakinkan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dari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kasih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sayang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khusus</a:t>
            </a:r>
            <a:r>
              <a:rPr lang="en-US" sz="3000" dirty="0">
                <a:latin typeface="Franklin Gothic Demi Cond" pitchFamily="34" charset="0"/>
              </a:rPr>
              <a:t>. </a:t>
            </a:r>
            <a:r>
              <a:rPr lang="en-US" sz="3000" dirty="0" err="1">
                <a:solidFill>
                  <a:srgbClr val="C00000"/>
                </a:solidFill>
                <a:latin typeface="Franklin Gothic Demi Cond" pitchFamily="34" charset="0"/>
              </a:rPr>
              <a:t>Berkat</a:t>
            </a:r>
            <a:r>
              <a:rPr lang="en-US" sz="3000" dirty="0">
                <a:solidFill>
                  <a:srgbClr val="C00000"/>
                </a:solidFill>
                <a:latin typeface="Franklin Gothic Demi Cond" pitchFamily="34" charset="0"/>
              </a:rPr>
              <a:t> Yusuf </a:t>
            </a:r>
            <a:r>
              <a:rPr lang="en-US" sz="3000" dirty="0" err="1">
                <a:solidFill>
                  <a:srgbClr val="C00000"/>
                </a:solidFill>
                <a:latin typeface="Franklin Gothic Demi Cond" pitchFamily="34" charset="0"/>
              </a:rPr>
              <a:t>mengacu</a:t>
            </a:r>
            <a:r>
              <a:rPr lang="en-US" sz="30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Franklin Gothic Demi Cond" pitchFamily="34" charset="0"/>
              </a:rPr>
              <a:t>pada</a:t>
            </a:r>
            <a:r>
              <a:rPr lang="en-US" sz="3000" dirty="0">
                <a:solidFill>
                  <a:srgbClr val="C00000"/>
                </a:solidFill>
                <a:latin typeface="Franklin Gothic Demi Cond" pitchFamily="34" charset="0"/>
              </a:rPr>
              <a:t> "</a:t>
            </a:r>
            <a:r>
              <a:rPr lang="en-US" sz="3000" dirty="0" err="1">
                <a:solidFill>
                  <a:srgbClr val="C00000"/>
                </a:solidFill>
                <a:latin typeface="Franklin Gothic Demi Cond" pitchFamily="34" charset="0"/>
              </a:rPr>
              <a:t>kasih</a:t>
            </a:r>
            <a:r>
              <a:rPr lang="en-US" sz="30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Franklin Gothic Demi Cond" pitchFamily="34" charset="0"/>
              </a:rPr>
              <a:t>karunia</a:t>
            </a:r>
            <a:r>
              <a:rPr lang="en-US" sz="3000" dirty="0">
                <a:solidFill>
                  <a:srgbClr val="C00000"/>
                </a:solidFill>
                <a:latin typeface="Franklin Gothic Demi Cond" pitchFamily="34" charset="0"/>
              </a:rPr>
              <a:t>", yang </a:t>
            </a:r>
            <a:r>
              <a:rPr lang="en-US" sz="3000" dirty="0" err="1">
                <a:solidFill>
                  <a:srgbClr val="C00000"/>
                </a:solidFill>
                <a:latin typeface="Franklin Gothic Demi Cond" pitchFamily="34" charset="0"/>
              </a:rPr>
              <a:t>mengingatkan</a:t>
            </a:r>
            <a:r>
              <a:rPr lang="en-US" sz="30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Franklin Gothic Demi Cond" pitchFamily="34" charset="0"/>
              </a:rPr>
              <a:t>pada</a:t>
            </a:r>
            <a:r>
              <a:rPr lang="en-US" sz="30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Franklin Gothic Demi Cond" pitchFamily="34" charset="0"/>
              </a:rPr>
              <a:t>permohonannya</a:t>
            </a:r>
            <a:r>
              <a:rPr lang="en-US" sz="30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Franklin Gothic Demi Cond" pitchFamily="34" charset="0"/>
              </a:rPr>
              <a:t>untuk</a:t>
            </a:r>
            <a:r>
              <a:rPr lang="en-US" sz="30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Franklin Gothic Demi Cond" pitchFamily="34" charset="0"/>
              </a:rPr>
              <a:t>kasih</a:t>
            </a:r>
            <a:r>
              <a:rPr lang="en-US" sz="30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Franklin Gothic Demi Cond" pitchFamily="34" charset="0"/>
              </a:rPr>
              <a:t>karunia</a:t>
            </a:r>
            <a:r>
              <a:rPr lang="en-US" sz="3000" dirty="0">
                <a:solidFill>
                  <a:srgbClr val="C00000"/>
                </a:solidFill>
                <a:latin typeface="Franklin Gothic Demi Cond" pitchFamily="34" charset="0"/>
              </a:rPr>
              <a:t>, yang </a:t>
            </a:r>
            <a:r>
              <a:rPr lang="en-US" sz="3000" dirty="0" err="1">
                <a:solidFill>
                  <a:srgbClr val="C00000"/>
                </a:solidFill>
                <a:latin typeface="Franklin Gothic Demi Cond" pitchFamily="34" charset="0"/>
              </a:rPr>
              <a:t>tidak</a:t>
            </a:r>
            <a:r>
              <a:rPr lang="en-US" sz="30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Franklin Gothic Demi Cond" pitchFamily="34" charset="0"/>
              </a:rPr>
              <a:t>ia</a:t>
            </a:r>
            <a:r>
              <a:rPr lang="en-US" sz="30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Franklin Gothic Demi Cond" pitchFamily="34" charset="0"/>
              </a:rPr>
              <a:t>peroleh</a:t>
            </a:r>
            <a:r>
              <a:rPr lang="en-US" sz="30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3000" dirty="0">
                <a:latin typeface="Franklin Gothic Demi Cond" pitchFamily="34" charset="0"/>
              </a:rPr>
              <a:t>[</a:t>
            </a:r>
            <a:r>
              <a:rPr lang="en-US" sz="3000" dirty="0" err="1">
                <a:latin typeface="Franklin Gothic Demi Cond" pitchFamily="34" charset="0"/>
              </a:rPr>
              <a:t>Kejadian</a:t>
            </a:r>
            <a:r>
              <a:rPr lang="en-US" sz="3000" dirty="0">
                <a:latin typeface="Franklin Gothic Demi Cond" pitchFamily="34" charset="0"/>
              </a:rPr>
              <a:t> 42:21]. </a:t>
            </a:r>
            <a:r>
              <a:rPr lang="en-US" sz="3000" dirty="0" err="1">
                <a:latin typeface="Franklin Gothic Demi Cond" pitchFamily="34" charset="0"/>
              </a:rPr>
              <a:t>Sekarang</a:t>
            </a:r>
            <a:r>
              <a:rPr lang="en-US" sz="3000" dirty="0">
                <a:latin typeface="Franklin Gothic Demi Cond" pitchFamily="34" charset="0"/>
              </a:rPr>
              <a:t>, Yusuf </a:t>
            </a:r>
            <a:r>
              <a:rPr lang="en-US" sz="3000" dirty="0" err="1">
                <a:latin typeface="Franklin Gothic Demi Cond" pitchFamily="34" charset="0"/>
              </a:rPr>
              <a:t>mengembalikan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kepada</a:t>
            </a:r>
            <a:r>
              <a:rPr lang="en-US" sz="3000" dirty="0">
                <a:latin typeface="Franklin Gothic Demi Cond" pitchFamily="34" charset="0"/>
              </a:rPr>
              <a:t> Benyamin </a:t>
            </a:r>
            <a:r>
              <a:rPr lang="en-US" sz="3000" dirty="0" err="1">
                <a:latin typeface="Franklin Gothic Demi Cond" pitchFamily="34" charset="0"/>
              </a:rPr>
              <a:t>kasih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karunia</a:t>
            </a:r>
            <a:r>
              <a:rPr lang="en-US" sz="3000" dirty="0">
                <a:latin typeface="Franklin Gothic Demi Cond" pitchFamily="34" charset="0"/>
              </a:rPr>
              <a:t> yang </a:t>
            </a:r>
            <a:r>
              <a:rPr lang="en-US" sz="3000" dirty="0" err="1">
                <a:latin typeface="Franklin Gothic Demi Cond" pitchFamily="34" charset="0"/>
              </a:rPr>
              <a:t>tidak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dia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terima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dari</a:t>
            </a:r>
            <a:r>
              <a:rPr lang="en-US" sz="3000" dirty="0">
                <a:latin typeface="Franklin Gothic Demi Cond" pitchFamily="34" charset="0"/>
              </a:rPr>
              <a:t> </a:t>
            </a:r>
            <a:r>
              <a:rPr lang="en-US" sz="3000" dirty="0" err="1">
                <a:latin typeface="Franklin Gothic Demi Cond" pitchFamily="34" charset="0"/>
              </a:rPr>
              <a:t>saudara-saudaranya</a:t>
            </a:r>
            <a:r>
              <a:rPr lang="en-US" sz="3000" dirty="0">
                <a:latin typeface="Franklin Gothic Demi Cond" pitchFamily="34" charset="0"/>
              </a:rPr>
              <a:t> yang lain.</a:t>
            </a:r>
          </a:p>
        </p:txBody>
      </p:sp>
      <p:pic>
        <p:nvPicPr>
          <p:cNvPr id="7170" name="Picture 2" descr="Nabi Yusuf As Menjadi Bendaharawan Mesir - Lunarta Sites - Berbagi  Informasi Informatif"/>
          <p:cNvPicPr>
            <a:picLocks noChangeAspect="1" noChangeArrowheads="1"/>
          </p:cNvPicPr>
          <p:nvPr/>
        </p:nvPicPr>
        <p:blipFill>
          <a:blip r:embed="rId3"/>
          <a:srcRect l="32212"/>
          <a:stretch>
            <a:fillRect/>
          </a:stretch>
        </p:blipFill>
        <p:spPr bwMode="auto">
          <a:xfrm>
            <a:off x="5429256" y="1000108"/>
            <a:ext cx="3300774" cy="3677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86124"/>
            <a:ext cx="9144000" cy="35718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>
                <a:latin typeface="Berlin Sans FB" pitchFamily="34" charset="0"/>
              </a:rPr>
              <a:t>	</a:t>
            </a:r>
            <a:r>
              <a:rPr lang="en-US" sz="2800" dirty="0" err="1">
                <a:latin typeface="Berlin Sans FB" pitchFamily="34" charset="0"/>
              </a:rPr>
              <a:t>Cerita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selanjutnya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adalah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saat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saudara-saudara</a:t>
            </a:r>
            <a:r>
              <a:rPr lang="en-US" sz="2800" dirty="0">
                <a:latin typeface="Berlin Sans FB" pitchFamily="34" charset="0"/>
              </a:rPr>
              <a:t> Yusuf </a:t>
            </a:r>
            <a:r>
              <a:rPr lang="en-US" sz="2800" dirty="0" err="1">
                <a:latin typeface="Berlin Sans FB" pitchFamily="34" charset="0"/>
              </a:rPr>
              <a:t>takut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bahwa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mereka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akan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dijebloskan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ke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penjara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karena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uang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mereka</a:t>
            </a:r>
            <a:r>
              <a:rPr lang="en-US" sz="2800" dirty="0">
                <a:latin typeface="Berlin Sans FB" pitchFamily="34" charset="0"/>
              </a:rPr>
              <a:t> yang </a:t>
            </a:r>
            <a:r>
              <a:rPr lang="en-US" sz="2800" dirty="0" err="1">
                <a:latin typeface="Berlin Sans FB" pitchFamily="34" charset="0"/>
              </a:rPr>
              <a:t>dikembalikan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dalam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karung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bahan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makanan</a:t>
            </a:r>
            <a:r>
              <a:rPr lang="en-US" sz="2800" dirty="0">
                <a:latin typeface="Berlin Sans FB" pitchFamily="34" charset="0"/>
              </a:rPr>
              <a:t> yang </a:t>
            </a:r>
            <a:r>
              <a:rPr lang="en-US" sz="2800" dirty="0" err="1">
                <a:latin typeface="Berlin Sans FB" pitchFamily="34" charset="0"/>
              </a:rPr>
              <a:t>mereka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beli</a:t>
            </a:r>
            <a:r>
              <a:rPr lang="en-US" sz="2800" dirty="0">
                <a:latin typeface="Berlin Sans FB" pitchFamily="34" charset="0"/>
              </a:rPr>
              <a:t>, </a:t>
            </a:r>
            <a:r>
              <a:rPr lang="en-US" sz="2800" dirty="0">
                <a:solidFill>
                  <a:srgbClr val="C00000"/>
                </a:solidFill>
                <a:latin typeface="Berlin Sans FB" pitchFamily="34" charset="0"/>
              </a:rPr>
              <a:t>Yusuf </a:t>
            </a:r>
            <a:r>
              <a:rPr lang="en-US" sz="2800" dirty="0" err="1">
                <a:solidFill>
                  <a:srgbClr val="C00000"/>
                </a:solidFill>
                <a:latin typeface="Berlin Sans FB" pitchFamily="34" charset="0"/>
              </a:rPr>
              <a:t>justru</a:t>
            </a:r>
            <a:r>
              <a:rPr lang="en-US" sz="2800" dirty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erlin Sans FB" pitchFamily="34" charset="0"/>
              </a:rPr>
              <a:t>menyiapkan</a:t>
            </a:r>
            <a:r>
              <a:rPr lang="en-US" sz="2800" dirty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erlin Sans FB" pitchFamily="34" charset="0"/>
              </a:rPr>
              <a:t>jamuan</a:t>
            </a:r>
            <a:r>
              <a:rPr lang="en-US" sz="2800" dirty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erlin Sans FB" pitchFamily="34" charset="0"/>
              </a:rPr>
              <a:t>untuk</a:t>
            </a:r>
            <a:r>
              <a:rPr lang="en-US" sz="2800" dirty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erlin Sans FB" pitchFamily="34" charset="0"/>
              </a:rPr>
              <a:t>mereka</a:t>
            </a:r>
            <a:r>
              <a:rPr lang="en-US" sz="2800" dirty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erlin Sans FB" pitchFamily="34" charset="0"/>
              </a:rPr>
              <a:t>karena</a:t>
            </a:r>
            <a:r>
              <a:rPr lang="en-US" sz="2800" dirty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erlin Sans FB" pitchFamily="34" charset="0"/>
              </a:rPr>
              <a:t>kehadiran</a:t>
            </a:r>
            <a:r>
              <a:rPr lang="en-US" sz="2800" dirty="0">
                <a:solidFill>
                  <a:srgbClr val="C00000"/>
                </a:solidFill>
                <a:latin typeface="Berlin Sans FB" pitchFamily="34" charset="0"/>
              </a:rPr>
              <a:t> Benyamin</a:t>
            </a:r>
            <a:r>
              <a:rPr lang="en-US" sz="2800" dirty="0">
                <a:latin typeface="Berlin Sans FB" pitchFamily="34" charset="0"/>
              </a:rPr>
              <a:t>. </a:t>
            </a:r>
            <a:r>
              <a:rPr lang="en-US" sz="2800" dirty="0" err="1">
                <a:latin typeface="Berlin Sans FB" pitchFamily="34" charset="0"/>
              </a:rPr>
              <a:t>Seolah-olah</a:t>
            </a:r>
            <a:r>
              <a:rPr lang="en-US" sz="2800" dirty="0">
                <a:latin typeface="Berlin Sans FB" pitchFamily="34" charset="0"/>
              </a:rPr>
              <a:t> Benyamin </a:t>
            </a:r>
            <a:r>
              <a:rPr lang="en-US" sz="2800" dirty="0" err="1">
                <a:latin typeface="Berlin Sans FB" pitchFamily="34" charset="0"/>
              </a:rPr>
              <a:t>memiliki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pengaruh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penebusan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atas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seluruh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situasi</a:t>
            </a:r>
            <a:r>
              <a:rPr lang="en-US" sz="2800" dirty="0">
                <a:latin typeface="Berlin Sans FB" pitchFamily="34" charset="0"/>
              </a:rPr>
              <a:t>. </a:t>
            </a:r>
            <a:r>
              <a:rPr lang="en-US" sz="2800" dirty="0" err="1">
                <a:latin typeface="Berlin Sans FB" pitchFamily="34" charset="0"/>
              </a:rPr>
              <a:t>Ketika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semua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kakak-beradik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itu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duduk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sesuai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dengan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usia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mereka</a:t>
            </a:r>
            <a:r>
              <a:rPr lang="en-US" sz="2800" dirty="0">
                <a:latin typeface="Berlin Sans FB" pitchFamily="34" charset="0"/>
              </a:rPr>
              <a:t>, Benyamin, yang </a:t>
            </a:r>
            <a:r>
              <a:rPr lang="en-US" sz="2800" dirty="0" err="1">
                <a:latin typeface="Berlin Sans FB" pitchFamily="34" charset="0"/>
              </a:rPr>
              <a:t>bungsu</a:t>
            </a:r>
            <a:r>
              <a:rPr lang="en-US" sz="2800" dirty="0">
                <a:latin typeface="Berlin Sans FB" pitchFamily="34" charset="0"/>
              </a:rPr>
              <a:t>, </a:t>
            </a:r>
            <a:r>
              <a:rPr lang="en-US" sz="2800" dirty="0" err="1">
                <a:latin typeface="Berlin Sans FB" pitchFamily="34" charset="0"/>
              </a:rPr>
              <a:t>dilayani</a:t>
            </a:r>
            <a:r>
              <a:rPr lang="en-US" sz="2800" dirty="0">
                <a:latin typeface="Berlin Sans FB" pitchFamily="34" charset="0"/>
              </a:rPr>
              <a:t> lima kali </a:t>
            </a:r>
            <a:r>
              <a:rPr lang="en-US" sz="2800" dirty="0" err="1">
                <a:latin typeface="Berlin Sans FB" pitchFamily="34" charset="0"/>
              </a:rPr>
              <a:t>lebih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banyak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dari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semua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saudara-saudaranya</a:t>
            </a:r>
            <a:r>
              <a:rPr lang="en-US" sz="2800" dirty="0">
                <a:latin typeface="Berlin Sans FB" pitchFamily="34" charset="0"/>
              </a:rPr>
              <a:t> [</a:t>
            </a:r>
            <a:r>
              <a:rPr lang="en-US" sz="2800" dirty="0" err="1">
                <a:latin typeface="Berlin Sans FB" pitchFamily="34" charset="0"/>
              </a:rPr>
              <a:t>Kejadian</a:t>
            </a:r>
            <a:r>
              <a:rPr lang="en-US" sz="2800" dirty="0">
                <a:latin typeface="Berlin Sans FB" pitchFamily="34" charset="0"/>
              </a:rPr>
              <a:t> 43:33-34].</a:t>
            </a:r>
          </a:p>
        </p:txBody>
      </p:sp>
      <p:pic>
        <p:nvPicPr>
          <p:cNvPr id="6146" name="Picture 2" descr="Kejadian 42-43 Alkitab Suara - Hennie Engglina"/>
          <p:cNvPicPr>
            <a:picLocks noChangeAspect="1" noChangeArrowheads="1"/>
          </p:cNvPicPr>
          <p:nvPr/>
        </p:nvPicPr>
        <p:blipFill>
          <a:blip r:embed="rId2"/>
          <a:srcRect t="14268" b="38889"/>
          <a:stretch>
            <a:fillRect/>
          </a:stretch>
        </p:blipFill>
        <p:spPr bwMode="auto">
          <a:xfrm>
            <a:off x="0" y="0"/>
            <a:ext cx="9144000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3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93978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br>
              <a:rPr lang="en-US" sz="2800" dirty="0">
                <a:latin typeface="Impact" pitchFamily="34" charset="0"/>
              </a:rPr>
            </a:br>
            <a:r>
              <a:rPr lang="en-US" sz="2800" dirty="0">
                <a:latin typeface="Impact" pitchFamily="34" charset="0"/>
              </a:rPr>
              <a:t>Ellen G. White, Alfa </a:t>
            </a:r>
            <a:r>
              <a:rPr lang="en-US" sz="2800" dirty="0" err="1">
                <a:latin typeface="Impact" pitchFamily="34" charset="0"/>
              </a:rPr>
              <a:t>dan</a:t>
            </a:r>
            <a:r>
              <a:rPr lang="en-US" sz="2800" dirty="0">
                <a:latin typeface="Impact" pitchFamily="34" charset="0"/>
              </a:rPr>
              <a:t> Omega, </a:t>
            </a:r>
            <a:r>
              <a:rPr lang="en-US" sz="2800" dirty="0" err="1">
                <a:latin typeface="Impact" pitchFamily="34" charset="0"/>
              </a:rPr>
              <a:t>jld</a:t>
            </a:r>
            <a:r>
              <a:rPr lang="en-US" sz="2800" dirty="0">
                <a:latin typeface="Impact" pitchFamily="34" charset="0"/>
              </a:rPr>
              <a:t>. 1, </a:t>
            </a:r>
            <a:r>
              <a:rPr lang="en-US" sz="2800" dirty="0" err="1">
                <a:latin typeface="Impact" pitchFamily="34" charset="0"/>
              </a:rPr>
              <a:t>hlm</a:t>
            </a:r>
            <a:r>
              <a:rPr lang="en-US" sz="2800" dirty="0">
                <a:latin typeface="Impact" pitchFamily="34" charset="0"/>
              </a:rPr>
              <a:t>. 265].</a:t>
            </a:r>
            <a:br>
              <a:rPr lang="en-US" sz="2800" dirty="0">
                <a:latin typeface="Impact" pitchFamily="34" charset="0"/>
              </a:rPr>
            </a:br>
            <a:endParaRPr lang="en-US" sz="28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050"/>
            <a:ext cx="6715140" cy="50720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	“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cara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menganakmaskan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Benyamin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itu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Yusuf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ingin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memastikan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apakah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saudaranya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bungsu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itu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diperlakukan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rasa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cemburu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serta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dengki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seperti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ia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alami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dahulu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Masih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menyangka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bahwa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Yusuf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tidak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mengerti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bahasa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mereka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saudara-saudaranya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itu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leluasa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bercakap-cakap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satu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lainnya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;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demikian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ia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mempunyai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satu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peluang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baik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untuk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mempelajari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perasaan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mereka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sebenarnya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”.</a:t>
            </a:r>
          </a:p>
        </p:txBody>
      </p:sp>
      <p:pic>
        <p:nvPicPr>
          <p:cNvPr id="5122" name="Picture 2" descr="Ellen G. White Ellen G White Quotes QuotesGram | Ellen g white, Ellen white,  Seventh day advent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214554"/>
            <a:ext cx="2321737" cy="3095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43446"/>
            <a:ext cx="9144000" cy="22145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	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Namun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sikap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pilih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kasih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 Yusuf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terhadap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 Benyamin,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tidak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mengganggu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atau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membuat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iri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hati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saudara-saudara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 Yusuf,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sebab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mereka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telah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insaf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mereka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tidak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seperti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dulu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lagi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mereka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telah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Gill Sans Ultra Bold Condensed" pitchFamily="34" charset="0"/>
              </a:rPr>
              <a:t>berubah</a:t>
            </a:r>
            <a:r>
              <a:rPr lang="en-US" sz="2800" dirty="0">
                <a:solidFill>
                  <a:srgbClr val="C00000"/>
                </a:solidFill>
                <a:latin typeface="Gill Sans Ultra Bold Condensed" pitchFamily="34" charset="0"/>
              </a:rPr>
              <a:t>.</a:t>
            </a:r>
          </a:p>
        </p:txBody>
      </p:sp>
      <p:pic>
        <p:nvPicPr>
          <p:cNvPr id="4100" name="Picture 4" descr="RIWAYAT HIDUP YUSUF MENURUT ALKITAB - TEOLOGIA REFORMED"/>
          <p:cNvPicPr>
            <a:picLocks noChangeAspect="1" noChangeArrowheads="1"/>
          </p:cNvPicPr>
          <p:nvPr/>
        </p:nvPicPr>
        <p:blipFill>
          <a:blip r:embed="rId2"/>
          <a:srcRect t="8680" b="7986"/>
          <a:stretch>
            <a:fillRect/>
          </a:stretch>
        </p:blipFill>
        <p:spPr bwMode="auto">
          <a:xfrm>
            <a:off x="0" y="0"/>
            <a:ext cx="914400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Eras Bold ITC" pitchFamily="34" charset="0"/>
              </a:rPr>
              <a:t>KEJADIAN 41:41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428868"/>
            <a:ext cx="7829576" cy="285752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Eras Demi ITC" pitchFamily="34" charset="0"/>
              </a:rPr>
              <a:t>	“</a:t>
            </a:r>
            <a:r>
              <a:rPr lang="en-US" dirty="0" err="1">
                <a:solidFill>
                  <a:schemeClr val="bg1"/>
                </a:solidFill>
                <a:latin typeface="Eras Demi ITC" pitchFamily="34" charset="0"/>
              </a:rPr>
              <a:t>Selanjutnya</a:t>
            </a:r>
            <a:r>
              <a:rPr lang="en-US" dirty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ras Demi ITC" pitchFamily="34" charset="0"/>
              </a:rPr>
              <a:t>Firaun</a:t>
            </a:r>
            <a:r>
              <a:rPr lang="en-US" dirty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ras Demi ITC" pitchFamily="34" charset="0"/>
              </a:rPr>
              <a:t>berkata</a:t>
            </a:r>
            <a:r>
              <a:rPr lang="en-US" dirty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ras Demi ITC" pitchFamily="34" charset="0"/>
              </a:rPr>
              <a:t>kepada</a:t>
            </a:r>
            <a:r>
              <a:rPr lang="en-US" dirty="0">
                <a:solidFill>
                  <a:schemeClr val="bg1"/>
                </a:solidFill>
                <a:latin typeface="Eras Demi ITC" pitchFamily="34" charset="0"/>
              </a:rPr>
              <a:t> Yusuf : ‘</a:t>
            </a:r>
            <a:r>
              <a:rPr lang="en-US" dirty="0" err="1">
                <a:solidFill>
                  <a:schemeClr val="bg1"/>
                </a:solidFill>
                <a:latin typeface="Eras Demi ITC" pitchFamily="34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ras Demi ITC" pitchFamily="34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ras Demi ITC" pitchFamily="34" charset="0"/>
              </a:rPr>
              <a:t>aku</a:t>
            </a:r>
            <a:r>
              <a:rPr lang="en-US" dirty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ras Demi ITC" pitchFamily="34" charset="0"/>
              </a:rPr>
              <a:t>melantik</a:t>
            </a:r>
            <a:r>
              <a:rPr lang="en-US" dirty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ras Demi ITC" pitchFamily="34" charset="0"/>
              </a:rPr>
              <a:t>engkau</a:t>
            </a:r>
            <a:r>
              <a:rPr lang="en-US" dirty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ras Demi ITC" pitchFamily="34" charset="0"/>
              </a:rPr>
              <a:t>menjadi</a:t>
            </a:r>
            <a:r>
              <a:rPr lang="en-US" dirty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ras Demi ITC" pitchFamily="34" charset="0"/>
              </a:rPr>
              <a:t>kuasa</a:t>
            </a:r>
            <a:r>
              <a:rPr lang="en-US" dirty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ras Demi ITC" pitchFamily="34" charset="0"/>
              </a:rPr>
              <a:t>atas</a:t>
            </a:r>
            <a:r>
              <a:rPr lang="en-US" dirty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ras Demi ITC" pitchFamily="34" charset="0"/>
              </a:rPr>
              <a:t>seluruh</a:t>
            </a:r>
            <a:r>
              <a:rPr lang="en-US" dirty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ras Demi ITC" pitchFamily="34" charset="0"/>
              </a:rPr>
              <a:t>tanah</a:t>
            </a:r>
            <a:r>
              <a:rPr lang="en-US" dirty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ras Demi ITC" pitchFamily="34" charset="0"/>
              </a:rPr>
              <a:t>Mesir</a:t>
            </a:r>
            <a:r>
              <a:rPr lang="en-US" dirty="0">
                <a:solidFill>
                  <a:schemeClr val="bg1"/>
                </a:solidFill>
                <a:latin typeface="Eras Demi ITC" pitchFamily="34" charset="0"/>
              </a:rPr>
              <a:t>’”.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88"/>
            <a:ext cx="9167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6008712" cy="16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Impact" pitchFamily="34" charset="0"/>
              </a:rPr>
              <a:t>PIALA PERAK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2800" dirty="0" err="1">
                <a:solidFill>
                  <a:schemeClr val="bg1"/>
                </a:solidFill>
                <a:latin typeface="Bernard MT Condensed" pitchFamily="18" charset="0"/>
              </a:rPr>
              <a:t>Rabu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, 15 </a:t>
            </a:r>
            <a:r>
              <a:rPr lang="en-US" sz="2800" dirty="0" err="1">
                <a:solidFill>
                  <a:schemeClr val="bg1"/>
                </a:solidFill>
                <a:latin typeface="Bernard MT Condensed" pitchFamily="18" charset="0"/>
              </a:rPr>
              <a:t>Juni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8802"/>
            <a:ext cx="6357950" cy="45434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>
                <a:latin typeface="Berlin Sans FB" pitchFamily="34" charset="0"/>
              </a:rPr>
              <a:t>	</a:t>
            </a:r>
            <a:r>
              <a:rPr lang="en-US" sz="2800" dirty="0" err="1">
                <a:latin typeface="Berlin Sans FB" pitchFamily="34" charset="0"/>
              </a:rPr>
              <a:t>Strategi</a:t>
            </a:r>
            <a:r>
              <a:rPr lang="en-US" sz="2800" dirty="0">
                <a:latin typeface="Berlin Sans FB" pitchFamily="34" charset="0"/>
              </a:rPr>
              <a:t> yang </a:t>
            </a:r>
            <a:r>
              <a:rPr lang="en-US" sz="2800" dirty="0" err="1">
                <a:latin typeface="Berlin Sans FB" pitchFamily="34" charset="0"/>
              </a:rPr>
              <a:t>digunakan</a:t>
            </a:r>
            <a:r>
              <a:rPr lang="en-US" sz="2800" dirty="0">
                <a:latin typeface="Berlin Sans FB" pitchFamily="34" charset="0"/>
              </a:rPr>
              <a:t> Yusuf </a:t>
            </a:r>
            <a:r>
              <a:rPr lang="en-US" sz="2800" dirty="0" err="1">
                <a:latin typeface="Berlin Sans FB" pitchFamily="34" charset="0"/>
              </a:rPr>
              <a:t>ketika</a:t>
            </a:r>
            <a:r>
              <a:rPr lang="en-US" sz="2800" dirty="0">
                <a:latin typeface="Berlin Sans FB" pitchFamily="34" charset="0"/>
              </a:rPr>
              <a:t> 2 kali </a:t>
            </a:r>
            <a:r>
              <a:rPr lang="en-US" sz="2800" dirty="0" err="1">
                <a:latin typeface="Berlin Sans FB" pitchFamily="34" charset="0"/>
              </a:rPr>
              <a:t>bertemu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dengan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saudara-saudaranya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cukup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ampuh</a:t>
            </a:r>
            <a:r>
              <a:rPr lang="en-US" sz="2800" dirty="0">
                <a:latin typeface="Berlin Sans FB" pitchFamily="34" charset="0"/>
              </a:rPr>
              <a:t>, Yusuf </a:t>
            </a:r>
            <a:r>
              <a:rPr lang="en-US" sz="2800" dirty="0" err="1">
                <a:latin typeface="Berlin Sans FB" pitchFamily="34" charset="0"/>
              </a:rPr>
              <a:t>kini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dapat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lebih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mengenali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perubahan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sifat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dalam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diri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saudara-saudaranya</a:t>
            </a:r>
            <a:r>
              <a:rPr lang="en-US" sz="2800" dirty="0">
                <a:latin typeface="Berlin Sans FB" pitchFamily="34" charset="0"/>
              </a:rPr>
              <a:t>. </a:t>
            </a:r>
            <a:r>
              <a:rPr lang="en-US" sz="2800" dirty="0" err="1">
                <a:latin typeface="Berlin Sans FB" pitchFamily="34" charset="0"/>
              </a:rPr>
              <a:t>Untuk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rencana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berikutnya</a:t>
            </a:r>
            <a:r>
              <a:rPr lang="en-US" sz="2800" dirty="0">
                <a:latin typeface="Berlin Sans FB" pitchFamily="34" charset="0"/>
              </a:rPr>
              <a:t> Yusuf </a:t>
            </a:r>
            <a:r>
              <a:rPr lang="en-US" sz="2800" dirty="0" err="1">
                <a:latin typeface="Berlin Sans FB" pitchFamily="34" charset="0"/>
              </a:rPr>
              <a:t>melakukan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satu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perintah</a:t>
            </a:r>
            <a:r>
              <a:rPr lang="en-US" sz="2800" dirty="0">
                <a:latin typeface="Berlin Sans FB" pitchFamily="34" charset="0"/>
              </a:rPr>
              <a:t> yang </a:t>
            </a:r>
            <a:r>
              <a:rPr lang="en-US" sz="2800" dirty="0" err="1">
                <a:latin typeface="Berlin Sans FB" pitchFamily="34" charset="0"/>
              </a:rPr>
              <a:t>aneh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yaitu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meletakkan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piala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peraknya</a:t>
            </a:r>
            <a:r>
              <a:rPr lang="en-US" sz="2800" dirty="0">
                <a:latin typeface="Berlin Sans FB" pitchFamily="34" charset="0"/>
              </a:rPr>
              <a:t> yang </a:t>
            </a:r>
            <a:r>
              <a:rPr lang="en-US" sz="2800" dirty="0" err="1">
                <a:latin typeface="Berlin Sans FB" pitchFamily="34" charset="0"/>
              </a:rPr>
              <a:t>berharga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ke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dalam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karung</a:t>
            </a:r>
            <a:r>
              <a:rPr lang="en-US" sz="2800" dirty="0">
                <a:latin typeface="Berlin Sans FB" pitchFamily="34" charset="0"/>
              </a:rPr>
              <a:t> Benyamin. </a:t>
            </a:r>
          </a:p>
        </p:txBody>
      </p:sp>
      <p:pic>
        <p:nvPicPr>
          <p:cNvPr id="35844" name="Picture 4" descr="11 – Parashat Vayigash – EitsChaim.or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071678"/>
            <a:ext cx="2332484" cy="4012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29000"/>
            <a:ext cx="8929718" cy="3429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dirty="0">
                <a:latin typeface="Franklin Gothic Demi Cond" pitchFamily="34" charset="0"/>
              </a:rPr>
              <a:t>	</a:t>
            </a:r>
            <a:r>
              <a:rPr lang="en-US" sz="2500" dirty="0" err="1">
                <a:latin typeface="Franklin Gothic Demi Cond" pitchFamily="34" charset="0"/>
              </a:rPr>
              <a:t>Saat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mereka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keluar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dari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kota</a:t>
            </a:r>
            <a:r>
              <a:rPr lang="en-US" sz="2500" dirty="0">
                <a:latin typeface="Franklin Gothic Demi Cond" pitchFamily="34" charset="0"/>
              </a:rPr>
              <a:t>, </a:t>
            </a:r>
            <a:r>
              <a:rPr lang="en-US" sz="2500" dirty="0" err="1">
                <a:latin typeface="Franklin Gothic Demi Cond" pitchFamily="34" charset="0"/>
              </a:rPr>
              <a:t>pesuruh</a:t>
            </a:r>
            <a:r>
              <a:rPr lang="en-US" sz="2500" dirty="0">
                <a:latin typeface="Franklin Gothic Demi Cond" pitchFamily="34" charset="0"/>
              </a:rPr>
              <a:t> Yusuf </a:t>
            </a:r>
            <a:r>
              <a:rPr lang="en-US" sz="2500" dirty="0" err="1">
                <a:latin typeface="Franklin Gothic Demi Cond" pitchFamily="34" charset="0"/>
              </a:rPr>
              <a:t>datang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menghentikan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langkah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mereka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dan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meninterogasi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mereka</a:t>
            </a:r>
            <a:r>
              <a:rPr lang="en-US" sz="2500" dirty="0">
                <a:latin typeface="Franklin Gothic Demi Cond" pitchFamily="34" charset="0"/>
              </a:rPr>
              <a:t>, </a:t>
            </a:r>
            <a:r>
              <a:rPr lang="en-US" sz="2500" dirty="0" err="1">
                <a:latin typeface="Franklin Gothic Demi Cond" pitchFamily="34" charset="0"/>
              </a:rPr>
              <a:t>serta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menuduh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mereka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mencuri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piala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perak</a:t>
            </a:r>
            <a:r>
              <a:rPr lang="en-US" sz="2500" dirty="0">
                <a:latin typeface="Franklin Gothic Demi Cond" pitchFamily="34" charset="0"/>
              </a:rPr>
              <a:t>. </a:t>
            </a:r>
            <a:r>
              <a:rPr lang="en-US" sz="2500" dirty="0" err="1">
                <a:latin typeface="Franklin Gothic Demi Cond" pitchFamily="34" charset="0"/>
              </a:rPr>
              <a:t>Pada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siapa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kedapatan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piala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itu</a:t>
            </a:r>
            <a:r>
              <a:rPr lang="en-US" sz="2500" dirty="0">
                <a:latin typeface="Franklin Gothic Demi Cond" pitchFamily="34" charset="0"/>
              </a:rPr>
              <a:t>, </a:t>
            </a:r>
            <a:r>
              <a:rPr lang="en-US" sz="2500" dirty="0" err="1">
                <a:latin typeface="Franklin Gothic Demi Cond" pitchFamily="34" charset="0"/>
              </a:rPr>
              <a:t>dia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akan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menjadi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budak</a:t>
            </a:r>
            <a:r>
              <a:rPr lang="en-US" sz="2500" dirty="0">
                <a:latin typeface="Franklin Gothic Demi Cond" pitchFamily="34" charset="0"/>
              </a:rPr>
              <a:t> Yusuf. Di </a:t>
            </a:r>
            <a:r>
              <a:rPr lang="en-US" sz="2500" dirty="0" err="1">
                <a:latin typeface="Franklin Gothic Demi Cond" pitchFamily="34" charset="0"/>
              </a:rPr>
              <a:t>luar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dugaan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mereka</a:t>
            </a:r>
            <a:r>
              <a:rPr lang="en-US" sz="2500" dirty="0">
                <a:latin typeface="Franklin Gothic Demi Cond" pitchFamily="34" charset="0"/>
              </a:rPr>
              <a:t>, Benyamin, yang </a:t>
            </a:r>
            <a:r>
              <a:rPr lang="en-US" sz="2500" dirty="0" err="1">
                <a:latin typeface="Franklin Gothic Demi Cond" pitchFamily="34" charset="0"/>
              </a:rPr>
              <a:t>sebagai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tamu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kehormatan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memiliki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akses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ke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piala</a:t>
            </a:r>
            <a:r>
              <a:rPr lang="en-US" sz="2500" dirty="0">
                <a:latin typeface="Franklin Gothic Demi Cond" pitchFamily="34" charset="0"/>
              </a:rPr>
              <a:t> Yusuf, </a:t>
            </a:r>
            <a:r>
              <a:rPr lang="en-US" sz="2500" dirty="0" err="1">
                <a:latin typeface="Franklin Gothic Demi Cond" pitchFamily="34" charset="0"/>
              </a:rPr>
              <a:t>kini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dicurigai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dan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didakwa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dengan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tuduhan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mencuri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barang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berharga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tersebut</a:t>
            </a:r>
            <a:r>
              <a:rPr lang="en-US" sz="2500" dirty="0">
                <a:latin typeface="Franklin Gothic Demi Cond" pitchFamily="34" charset="0"/>
              </a:rPr>
              <a:t>. </a:t>
            </a:r>
            <a:r>
              <a:rPr lang="en-US" sz="2500" dirty="0" err="1">
                <a:latin typeface="Franklin Gothic Demi Cond" pitchFamily="34" charset="0"/>
              </a:rPr>
              <a:t>Dia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akan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masuk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penjara</a:t>
            </a:r>
            <a:r>
              <a:rPr lang="en-US" sz="2500" dirty="0">
                <a:latin typeface="Franklin Gothic Demi Cond" pitchFamily="34" charset="0"/>
              </a:rPr>
              <a:t>. </a:t>
            </a:r>
            <a:r>
              <a:rPr lang="en-US" sz="2500" dirty="0" err="1">
                <a:latin typeface="Franklin Gothic Demi Cond" pitchFamily="34" charset="0"/>
              </a:rPr>
              <a:t>Kejadian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ini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memaksa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mereka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kembali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menghadap</a:t>
            </a:r>
            <a:r>
              <a:rPr lang="en-US" sz="2500" dirty="0">
                <a:latin typeface="Franklin Gothic Demi Cond" pitchFamily="34" charset="0"/>
              </a:rPr>
              <a:t> Yusuf </a:t>
            </a:r>
            <a:r>
              <a:rPr lang="en-US" sz="2500" dirty="0" err="1">
                <a:latin typeface="Franklin Gothic Demi Cond" pitchFamily="34" charset="0"/>
              </a:rPr>
              <a:t>dengan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penuh</a:t>
            </a:r>
            <a:r>
              <a:rPr lang="en-US" sz="2500" dirty="0">
                <a:latin typeface="Franklin Gothic Demi Cond" pitchFamily="34" charset="0"/>
              </a:rPr>
              <a:t> </a:t>
            </a:r>
            <a:r>
              <a:rPr lang="en-US" sz="2500" dirty="0" err="1">
                <a:latin typeface="Franklin Gothic Demi Cond" pitchFamily="34" charset="0"/>
              </a:rPr>
              <a:t>kekhawatiran</a:t>
            </a:r>
            <a:r>
              <a:rPr lang="en-US" sz="2500" dirty="0">
                <a:latin typeface="Franklin Gothic Demi Cond" pitchFamily="34" charset="0"/>
              </a:rPr>
              <a:t> [</a:t>
            </a:r>
            <a:r>
              <a:rPr lang="en-US" sz="2500" dirty="0" err="1">
                <a:latin typeface="Franklin Gothic Demi Cond" pitchFamily="34" charset="0"/>
              </a:rPr>
              <a:t>Kejadian</a:t>
            </a:r>
            <a:r>
              <a:rPr lang="en-US" sz="2500" dirty="0">
                <a:latin typeface="Franklin Gothic Demi Cond" pitchFamily="34" charset="0"/>
              </a:rPr>
              <a:t> 44:1-17].</a:t>
            </a:r>
          </a:p>
          <a:p>
            <a:endParaRPr lang="en-US" sz="2500" dirty="0"/>
          </a:p>
        </p:txBody>
      </p:sp>
      <p:pic>
        <p:nvPicPr>
          <p:cNvPr id="4" name="Picture 2" descr="Piala yang Hilang – Allah itu Kasih"/>
          <p:cNvPicPr>
            <a:picLocks noChangeAspect="1" noChangeArrowheads="1"/>
          </p:cNvPicPr>
          <p:nvPr/>
        </p:nvPicPr>
        <p:blipFill>
          <a:blip r:embed="rId2"/>
          <a:srcRect t="8324" b="20088"/>
          <a:stretch>
            <a:fillRect/>
          </a:stretch>
        </p:blipFill>
        <p:spPr bwMode="auto">
          <a:xfrm>
            <a:off x="0" y="-1"/>
            <a:ext cx="9144000" cy="327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7157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err="1">
                <a:latin typeface="Bernard MT Condensed" pitchFamily="18" charset="0"/>
              </a:rPr>
              <a:t>Apa</a:t>
            </a:r>
            <a:r>
              <a:rPr lang="en-US" sz="2800" dirty="0">
                <a:latin typeface="Bernard MT Condensed" pitchFamily="18" charset="0"/>
              </a:rPr>
              <a:t> </a:t>
            </a:r>
            <a:r>
              <a:rPr lang="en-US" sz="2800" dirty="0" err="1">
                <a:latin typeface="Bernard MT Condensed" pitchFamily="18" charset="0"/>
              </a:rPr>
              <a:t>maksud</a:t>
            </a:r>
            <a:r>
              <a:rPr lang="en-US" sz="2800" dirty="0">
                <a:latin typeface="Bernard MT Condensed" pitchFamily="18" charset="0"/>
              </a:rPr>
              <a:t> Yusuf </a:t>
            </a:r>
            <a:r>
              <a:rPr lang="en-US" sz="2800" dirty="0" err="1">
                <a:latin typeface="Bernard MT Condensed" pitchFamily="18" charset="0"/>
              </a:rPr>
              <a:t>dengan</a:t>
            </a:r>
            <a:r>
              <a:rPr lang="en-US" sz="2800" dirty="0">
                <a:latin typeface="Bernard MT Condensed" pitchFamily="18" charset="0"/>
              </a:rPr>
              <a:t> </a:t>
            </a:r>
            <a:r>
              <a:rPr lang="en-US" sz="2800" dirty="0" err="1">
                <a:latin typeface="Bernard MT Condensed" pitchFamily="18" charset="0"/>
              </a:rPr>
              <a:t>menaruh</a:t>
            </a:r>
            <a:r>
              <a:rPr lang="en-US" sz="2800" dirty="0">
                <a:latin typeface="Bernard MT Condensed" pitchFamily="18" charset="0"/>
              </a:rPr>
              <a:t> </a:t>
            </a:r>
            <a:r>
              <a:rPr lang="en-US" sz="2800" dirty="0" err="1">
                <a:latin typeface="Bernard MT Condensed" pitchFamily="18" charset="0"/>
              </a:rPr>
              <a:t>piala</a:t>
            </a:r>
            <a:r>
              <a:rPr lang="en-US" sz="2800" dirty="0">
                <a:latin typeface="Bernard MT Condensed" pitchFamily="18" charset="0"/>
              </a:rPr>
              <a:t> </a:t>
            </a:r>
            <a:r>
              <a:rPr lang="en-US" sz="2800" dirty="0" err="1">
                <a:latin typeface="Bernard MT Condensed" pitchFamily="18" charset="0"/>
              </a:rPr>
              <a:t>peraknya</a:t>
            </a:r>
            <a:r>
              <a:rPr lang="en-US" sz="2800" dirty="0">
                <a:latin typeface="Bernard MT Condensed" pitchFamily="18" charset="0"/>
              </a:rPr>
              <a:t> </a:t>
            </a:r>
            <a:br>
              <a:rPr lang="en-US" sz="2800" dirty="0">
                <a:latin typeface="Bernard MT Condensed" pitchFamily="18" charset="0"/>
              </a:rPr>
            </a:br>
            <a:r>
              <a:rPr lang="en-US" sz="2800" dirty="0" err="1">
                <a:latin typeface="Bernard MT Condensed" pitchFamily="18" charset="0"/>
              </a:rPr>
              <a:t>di</a:t>
            </a:r>
            <a:r>
              <a:rPr lang="en-US" sz="2800" dirty="0">
                <a:latin typeface="Bernard MT Condensed" pitchFamily="18" charset="0"/>
              </a:rPr>
              <a:t> </a:t>
            </a:r>
            <a:r>
              <a:rPr lang="en-US" sz="2800" dirty="0" err="1">
                <a:latin typeface="Bernard MT Condensed" pitchFamily="18" charset="0"/>
              </a:rPr>
              <a:t>karung</a:t>
            </a:r>
            <a:r>
              <a:rPr lang="en-US" sz="2800" dirty="0">
                <a:latin typeface="Bernard MT Condensed" pitchFamily="18" charset="0"/>
              </a:rPr>
              <a:t> Benyamin? </a:t>
            </a:r>
            <a:r>
              <a:rPr lang="en-US" sz="2800" dirty="0" err="1">
                <a:latin typeface="Bernard MT Condensed" pitchFamily="18" charset="0"/>
              </a:rPr>
              <a:t>Kejadian</a:t>
            </a:r>
            <a:r>
              <a:rPr lang="en-US" sz="2800" dirty="0">
                <a:latin typeface="Bernard MT Condensed" pitchFamily="18" charset="0"/>
              </a:rPr>
              <a:t> 44:18-34]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8794" y="2285992"/>
            <a:ext cx="65008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err="1">
                <a:solidFill>
                  <a:srgbClr val="FFFF00"/>
                </a:solidFill>
                <a:latin typeface="Impact" panose="020B0806030902050204" pitchFamily="34" charset="0"/>
              </a:rPr>
              <a:t>Tentu</a:t>
            </a:r>
            <a:r>
              <a:rPr lang="en-US" sz="28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Impact" panose="020B0806030902050204" pitchFamily="34" charset="0"/>
              </a:rPr>
              <a:t>saja</a:t>
            </a:r>
            <a:r>
              <a:rPr lang="en-US" sz="2800" dirty="0">
                <a:solidFill>
                  <a:srgbClr val="FFFF00"/>
                </a:solidFill>
                <a:latin typeface="Impact" panose="020B0806030902050204" pitchFamily="34" charset="0"/>
              </a:rPr>
              <a:t> Yusuf </a:t>
            </a:r>
            <a:r>
              <a:rPr lang="en-US" sz="2800" dirty="0" err="1">
                <a:solidFill>
                  <a:srgbClr val="FFFF00"/>
                </a:solidFill>
                <a:latin typeface="Impact" panose="020B0806030902050204" pitchFamily="34" charset="0"/>
              </a:rPr>
              <a:t>tidak</a:t>
            </a:r>
            <a:r>
              <a:rPr lang="en-US" sz="28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Impact" panose="020B0806030902050204" pitchFamily="34" charset="0"/>
              </a:rPr>
              <a:t>percaya</a:t>
            </a:r>
            <a:r>
              <a:rPr lang="en-US" sz="28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Impact" panose="020B0806030902050204" pitchFamily="34" charset="0"/>
              </a:rPr>
              <a:t>kuasa</a:t>
            </a:r>
            <a:r>
              <a:rPr lang="en-US" sz="2800" dirty="0">
                <a:solidFill>
                  <a:srgbClr val="FFFF00"/>
                </a:solidFill>
                <a:latin typeface="Impact" panose="020B0806030902050204" pitchFamily="34" charset="0"/>
              </a:rPr>
              <a:t> yang </a:t>
            </a:r>
            <a:r>
              <a:rPr lang="en-US" sz="2800" dirty="0" err="1">
                <a:solidFill>
                  <a:srgbClr val="FFFF00"/>
                </a:solidFill>
                <a:latin typeface="Impact" panose="020B0806030902050204" pitchFamily="34" charset="0"/>
              </a:rPr>
              <a:t>dimiliki</a:t>
            </a:r>
            <a:r>
              <a:rPr lang="en-US" sz="28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Impact" panose="020B0806030902050204" pitchFamily="34" charset="0"/>
              </a:rPr>
              <a:t>piala</a:t>
            </a:r>
            <a:r>
              <a:rPr lang="en-US" sz="28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Impact" panose="020B0806030902050204" pitchFamily="34" charset="0"/>
              </a:rPr>
              <a:t>perak</a:t>
            </a:r>
            <a:r>
              <a:rPr lang="en-US" sz="28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Impact" panose="020B0806030902050204" pitchFamily="34" charset="0"/>
              </a:rPr>
              <a:t>itu</a:t>
            </a:r>
            <a:r>
              <a:rPr lang="en-US" sz="28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Impact" panose="020B0806030902050204" pitchFamily="34" charset="0"/>
              </a:rPr>
              <a:t>untuk</a:t>
            </a:r>
            <a:r>
              <a:rPr lang="en-US" sz="28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Impact" panose="020B0806030902050204" pitchFamily="34" charset="0"/>
              </a:rPr>
              <a:t>menelaah</a:t>
            </a:r>
            <a:r>
              <a:rPr lang="en-US" sz="2800" dirty="0">
                <a:solidFill>
                  <a:srgbClr val="FFFF00"/>
                </a:solidFill>
                <a:latin typeface="Impact" panose="020B0806030902050204" pitchFamily="34" charset="0"/>
              </a:rPr>
              <a:t>. 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Franklin Gothic Demi Cond" pitchFamily="34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"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Ia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tidak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pernah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mengaku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bahwa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ia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mempunyai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kuasa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untuk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mengetahui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perkara-perkara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tersembunyi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tetapi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ia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ingin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agar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mereka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percaya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bahwa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ia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dapat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membaca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rahasia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kehidupan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mereka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" </a:t>
            </a:r>
          </a:p>
          <a:p>
            <a:pPr>
              <a:buNone/>
            </a:pPr>
            <a:r>
              <a:rPr lang="en-US" sz="28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Ellen G. White, Alfa </a:t>
            </a:r>
            <a:r>
              <a:rPr lang="en-US" sz="2800" dirty="0" err="1">
                <a:solidFill>
                  <a:srgbClr val="FFC000"/>
                </a:solidFill>
                <a:latin typeface="Franklin Gothic Medium Cond" panose="020B0606030402020204" pitchFamily="34" charset="0"/>
              </a:rPr>
              <a:t>dan</a:t>
            </a:r>
            <a:r>
              <a:rPr lang="en-US" sz="28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 Omega, </a:t>
            </a:r>
            <a:r>
              <a:rPr lang="en-US" sz="2800" dirty="0" err="1">
                <a:solidFill>
                  <a:srgbClr val="FFC000"/>
                </a:solidFill>
                <a:latin typeface="Franklin Gothic Medium Cond" panose="020B0606030402020204" pitchFamily="34" charset="0"/>
              </a:rPr>
              <a:t>jld</a:t>
            </a:r>
            <a:r>
              <a:rPr lang="en-US" sz="28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. 1, </a:t>
            </a:r>
            <a:r>
              <a:rPr lang="en-US" sz="2800" dirty="0" err="1">
                <a:solidFill>
                  <a:srgbClr val="FFC000"/>
                </a:solidFill>
                <a:latin typeface="Franklin Gothic Medium Cond" panose="020B0606030402020204" pitchFamily="34" charset="0"/>
              </a:rPr>
              <a:t>hlm</a:t>
            </a:r>
            <a:r>
              <a:rPr lang="en-US" sz="2800" dirty="0">
                <a:solidFill>
                  <a:srgbClr val="FFC000"/>
                </a:solidFill>
                <a:latin typeface="Franklin Gothic Medium Cond" panose="020B0606030402020204" pitchFamily="34" charset="0"/>
              </a:rPr>
              <a:t>. 266.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857224" y="2643182"/>
            <a:ext cx="4572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1</a:t>
            </a:r>
            <a:endParaRPr lang="en-US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57356" y="1571612"/>
            <a:ext cx="68580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Impact" panose="020B0806030902050204" pitchFamily="34" charset="0"/>
              </a:rPr>
              <a:t>Piala</a:t>
            </a:r>
            <a:r>
              <a:rPr lang="en-US" sz="24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Impact" panose="020B0806030902050204" pitchFamily="34" charset="0"/>
              </a:rPr>
              <a:t>ajaib</a:t>
            </a:r>
            <a:r>
              <a:rPr lang="en-US" sz="24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Impact" panose="020B0806030902050204" pitchFamily="34" charset="0"/>
              </a:rPr>
              <a:t>bagi</a:t>
            </a:r>
            <a:r>
              <a:rPr lang="en-US" sz="2400" dirty="0">
                <a:solidFill>
                  <a:srgbClr val="FFFF00"/>
                </a:solidFill>
                <a:latin typeface="Impact" panose="020B0806030902050204" pitchFamily="34" charset="0"/>
              </a:rPr>
              <a:t> Yusuf </a:t>
            </a:r>
            <a:r>
              <a:rPr lang="en-US" sz="2400" dirty="0" err="1">
                <a:solidFill>
                  <a:srgbClr val="FFFF00"/>
                </a:solidFill>
                <a:latin typeface="Impact" panose="020B0806030902050204" pitchFamily="34" charset="0"/>
              </a:rPr>
              <a:t>adalah</a:t>
            </a:r>
            <a:r>
              <a:rPr lang="en-US" sz="24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Impact" panose="020B0806030902050204" pitchFamily="34" charset="0"/>
              </a:rPr>
              <a:t>dalih</a:t>
            </a:r>
            <a:r>
              <a:rPr lang="en-US" sz="24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Impact" panose="020B0806030902050204" pitchFamily="34" charset="0"/>
              </a:rPr>
              <a:t>untuk</a:t>
            </a:r>
            <a:r>
              <a:rPr lang="en-US" sz="24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Impact" panose="020B0806030902050204" pitchFamily="34" charset="0"/>
              </a:rPr>
              <a:t>membangkitkan</a:t>
            </a:r>
            <a:r>
              <a:rPr lang="en-US" sz="2400" dirty="0">
                <a:solidFill>
                  <a:srgbClr val="FFFF00"/>
                </a:solidFill>
                <a:latin typeface="Impact" panose="020B0806030902050204" pitchFamily="34" charset="0"/>
              </a:rPr>
              <a:t> wilayah supernatural, dan </a:t>
            </a:r>
            <a:r>
              <a:rPr lang="en-US" sz="2400" dirty="0" err="1">
                <a:solidFill>
                  <a:srgbClr val="FFFF00"/>
                </a:solidFill>
                <a:latin typeface="Impact" panose="020B0806030902050204" pitchFamily="34" charset="0"/>
              </a:rPr>
              <a:t>dengan</a:t>
            </a:r>
            <a:r>
              <a:rPr lang="en-US" sz="24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Impact" panose="020B0806030902050204" pitchFamily="34" charset="0"/>
              </a:rPr>
              <a:t>demikian</a:t>
            </a:r>
            <a:r>
              <a:rPr lang="en-US" sz="24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Impact" panose="020B0806030902050204" pitchFamily="34" charset="0"/>
              </a:rPr>
              <a:t>membangkitkan</a:t>
            </a:r>
            <a:r>
              <a:rPr lang="en-US" sz="24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Impact" panose="020B0806030902050204" pitchFamily="34" charset="0"/>
              </a:rPr>
              <a:t>dalam</a:t>
            </a:r>
            <a:r>
              <a:rPr lang="en-US" sz="24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Impact" panose="020B0806030902050204" pitchFamily="34" charset="0"/>
              </a:rPr>
              <a:t>hati</a:t>
            </a:r>
            <a:r>
              <a:rPr lang="en-US" sz="24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Impact" panose="020B0806030902050204" pitchFamily="34" charset="0"/>
              </a:rPr>
              <a:t>saudara-saudaranya</a:t>
            </a:r>
            <a:r>
              <a:rPr lang="en-US" sz="2400" dirty="0">
                <a:solidFill>
                  <a:srgbClr val="FFFF00"/>
                </a:solidFill>
                <a:latin typeface="Impact" panose="020B0806030902050204" pitchFamily="34" charset="0"/>
              </a:rPr>
              <a:t> rasa </a:t>
            </a:r>
            <a:r>
              <a:rPr lang="en-US" sz="2400" dirty="0" err="1">
                <a:solidFill>
                  <a:srgbClr val="FFFF00"/>
                </a:solidFill>
                <a:latin typeface="Impact" panose="020B0806030902050204" pitchFamily="34" charset="0"/>
              </a:rPr>
              <a:t>bersalah</a:t>
            </a:r>
            <a:r>
              <a:rPr lang="en-US" sz="24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Impact" panose="020B0806030902050204" pitchFamily="34" charset="0"/>
              </a:rPr>
              <a:t>mereka</a:t>
            </a:r>
            <a:r>
              <a:rPr lang="en-US" sz="24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Impact" panose="020B0806030902050204" pitchFamily="34" charset="0"/>
              </a:rPr>
              <a:t>terhadap</a:t>
            </a:r>
            <a:r>
              <a:rPr lang="en-US" sz="24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Impact" panose="020B0806030902050204" pitchFamily="34" charset="0"/>
              </a:rPr>
              <a:t>Tuhan</a:t>
            </a:r>
            <a:r>
              <a:rPr lang="en-US" sz="2400" dirty="0">
                <a:solidFill>
                  <a:srgbClr val="FFFF00"/>
                </a:solidFill>
                <a:latin typeface="Impact" panose="020B0806030902050204" pitchFamily="34" charset="0"/>
              </a:rPr>
              <a:t>. </a:t>
            </a:r>
          </a:p>
          <a:p>
            <a:endParaRPr lang="en-US" sz="2800" dirty="0">
              <a:solidFill>
                <a:schemeClr val="bg1"/>
              </a:solidFill>
              <a:latin typeface="Franklin Gothic Demi Cond" pitchFamily="34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Begitulah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cara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Yehuda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menafsirkan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pesan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tersirat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Yusuf,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karena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dia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merujuk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pada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kejahatan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ditemukan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Allah di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dalam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diri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mereka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[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Kejadian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44: 16].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Selain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itu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mencuri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piala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berharga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itu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akan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membenarkan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hukuman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berat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demikian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menguji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pemikiran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saudara-saudara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lainnya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.  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93978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dirty="0" err="1">
                <a:latin typeface="Bernard MT Condensed" pitchFamily="18" charset="0"/>
              </a:rPr>
              <a:t>Apa</a:t>
            </a:r>
            <a:r>
              <a:rPr lang="en-US" sz="2800" dirty="0">
                <a:latin typeface="Bernard MT Condensed" pitchFamily="18" charset="0"/>
              </a:rPr>
              <a:t> </a:t>
            </a:r>
            <a:r>
              <a:rPr lang="en-US" sz="2800" dirty="0" err="1">
                <a:latin typeface="Bernard MT Condensed" pitchFamily="18" charset="0"/>
              </a:rPr>
              <a:t>maksud</a:t>
            </a:r>
            <a:r>
              <a:rPr lang="en-US" sz="2800" dirty="0">
                <a:latin typeface="Bernard MT Condensed" pitchFamily="18" charset="0"/>
              </a:rPr>
              <a:t> Yusuf </a:t>
            </a:r>
            <a:r>
              <a:rPr lang="en-US" sz="2800" dirty="0" err="1">
                <a:latin typeface="Bernard MT Condensed" pitchFamily="18" charset="0"/>
              </a:rPr>
              <a:t>dengan</a:t>
            </a:r>
            <a:r>
              <a:rPr lang="en-US" sz="2800" dirty="0">
                <a:latin typeface="Bernard MT Condensed" pitchFamily="18" charset="0"/>
              </a:rPr>
              <a:t> </a:t>
            </a:r>
            <a:r>
              <a:rPr lang="en-US" sz="2800" dirty="0" err="1">
                <a:latin typeface="Bernard MT Condensed" pitchFamily="18" charset="0"/>
              </a:rPr>
              <a:t>menaruh</a:t>
            </a:r>
            <a:r>
              <a:rPr lang="en-US" sz="2800" dirty="0">
                <a:latin typeface="Bernard MT Condensed" pitchFamily="18" charset="0"/>
              </a:rPr>
              <a:t> </a:t>
            </a:r>
            <a:r>
              <a:rPr lang="en-US" sz="2800" dirty="0" err="1">
                <a:latin typeface="Bernard MT Condensed" pitchFamily="18" charset="0"/>
              </a:rPr>
              <a:t>piala</a:t>
            </a:r>
            <a:r>
              <a:rPr lang="en-US" sz="2800" dirty="0">
                <a:latin typeface="Bernard MT Condensed" pitchFamily="18" charset="0"/>
              </a:rPr>
              <a:t> </a:t>
            </a:r>
            <a:r>
              <a:rPr lang="en-US" sz="2800" dirty="0" err="1">
                <a:latin typeface="Bernard MT Condensed" pitchFamily="18" charset="0"/>
              </a:rPr>
              <a:t>peraknya</a:t>
            </a:r>
            <a:r>
              <a:rPr lang="en-US" sz="2800" dirty="0">
                <a:latin typeface="Bernard MT Condensed" pitchFamily="18" charset="0"/>
              </a:rPr>
              <a:t> </a:t>
            </a:r>
            <a:br>
              <a:rPr lang="en-US" sz="2800" dirty="0">
                <a:latin typeface="Bernard MT Condensed" pitchFamily="18" charset="0"/>
              </a:rPr>
            </a:br>
            <a:r>
              <a:rPr lang="en-US" sz="2800" dirty="0" err="1">
                <a:latin typeface="Bernard MT Condensed" pitchFamily="18" charset="0"/>
              </a:rPr>
              <a:t>di</a:t>
            </a:r>
            <a:r>
              <a:rPr lang="en-US" sz="2800" dirty="0">
                <a:latin typeface="Bernard MT Condensed" pitchFamily="18" charset="0"/>
              </a:rPr>
              <a:t> </a:t>
            </a:r>
            <a:r>
              <a:rPr lang="en-US" sz="2800" dirty="0" err="1">
                <a:latin typeface="Bernard MT Condensed" pitchFamily="18" charset="0"/>
              </a:rPr>
              <a:t>karung</a:t>
            </a:r>
            <a:r>
              <a:rPr lang="en-US" sz="2800" dirty="0">
                <a:latin typeface="Bernard MT Condensed" pitchFamily="18" charset="0"/>
              </a:rPr>
              <a:t> Benyamin? </a:t>
            </a:r>
            <a:r>
              <a:rPr lang="en-US" sz="2800" dirty="0" err="1">
                <a:latin typeface="Bernard MT Condensed" pitchFamily="18" charset="0"/>
              </a:rPr>
              <a:t>Kejadian</a:t>
            </a:r>
            <a:r>
              <a:rPr lang="en-US" sz="2800" dirty="0">
                <a:latin typeface="Bernard MT Condensed" pitchFamily="18" charset="0"/>
              </a:rPr>
              <a:t> 44:18-34]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348" y="2643182"/>
            <a:ext cx="4572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2</a:t>
            </a:r>
            <a:endParaRPr lang="en-US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75656" y="1628800"/>
            <a:ext cx="75724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Impact" panose="020B0806030902050204" pitchFamily="34" charset="0"/>
              </a:rPr>
              <a:t>Intensitas</a:t>
            </a:r>
            <a:r>
              <a:rPr lang="en-US" sz="28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Impact" panose="020B0806030902050204" pitchFamily="34" charset="0"/>
              </a:rPr>
              <a:t>emosi</a:t>
            </a:r>
            <a:r>
              <a:rPr lang="en-US" sz="2800" dirty="0">
                <a:solidFill>
                  <a:srgbClr val="FFFF00"/>
                </a:solidFill>
                <a:latin typeface="Impact" panose="020B0806030902050204" pitchFamily="34" charset="0"/>
              </a:rPr>
              <a:t> dan </a:t>
            </a:r>
            <a:r>
              <a:rPr lang="en-US" sz="2800" dirty="0" err="1">
                <a:solidFill>
                  <a:srgbClr val="FFFF00"/>
                </a:solidFill>
                <a:latin typeface="Impact" panose="020B0806030902050204" pitchFamily="34" charset="0"/>
              </a:rPr>
              <a:t>reaksi</a:t>
            </a:r>
            <a:r>
              <a:rPr lang="en-US" sz="2800" dirty="0">
                <a:solidFill>
                  <a:srgbClr val="FFFF00"/>
                </a:solidFill>
                <a:latin typeface="Impact" panose="020B0806030902050204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Impact" panose="020B0806030902050204" pitchFamily="34" charset="0"/>
              </a:rPr>
              <a:t>mereka</a:t>
            </a:r>
            <a:r>
              <a:rPr lang="en-US" sz="2800" dirty="0">
                <a:solidFill>
                  <a:srgbClr val="FFFF00"/>
                </a:solidFill>
                <a:latin typeface="Impact" panose="020B0806030902050204" pitchFamily="34" charset="0"/>
              </a:rPr>
              <a:t> sangat </a:t>
            </a:r>
            <a:r>
              <a:rPr lang="en-US" sz="2800" dirty="0" err="1">
                <a:solidFill>
                  <a:srgbClr val="FFFF00"/>
                </a:solidFill>
                <a:latin typeface="Impact" panose="020B0806030902050204" pitchFamily="34" charset="0"/>
              </a:rPr>
              <a:t>signifikan</a:t>
            </a:r>
            <a:r>
              <a:rPr lang="en-US" sz="2800" dirty="0">
                <a:solidFill>
                  <a:srgbClr val="FFFF00"/>
                </a:solidFill>
                <a:latin typeface="Impact" panose="020B0806030902050204" pitchFamily="34" charset="0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</a:p>
          <a:p>
            <a:endParaRPr lang="en-US" sz="2800" dirty="0">
              <a:solidFill>
                <a:schemeClr val="bg1"/>
              </a:solidFill>
              <a:latin typeface="Franklin Gothic Demi Cond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Mereka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semua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bersatu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rasa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sakit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sama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mengkhawatirkan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Benyamin, yang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akan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menjadi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budak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Mesir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meskipun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Benyamin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tidak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bersalah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Inilah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sebabnya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mengapa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Yehuda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mengusulkan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agar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ia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diambil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sebagai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budak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"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sebagai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ganti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" Benyamin [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Kejadian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44:33],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sama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seperti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domba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jantan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telah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dikorbankan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"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sebagai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ganti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"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dari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Ishak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tidak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bersalah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[</a:t>
            </a:r>
            <a:r>
              <a:rPr lang="en-US" sz="2400" dirty="0" err="1">
                <a:solidFill>
                  <a:schemeClr val="bg1"/>
                </a:solidFill>
                <a:latin typeface="Franklin Gothic Demi Cond" pitchFamily="34" charset="0"/>
              </a:rPr>
              <a:t>Kejadian</a:t>
            </a:r>
            <a:r>
              <a:rPr lang="en-US" sz="2400" dirty="0">
                <a:solidFill>
                  <a:schemeClr val="bg1"/>
                </a:solidFill>
                <a:latin typeface="Franklin Gothic Demi Cond" pitchFamily="34" charset="0"/>
              </a:rPr>
              <a:t> 22:13]. </a:t>
            </a:r>
            <a:r>
              <a:rPr lang="en-US" sz="2400" dirty="0" err="1">
                <a:solidFill>
                  <a:srgbClr val="FFC000"/>
                </a:solidFill>
                <a:latin typeface="Amasis MT Pro Black" panose="02040A04050005020304" pitchFamily="18" charset="0"/>
              </a:rPr>
              <a:t>Yehuda</a:t>
            </a:r>
            <a:r>
              <a:rPr lang="en-US" sz="2400" dirty="0">
                <a:solidFill>
                  <a:srgbClr val="FFC000"/>
                </a:solidFill>
                <a:latin typeface="Amasis MT Pro Black" panose="02040A040500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masis MT Pro Black" panose="02040A04050005020304" pitchFamily="18" charset="0"/>
              </a:rPr>
              <a:t>menampilkan</a:t>
            </a:r>
            <a:r>
              <a:rPr lang="en-US" sz="2400" dirty="0">
                <a:solidFill>
                  <a:srgbClr val="FFC000"/>
                </a:solidFill>
                <a:latin typeface="Amasis MT Pro Black" panose="02040A040500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masis MT Pro Black" panose="02040A04050005020304" pitchFamily="18" charset="0"/>
              </a:rPr>
              <a:t>dirinya</a:t>
            </a:r>
            <a:r>
              <a:rPr lang="en-US" sz="2400" dirty="0">
                <a:solidFill>
                  <a:srgbClr val="FFC000"/>
                </a:solidFill>
                <a:latin typeface="Amasis MT Pro Black" panose="02040A040500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masis MT Pro Black" panose="02040A04050005020304" pitchFamily="18" charset="0"/>
              </a:rPr>
              <a:t>sebagai</a:t>
            </a:r>
            <a:r>
              <a:rPr lang="en-US" sz="2400" dirty="0">
                <a:solidFill>
                  <a:srgbClr val="FFC000"/>
                </a:solidFill>
                <a:latin typeface="Amasis MT Pro Black" panose="02040A040500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masis MT Pro Black" panose="02040A04050005020304" pitchFamily="18" charset="0"/>
              </a:rPr>
              <a:t>korban</a:t>
            </a:r>
            <a:r>
              <a:rPr lang="en-US" sz="2400" dirty="0">
                <a:solidFill>
                  <a:srgbClr val="FFC000"/>
                </a:solidFill>
                <a:latin typeface="Amasis MT Pro Black" panose="02040A04050005020304" pitchFamily="18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Amasis MT Pro Black" panose="02040A04050005020304" pitchFamily="18" charset="0"/>
              </a:rPr>
              <a:t>pengganti</a:t>
            </a:r>
            <a:r>
              <a:rPr lang="en-US" sz="2400" dirty="0">
                <a:solidFill>
                  <a:srgbClr val="FFC000"/>
                </a:solidFill>
                <a:latin typeface="Amasis MT Pro Black" panose="02040A04050005020304" pitchFamily="18" charset="0"/>
              </a:rPr>
              <a:t>, yang </a:t>
            </a:r>
            <a:r>
              <a:rPr lang="en-US" sz="2400" dirty="0" err="1">
                <a:solidFill>
                  <a:srgbClr val="FFC000"/>
                </a:solidFill>
                <a:latin typeface="Amasis MT Pro Black" panose="02040A04050005020304" pitchFamily="18" charset="0"/>
              </a:rPr>
              <a:t>tujuannya</a:t>
            </a:r>
            <a:r>
              <a:rPr lang="en-US" sz="2400" dirty="0">
                <a:solidFill>
                  <a:srgbClr val="FFC000"/>
                </a:solidFill>
                <a:latin typeface="Amasis MT Pro Black" panose="02040A040500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masis MT Pro Black" panose="02040A04050005020304" pitchFamily="18" charset="0"/>
              </a:rPr>
              <a:t>untuk</a:t>
            </a:r>
            <a:r>
              <a:rPr lang="en-US" sz="2400" dirty="0">
                <a:solidFill>
                  <a:srgbClr val="FFC000"/>
                </a:solidFill>
                <a:latin typeface="Amasis MT Pro Black" panose="02040A040500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masis MT Pro Black" panose="02040A04050005020304" pitchFamily="18" charset="0"/>
              </a:rPr>
              <a:t>mengatasi</a:t>
            </a:r>
            <a:r>
              <a:rPr lang="en-US" sz="2400" dirty="0">
                <a:solidFill>
                  <a:srgbClr val="FFC000"/>
                </a:solidFill>
                <a:latin typeface="Amasis MT Pro Black" panose="02040A04050005020304" pitchFamily="18" charset="0"/>
              </a:rPr>
              <a:t> "</a:t>
            </a:r>
            <a:r>
              <a:rPr lang="en-US" sz="2400" dirty="0" err="1">
                <a:solidFill>
                  <a:srgbClr val="FFC000"/>
                </a:solidFill>
                <a:latin typeface="Amasis MT Pro Black" panose="02040A04050005020304" pitchFamily="18" charset="0"/>
              </a:rPr>
              <a:t>celaka</a:t>
            </a:r>
            <a:r>
              <a:rPr lang="en-US" sz="2400" dirty="0">
                <a:solidFill>
                  <a:srgbClr val="FFC000"/>
                </a:solidFill>
                <a:latin typeface="Amasis MT Pro Black" panose="02040A04050005020304" pitchFamily="18" charset="0"/>
              </a:rPr>
              <a:t>" yang </a:t>
            </a:r>
            <a:r>
              <a:rPr lang="en-US" sz="2400" dirty="0" err="1">
                <a:solidFill>
                  <a:srgbClr val="FFC000"/>
                </a:solidFill>
                <a:latin typeface="Amasis MT Pro Black" panose="02040A04050005020304" pitchFamily="18" charset="0"/>
              </a:rPr>
              <a:t>akan</a:t>
            </a:r>
            <a:r>
              <a:rPr lang="en-US" sz="2400" dirty="0">
                <a:solidFill>
                  <a:srgbClr val="FFC000"/>
                </a:solidFill>
                <a:latin typeface="Amasis MT Pro Black" panose="02040A040500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masis MT Pro Black" panose="02040A04050005020304" pitchFamily="18" charset="0"/>
              </a:rPr>
              <a:t>menghancurkan</a:t>
            </a:r>
            <a:r>
              <a:rPr lang="en-US" sz="2400" dirty="0">
                <a:solidFill>
                  <a:srgbClr val="FFC000"/>
                </a:solidFill>
                <a:latin typeface="Amasis MT Pro Black" panose="02040A040500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Amasis MT Pro Black" panose="02040A04050005020304" pitchFamily="18" charset="0"/>
              </a:rPr>
              <a:t>ayahnya</a:t>
            </a:r>
            <a:r>
              <a:rPr lang="en-US" sz="2400" dirty="0">
                <a:solidFill>
                  <a:srgbClr val="FFC000"/>
                </a:solidFill>
                <a:latin typeface="Amasis MT Pro Black" panose="02040A04050005020304" pitchFamily="18" charset="0"/>
              </a:rPr>
              <a:t>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112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dirty="0" err="1">
                <a:latin typeface="Bernard MT Condensed" pitchFamily="18" charset="0"/>
              </a:rPr>
              <a:t>Apa</a:t>
            </a:r>
            <a:r>
              <a:rPr lang="en-US" sz="2800" dirty="0">
                <a:latin typeface="Bernard MT Condensed" pitchFamily="18" charset="0"/>
              </a:rPr>
              <a:t> </a:t>
            </a:r>
            <a:r>
              <a:rPr lang="en-US" sz="2800" dirty="0" err="1">
                <a:latin typeface="Bernard MT Condensed" pitchFamily="18" charset="0"/>
              </a:rPr>
              <a:t>maksud</a:t>
            </a:r>
            <a:r>
              <a:rPr lang="en-US" sz="2800" dirty="0">
                <a:latin typeface="Bernard MT Condensed" pitchFamily="18" charset="0"/>
              </a:rPr>
              <a:t> Yusuf </a:t>
            </a:r>
            <a:r>
              <a:rPr lang="en-US" sz="2800" dirty="0" err="1">
                <a:latin typeface="Bernard MT Condensed" pitchFamily="18" charset="0"/>
              </a:rPr>
              <a:t>dengan</a:t>
            </a:r>
            <a:r>
              <a:rPr lang="en-US" sz="2800" dirty="0">
                <a:latin typeface="Bernard MT Condensed" pitchFamily="18" charset="0"/>
              </a:rPr>
              <a:t> </a:t>
            </a:r>
            <a:r>
              <a:rPr lang="en-US" sz="2800" dirty="0" err="1">
                <a:latin typeface="Bernard MT Condensed" pitchFamily="18" charset="0"/>
              </a:rPr>
              <a:t>menaruh</a:t>
            </a:r>
            <a:r>
              <a:rPr lang="en-US" sz="2800" dirty="0">
                <a:latin typeface="Bernard MT Condensed" pitchFamily="18" charset="0"/>
              </a:rPr>
              <a:t> </a:t>
            </a:r>
            <a:r>
              <a:rPr lang="en-US" sz="2800" dirty="0" err="1">
                <a:latin typeface="Bernard MT Condensed" pitchFamily="18" charset="0"/>
              </a:rPr>
              <a:t>piala</a:t>
            </a:r>
            <a:r>
              <a:rPr lang="en-US" sz="2800" dirty="0">
                <a:latin typeface="Bernard MT Condensed" pitchFamily="18" charset="0"/>
              </a:rPr>
              <a:t> </a:t>
            </a:r>
            <a:r>
              <a:rPr lang="en-US" sz="2800" dirty="0" err="1">
                <a:latin typeface="Bernard MT Condensed" pitchFamily="18" charset="0"/>
              </a:rPr>
              <a:t>peraknya</a:t>
            </a:r>
            <a:r>
              <a:rPr lang="en-US" sz="2800" dirty="0">
                <a:latin typeface="Bernard MT Condensed" pitchFamily="18" charset="0"/>
              </a:rPr>
              <a:t> </a:t>
            </a:r>
            <a:br>
              <a:rPr lang="en-US" sz="2800" dirty="0">
                <a:latin typeface="Bernard MT Condensed" pitchFamily="18" charset="0"/>
              </a:rPr>
            </a:br>
            <a:r>
              <a:rPr lang="en-US" sz="2800" dirty="0" err="1">
                <a:latin typeface="Bernard MT Condensed" pitchFamily="18" charset="0"/>
              </a:rPr>
              <a:t>di</a:t>
            </a:r>
            <a:r>
              <a:rPr lang="en-US" sz="2800" dirty="0">
                <a:latin typeface="Bernard MT Condensed" pitchFamily="18" charset="0"/>
              </a:rPr>
              <a:t> </a:t>
            </a:r>
            <a:r>
              <a:rPr lang="en-US" sz="2800" dirty="0" err="1">
                <a:latin typeface="Bernard MT Condensed" pitchFamily="18" charset="0"/>
              </a:rPr>
              <a:t>karung</a:t>
            </a:r>
            <a:r>
              <a:rPr lang="en-US" sz="2800" dirty="0">
                <a:latin typeface="Bernard MT Condensed" pitchFamily="18" charset="0"/>
              </a:rPr>
              <a:t> Benyamin? </a:t>
            </a:r>
            <a:r>
              <a:rPr lang="en-US" sz="2800" dirty="0" err="1">
                <a:latin typeface="Bernard MT Condensed" pitchFamily="18" charset="0"/>
              </a:rPr>
              <a:t>Kejadian</a:t>
            </a:r>
            <a:r>
              <a:rPr lang="en-US" sz="2800" dirty="0">
                <a:latin typeface="Bernard MT Condensed" pitchFamily="18" charset="0"/>
              </a:rPr>
              <a:t> 44:18-34]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472" y="2643182"/>
            <a:ext cx="4572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3</a:t>
            </a:r>
            <a:endParaRPr lang="en-US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na Pengakuan Yesus Dalam Alkitab Bahwa Dia Beragama Kristen? | REC -  Reformed Exodus Community"/>
          <p:cNvPicPr>
            <a:picLocks noChangeAspect="1" noChangeArrowheads="1"/>
          </p:cNvPicPr>
          <p:nvPr/>
        </p:nvPicPr>
        <p:blipFill>
          <a:blip r:embed="rId2"/>
          <a:srcRect l="11202" r="10963"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5786478" cy="35718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>
                <a:solidFill>
                  <a:srgbClr val="002060"/>
                </a:solidFill>
                <a:latin typeface="Eras Bold ITC" pitchFamily="34" charset="0"/>
              </a:rPr>
              <a:t>	Tampilnya Yehuda untuk menawarkan diri sebagai pengganti Benyamin menunjukkan contoh kasih Yesus kepada kita orang berdosa.</a:t>
            </a:r>
            <a:endParaRPr lang="en-US" dirty="0">
              <a:solidFill>
                <a:srgbClr val="002060"/>
              </a:solidFill>
              <a:latin typeface="Eras Bold ITC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88"/>
            <a:ext cx="9167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6008712" cy="16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Impact" pitchFamily="34" charset="0"/>
              </a:rPr>
              <a:t>“AKULAH YUSUF, SAUDARAMU“</a:t>
            </a:r>
            <a:br>
              <a:rPr lang="en-US" sz="3200" dirty="0">
                <a:solidFill>
                  <a:srgbClr val="FFFF00"/>
                </a:solidFill>
                <a:latin typeface="Impact" pitchFamily="34" charset="0"/>
              </a:rPr>
            </a:br>
            <a:r>
              <a:rPr lang="en-US" sz="2800" dirty="0" err="1">
                <a:solidFill>
                  <a:schemeClr val="bg1"/>
                </a:solidFill>
                <a:latin typeface="Bernard MT Condensed" pitchFamily="18" charset="0"/>
              </a:rPr>
              <a:t>Kamis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, 16 </a:t>
            </a:r>
            <a:r>
              <a:rPr lang="en-US" sz="2800" dirty="0" err="1">
                <a:solidFill>
                  <a:schemeClr val="bg1"/>
                </a:solidFill>
                <a:latin typeface="Bernard MT Condensed" pitchFamily="18" charset="0"/>
              </a:rPr>
              <a:t>Juni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372476" cy="4972071"/>
          </a:xfrm>
        </p:spPr>
        <p:txBody>
          <a:bodyPr>
            <a:noAutofit/>
          </a:bodyPr>
          <a:lstStyle/>
          <a:p>
            <a:r>
              <a:rPr lang="en-US" sz="2600" dirty="0" err="1">
                <a:latin typeface="Franklin Gothic Demi Cond" pitchFamily="34" charset="0"/>
              </a:rPr>
              <a:t>Kejadian</a:t>
            </a:r>
            <a:r>
              <a:rPr lang="en-US" sz="2600" dirty="0">
                <a:latin typeface="Franklin Gothic Demi Cond" pitchFamily="34" charset="0"/>
              </a:rPr>
              <a:t> 45 </a:t>
            </a:r>
            <a:r>
              <a:rPr lang="en-US" sz="2600" dirty="0" err="1">
                <a:latin typeface="Franklin Gothic Demi Cond" pitchFamily="34" charset="0"/>
              </a:rPr>
              <a:t>adalah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kisah</a:t>
            </a:r>
            <a:r>
              <a:rPr lang="en-US" sz="2600" dirty="0">
                <a:latin typeface="Franklin Gothic Demi Cond" pitchFamily="34" charset="0"/>
              </a:rPr>
              <a:t> yang </a:t>
            </a:r>
            <a:r>
              <a:rPr lang="en-US" sz="2600" dirty="0" err="1">
                <a:latin typeface="Franklin Gothic Demi Cond" pitchFamily="34" charset="0"/>
              </a:rPr>
              <a:t>mengharukan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saat</a:t>
            </a:r>
            <a:r>
              <a:rPr lang="en-US" sz="2600" dirty="0">
                <a:latin typeface="Franklin Gothic Demi Cond" pitchFamily="34" charset="0"/>
              </a:rPr>
              <a:t> Yusuf </a:t>
            </a:r>
            <a:r>
              <a:rPr lang="en-US" sz="2600" dirty="0" err="1">
                <a:latin typeface="Franklin Gothic Demi Cond" pitchFamily="34" charset="0"/>
              </a:rPr>
              <a:t>memperkenalkan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diri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kepada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saudara-saudaranya</a:t>
            </a:r>
            <a:r>
              <a:rPr lang="en-US" sz="2600" dirty="0">
                <a:latin typeface="Franklin Gothic Demi Cond" pitchFamily="34" charset="0"/>
              </a:rPr>
              <a:t>. 22 </a:t>
            </a:r>
            <a:r>
              <a:rPr lang="en-US" sz="2600" dirty="0" err="1">
                <a:latin typeface="Franklin Gothic Demi Cond" pitchFamily="34" charset="0"/>
              </a:rPr>
              <a:t>tahun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telah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berlalu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sejak</a:t>
            </a:r>
            <a:r>
              <a:rPr lang="en-US" sz="2600" dirty="0">
                <a:latin typeface="Franklin Gothic Demi Cond" pitchFamily="34" charset="0"/>
              </a:rPr>
              <a:t> Yusuf yang </a:t>
            </a:r>
            <a:r>
              <a:rPr lang="en-US" sz="2600" dirty="0" err="1">
                <a:latin typeface="Franklin Gothic Demi Cond" pitchFamily="34" charset="0"/>
              </a:rPr>
              <a:t>berusia</a:t>
            </a:r>
            <a:r>
              <a:rPr lang="en-US" sz="2600" dirty="0">
                <a:latin typeface="Franklin Gothic Demi Cond" pitchFamily="34" charset="0"/>
              </a:rPr>
              <a:t> 17 </a:t>
            </a:r>
            <a:r>
              <a:rPr lang="en-US" sz="2600" dirty="0" err="1">
                <a:latin typeface="Franklin Gothic Demi Cond" pitchFamily="34" charset="0"/>
              </a:rPr>
              <a:t>tahun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pertama</a:t>
            </a:r>
            <a:r>
              <a:rPr lang="en-US" sz="2600" dirty="0">
                <a:latin typeface="Franklin Gothic Demi Cond" pitchFamily="34" charset="0"/>
              </a:rPr>
              <a:t> kali </a:t>
            </a:r>
            <a:r>
              <a:rPr lang="en-US" sz="2600" dirty="0" err="1">
                <a:latin typeface="Franklin Gothic Demi Cond" pitchFamily="34" charset="0"/>
              </a:rPr>
              <a:t>menceritakan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mimpinya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kepada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saudara-saudaranya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dan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ayahnya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hingga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saat</a:t>
            </a:r>
            <a:r>
              <a:rPr lang="en-US" sz="2600" dirty="0">
                <a:latin typeface="Franklin Gothic Demi Cond" pitchFamily="34" charset="0"/>
              </a:rPr>
              <a:t> Yusuf </a:t>
            </a:r>
            <a:r>
              <a:rPr lang="en-US" sz="2600" dirty="0" err="1">
                <a:latin typeface="Franklin Gothic Demi Cond" pitchFamily="34" charset="0"/>
              </a:rPr>
              <a:t>berumur</a:t>
            </a:r>
            <a:r>
              <a:rPr lang="en-US" sz="2600" dirty="0">
                <a:latin typeface="Franklin Gothic Demi Cond" pitchFamily="34" charset="0"/>
              </a:rPr>
              <a:t> 39 </a:t>
            </a:r>
            <a:r>
              <a:rPr lang="en-US" sz="2600" dirty="0" err="1">
                <a:latin typeface="Franklin Gothic Demi Cond" pitchFamily="34" charset="0"/>
              </a:rPr>
              <a:t>tahun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membuat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dirinya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dikenal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oleh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saudara-saudaranya</a:t>
            </a:r>
            <a:r>
              <a:rPr lang="en-US" sz="2600" dirty="0">
                <a:latin typeface="Franklin Gothic Demi Cond" pitchFamily="34" charset="0"/>
              </a:rPr>
              <a:t>.</a:t>
            </a:r>
          </a:p>
          <a:p>
            <a:r>
              <a:rPr lang="en-US" sz="2600" dirty="0" err="1">
                <a:latin typeface="Franklin Gothic Demi Cond" pitchFamily="34" charset="0"/>
              </a:rPr>
              <a:t>Kalimat</a:t>
            </a:r>
            <a:r>
              <a:rPr lang="en-US" sz="2600" dirty="0">
                <a:latin typeface="Franklin Gothic Demi Cond" pitchFamily="34" charset="0"/>
              </a:rPr>
              <a:t> yang </a:t>
            </a:r>
            <a:r>
              <a:rPr lang="en-US" sz="2600" dirty="0" err="1">
                <a:latin typeface="Franklin Gothic Demi Cond" pitchFamily="34" charset="0"/>
              </a:rPr>
              <a:t>menyebutkan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bahwa</a:t>
            </a:r>
            <a:r>
              <a:rPr lang="en-US" sz="2600" dirty="0">
                <a:latin typeface="Franklin Gothic Demi Cond" pitchFamily="34" charset="0"/>
              </a:rPr>
              <a:t> Yusuf </a:t>
            </a:r>
            <a:r>
              <a:rPr lang="en-US" sz="2600" dirty="0" err="1">
                <a:latin typeface="Franklin Gothic Demi Cond" pitchFamily="34" charset="0"/>
              </a:rPr>
              <a:t>memperkenalkan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dirinya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kepada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saudara-saudaranya</a:t>
            </a:r>
            <a:r>
              <a:rPr lang="en-US" sz="2600" dirty="0">
                <a:latin typeface="Franklin Gothic Demi Cond" pitchFamily="34" charset="0"/>
              </a:rPr>
              <a:t>, </a:t>
            </a:r>
            <a:r>
              <a:rPr lang="en-US" sz="2600" dirty="0" err="1">
                <a:latin typeface="Franklin Gothic Demi Cond" pitchFamily="34" charset="0"/>
              </a:rPr>
              <a:t>mengandung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kiasan</a:t>
            </a:r>
            <a:r>
              <a:rPr lang="en-US" sz="2600" dirty="0">
                <a:latin typeface="Franklin Gothic Demi Cond" pitchFamily="34" charset="0"/>
              </a:rPr>
              <a:t> yang </a:t>
            </a:r>
            <a:r>
              <a:rPr lang="en-US" sz="2600" dirty="0" err="1">
                <a:latin typeface="Franklin Gothic Demi Cond" pitchFamily="34" charset="0"/>
              </a:rPr>
              <a:t>berhubungan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dengan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Tuhan</a:t>
            </a:r>
            <a:r>
              <a:rPr lang="en-US" sz="2600" dirty="0">
                <a:latin typeface="Franklin Gothic Demi Cond" pitchFamily="34" charset="0"/>
              </a:rPr>
              <a:t>. </a:t>
            </a:r>
            <a:r>
              <a:rPr lang="en-US" sz="2600" dirty="0" err="1">
                <a:latin typeface="Franklin Gothic Demi Cond" pitchFamily="34" charset="0"/>
              </a:rPr>
              <a:t>Kalimat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ini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memiliki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makna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teologis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yaitu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sebuah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ungkapan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dari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Tuhan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telah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menunjukkan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bahwa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pemeliharaan-Nya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tetap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berkuasa</a:t>
            </a:r>
            <a:r>
              <a:rPr lang="en-US" sz="2600" dirty="0">
                <a:latin typeface="Franklin Gothic Demi Cond" pitchFamily="34" charset="0"/>
              </a:rPr>
              <a:t>, </a:t>
            </a:r>
            <a:r>
              <a:rPr lang="en-US" sz="2600" dirty="0" err="1">
                <a:latin typeface="Franklin Gothic Demi Cond" pitchFamily="34" charset="0"/>
              </a:rPr>
              <a:t>meskipun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manusia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memiliki</a:t>
            </a:r>
            <a:r>
              <a:rPr lang="en-US" sz="2600" dirty="0">
                <a:latin typeface="Franklin Gothic Demi Cond" pitchFamily="34" charset="0"/>
              </a:rPr>
              <a:t> </a:t>
            </a:r>
            <a:r>
              <a:rPr lang="en-US" sz="2600" dirty="0" err="1">
                <a:latin typeface="Franklin Gothic Demi Cond" pitchFamily="34" charset="0"/>
              </a:rPr>
              <a:t>kelemahan</a:t>
            </a:r>
            <a:r>
              <a:rPr lang="en-US" sz="2600" dirty="0">
                <a:latin typeface="Franklin Gothic Demi Cond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8858280" cy="3429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>
                <a:latin typeface="Berlin Sans FB" pitchFamily="34" charset="0"/>
              </a:rPr>
              <a:t>	Saudara-saudara Yusuf begitu gelisah ketika Yusuf memperkenalkan dirinya dengan berkata "Akulah Yusuf" [Kejadian 45:3-4]. Karena mereka tidak dapat mempercayai apa yang mereka dengar dan lihat, maka Yusuf mengulangi kalimatnya dengan berkata "Akulah Yusuf saudaramu, yang kamu jual ke Mesir". </a:t>
            </a:r>
            <a:r>
              <a:rPr lang="en-US" sz="2400">
                <a:solidFill>
                  <a:srgbClr val="C00000"/>
                </a:solidFill>
                <a:latin typeface="Berlin Sans FB" pitchFamily="34" charset="0"/>
              </a:rPr>
              <a:t>Kata-kata ini seolah membangkitkan kembali ingatan mereka akan peristiwa 22 tahun lalu. Itulah sebabnya mereka begitu takut kepada Yusuf yang sekarang menjadi orang yang berkuasa di Mesir.</a:t>
            </a:r>
            <a:endParaRPr lang="en-US" sz="24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pic>
        <p:nvPicPr>
          <p:cNvPr id="3074" name="Picture 2" descr="Sosok Yusuf, Penafsir Mimpi yang jadi Pimpinan Mesir, Dijual Saudaranya  Namun Beri Pengampunan - Tribunmanado.co.id"/>
          <p:cNvPicPr>
            <a:picLocks noChangeAspect="1" noChangeArrowheads="1"/>
          </p:cNvPicPr>
          <p:nvPr/>
        </p:nvPicPr>
        <p:blipFill>
          <a:blip r:embed="rId2"/>
          <a:srcRect t="11092" b="27679"/>
          <a:stretch>
            <a:fillRect/>
          </a:stretch>
        </p:blipFill>
        <p:spPr bwMode="auto">
          <a:xfrm>
            <a:off x="0" y="3714728"/>
            <a:ext cx="914400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43314"/>
            <a:ext cx="8858280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>
                <a:latin typeface="Franklin Gothic Demi Cond" pitchFamily="34" charset="0"/>
              </a:rPr>
              <a:t>	Menyadari akan kesusahan hati saudara-saudaranya, Yusuf melanjutkan dengan berkata  "Tetapi sekarang, janganlah bersusah hati dan janganlah menyesali diri, karena kamu menjual aku ke sini, sebab untuk memelihara kehidupanlah Allah menyuruh aku mendahului kamu" [Kejadian 45:5]. </a:t>
            </a:r>
            <a:r>
              <a:rPr lang="en-US" sz="2800">
                <a:solidFill>
                  <a:srgbClr val="C00000"/>
                </a:solidFill>
                <a:latin typeface="Franklin Gothic Demi Cond" pitchFamily="34" charset="0"/>
              </a:rPr>
              <a:t>Ini adalah kalimat dari seorang yang rendah hati dan beriman.</a:t>
            </a:r>
          </a:p>
          <a:p>
            <a:endParaRPr lang="en-US" sz="2800" dirty="0">
              <a:latin typeface="Franklin Gothic Demi Cond" pitchFamily="34" charset="0"/>
            </a:endParaRPr>
          </a:p>
        </p:txBody>
      </p:sp>
      <p:pic>
        <p:nvPicPr>
          <p:cNvPr id="45058" name="Picture 2" descr="Belajar Sabar dari Kisah Teladan Nabi Yusuf yang Pemaa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-74605"/>
            <a:ext cx="5191128" cy="3498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3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Ultra Bold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1812" y="785794"/>
            <a:ext cx="5972188" cy="569756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	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Kalimat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: "</a:t>
            </a:r>
            <a:r>
              <a:rPr lang="en-US" sz="2800" dirty="0">
                <a:solidFill>
                  <a:schemeClr val="bg1"/>
                </a:solidFill>
                <a:latin typeface="Amasis MT Pro Black" panose="02040A04050005020304" pitchFamily="18" charset="0"/>
              </a:rPr>
              <a:t>Allah </a:t>
            </a:r>
            <a:r>
              <a:rPr lang="en-US" sz="2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menyuruh</a:t>
            </a:r>
            <a:r>
              <a:rPr lang="en-US" sz="2800" dirty="0">
                <a:solidFill>
                  <a:schemeClr val="bg1"/>
                </a:solidFill>
                <a:latin typeface="Amasis MT Pro Black" panose="02040A040500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aku</a:t>
            </a:r>
            <a:r>
              <a:rPr lang="en-US" sz="2800" dirty="0">
                <a:solidFill>
                  <a:schemeClr val="bg1"/>
                </a:solidFill>
                <a:latin typeface="Amasis MT Pro Black" panose="02040A040500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mendahului</a:t>
            </a:r>
            <a:r>
              <a:rPr lang="en-US" sz="2800" dirty="0">
                <a:solidFill>
                  <a:schemeClr val="bg1"/>
                </a:solidFill>
                <a:latin typeface="Amasis MT Pro Black" panose="02040A040500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masis MT Pro Black" panose="02040A04050005020304" pitchFamily="18" charset="0"/>
              </a:rPr>
              <a:t>kamu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"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memiliki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tujuan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ganda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800" dirty="0" err="1">
                <a:solidFill>
                  <a:srgbClr val="FFC000"/>
                </a:solidFill>
                <a:latin typeface="Berlin Sans FB" pitchFamily="34" charset="0"/>
              </a:rPr>
              <a:t>Itu</a:t>
            </a:r>
            <a:r>
              <a:rPr lang="en-US" sz="2800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" pitchFamily="34" charset="0"/>
              </a:rPr>
              <a:t>tidak</a:t>
            </a:r>
            <a:r>
              <a:rPr lang="en-US" sz="2800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" pitchFamily="34" charset="0"/>
              </a:rPr>
              <a:t>hanya</a:t>
            </a:r>
            <a:r>
              <a:rPr lang="en-US" sz="2800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" pitchFamily="34" charset="0"/>
              </a:rPr>
              <a:t>berguna</a:t>
            </a:r>
            <a:r>
              <a:rPr lang="en-US" sz="2800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" pitchFamily="34" charset="0"/>
              </a:rPr>
              <a:t>untuk</a:t>
            </a:r>
            <a:r>
              <a:rPr lang="en-US" sz="2800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" pitchFamily="34" charset="0"/>
              </a:rPr>
              <a:t>meyakinkan</a:t>
            </a:r>
            <a:r>
              <a:rPr lang="en-US" sz="2800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" pitchFamily="34" charset="0"/>
              </a:rPr>
              <a:t>saudara-saudaranya</a:t>
            </a:r>
            <a:r>
              <a:rPr lang="en-US" sz="2800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" pitchFamily="34" charset="0"/>
              </a:rPr>
              <a:t>bahwa</a:t>
            </a:r>
            <a:r>
              <a:rPr lang="en-US" sz="2800" dirty="0">
                <a:solidFill>
                  <a:srgbClr val="FFC000"/>
                </a:solidFill>
                <a:latin typeface="Berlin Sans FB" pitchFamily="34" charset="0"/>
              </a:rPr>
              <a:t> Yusuf </a:t>
            </a:r>
            <a:r>
              <a:rPr lang="en-US" sz="2800" dirty="0" err="1">
                <a:solidFill>
                  <a:srgbClr val="FFC000"/>
                </a:solidFill>
                <a:latin typeface="Berlin Sans FB" pitchFamily="34" charset="0"/>
              </a:rPr>
              <a:t>tidak</a:t>
            </a:r>
            <a:r>
              <a:rPr lang="en-US" sz="2800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" pitchFamily="34" charset="0"/>
              </a:rPr>
              <a:t>memiliki</a:t>
            </a:r>
            <a:r>
              <a:rPr lang="en-US" sz="2800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" pitchFamily="34" charset="0"/>
              </a:rPr>
              <a:t>perasaan</a:t>
            </a:r>
            <a:r>
              <a:rPr lang="en-US" sz="2800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" pitchFamily="34" charset="0"/>
              </a:rPr>
              <a:t>buruk</a:t>
            </a:r>
            <a:r>
              <a:rPr lang="en-US" sz="2800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" pitchFamily="34" charset="0"/>
              </a:rPr>
              <a:t>tentang</a:t>
            </a:r>
            <a:r>
              <a:rPr lang="en-US" sz="2800" dirty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Berlin Sans FB" pitchFamily="34" charset="0"/>
              </a:rPr>
              <a:t>mereka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;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itu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juga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merupakan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pengakuan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iman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 yang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mendalam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ekspresi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harapan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karena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apa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mereka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lakukan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diperlukan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untuk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"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menjamin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kelanjutan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keturunanmu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"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"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memelihara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hidupmu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" [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Kejadian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45:7]. </a:t>
            </a:r>
          </a:p>
        </p:txBody>
      </p:sp>
      <p:pic>
        <p:nvPicPr>
          <p:cNvPr id="2050" name="Picture 2" descr="Studi Yusuf | SABDA Space - Komunitas Blogger Krist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072618" cy="37385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able and chairs in a room&#10;&#10;Description automatically generated with low confidence">
            <a:extLst>
              <a:ext uri="{FF2B5EF4-FFF2-40B4-BE49-F238E27FC236}">
                <a16:creationId xmlns:a16="http://schemas.microsoft.com/office/drawing/2014/main" id="{F5377AB3-32E6-D6A0-B2D2-083D29A8FC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5"/>
          <a:stretch/>
        </p:blipFill>
        <p:spPr>
          <a:xfrm>
            <a:off x="0" y="-41243"/>
            <a:ext cx="9163947" cy="68938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34A0E-79E5-EC01-2C34-552BC5BFD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548680"/>
            <a:ext cx="5915000" cy="5688632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3200" b="1" dirty="0"/>
              <a:t>Yusuf </a:t>
            </a:r>
            <a:r>
              <a:rPr lang="en-US" sz="3200" b="1" dirty="0" err="1"/>
              <a:t>diangkat</a:t>
            </a:r>
            <a:r>
              <a:rPr lang="en-US" sz="3200" b="1" dirty="0"/>
              <a:t> </a:t>
            </a:r>
            <a:r>
              <a:rPr lang="en-US" sz="3200" b="1" dirty="0" err="1"/>
              <a:t>sebagai</a:t>
            </a:r>
            <a:r>
              <a:rPr lang="en-US" sz="3200" b="1" dirty="0"/>
              <a:t> administrator </a:t>
            </a:r>
            <a:r>
              <a:rPr lang="en-US" sz="3200" b="1" dirty="0" err="1"/>
              <a:t>terpenting</a:t>
            </a:r>
            <a:r>
              <a:rPr lang="en-US" sz="3200" b="1" dirty="0"/>
              <a:t> di </a:t>
            </a:r>
            <a:r>
              <a:rPr lang="en-US" sz="3200" b="1" dirty="0" err="1"/>
              <a:t>Mesir</a:t>
            </a:r>
            <a:r>
              <a:rPr lang="en-US" sz="3200" b="1" dirty="0"/>
              <a:t>. </a:t>
            </a:r>
            <a:r>
              <a:rPr lang="en-US" sz="3200" b="1" dirty="0" err="1"/>
              <a:t>Kemudian</a:t>
            </a:r>
            <a:r>
              <a:rPr lang="en-US" sz="3200" b="1" dirty="0"/>
              <a:t>, </a:t>
            </a:r>
            <a:r>
              <a:rPr lang="en-US" sz="3200" b="1" dirty="0" err="1"/>
              <a:t>semua</a:t>
            </a:r>
            <a:r>
              <a:rPr lang="en-US" sz="3200" b="1" dirty="0"/>
              <a:t> yang </a:t>
            </a:r>
            <a:r>
              <a:rPr lang="en-US" sz="3200" b="1" dirty="0" err="1"/>
              <a:t>Tuhan</a:t>
            </a:r>
            <a:r>
              <a:rPr lang="en-US" sz="3200" b="1" dirty="0"/>
              <a:t> </a:t>
            </a:r>
            <a:r>
              <a:rPr lang="en-US" sz="3200" b="1" dirty="0" err="1"/>
              <a:t>tunjukkan</a:t>
            </a:r>
            <a:r>
              <a:rPr lang="en-US" sz="3200" b="1" dirty="0"/>
              <a:t> </a:t>
            </a:r>
            <a:r>
              <a:rPr lang="en-US" sz="3200" b="1" dirty="0" err="1"/>
              <a:t>kepadanya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mimpi</a:t>
            </a:r>
            <a:r>
              <a:rPr lang="en-US" sz="3200" b="1" dirty="0"/>
              <a:t> </a:t>
            </a:r>
            <a:r>
              <a:rPr lang="en-US" sz="3200" b="1" dirty="0" err="1"/>
              <a:t>menjadi</a:t>
            </a:r>
            <a:r>
              <a:rPr lang="en-US" sz="3200" b="1" dirty="0"/>
              <a:t> </a:t>
            </a:r>
            <a:r>
              <a:rPr lang="en-US" sz="3200" b="1" dirty="0" err="1"/>
              <a:t>kenyataan</a:t>
            </a:r>
            <a:r>
              <a:rPr lang="en-US" sz="3200" b="1" dirty="0"/>
              <a:t>: </a:t>
            </a:r>
            <a:r>
              <a:rPr lang="en-US" sz="3200" b="1" dirty="0" err="1"/>
              <a:t>saudara-saudaranya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penuh</a:t>
            </a:r>
            <a:r>
              <a:rPr lang="en-US" sz="3200" b="1" dirty="0"/>
              <a:t> </a:t>
            </a:r>
            <a:r>
              <a:rPr lang="en-US" sz="3200" b="1" dirty="0" err="1"/>
              <a:t>hormat</a:t>
            </a:r>
            <a:r>
              <a:rPr lang="en-US" sz="3200" b="1" dirty="0"/>
              <a:t> </a:t>
            </a:r>
            <a:r>
              <a:rPr lang="en-US" sz="3200" b="1" dirty="0" err="1"/>
              <a:t>berlutut</a:t>
            </a:r>
            <a:r>
              <a:rPr lang="en-US" sz="3200" b="1" dirty="0"/>
              <a:t> di </a:t>
            </a:r>
            <a:r>
              <a:rPr lang="en-US" sz="3200" b="1" dirty="0" err="1"/>
              <a:t>hadapannya</a:t>
            </a:r>
            <a:r>
              <a:rPr lang="en-US" sz="3200" b="1" dirty="0"/>
              <a:t>.</a:t>
            </a:r>
            <a:endParaRPr lang="es-ES" sz="3200" b="1" dirty="0"/>
          </a:p>
          <a:p>
            <a:pPr marL="0" indent="0">
              <a:spcBef>
                <a:spcPts val="600"/>
              </a:spcBef>
              <a:buNone/>
            </a:pPr>
            <a:endParaRPr lang="en-US" sz="3200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sz="3200" b="1" dirty="0" err="1"/>
              <a:t>Apa</a:t>
            </a:r>
            <a:r>
              <a:rPr lang="en-US" sz="3200" b="1" dirty="0"/>
              <a:t> yang </a:t>
            </a:r>
            <a:r>
              <a:rPr lang="en-US" sz="3200" b="1" dirty="0" err="1"/>
              <a:t>harus</a:t>
            </a:r>
            <a:r>
              <a:rPr lang="en-US" sz="3200" b="1" dirty="0"/>
              <a:t> </a:t>
            </a:r>
            <a:r>
              <a:rPr lang="en-US" sz="3200" b="1" dirty="0" err="1"/>
              <a:t>dilakukan</a:t>
            </a:r>
            <a:r>
              <a:rPr lang="en-US" sz="3200" b="1" dirty="0"/>
              <a:t> Yusuf? </a:t>
            </a:r>
            <a:r>
              <a:rPr lang="en-US" sz="3200" b="1" dirty="0" err="1"/>
              <a:t>Haruskah</a:t>
            </a:r>
            <a:r>
              <a:rPr lang="en-US" sz="3200" b="1" dirty="0"/>
              <a:t> </a:t>
            </a:r>
            <a:r>
              <a:rPr lang="en-US" sz="3200" b="1" dirty="0" err="1"/>
              <a:t>dia</a:t>
            </a:r>
            <a:r>
              <a:rPr lang="en-US" sz="3200" b="1" dirty="0"/>
              <a:t> </a:t>
            </a:r>
            <a:r>
              <a:rPr lang="en-US" sz="3200" b="1" dirty="0" err="1"/>
              <a:t>membalas</a:t>
            </a:r>
            <a:r>
              <a:rPr lang="en-US" sz="3200" b="1" dirty="0"/>
              <a:t> </a:t>
            </a:r>
            <a:r>
              <a:rPr lang="en-US" sz="3200" b="1" dirty="0" err="1"/>
              <a:t>dendam</a:t>
            </a:r>
            <a:r>
              <a:rPr lang="en-US" sz="3200" b="1" dirty="0"/>
              <a:t> </a:t>
            </a:r>
            <a:r>
              <a:rPr lang="en-US" sz="3200" b="1" dirty="0" err="1"/>
              <a:t>atas</a:t>
            </a:r>
            <a:r>
              <a:rPr lang="en-US" sz="3200" b="1" dirty="0"/>
              <a:t> </a:t>
            </a:r>
            <a:r>
              <a:rPr lang="en-US" sz="3200" b="1" dirty="0" err="1"/>
              <a:t>apa</a:t>
            </a:r>
            <a:r>
              <a:rPr lang="en-US" sz="3200" b="1" dirty="0"/>
              <a:t> yang </a:t>
            </a:r>
            <a:r>
              <a:rPr lang="en-US" sz="3200" b="1" dirty="0" err="1"/>
              <a:t>telah</a:t>
            </a:r>
            <a:r>
              <a:rPr lang="en-US" sz="3200" b="1" dirty="0"/>
              <a:t> </a:t>
            </a:r>
            <a:r>
              <a:rPr lang="en-US" sz="3200" b="1" dirty="0" err="1"/>
              <a:t>dilakukan</a:t>
            </a:r>
            <a:r>
              <a:rPr lang="en-US" sz="3200" b="1" dirty="0"/>
              <a:t> </a:t>
            </a:r>
            <a:r>
              <a:rPr lang="en-US" sz="3200" b="1" dirty="0" err="1"/>
              <a:t>saudara-saudaranya</a:t>
            </a:r>
            <a:r>
              <a:rPr lang="en-US" sz="3200" b="1" dirty="0"/>
              <a:t> </a:t>
            </a:r>
            <a:r>
              <a:rPr lang="en-US" sz="3200" b="1" dirty="0" err="1"/>
              <a:t>padanya</a:t>
            </a:r>
            <a:r>
              <a:rPr lang="en-US" sz="3200" b="1" dirty="0"/>
              <a:t>? </a:t>
            </a:r>
            <a:r>
              <a:rPr lang="en-US" sz="3200" b="1" dirty="0" err="1"/>
              <a:t>Atau</a:t>
            </a:r>
            <a:r>
              <a:rPr lang="en-US" sz="3200" b="1" dirty="0"/>
              <a:t> </a:t>
            </a:r>
            <a:r>
              <a:rPr lang="en-US" sz="3200" b="1" dirty="0" err="1"/>
              <a:t>haruskah</a:t>
            </a:r>
            <a:r>
              <a:rPr lang="en-US" sz="3200" b="1" dirty="0"/>
              <a:t> </a:t>
            </a:r>
            <a:r>
              <a:rPr lang="en-US" sz="3200" b="1" dirty="0" err="1"/>
              <a:t>dia</a:t>
            </a:r>
            <a:r>
              <a:rPr lang="en-US" sz="3200" b="1" dirty="0"/>
              <a:t> </a:t>
            </a:r>
            <a:r>
              <a:rPr lang="en-US" sz="3200" b="1" dirty="0" err="1"/>
              <a:t>memaafkan</a:t>
            </a:r>
            <a:r>
              <a:rPr lang="en-US" sz="3200" b="1" dirty="0"/>
              <a:t> </a:t>
            </a:r>
            <a:r>
              <a:rPr lang="en-US" sz="3200" b="1" dirty="0" err="1"/>
              <a:t>mereka</a:t>
            </a:r>
            <a:r>
              <a:rPr lang="en-US" sz="3200" b="1" dirty="0"/>
              <a:t> dan </a:t>
            </a:r>
            <a:r>
              <a:rPr lang="en-US" sz="3200" b="1" dirty="0" err="1"/>
              <a:t>meninggalkan</a:t>
            </a:r>
            <a:r>
              <a:rPr lang="en-US" sz="3200" b="1" dirty="0"/>
              <a:t> masa </a:t>
            </a:r>
            <a:r>
              <a:rPr lang="en-US" sz="3200" b="1" dirty="0" err="1"/>
              <a:t>lalu</a:t>
            </a:r>
            <a:r>
              <a:rPr lang="en-US" sz="3200" b="1" dirty="0"/>
              <a:t>?</a:t>
            </a:r>
            <a:endParaRPr lang="es-ES" sz="3200" b="1" dirty="0"/>
          </a:p>
          <a:p>
            <a:pPr marL="0" indent="0">
              <a:spcBef>
                <a:spcPts val="600"/>
              </a:spcBef>
              <a:buNone/>
            </a:pPr>
            <a:endParaRPr lang="en-US" sz="3200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sz="3200" b="1" dirty="0"/>
              <a:t>Yusuf </a:t>
            </a:r>
            <a:r>
              <a:rPr lang="en-US" sz="3200" b="1" dirty="0" err="1"/>
              <a:t>mengasihi</a:t>
            </a:r>
            <a:r>
              <a:rPr lang="en-US" sz="3200" b="1" dirty="0"/>
              <a:t> </a:t>
            </a:r>
            <a:r>
              <a:rPr lang="en-US" sz="3200" b="1" dirty="0" err="1"/>
              <a:t>Tuhan</a:t>
            </a:r>
            <a:r>
              <a:rPr lang="en-US" sz="3200" b="1" dirty="0"/>
              <a:t>, </a:t>
            </a:r>
            <a:r>
              <a:rPr lang="en-US" sz="3200" b="1" dirty="0" err="1"/>
              <a:t>jadi</a:t>
            </a:r>
            <a:r>
              <a:rPr lang="en-US" sz="3200" b="1" dirty="0"/>
              <a:t> </a:t>
            </a:r>
            <a:r>
              <a:rPr lang="en-US" sz="3200" b="1" dirty="0" err="1"/>
              <a:t>pengampunan</a:t>
            </a:r>
            <a:r>
              <a:rPr lang="en-US" sz="3200" b="1" dirty="0"/>
              <a:t> </a:t>
            </a:r>
            <a:r>
              <a:rPr lang="en-US" sz="3200" b="1" dirty="0" err="1"/>
              <a:t>adalah</a:t>
            </a:r>
            <a:r>
              <a:rPr lang="en-US" sz="3200" b="1" dirty="0"/>
              <a:t> </a:t>
            </a:r>
            <a:r>
              <a:rPr lang="en-US" sz="3200" b="1" dirty="0" err="1"/>
              <a:t>satu-satunya</a:t>
            </a:r>
            <a:r>
              <a:rPr lang="en-US" sz="3200" b="1" dirty="0"/>
              <a:t> </a:t>
            </a:r>
            <a:r>
              <a:rPr lang="en-US" sz="3200" b="1" dirty="0" err="1"/>
              <a:t>jalan</a:t>
            </a:r>
            <a:r>
              <a:rPr lang="en-US" sz="3200" b="1" dirty="0"/>
              <a:t> </a:t>
            </a:r>
            <a:r>
              <a:rPr lang="en-US" sz="3200" b="1" dirty="0" err="1"/>
              <a:t>baginya</a:t>
            </a:r>
            <a:r>
              <a:rPr lang="en-US" sz="3200" b="1" dirty="0"/>
              <a:t>. </a:t>
            </a:r>
            <a:r>
              <a:rPr lang="en-US" sz="3200" b="1" dirty="0" err="1"/>
              <a:t>Namun</a:t>
            </a:r>
            <a:r>
              <a:rPr lang="en-US" sz="3200" b="1" dirty="0"/>
              <a:t>, </a:t>
            </a:r>
            <a:r>
              <a:rPr lang="en-US" sz="3200" b="1" dirty="0" err="1"/>
              <a:t>dia</a:t>
            </a:r>
            <a:r>
              <a:rPr lang="en-US" sz="3200" b="1" dirty="0"/>
              <a:t> </a:t>
            </a:r>
            <a:r>
              <a:rPr lang="en-US" sz="3200" b="1" dirty="0" err="1"/>
              <a:t>ingin</a:t>
            </a:r>
            <a:r>
              <a:rPr lang="en-US" sz="3200" b="1" dirty="0"/>
              <a:t> </a:t>
            </a:r>
            <a:r>
              <a:rPr lang="en-US" sz="3200" b="1" dirty="0" err="1"/>
              <a:t>memastikan</a:t>
            </a:r>
            <a:r>
              <a:rPr lang="en-US" sz="3200" b="1" dirty="0"/>
              <a:t> </a:t>
            </a:r>
            <a:r>
              <a:rPr lang="en-US" sz="3200" b="1" dirty="0" err="1"/>
              <a:t>bahwa</a:t>
            </a:r>
            <a:r>
              <a:rPr lang="en-US" sz="3200" b="1" dirty="0"/>
              <a:t> </a:t>
            </a:r>
            <a:r>
              <a:rPr lang="en-US" sz="3200" b="1" dirty="0" err="1"/>
              <a:t>tindakan</a:t>
            </a:r>
            <a:r>
              <a:rPr lang="en-US" sz="3200" b="1" dirty="0"/>
              <a:t> </a:t>
            </a:r>
            <a:r>
              <a:rPr lang="en-US" sz="3200" b="1" dirty="0" err="1"/>
              <a:t>mengerikan</a:t>
            </a:r>
            <a:r>
              <a:rPr lang="en-US" sz="3200" b="1" dirty="0"/>
              <a:t> </a:t>
            </a:r>
            <a:r>
              <a:rPr lang="en-US" sz="3200" b="1" dirty="0" err="1"/>
              <a:t>mereka</a:t>
            </a:r>
            <a:r>
              <a:rPr lang="en-US" sz="3200" b="1" dirty="0"/>
              <a:t> </a:t>
            </a:r>
            <a:r>
              <a:rPr lang="en-US" sz="3200" b="1" dirty="0" err="1"/>
              <a:t>tidak</a:t>
            </a:r>
            <a:r>
              <a:rPr lang="en-US" sz="3200" b="1" dirty="0"/>
              <a:t> </a:t>
            </a:r>
            <a:r>
              <a:rPr lang="en-US" sz="3200" b="1" dirty="0" err="1"/>
              <a:t>akan</a:t>
            </a:r>
            <a:r>
              <a:rPr lang="en-US" sz="3200" b="1" dirty="0"/>
              <a:t> </a:t>
            </a:r>
            <a:r>
              <a:rPr lang="en-US" sz="3200" b="1" dirty="0" err="1"/>
              <a:t>terjadi</a:t>
            </a:r>
            <a:r>
              <a:rPr lang="en-US" sz="3200" b="1" dirty="0"/>
              <a:t> </a:t>
            </a:r>
            <a:r>
              <a:rPr lang="en-US" sz="3200" b="1" dirty="0" err="1"/>
              <a:t>lagi</a:t>
            </a:r>
            <a:r>
              <a:rPr lang="en-US" sz="3200" b="1" dirty="0"/>
              <a:t>.</a:t>
            </a:r>
            <a:endParaRPr lang="es-ES" sz="3200" b="1" dirty="0"/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8EB0A-0C1F-2F89-DB51-85EB6A3D6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056" y="764704"/>
            <a:ext cx="2371550" cy="2889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ECDDC5-ADF3-2C6D-C446-4ED505064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711" y="3898546"/>
            <a:ext cx="2786113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Maroon Background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212976"/>
            <a:ext cx="914400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Franklin Gothic Demi Cond" pitchFamily="34" charset="0"/>
              </a:rPr>
              <a:t>Selanjutnya</a:t>
            </a:r>
            <a:r>
              <a:rPr lang="en-US" sz="2400" dirty="0">
                <a:latin typeface="Franklin Gothic Demi Cond" pitchFamily="34" charset="0"/>
              </a:rPr>
              <a:t> Yusuf </a:t>
            </a:r>
            <a:r>
              <a:rPr lang="en-US" sz="2400" dirty="0" err="1">
                <a:latin typeface="Franklin Gothic Demi Cond" pitchFamily="34" charset="0"/>
              </a:rPr>
              <a:t>mempersiapkan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kendaraan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untuk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menjemput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ayahnya</a:t>
            </a:r>
            <a:r>
              <a:rPr lang="en-US" sz="2400" dirty="0">
                <a:latin typeface="Franklin Gothic Demi Cond" pitchFamily="34" charset="0"/>
              </a:rPr>
              <a:t> dan </a:t>
            </a:r>
            <a:r>
              <a:rPr lang="en-US" sz="2400" dirty="0" err="1">
                <a:latin typeface="Franklin Gothic Demi Cond" pitchFamily="34" charset="0"/>
              </a:rPr>
              <a:t>seluruh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keluarganya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untuk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membawa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mereka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dari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tanah</a:t>
            </a:r>
            <a:r>
              <a:rPr lang="en-US" sz="2400" dirty="0">
                <a:latin typeface="Franklin Gothic Demi Cond" pitchFamily="34" charset="0"/>
              </a:rPr>
              <a:t> Kanaan </a:t>
            </a:r>
            <a:r>
              <a:rPr lang="en-US" sz="2400" dirty="0" err="1">
                <a:latin typeface="Franklin Gothic Demi Cond" pitchFamily="34" charset="0"/>
              </a:rPr>
              <a:t>ke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Mesir</a:t>
            </a:r>
            <a:r>
              <a:rPr lang="en-US" sz="2400" dirty="0">
                <a:latin typeface="Franklin Gothic Demi Cond" pitchFamily="34" charset="0"/>
              </a:rPr>
              <a:t>, </a:t>
            </a:r>
            <a:r>
              <a:rPr lang="en-US" sz="2400" dirty="0" err="1">
                <a:latin typeface="Franklin Gothic Demi Cond" pitchFamily="34" charset="0"/>
              </a:rPr>
              <a:t>sebab</a:t>
            </a:r>
            <a:r>
              <a:rPr lang="en-US" sz="2400" dirty="0">
                <a:latin typeface="Franklin Gothic Demi Cond" pitchFamily="34" charset="0"/>
              </a:rPr>
              <a:t> masa </a:t>
            </a:r>
            <a:r>
              <a:rPr lang="en-US" sz="2400" dirty="0" err="1">
                <a:latin typeface="Franklin Gothic Demi Cond" pitchFamily="34" charset="0"/>
              </a:rPr>
              <a:t>kelaparan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masih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akan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terjadi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dalam</a:t>
            </a:r>
            <a:r>
              <a:rPr lang="en-US" sz="2400" dirty="0">
                <a:latin typeface="Franklin Gothic Demi Cond" pitchFamily="34" charset="0"/>
              </a:rPr>
              <a:t> 5 </a:t>
            </a:r>
            <a:r>
              <a:rPr lang="en-US" sz="2400" dirty="0" err="1">
                <a:latin typeface="Franklin Gothic Demi Cond" pitchFamily="34" charset="0"/>
              </a:rPr>
              <a:t>tahun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ke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depan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seperti</a:t>
            </a:r>
            <a:r>
              <a:rPr lang="en-US" sz="2400" dirty="0">
                <a:latin typeface="Franklin Gothic Demi Cond" pitchFamily="34" charset="0"/>
              </a:rPr>
              <a:t> yang </a:t>
            </a:r>
            <a:r>
              <a:rPr lang="en-US" sz="2400" dirty="0" err="1">
                <a:latin typeface="Franklin Gothic Demi Cond" pitchFamily="34" charset="0"/>
              </a:rPr>
              <a:t>telah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dinyatakan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dalam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mimpi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kepada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Firaun</a:t>
            </a:r>
            <a:r>
              <a:rPr lang="en-US" sz="2400" dirty="0">
                <a:latin typeface="Franklin Gothic Demi Cond" pitchFamily="34" charset="0"/>
              </a:rPr>
              <a:t>. </a:t>
            </a:r>
          </a:p>
          <a:p>
            <a:r>
              <a:rPr lang="en-US" sz="2400" dirty="0">
                <a:latin typeface="Eras Bold ITC" panose="020B0907030504020204" pitchFamily="34" charset="0"/>
              </a:rPr>
              <a:t>Yakub </a:t>
            </a:r>
            <a:r>
              <a:rPr lang="en-US" sz="2400" dirty="0" err="1">
                <a:latin typeface="Eras Bold ITC" panose="020B0907030504020204" pitchFamily="34" charset="0"/>
              </a:rPr>
              <a:t>diyakinkan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akan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keberadaan</a:t>
            </a:r>
            <a:r>
              <a:rPr lang="en-US" sz="2400" dirty="0">
                <a:latin typeface="Eras Bold ITC" panose="020B0907030504020204" pitchFamily="34" charset="0"/>
              </a:rPr>
              <a:t> Yusuf dan </a:t>
            </a:r>
            <a:r>
              <a:rPr lang="en-US" sz="2400" dirty="0" err="1">
                <a:latin typeface="Eras Bold ITC" panose="020B0907030504020204" pitchFamily="34" charset="0"/>
              </a:rPr>
              <a:t>bangkitlah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semangatnya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untuk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pergi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ke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Mesir</a:t>
            </a:r>
            <a:r>
              <a:rPr lang="en-US" sz="2400" dirty="0">
                <a:latin typeface="Eras Bold ITC" panose="020B0907030504020204" pitchFamily="34" charset="0"/>
              </a:rPr>
              <a:t>. Di </a:t>
            </a:r>
            <a:r>
              <a:rPr lang="en-US" sz="2400" dirty="0" err="1">
                <a:latin typeface="Eras Bold ITC" panose="020B0907030504020204" pitchFamily="34" charset="0"/>
              </a:rPr>
              <a:t>samping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itu</a:t>
            </a:r>
            <a:r>
              <a:rPr lang="en-US" sz="2400" dirty="0">
                <a:latin typeface="Eras Bold ITC" panose="020B0907030504020204" pitchFamily="34" charset="0"/>
              </a:rPr>
              <a:t> Yusuf </a:t>
            </a:r>
            <a:r>
              <a:rPr lang="en-US" sz="2400" dirty="0" err="1">
                <a:latin typeface="Eras Bold ITC" panose="020B0907030504020204" pitchFamily="34" charset="0"/>
              </a:rPr>
              <a:t>juga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telah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menyediakan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tempat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tinggal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terbaik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untuk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ayahnya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dan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saudara-saudaranya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yaitu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di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Gosyen</a:t>
            </a:r>
            <a:r>
              <a:rPr lang="en-US" sz="2400" dirty="0">
                <a:latin typeface="Eras Bold ITC" panose="020B0907030504020204" pitchFamily="34" charset="0"/>
              </a:rPr>
              <a:t>, </a:t>
            </a:r>
            <a:r>
              <a:rPr lang="en-US" sz="2400" dirty="0" err="1">
                <a:latin typeface="Eras Bold ITC" panose="020B0907030504020204" pitchFamily="34" charset="0"/>
              </a:rPr>
              <a:t>tempat</a:t>
            </a:r>
            <a:r>
              <a:rPr lang="en-US" sz="2400" dirty="0">
                <a:latin typeface="Eras Bold ITC" panose="020B0907030504020204" pitchFamily="34" charset="0"/>
              </a:rPr>
              <a:t> yang paling </a:t>
            </a:r>
            <a:r>
              <a:rPr lang="en-US" sz="2400" dirty="0" err="1">
                <a:latin typeface="Eras Bold ITC" panose="020B0907030504020204" pitchFamily="34" charset="0"/>
              </a:rPr>
              <a:t>baik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di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tanah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Mesir</a:t>
            </a:r>
            <a:r>
              <a:rPr lang="en-US" sz="2400" dirty="0">
                <a:latin typeface="Eras Bold ITC" panose="020B0907030504020204" pitchFamily="34" charset="0"/>
              </a:rPr>
              <a:t>.</a:t>
            </a:r>
          </a:p>
        </p:txBody>
      </p:sp>
      <p:pic>
        <p:nvPicPr>
          <p:cNvPr id="1026" name="Picture 2" descr="Bible Quiziz - Kejadia 46-47 - Yakub pindah ke Mesir - Quizizz"/>
          <p:cNvPicPr>
            <a:picLocks noChangeAspect="1" noChangeArrowheads="1"/>
          </p:cNvPicPr>
          <p:nvPr/>
        </p:nvPicPr>
        <p:blipFill rotWithShape="1">
          <a:blip r:embed="rId3"/>
          <a:srcRect t="10143" b="25881"/>
          <a:stretch/>
        </p:blipFill>
        <p:spPr bwMode="auto">
          <a:xfrm>
            <a:off x="-1" y="-27384"/>
            <a:ext cx="9144000" cy="2924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20717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dirty="0">
                <a:latin typeface="Eras Bold ITC" pitchFamily="34" charset="0"/>
              </a:rPr>
              <a:t>	Kita </a:t>
            </a:r>
            <a:r>
              <a:rPr lang="en-US" dirty="0" err="1">
                <a:latin typeface="Eras Bold ITC" pitchFamily="34" charset="0"/>
              </a:rPr>
              <a:t>perlu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belajar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kemurahan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hati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seperti</a:t>
            </a:r>
            <a:r>
              <a:rPr lang="en-US" dirty="0">
                <a:latin typeface="Eras Bold ITC" pitchFamily="34" charset="0"/>
              </a:rPr>
              <a:t> Yusuf </a:t>
            </a:r>
            <a:r>
              <a:rPr lang="en-US" dirty="0" err="1">
                <a:latin typeface="Eras Bold ITC" pitchFamily="34" charset="0"/>
              </a:rPr>
              <a:t>kepada</a:t>
            </a:r>
            <a:r>
              <a:rPr lang="en-US" dirty="0">
                <a:latin typeface="Eras Bold ITC" pitchFamily="34" charset="0"/>
              </a:rPr>
              <a:t> </a:t>
            </a:r>
            <a:r>
              <a:rPr lang="en-US" dirty="0" err="1">
                <a:latin typeface="Eras Bold ITC" pitchFamily="34" charset="0"/>
              </a:rPr>
              <a:t>saudara-saudaranya</a:t>
            </a:r>
            <a:r>
              <a:rPr lang="en-US" dirty="0">
                <a:latin typeface="Eras Bold ITC" pitchFamily="34" charset="0"/>
              </a:rPr>
              <a:t>, </a:t>
            </a:r>
          </a:p>
          <a:p>
            <a:pPr algn="ctr">
              <a:buNone/>
            </a:pPr>
            <a:r>
              <a:rPr lang="en-US" dirty="0" err="1">
                <a:solidFill>
                  <a:srgbClr val="C00000"/>
                </a:solidFill>
                <a:latin typeface="Showcard Gothic" pitchFamily="82" charset="0"/>
              </a:rPr>
              <a:t>tidak</a:t>
            </a:r>
            <a:r>
              <a:rPr lang="en-US" dirty="0">
                <a:solidFill>
                  <a:srgbClr val="C00000"/>
                </a:solidFill>
                <a:latin typeface="Showcard Gothic" pitchFamily="8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howcard Gothic" pitchFamily="82" charset="0"/>
              </a:rPr>
              <a:t>ada</a:t>
            </a:r>
            <a:r>
              <a:rPr lang="en-US" dirty="0">
                <a:solidFill>
                  <a:srgbClr val="C00000"/>
                </a:solidFill>
                <a:latin typeface="Showcard Gothic" pitchFamily="8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howcard Gothic" pitchFamily="82" charset="0"/>
              </a:rPr>
              <a:t>dendam</a:t>
            </a:r>
            <a:r>
              <a:rPr lang="en-US" dirty="0">
                <a:solidFill>
                  <a:srgbClr val="C00000"/>
                </a:solidFill>
                <a:latin typeface="Showcard Gothic" pitchFamily="8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howcard Gothic" pitchFamily="82" charset="0"/>
              </a:rPr>
              <a:t>di</a:t>
            </a:r>
            <a:r>
              <a:rPr lang="en-US" dirty="0">
                <a:solidFill>
                  <a:srgbClr val="C00000"/>
                </a:solidFill>
                <a:latin typeface="Showcard Gothic" pitchFamily="8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howcard Gothic" pitchFamily="82" charset="0"/>
              </a:rPr>
              <a:t>hati</a:t>
            </a:r>
            <a:r>
              <a:rPr lang="en-US" dirty="0">
                <a:solidFill>
                  <a:srgbClr val="C00000"/>
                </a:solidFill>
                <a:latin typeface="Showcard Gothic" pitchFamily="82" charset="0"/>
              </a:rPr>
              <a:t> Yusuf.</a:t>
            </a:r>
          </a:p>
        </p:txBody>
      </p:sp>
      <p:pic>
        <p:nvPicPr>
          <p:cNvPr id="46082" name="Picture 2" descr="Archives | GPdI Elohim Batu"/>
          <p:cNvPicPr>
            <a:picLocks noChangeAspect="1" noChangeArrowheads="1"/>
          </p:cNvPicPr>
          <p:nvPr/>
        </p:nvPicPr>
        <p:blipFill>
          <a:blip r:embed="rId2"/>
          <a:srcRect b="21333"/>
          <a:stretch>
            <a:fillRect/>
          </a:stretch>
        </p:blipFill>
        <p:spPr bwMode="auto">
          <a:xfrm>
            <a:off x="0" y="2643182"/>
            <a:ext cx="9144000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368"/>
            <a:ext cx="9144000" cy="69763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71604" y="857232"/>
            <a:ext cx="7429552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Kehidupan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dan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pengalaman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Yusuf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menjadi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contoh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yang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ampuh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tentang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bagaimana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Tuhan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mengubah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beberapa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hal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buruk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menjadi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sesuatu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yang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sangat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baik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71604" y="2071678"/>
            <a:ext cx="7429552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dirty="0" err="1">
                <a:latin typeface="Franklin Gothic Demi Cond" pitchFamily="34" charset="0"/>
              </a:rPr>
              <a:t>Ketika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jatuh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dalam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dosa,hal</a:t>
            </a:r>
            <a:r>
              <a:rPr lang="en-US" sz="2200" dirty="0">
                <a:latin typeface="Franklin Gothic Demi Cond" pitchFamily="34" charset="0"/>
              </a:rPr>
              <a:t> yang </a:t>
            </a:r>
            <a:r>
              <a:rPr lang="en-US" sz="2200" dirty="0" err="1">
                <a:latin typeface="Franklin Gothic Demi Cond" pitchFamily="34" charset="0"/>
              </a:rPr>
              <a:t>sangat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penting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bagi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adalah</a:t>
            </a:r>
            <a:r>
              <a:rPr lang="en-US" sz="2200" dirty="0">
                <a:latin typeface="Rockwell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bangkit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dan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semaksimal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mungkin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memperbaiki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apa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yang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telah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kita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lakukan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dengan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pertolongan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Tuhan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1604" y="3286124"/>
            <a:ext cx="7429552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Yusuf </a:t>
            </a:r>
            <a:r>
              <a:rPr lang="en-US" sz="2200" dirty="0" err="1">
                <a:solidFill>
                  <a:schemeClr val="bg1"/>
                </a:solidFill>
                <a:latin typeface="Eras Bold ITC" pitchFamily="34" charset="0"/>
              </a:rPr>
              <a:t>mengembalikan</a:t>
            </a: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Eras Bold ITC" pitchFamily="34" charset="0"/>
              </a:rPr>
              <a:t>kepada</a:t>
            </a: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 Benyamin </a:t>
            </a:r>
            <a:r>
              <a:rPr lang="en-US" sz="2200" dirty="0" err="1">
                <a:solidFill>
                  <a:schemeClr val="bg1"/>
                </a:solidFill>
                <a:latin typeface="Eras Bold ITC" pitchFamily="34" charset="0"/>
              </a:rPr>
              <a:t>kasih</a:t>
            </a: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Eras Bold ITC" pitchFamily="34" charset="0"/>
              </a:rPr>
              <a:t>karunia</a:t>
            </a: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 yang </a:t>
            </a:r>
            <a:r>
              <a:rPr lang="en-US" sz="2200" dirty="0" err="1">
                <a:solidFill>
                  <a:schemeClr val="bg1"/>
                </a:solidFill>
                <a:latin typeface="Eras Bold ITC" pitchFamily="34" charset="0"/>
              </a:rPr>
              <a:t>tidak</a:t>
            </a: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Eras Bold ITC" pitchFamily="34" charset="0"/>
              </a:rPr>
              <a:t>dia</a:t>
            </a: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Eras Bold ITC" pitchFamily="34" charset="0"/>
              </a:rPr>
              <a:t>terima</a:t>
            </a: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Eras Bold ITC" pitchFamily="34" charset="0"/>
              </a:rPr>
              <a:t>dari</a:t>
            </a: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Eras Bold ITC" pitchFamily="34" charset="0"/>
              </a:rPr>
              <a:t>saudara-saudaranya</a:t>
            </a: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 yang lain.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71604" y="4429132"/>
            <a:ext cx="7429552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Tampilnya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Yehuda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untuk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menawarkan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diri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sebagai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pengganti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Benyamin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menunjukkan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contoh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kasih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Yesus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kepada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kita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orang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Gill Sans Ultra Bold Condensed" pitchFamily="34" charset="0"/>
              </a:rPr>
              <a:t>berdosa</a:t>
            </a:r>
            <a:r>
              <a:rPr lang="en-US" sz="2200" dirty="0">
                <a:solidFill>
                  <a:srgbClr val="C00000"/>
                </a:solidFill>
                <a:latin typeface="Gill Sans Ultra Bold Condensed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1604" y="5643578"/>
            <a:ext cx="7429552" cy="110799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Kita </a:t>
            </a:r>
            <a:r>
              <a:rPr lang="en-US" sz="2200" dirty="0" err="1">
                <a:solidFill>
                  <a:schemeClr val="bg1"/>
                </a:solidFill>
                <a:latin typeface="Eras Bold ITC" pitchFamily="34" charset="0"/>
              </a:rPr>
              <a:t>perlu</a:t>
            </a: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Eras Bold ITC" pitchFamily="34" charset="0"/>
              </a:rPr>
              <a:t>belajar</a:t>
            </a: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Eras Bold ITC" pitchFamily="34" charset="0"/>
              </a:rPr>
              <a:t>kemurahan</a:t>
            </a: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Eras Bold ITC" pitchFamily="34" charset="0"/>
              </a:rPr>
              <a:t>hati</a:t>
            </a: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Eras Bold ITC" pitchFamily="34" charset="0"/>
              </a:rPr>
              <a:t>seperti</a:t>
            </a: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 Yusuf </a:t>
            </a:r>
            <a:r>
              <a:rPr lang="en-US" sz="2200" dirty="0" err="1">
                <a:solidFill>
                  <a:schemeClr val="bg1"/>
                </a:solidFill>
                <a:latin typeface="Eras Bold ITC" pitchFamily="34" charset="0"/>
              </a:rPr>
              <a:t>kepada</a:t>
            </a: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Eras Bold ITC" pitchFamily="34" charset="0"/>
              </a:rPr>
              <a:t>saudara-saudaranya</a:t>
            </a: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Eras Bold ITC" pitchFamily="34" charset="0"/>
              </a:rPr>
              <a:t>tidak</a:t>
            </a: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Eras Bold ITC" pitchFamily="34" charset="0"/>
              </a:rPr>
              <a:t>ada</a:t>
            </a: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Eras Bold ITC" pitchFamily="34" charset="0"/>
              </a:rPr>
              <a:t>dendam</a:t>
            </a: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Eras Bold ITC" pitchFamily="34" charset="0"/>
              </a:rPr>
              <a:t>di</a:t>
            </a: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Eras Bold ITC" pitchFamily="34" charset="0"/>
              </a:rPr>
              <a:t>hati</a:t>
            </a:r>
            <a:r>
              <a:rPr lang="en-US" sz="2200" dirty="0">
                <a:solidFill>
                  <a:schemeClr val="bg1"/>
                </a:solidFill>
                <a:latin typeface="Eras Bold ITC" pitchFamily="34" charset="0"/>
              </a:rPr>
              <a:t> Yusuf.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88"/>
            <a:ext cx="9167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6008712" cy="16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4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Impact" pitchFamily="34" charset="0"/>
              </a:rPr>
              <a:t>YUSUF BERKUASA</a:t>
            </a:r>
            <a:br>
              <a:rPr lang="en-US" sz="3200" dirty="0"/>
            </a:br>
            <a:r>
              <a:rPr lang="en-US" sz="2800" dirty="0" err="1">
                <a:solidFill>
                  <a:schemeClr val="bg1"/>
                </a:solidFill>
                <a:latin typeface="Bernard MT Condensed" pitchFamily="18" charset="0"/>
              </a:rPr>
              <a:t>Minggu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, 12 </a:t>
            </a:r>
            <a:r>
              <a:rPr lang="en-US" sz="2800" dirty="0" err="1">
                <a:solidFill>
                  <a:schemeClr val="bg1"/>
                </a:solidFill>
                <a:latin typeface="Bernard MT Condensed" pitchFamily="18" charset="0"/>
              </a:rPr>
              <a:t>Juni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46" y="1785926"/>
            <a:ext cx="5929354" cy="48339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>
                <a:latin typeface="Franklin Gothic Demi Cond" pitchFamily="34" charset="0"/>
              </a:rPr>
              <a:t>	Yusuf </a:t>
            </a:r>
            <a:r>
              <a:rPr lang="en-US" sz="2800" dirty="0" err="1">
                <a:latin typeface="Franklin Gothic Demi Cond" pitchFamily="34" charset="0"/>
              </a:rPr>
              <a:t>tidak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hanya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menjelaskan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kepada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Firaun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arti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mimpinya</a:t>
            </a:r>
            <a:r>
              <a:rPr lang="en-US" sz="2800" dirty="0">
                <a:latin typeface="Franklin Gothic Demi Cond" pitchFamily="34" charset="0"/>
              </a:rPr>
              <a:t> yang </a:t>
            </a:r>
            <a:r>
              <a:rPr lang="en-US" sz="2800" dirty="0" err="1">
                <a:latin typeface="Franklin Gothic Demi Cond" pitchFamily="34" charset="0"/>
              </a:rPr>
              <a:t>menyangkut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masalah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politik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ekonomi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masa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depan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bangsa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Mesir</a:t>
            </a:r>
            <a:r>
              <a:rPr lang="en-US" sz="2800" dirty="0">
                <a:latin typeface="Franklin Gothic Demi Cond" pitchFamily="34" charset="0"/>
              </a:rPr>
              <a:t>, </a:t>
            </a:r>
            <a:r>
              <a:rPr lang="en-US" sz="2800" dirty="0" err="1">
                <a:latin typeface="Franklin Gothic Demi Cond" pitchFamily="34" charset="0"/>
              </a:rPr>
              <a:t>ia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juga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memberikan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solusi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kepada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Firaun</a:t>
            </a:r>
            <a:r>
              <a:rPr lang="en-US" sz="2800" dirty="0">
                <a:latin typeface="Franklin Gothic Demi Cond" pitchFamily="34" charset="0"/>
              </a:rPr>
              <a:t>. Yusuf </a:t>
            </a:r>
            <a:r>
              <a:rPr lang="en-US" sz="2800" dirty="0" err="1">
                <a:latin typeface="Franklin Gothic Demi Cond" pitchFamily="34" charset="0"/>
              </a:rPr>
              <a:t>menyarankan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kepada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Firaun</a:t>
            </a:r>
            <a:r>
              <a:rPr lang="en-US" sz="2800" dirty="0">
                <a:latin typeface="Franklin Gothic Demi Cond" pitchFamily="34" charset="0"/>
              </a:rPr>
              <a:t> agar </a:t>
            </a:r>
            <a:r>
              <a:rPr lang="en-US" sz="2800" dirty="0" err="1">
                <a:latin typeface="Franklin Gothic Demi Cond" pitchFamily="34" charset="0"/>
              </a:rPr>
              <a:t>dia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menunjuk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orang</a:t>
            </a:r>
            <a:r>
              <a:rPr lang="en-US" sz="2800" dirty="0">
                <a:latin typeface="Franklin Gothic Demi Cond" pitchFamily="34" charset="0"/>
              </a:rPr>
              <a:t> yang </a:t>
            </a:r>
            <a:r>
              <a:rPr lang="en-US" sz="2800" dirty="0" err="1">
                <a:latin typeface="Franklin Gothic Demi Cond" pitchFamily="34" charset="0"/>
              </a:rPr>
              <a:t>berakal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budi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bijaksana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untuk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mengelolah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pekerjaan</a:t>
            </a:r>
            <a:r>
              <a:rPr lang="en-US" sz="2800" dirty="0">
                <a:latin typeface="Franklin Gothic Demi Cond" pitchFamily="34" charset="0"/>
              </a:rPr>
              <a:t> yang </a:t>
            </a:r>
            <a:r>
              <a:rPr lang="en-US" sz="2800" dirty="0" err="1">
                <a:latin typeface="Franklin Gothic Demi Cond" pitchFamily="34" charset="0"/>
              </a:rPr>
              <a:t>kompleks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dalam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persiapan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menghadapi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bencana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kelaparan</a:t>
            </a:r>
            <a:r>
              <a:rPr lang="en-US" sz="2800" dirty="0">
                <a:latin typeface="Franklin Gothic Demi Cond" pitchFamily="34" charset="0"/>
              </a:rPr>
              <a:t> [</a:t>
            </a:r>
            <a:r>
              <a:rPr lang="en-US" sz="2800" dirty="0" err="1">
                <a:latin typeface="Franklin Gothic Demi Cond" pitchFamily="34" charset="0"/>
              </a:rPr>
              <a:t>Kejadian</a:t>
            </a:r>
            <a:r>
              <a:rPr lang="en-US" sz="2800" dirty="0">
                <a:latin typeface="Franklin Gothic Demi Cond" pitchFamily="34" charset="0"/>
              </a:rPr>
              <a:t> 41:33].</a:t>
            </a:r>
          </a:p>
        </p:txBody>
      </p:sp>
      <p:sp>
        <p:nvSpPr>
          <p:cNvPr id="16386" name="AutoShape 2" descr="YUSUF DITINGGIKAN DAN MENJADI PENGUASA DI MESIR, PERNIKAHAN YUSUF DAN ASNAT  | STAND TO JESUS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YUSUF DITINGGIKAN DAN MENJADI PENGUASA DI MESIR, PERNIKAHAN YUSUF DAN ASNAT  | STAND TO JESUS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José en Egip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068876"/>
            <a:ext cx="3571900" cy="36186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1"/>
            <a:ext cx="9144000" cy="928694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Bernard MT Condensed" pitchFamily="18" charset="0"/>
              </a:rPr>
              <a:t>Bagaimana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nard MT Condensed" pitchFamily="18" charset="0"/>
              </a:rPr>
              <a:t>Firaun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nard MT Condensed" pitchFamily="18" charset="0"/>
              </a:rPr>
              <a:t>merespon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nard MT Condensed" pitchFamily="18" charset="0"/>
              </a:rPr>
              <a:t>nasihat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 Yusuf </a:t>
            </a:r>
            <a:r>
              <a:rPr lang="en-US" sz="2800" dirty="0" err="1">
                <a:solidFill>
                  <a:schemeClr val="bg1"/>
                </a:solidFill>
                <a:latin typeface="Bernard MT Condensed" pitchFamily="18" charset="0"/>
              </a:rPr>
              <a:t>kepadanya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? </a:t>
            </a:r>
            <a:b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</a:br>
            <a:r>
              <a:rPr lang="en-US" sz="2800" dirty="0" err="1">
                <a:solidFill>
                  <a:schemeClr val="bg1"/>
                </a:solidFill>
                <a:latin typeface="Bernard MT Condensed" pitchFamily="18" charset="0"/>
              </a:rPr>
              <a:t>Kejadian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 41:37-45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5067323"/>
          </a:xfrm>
          <a:solidFill>
            <a:schemeClr val="bg1">
              <a:alpha val="76000"/>
            </a:schemeClr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err="1">
                <a:latin typeface="Franklin Gothic Demi Cond" pitchFamily="34" charset="0"/>
              </a:rPr>
              <a:t>Firaun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memutuskan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memilih</a:t>
            </a:r>
            <a:r>
              <a:rPr lang="en-US" sz="2400" dirty="0">
                <a:latin typeface="Franklin Gothic Demi Cond" pitchFamily="34" charset="0"/>
              </a:rPr>
              <a:t> Yusuf </a:t>
            </a:r>
            <a:r>
              <a:rPr lang="en-US" sz="2400" dirty="0" err="1">
                <a:latin typeface="Franklin Gothic Demi Cond" pitchFamily="34" charset="0"/>
              </a:rPr>
              <a:t>untuk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berkuasa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bukan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karena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dia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telah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menafsirkan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mimpinya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dengan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benar</a:t>
            </a:r>
            <a:r>
              <a:rPr lang="en-US" sz="2400" dirty="0">
                <a:latin typeface="Franklin Gothic Demi Cond" pitchFamily="34" charset="0"/>
              </a:rPr>
              <a:t>, </a:t>
            </a:r>
            <a:r>
              <a:rPr lang="en-US" sz="2400" dirty="0" err="1">
                <a:latin typeface="Franklin Gothic Demi Cond" pitchFamily="34" charset="0"/>
              </a:rPr>
              <a:t>dan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mengungkapkan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masalah</a:t>
            </a:r>
            <a:r>
              <a:rPr lang="en-US" sz="2400" dirty="0">
                <a:latin typeface="Franklin Gothic Demi Cond" pitchFamily="34" charset="0"/>
              </a:rPr>
              <a:t> yang </a:t>
            </a:r>
            <a:r>
              <a:rPr lang="en-US" sz="2400" dirty="0" err="1">
                <a:latin typeface="Franklin Gothic Demi Cond" pitchFamily="34" charset="0"/>
              </a:rPr>
              <a:t>akan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datang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di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negeri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itu</a:t>
            </a:r>
            <a:r>
              <a:rPr lang="en-US" sz="2400" dirty="0">
                <a:latin typeface="Franklin Gothic Demi Cond" pitchFamily="34" charset="0"/>
              </a:rPr>
              <a:t>, </a:t>
            </a:r>
            <a:r>
              <a:rPr lang="en-US" sz="2400" dirty="0" err="1">
                <a:latin typeface="Franklin Gothic Demi Cond" pitchFamily="34" charset="0"/>
              </a:rPr>
              <a:t>tetapi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karena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dia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memiliki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solusi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untuk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masalah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itu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karena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"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usulnya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dipandang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baik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"</a:t>
            </a:r>
            <a:r>
              <a:rPr lang="en-US" sz="2400" dirty="0">
                <a:latin typeface="Franklin Gothic Demi Cond" pitchFamily="34" charset="0"/>
              </a:rPr>
              <a:t>, </a:t>
            </a:r>
            <a:r>
              <a:rPr lang="en-US" sz="2400" dirty="0" err="1">
                <a:latin typeface="Franklin Gothic Demi Cond" pitchFamily="34" charset="0"/>
              </a:rPr>
              <a:t>dan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pendapat</a:t>
            </a:r>
            <a:r>
              <a:rPr lang="en-US" sz="2400" dirty="0">
                <a:latin typeface="Franklin Gothic Demi Cond" pitchFamily="34" charset="0"/>
              </a:rPr>
              <a:t> yang </a:t>
            </a:r>
            <a:r>
              <a:rPr lang="en-US" sz="2400" dirty="0" err="1">
                <a:latin typeface="Franklin Gothic Demi Cond" pitchFamily="34" charset="0"/>
              </a:rPr>
              <a:t>sama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juga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dinyatakan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oleh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semua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pegawai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Firaun</a:t>
            </a:r>
            <a:r>
              <a:rPr lang="en-US" sz="2400" dirty="0">
                <a:latin typeface="Franklin Gothic Demi Cond" pitchFamily="34" charset="0"/>
              </a:rPr>
              <a:t>, </a:t>
            </a:r>
            <a:r>
              <a:rPr lang="en-US" sz="2400" dirty="0" err="1">
                <a:latin typeface="Franklin Gothic Demi Cond" pitchFamily="34" charset="0"/>
              </a:rPr>
              <a:t>sebab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adalah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kebiasaan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Mesir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untuk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memilih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pendana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menteri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dari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antara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orang-orang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bijaksana</a:t>
            </a:r>
            <a:r>
              <a:rPr lang="en-US" sz="2400" dirty="0">
                <a:latin typeface="Franklin Gothic Demi Cond" pitchFamily="34" charset="0"/>
              </a:rPr>
              <a:t>.  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Firaun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menyadari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bahwa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kehadiran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"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Roh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Allah" 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ada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di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dalam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diri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Yusuf, yang 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dikualifikasikan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sebagai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"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berakal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budi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dan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Gill Sans Ultra Bold Condensed" pitchFamily="34" charset="0"/>
              </a:rPr>
              <a:t>bijaksana</a:t>
            </a:r>
            <a:r>
              <a:rPr lang="en-US" sz="2400" dirty="0">
                <a:solidFill>
                  <a:srgbClr val="C00000"/>
                </a:solidFill>
                <a:latin typeface="Gill Sans Ultra Bold Condensed" pitchFamily="34" charset="0"/>
              </a:rPr>
              <a:t>". </a:t>
            </a:r>
            <a:r>
              <a:rPr lang="en-US" sz="2400" dirty="0" err="1">
                <a:latin typeface="Franklin Gothic Demi Cond" pitchFamily="34" charset="0"/>
              </a:rPr>
              <a:t>Meskipun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Firaun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hanya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peduli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pada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masalah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ekonomi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bangsanya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ketimbang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makna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rohani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dari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mimpi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dan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peran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Tuhan</a:t>
            </a:r>
            <a:r>
              <a:rPr lang="en-US" sz="2400" dirty="0">
                <a:latin typeface="Franklin Gothic Demi Cond" pitchFamily="34" charset="0"/>
              </a:rPr>
              <a:t> yang </a:t>
            </a:r>
            <a:r>
              <a:rPr lang="en-US" sz="2400" dirty="0" err="1">
                <a:latin typeface="Franklin Gothic Demi Cond" pitchFamily="34" charset="0"/>
              </a:rPr>
              <a:t>memberi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petunjuk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melalui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mimpi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itu</a:t>
            </a:r>
            <a:r>
              <a:rPr lang="en-US" sz="2400" dirty="0">
                <a:latin typeface="Franklin Gothic Demi Cond" pitchFamily="34" charset="0"/>
              </a:rPr>
              <a:t>, </a:t>
            </a:r>
            <a:r>
              <a:rPr lang="en-US" sz="2400" dirty="0" err="1">
                <a:latin typeface="Franklin Gothic Demi Cond" pitchFamily="34" charset="0"/>
              </a:rPr>
              <a:t>namun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dia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mengakui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peran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Roh</a:t>
            </a:r>
            <a:r>
              <a:rPr lang="en-US" sz="2400" dirty="0">
                <a:latin typeface="Franklin Gothic Demi Cond" pitchFamily="34" charset="0"/>
              </a:rPr>
              <a:t> Allah </a:t>
            </a:r>
            <a:r>
              <a:rPr lang="en-US" sz="2400" dirty="0" err="1">
                <a:latin typeface="Franklin Gothic Demi Cond" pitchFamily="34" charset="0"/>
              </a:rPr>
              <a:t>pada</a:t>
            </a:r>
            <a:r>
              <a:rPr lang="en-US" sz="2400" dirty="0">
                <a:latin typeface="Franklin Gothic Demi Cond" pitchFamily="34" charset="0"/>
              </a:rPr>
              <a:t> </a:t>
            </a:r>
            <a:r>
              <a:rPr lang="en-US" sz="2400" dirty="0" err="1">
                <a:latin typeface="Franklin Gothic Demi Cond" pitchFamily="34" charset="0"/>
              </a:rPr>
              <a:t>diri</a:t>
            </a:r>
            <a:r>
              <a:rPr lang="en-US" sz="2400" dirty="0">
                <a:latin typeface="Franklin Gothic Demi Cond" pitchFamily="34" charset="0"/>
              </a:rPr>
              <a:t> Yusuf.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Maroon Background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71802" y="357166"/>
            <a:ext cx="5786478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Berlin Sans FB" pitchFamily="34" charset="0"/>
              </a:rPr>
              <a:t>Yusuf </a:t>
            </a:r>
            <a:r>
              <a:rPr lang="en-US" sz="2800" dirty="0" err="1">
                <a:latin typeface="Berlin Sans FB" pitchFamily="34" charset="0"/>
              </a:rPr>
              <a:t>mulai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menjalankan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tugasnya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sebagai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pendana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menteri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Mesir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untuk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persiapan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menghadapi</a:t>
            </a:r>
            <a:r>
              <a:rPr lang="en-US" sz="2800" dirty="0">
                <a:latin typeface="Berlin Sans FB" pitchFamily="34" charset="0"/>
              </a:rPr>
              <a:t> 7 </a:t>
            </a:r>
            <a:r>
              <a:rPr lang="en-US" sz="2800" dirty="0" err="1">
                <a:latin typeface="Berlin Sans FB" pitchFamily="34" charset="0"/>
              </a:rPr>
              <a:t>tahun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masa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kelaparan</a:t>
            </a:r>
            <a:r>
              <a:rPr lang="en-US" sz="2800" dirty="0">
                <a:latin typeface="Berlin Sans FB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2643182"/>
            <a:ext cx="6000792" cy="39703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Selama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tujuh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tahun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kelimpahan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ia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mengumpulkan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bahan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makanan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di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setiap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kota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limpah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sampai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tak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terhitung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banyaknya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[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Kejadian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41:48-49].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Tahun-tahun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kelimpahan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hasil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bumi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itu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sesungguhnya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adalah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tanda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pemeliharaan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supranatural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Tuhan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memberkati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Mesir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limpah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kehadiran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Yusuf yang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beriman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kembali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menjadi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berkat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.</a:t>
            </a:r>
          </a:p>
        </p:txBody>
      </p:sp>
      <p:sp>
        <p:nvSpPr>
          <p:cNvPr id="14338" name="AutoShape 2" descr="José en Egipto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José en Egipto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José en Egipto"/>
          <p:cNvPicPr>
            <a:picLocks noChangeAspect="1" noChangeArrowheads="1"/>
          </p:cNvPicPr>
          <p:nvPr/>
        </p:nvPicPr>
        <p:blipFill>
          <a:blip r:embed="rId3"/>
          <a:srcRect l="14824" r="4700"/>
          <a:stretch>
            <a:fillRect/>
          </a:stretch>
        </p:blipFill>
        <p:spPr bwMode="auto">
          <a:xfrm>
            <a:off x="357158" y="428604"/>
            <a:ext cx="2419031" cy="1690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44" name="Picture 8" descr="7 Fakta Penting Tentang Yusuf Menurut Alkitab - RUBRIK KRISTEN"/>
          <p:cNvPicPr>
            <a:picLocks noChangeAspect="1" noChangeArrowheads="1"/>
          </p:cNvPicPr>
          <p:nvPr/>
        </p:nvPicPr>
        <p:blipFill>
          <a:blip r:embed="rId4"/>
          <a:srcRect r="25155"/>
          <a:stretch>
            <a:fillRect/>
          </a:stretch>
        </p:blipFill>
        <p:spPr bwMode="auto">
          <a:xfrm>
            <a:off x="6215519" y="2857496"/>
            <a:ext cx="2590180" cy="3460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07712" y="447630"/>
            <a:ext cx="600079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masis MT Pro Black" panose="02040A04050005020304" pitchFamily="18" charset="0"/>
              </a:rPr>
              <a:t>Yusuf </a:t>
            </a:r>
            <a:r>
              <a:rPr lang="en-US" sz="2200" dirty="0" err="1">
                <a:latin typeface="Amasis MT Pro Black" panose="02040A04050005020304" pitchFamily="18" charset="0"/>
              </a:rPr>
              <a:t>kemudian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mengekspresikan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pengalaman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pemeliharaan</a:t>
            </a:r>
            <a:r>
              <a:rPr lang="en-US" sz="2200" dirty="0">
                <a:latin typeface="Amasis MT Pro Black" panose="02040A04050005020304" pitchFamily="18" charset="0"/>
              </a:rPr>
              <a:t> Allah </a:t>
            </a:r>
            <a:r>
              <a:rPr lang="en-US" sz="2200" dirty="0" err="1">
                <a:latin typeface="Amasis MT Pro Black" panose="02040A04050005020304" pitchFamily="18" charset="0"/>
              </a:rPr>
              <a:t>melalui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nama</a:t>
            </a:r>
            <a:r>
              <a:rPr lang="en-US" sz="2200" dirty="0">
                <a:latin typeface="Amasis MT Pro Black" panose="02040A04050005020304" pitchFamily="18" charset="0"/>
              </a:rPr>
              <a:t> 2 orang </a:t>
            </a:r>
            <a:r>
              <a:rPr lang="en-US" sz="2200" dirty="0" err="1">
                <a:latin typeface="Amasis MT Pro Black" panose="02040A04050005020304" pitchFamily="18" charset="0"/>
              </a:rPr>
              <a:t>anaknya</a:t>
            </a:r>
            <a:r>
              <a:rPr lang="en-US" sz="2200" dirty="0">
                <a:latin typeface="Amasis MT Pro Black" panose="02040A04050005020304" pitchFamily="18" charset="0"/>
              </a:rPr>
              <a:t>.</a:t>
            </a:r>
          </a:p>
          <a:p>
            <a:endParaRPr lang="en-US" sz="2200" dirty="0">
              <a:latin typeface="Amasis MT Pro Black" panose="02040A04050005020304" pitchFamily="18" charset="0"/>
            </a:endParaRPr>
          </a:p>
          <a:p>
            <a:r>
              <a:rPr lang="en-US" sz="2200" dirty="0" err="1">
                <a:latin typeface="Amasis MT Pro Black" panose="02040A04050005020304" pitchFamily="18" charset="0"/>
              </a:rPr>
              <a:t>Kejadian</a:t>
            </a:r>
            <a:r>
              <a:rPr lang="en-US" sz="2200" dirty="0">
                <a:latin typeface="Amasis MT Pro Black" panose="02040A04050005020304" pitchFamily="18" charset="0"/>
              </a:rPr>
              <a:t> 41:51-52 Yusuf </a:t>
            </a:r>
            <a:r>
              <a:rPr lang="en-US" sz="2200" dirty="0" err="1">
                <a:latin typeface="Amasis MT Pro Black" panose="02040A04050005020304" pitchFamily="18" charset="0"/>
              </a:rPr>
              <a:t>memberi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nama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Manasye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kepada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anak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sulungnya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itu</a:t>
            </a:r>
            <a:r>
              <a:rPr lang="en-US" sz="2200" dirty="0">
                <a:latin typeface="Amasis MT Pro Black" panose="02040A04050005020304" pitchFamily="18" charset="0"/>
              </a:rPr>
              <a:t>, </a:t>
            </a:r>
            <a:r>
              <a:rPr lang="en-US" sz="2200" dirty="0" err="1">
                <a:latin typeface="Amasis MT Pro Black" panose="02040A04050005020304" pitchFamily="18" charset="0"/>
              </a:rPr>
              <a:t>sebab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katanya</a:t>
            </a:r>
            <a:r>
              <a:rPr lang="en-US" sz="2200" dirty="0">
                <a:latin typeface="Amasis MT Pro Black" panose="02040A04050005020304" pitchFamily="18" charset="0"/>
              </a:rPr>
              <a:t>: "Allah </a:t>
            </a:r>
            <a:r>
              <a:rPr lang="en-US" sz="2200" dirty="0" err="1">
                <a:latin typeface="Amasis MT Pro Black" panose="02040A04050005020304" pitchFamily="18" charset="0"/>
              </a:rPr>
              <a:t>telah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membuat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aku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lupa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sama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sekali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kepada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kesukaranku</a:t>
            </a:r>
            <a:r>
              <a:rPr lang="en-US" sz="2200" dirty="0">
                <a:latin typeface="Amasis MT Pro Black" panose="02040A04050005020304" pitchFamily="18" charset="0"/>
              </a:rPr>
              <a:t> dan </a:t>
            </a:r>
            <a:r>
              <a:rPr lang="en-US" sz="2200" dirty="0" err="1">
                <a:latin typeface="Amasis MT Pro Black" panose="02040A04050005020304" pitchFamily="18" charset="0"/>
              </a:rPr>
              <a:t>kepada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rumah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bapaku</a:t>
            </a:r>
            <a:r>
              <a:rPr lang="en-US" sz="2200" dirty="0">
                <a:latin typeface="Amasis MT Pro Black" panose="02040A04050005020304" pitchFamily="18" charset="0"/>
              </a:rPr>
              <a:t>." Dan </a:t>
            </a:r>
            <a:r>
              <a:rPr lang="en-US" sz="2200" dirty="0" err="1">
                <a:latin typeface="Amasis MT Pro Black" panose="02040A04050005020304" pitchFamily="18" charset="0"/>
              </a:rPr>
              <a:t>kepada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anaknya</a:t>
            </a:r>
            <a:r>
              <a:rPr lang="en-US" sz="2200" dirty="0">
                <a:latin typeface="Amasis MT Pro Black" panose="02040A04050005020304" pitchFamily="18" charset="0"/>
              </a:rPr>
              <a:t> yang </a:t>
            </a:r>
            <a:r>
              <a:rPr lang="en-US" sz="2200" dirty="0" err="1">
                <a:latin typeface="Amasis MT Pro Black" panose="02040A04050005020304" pitchFamily="18" charset="0"/>
              </a:rPr>
              <a:t>kedua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diberinya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nama</a:t>
            </a:r>
            <a:r>
              <a:rPr lang="en-US" sz="2200" dirty="0">
                <a:latin typeface="Amasis MT Pro Black" panose="02040A04050005020304" pitchFamily="18" charset="0"/>
              </a:rPr>
              <a:t> Efraim, </a:t>
            </a:r>
            <a:r>
              <a:rPr lang="en-US" sz="2200" dirty="0" err="1">
                <a:latin typeface="Amasis MT Pro Black" panose="02040A04050005020304" pitchFamily="18" charset="0"/>
              </a:rPr>
              <a:t>sebab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katanya</a:t>
            </a:r>
            <a:r>
              <a:rPr lang="en-US" sz="2200" dirty="0">
                <a:latin typeface="Amasis MT Pro Black" panose="02040A04050005020304" pitchFamily="18" charset="0"/>
              </a:rPr>
              <a:t>: "Allah </a:t>
            </a:r>
            <a:r>
              <a:rPr lang="en-US" sz="2200" dirty="0" err="1">
                <a:latin typeface="Amasis MT Pro Black" panose="02040A04050005020304" pitchFamily="18" charset="0"/>
              </a:rPr>
              <a:t>membuat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aku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mendapat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anak</a:t>
            </a:r>
            <a:r>
              <a:rPr lang="en-US" sz="2200" dirty="0">
                <a:latin typeface="Amasis MT Pro Black" panose="02040A04050005020304" pitchFamily="18" charset="0"/>
              </a:rPr>
              <a:t> </a:t>
            </a:r>
            <a:r>
              <a:rPr lang="en-US" sz="2200" dirty="0" err="1">
                <a:latin typeface="Amasis MT Pro Black" panose="02040A04050005020304" pitchFamily="18" charset="0"/>
              </a:rPr>
              <a:t>dalam</a:t>
            </a:r>
            <a:r>
              <a:rPr lang="en-US" sz="2200" dirty="0">
                <a:latin typeface="Amasis MT Pro Black" panose="02040A04050005020304" pitchFamily="18" charset="0"/>
              </a:rPr>
              <a:t> negeri </a:t>
            </a:r>
            <a:r>
              <a:rPr lang="en-US" sz="2200" dirty="0" err="1">
                <a:latin typeface="Amasis MT Pro Black" panose="02040A04050005020304" pitchFamily="18" charset="0"/>
              </a:rPr>
              <a:t>kesengsaraanku</a:t>
            </a:r>
            <a:r>
              <a:rPr lang="en-US" sz="2200" dirty="0">
                <a:latin typeface="Amasis MT Pro Black" panose="02040A04050005020304" pitchFamily="18" charset="0"/>
              </a:rPr>
              <a:t>.“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286388"/>
            <a:ext cx="9144000" cy="138499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Gill Sans Ultra Bold Condensed" pitchFamily="34" charset="0"/>
              </a:rPr>
              <a:t>Kehidupan</a:t>
            </a:r>
            <a:r>
              <a:rPr lang="en-US" sz="2800" dirty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ill Sans Ultra Bold Condensed" pitchFamily="34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ill Sans Ultra Bold Condensed" pitchFamily="34" charset="0"/>
              </a:rPr>
              <a:t>pengalaman</a:t>
            </a:r>
            <a:r>
              <a:rPr lang="en-US" sz="2800" dirty="0">
                <a:solidFill>
                  <a:schemeClr val="bg1"/>
                </a:solidFill>
                <a:latin typeface="Gill Sans Ultra Bold Condensed" pitchFamily="34" charset="0"/>
              </a:rPr>
              <a:t> Yusuf </a:t>
            </a:r>
            <a:r>
              <a:rPr lang="en-US" sz="2800" dirty="0" err="1">
                <a:solidFill>
                  <a:schemeClr val="bg1"/>
                </a:solidFill>
                <a:latin typeface="Gill Sans Ultra Bold Condensed" pitchFamily="34" charset="0"/>
              </a:rPr>
              <a:t>menjadi</a:t>
            </a:r>
            <a:r>
              <a:rPr lang="en-US" sz="2800" dirty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ill Sans Ultra Bold Condensed" pitchFamily="34" charset="0"/>
              </a:rPr>
              <a:t>contoh</a:t>
            </a:r>
            <a:r>
              <a:rPr lang="en-US" sz="2800" dirty="0">
                <a:solidFill>
                  <a:schemeClr val="bg1"/>
                </a:solidFill>
                <a:latin typeface="Gill Sans Ultra Bold Condensed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Gill Sans Ultra Bold Condensed" pitchFamily="34" charset="0"/>
              </a:rPr>
              <a:t>ampuh</a:t>
            </a:r>
            <a:r>
              <a:rPr lang="en-US" sz="2800" dirty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ill Sans Ultra Bold Condensed" pitchFamily="34" charset="0"/>
              </a:rPr>
              <a:t>tentang</a:t>
            </a:r>
            <a:r>
              <a:rPr lang="en-US" sz="2800" dirty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ill Sans Ultra Bold Condensed" pitchFamily="34" charset="0"/>
              </a:rPr>
              <a:t>bagaimana</a:t>
            </a:r>
            <a:r>
              <a:rPr lang="en-US" sz="2800" dirty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ill Sans Ultra Bold Condensed" pitchFamily="34" charset="0"/>
              </a:rPr>
              <a:t>Tuhan</a:t>
            </a:r>
            <a:r>
              <a:rPr lang="en-US" sz="2800" dirty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ill Sans Ultra Bold Condensed" pitchFamily="34" charset="0"/>
              </a:rPr>
              <a:t>mengubah</a:t>
            </a:r>
            <a:r>
              <a:rPr lang="en-US" sz="2800" dirty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ill Sans Ultra Bold Condensed" pitchFamily="34" charset="0"/>
              </a:rPr>
              <a:t>beberapa</a:t>
            </a:r>
            <a:r>
              <a:rPr lang="en-US" sz="2800" dirty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ill Sans Ultra Bold Condensed" pitchFamily="34" charset="0"/>
              </a:rPr>
              <a:t>hal</a:t>
            </a:r>
            <a:r>
              <a:rPr lang="en-US" sz="2800" dirty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ill Sans Ultra Bold Condensed" pitchFamily="34" charset="0"/>
              </a:rPr>
              <a:t>buruk</a:t>
            </a:r>
            <a:r>
              <a:rPr lang="en-US" sz="2800" dirty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ill Sans Ultra Bold Condensed" pitchFamily="34" charset="0"/>
              </a:rPr>
              <a:t>menjadi</a:t>
            </a:r>
            <a:r>
              <a:rPr lang="en-US" sz="2800" dirty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ill Sans Ultra Bold Condensed" pitchFamily="34" charset="0"/>
              </a:rPr>
              <a:t>sesuatu</a:t>
            </a:r>
            <a:r>
              <a:rPr lang="en-US" sz="2800" dirty="0">
                <a:solidFill>
                  <a:schemeClr val="bg1"/>
                </a:solidFill>
                <a:latin typeface="Gill Sans Ultra Bold Condensed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Gill Sans Ultra Bold Condensed" pitchFamily="34" charset="0"/>
              </a:rPr>
              <a:t>sangat</a:t>
            </a:r>
            <a:r>
              <a:rPr lang="en-US" sz="2800" dirty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ill Sans Ultra Bold Condensed" pitchFamily="34" charset="0"/>
              </a:rPr>
              <a:t>baik</a:t>
            </a:r>
            <a:r>
              <a:rPr lang="en-US" sz="2800" dirty="0">
                <a:solidFill>
                  <a:schemeClr val="bg1"/>
                </a:solidFill>
                <a:latin typeface="Gill Sans Ultra Bold Condensed" pitchFamily="34" charset="0"/>
              </a:rPr>
              <a:t>.</a:t>
            </a:r>
          </a:p>
        </p:txBody>
      </p:sp>
      <p:pic>
        <p:nvPicPr>
          <p:cNvPr id="13314" name="Picture 2" descr="6 Tokoh Alkitab yang Lahir Karena Doa Orang Tua - Laman 2 dari 2 - RUBRIK  KRISTEN"/>
          <p:cNvPicPr>
            <a:picLocks noChangeAspect="1" noChangeArrowheads="1"/>
          </p:cNvPicPr>
          <p:nvPr/>
        </p:nvPicPr>
        <p:blipFill>
          <a:blip r:embed="rId3"/>
          <a:srcRect l="16250" r="29999"/>
          <a:stretch>
            <a:fillRect/>
          </a:stretch>
        </p:blipFill>
        <p:spPr bwMode="auto">
          <a:xfrm>
            <a:off x="142844" y="785794"/>
            <a:ext cx="2815846" cy="3929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88"/>
            <a:ext cx="9167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0"/>
            <a:ext cx="7715304" cy="16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Impact" pitchFamily="34" charset="0"/>
              </a:rPr>
              <a:t>YUSUF MENEMUI SAUDARA-SAUDARANYA</a:t>
            </a:r>
            <a:br>
              <a:rPr lang="en-US" sz="3200" dirty="0"/>
            </a:br>
            <a:r>
              <a:rPr lang="en-US" sz="2800" dirty="0" err="1">
                <a:solidFill>
                  <a:schemeClr val="bg1"/>
                </a:solidFill>
                <a:latin typeface="Bernard MT Condensed" pitchFamily="18" charset="0"/>
              </a:rPr>
              <a:t>Senin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, 13 </a:t>
            </a:r>
            <a:r>
              <a:rPr lang="en-US" sz="2800" dirty="0" err="1">
                <a:solidFill>
                  <a:schemeClr val="bg1"/>
                </a:solidFill>
                <a:latin typeface="Bernard MT Condensed" pitchFamily="18" charset="0"/>
              </a:rPr>
              <a:t>Juni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885929"/>
            <a:ext cx="5857916" cy="46863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latin typeface="Franklin Gothic Demi Cond" pitchFamily="34" charset="0"/>
              </a:rPr>
              <a:t>	</a:t>
            </a:r>
            <a:r>
              <a:rPr lang="en-US" dirty="0" err="1">
                <a:latin typeface="Franklin Gothic Demi Cond" pitchFamily="34" charset="0"/>
              </a:rPr>
              <a:t>Setelah</a:t>
            </a:r>
            <a:r>
              <a:rPr lang="en-US" dirty="0">
                <a:latin typeface="Franklin Gothic Demi Cond" pitchFamily="34" charset="0"/>
              </a:rPr>
              <a:t> 20 </a:t>
            </a:r>
            <a:r>
              <a:rPr lang="en-US" dirty="0" err="1">
                <a:latin typeface="Franklin Gothic Demi Cond" pitchFamily="34" charset="0"/>
              </a:rPr>
              <a:t>tahun</a:t>
            </a:r>
            <a:r>
              <a:rPr lang="en-US" dirty="0">
                <a:latin typeface="Franklin Gothic Demi Cond" pitchFamily="34" charset="0"/>
              </a:rPr>
              <a:t>, Yusuf </a:t>
            </a:r>
            <a:r>
              <a:rPr lang="en-US" dirty="0" err="1">
                <a:latin typeface="Franklin Gothic Demi Cond" pitchFamily="34" charset="0"/>
              </a:rPr>
              <a:t>bertemu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lagi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dengan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saudara-saudaranya</a:t>
            </a:r>
            <a:r>
              <a:rPr lang="en-US" dirty="0">
                <a:latin typeface="Franklin Gothic Demi Cond" pitchFamily="34" charset="0"/>
              </a:rPr>
              <a:t>. Yusuf </a:t>
            </a:r>
            <a:r>
              <a:rPr lang="en-US" dirty="0" err="1">
                <a:latin typeface="Franklin Gothic Demi Cond" pitchFamily="34" charset="0"/>
              </a:rPr>
              <a:t>berumur</a:t>
            </a:r>
            <a:r>
              <a:rPr lang="en-US" dirty="0">
                <a:latin typeface="Franklin Gothic Demi Cond" pitchFamily="34" charset="0"/>
              </a:rPr>
              <a:t> 17 </a:t>
            </a:r>
            <a:r>
              <a:rPr lang="en-US" dirty="0" err="1">
                <a:latin typeface="Franklin Gothic Demi Cond" pitchFamily="34" charset="0"/>
              </a:rPr>
              <a:t>tahun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ketika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dia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terakhir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melihat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saudara-saudaranya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dan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berusia</a:t>
            </a:r>
            <a:r>
              <a:rPr lang="en-US" dirty="0">
                <a:latin typeface="Franklin Gothic Demi Cond" pitchFamily="34" charset="0"/>
              </a:rPr>
              <a:t> 30 </a:t>
            </a:r>
            <a:r>
              <a:rPr lang="en-US" dirty="0" err="1">
                <a:latin typeface="Franklin Gothic Demi Cond" pitchFamily="34" charset="0"/>
              </a:rPr>
              <a:t>tahun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ketika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dia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menjadi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perdana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menteri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Mesir</a:t>
            </a:r>
            <a:r>
              <a:rPr lang="en-US" dirty="0">
                <a:latin typeface="Franklin Gothic Demi Cond" pitchFamily="34" charset="0"/>
              </a:rPr>
              <a:t>, </a:t>
            </a:r>
            <a:r>
              <a:rPr lang="en-US" dirty="0" err="1">
                <a:latin typeface="Franklin Gothic Demi Cond" pitchFamily="34" charset="0"/>
              </a:rPr>
              <a:t>dan</a:t>
            </a:r>
            <a:r>
              <a:rPr lang="en-US" dirty="0">
                <a:latin typeface="Franklin Gothic Demi Cond" pitchFamily="34" charset="0"/>
              </a:rPr>
              <a:t> 7 </a:t>
            </a:r>
            <a:r>
              <a:rPr lang="en-US" dirty="0" err="1">
                <a:latin typeface="Franklin Gothic Demi Cond" pitchFamily="34" charset="0"/>
              </a:rPr>
              <a:t>tahun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kemudian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pada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awal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bencana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kelaparan</a:t>
            </a:r>
            <a:r>
              <a:rPr lang="en-US" dirty="0">
                <a:latin typeface="Franklin Gothic Demi Cond" pitchFamily="34" charset="0"/>
              </a:rPr>
              <a:t>, </a:t>
            </a:r>
            <a:r>
              <a:rPr lang="en-US" dirty="0" err="1">
                <a:latin typeface="Franklin Gothic Demi Cond" pitchFamily="34" charset="0"/>
              </a:rPr>
              <a:t>dia</a:t>
            </a:r>
            <a:r>
              <a:rPr lang="en-US" dirty="0">
                <a:latin typeface="Franklin Gothic Demi Cond" pitchFamily="34" charset="0"/>
              </a:rPr>
              <a:t> </a:t>
            </a:r>
            <a:r>
              <a:rPr lang="en-US" dirty="0" err="1">
                <a:latin typeface="Franklin Gothic Demi Cond" pitchFamily="34" charset="0"/>
              </a:rPr>
              <a:t>berusia</a:t>
            </a:r>
            <a:r>
              <a:rPr lang="en-US" dirty="0">
                <a:latin typeface="Franklin Gothic Demi Cond" pitchFamily="34" charset="0"/>
              </a:rPr>
              <a:t> 37 </a:t>
            </a:r>
            <a:r>
              <a:rPr lang="en-US" dirty="0" err="1">
                <a:latin typeface="Franklin Gothic Demi Cond" pitchFamily="34" charset="0"/>
              </a:rPr>
              <a:t>tahun</a:t>
            </a:r>
            <a:r>
              <a:rPr lang="en-US" dirty="0">
                <a:latin typeface="Franklin Gothic Demi Cond" pitchFamily="34" charset="0"/>
              </a:rPr>
              <a:t>.</a:t>
            </a:r>
          </a:p>
        </p:txBody>
      </p:sp>
      <p:sp>
        <p:nvSpPr>
          <p:cNvPr id="12290" name="AutoShape 2" descr="SAUDARA-SAUDARA YUSUF DATANG KE MESIR, YUSUF BERTEMU SAUDARA-SAUDARANYA |  STAND TO JESUS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SAUDARA-SAUDARA YUSUF DATANG KE MESIR, YUSUF BERTEMU SAUDARA-SAUDARANYA |  STAND TO JESUS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SAUDARA-SAUDARA YUSUF DATANG KE MESIR, YUSUF BERTEMU SAUDARA-SAUDARANYA |  STAND TO JESUS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SAUDARA-SAUDARA YUSUF DATANG KE MESIR, YUSUF BERTEMU SAUDARA-SAUDARANYA |  STAND TO JESUS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8" name="AutoShape 10" descr="SAUDARA-SAUDARA YUSUF DATANG KE MESIR, YUSUF BERTEMU SAUDARA-SAUDARANYA |  STAND TO JESUS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0" name="Picture 12" descr="File:Book of Genesis Chapter 44-8 (Bible Illustrations by Sweet Media).jpg  - Wikimedia Comm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5750" y="2643182"/>
            <a:ext cx="3088250" cy="30432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14752"/>
            <a:ext cx="8929718" cy="2768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	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Bala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kelaparan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mengharuskan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Yakub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mengirim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putra-putranya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ke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Mesir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untuk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membeli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gandum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Ironisnya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Yakublah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yang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memulai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proyek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tersebut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[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Kejadian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42:1].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Tanpa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sadar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ia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telah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menggerakkan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rangkaian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peristiwa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yang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menakjubkan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yang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akan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membuatnya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bertemu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bersatu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kembali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dengan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putranya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yang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telah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lama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ia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Franklin Gothic Demi Cond" pitchFamily="34" charset="0"/>
              </a:rPr>
              <a:t>berduka</a:t>
            </a:r>
            <a:r>
              <a:rPr lang="en-US" sz="2800" dirty="0">
                <a:solidFill>
                  <a:srgbClr val="FFFF00"/>
                </a:solidFill>
                <a:latin typeface="Franklin Gothic Demi Cond" pitchFamily="34" charset="0"/>
              </a:rPr>
              <a:t>.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1750" name="Picture 6" descr="José y la hambru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2233</Words>
  <Application>Microsoft Office PowerPoint</Application>
  <PresentationFormat>On-screen Show (4:3)</PresentationFormat>
  <Paragraphs>77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Amasis MT Pro Black</vt:lpstr>
      <vt:lpstr>Arial</vt:lpstr>
      <vt:lpstr>Bahnschrift SemiBold Condensed</vt:lpstr>
      <vt:lpstr>Berlin Sans FB</vt:lpstr>
      <vt:lpstr>Bernard MT Condensed</vt:lpstr>
      <vt:lpstr>Calibri</vt:lpstr>
      <vt:lpstr>Eras Bold ITC</vt:lpstr>
      <vt:lpstr>Eras Demi ITC</vt:lpstr>
      <vt:lpstr>Franklin Gothic Demi Cond</vt:lpstr>
      <vt:lpstr>Franklin Gothic Medium Cond</vt:lpstr>
      <vt:lpstr>Gill Sans Ultra Bold Condensed</vt:lpstr>
      <vt:lpstr>Impact</vt:lpstr>
      <vt:lpstr>Rockwell</vt:lpstr>
      <vt:lpstr>Showcard Gothic</vt:lpstr>
      <vt:lpstr>Wingdings</vt:lpstr>
      <vt:lpstr>Office Theme</vt:lpstr>
      <vt:lpstr>YUSUF, PANGERAN MESIR</vt:lpstr>
      <vt:lpstr>KEJADIAN 41:41</vt:lpstr>
      <vt:lpstr>PowerPoint Presentation</vt:lpstr>
      <vt:lpstr>YUSUF BERKUASA Minggu, 12 Juni 2022</vt:lpstr>
      <vt:lpstr>Bagaimana Firaun merespon nasihat Yusuf kepadanya?  Kejadian 41:37-45</vt:lpstr>
      <vt:lpstr>PowerPoint Presentation</vt:lpstr>
      <vt:lpstr>PowerPoint Presentation</vt:lpstr>
      <vt:lpstr>YUSUF MENEMUI SAUDARA-SAUDARANYA Senin, 13 Juni 2022</vt:lpstr>
      <vt:lpstr>PowerPoint Presentation</vt:lpstr>
      <vt:lpstr>Sifat pemeliharaan Allah dari pertemuan ini disorot melalui  dua karakter fundamental, yaitu :</vt:lpstr>
      <vt:lpstr>PowerPoint Presentation</vt:lpstr>
      <vt:lpstr>PowerPoint Presentation</vt:lpstr>
      <vt:lpstr>YUSUF DAN BENYAMIN Selasa, 14 Juni 2022</vt:lpstr>
      <vt:lpstr>PowerPoint Presentation</vt:lpstr>
      <vt:lpstr>PowerPoint Presentation</vt:lpstr>
      <vt:lpstr>PowerPoint Presentation</vt:lpstr>
      <vt:lpstr>PowerPoint Presentation</vt:lpstr>
      <vt:lpstr> Ellen G. White, Alfa dan Omega, jld. 1, hlm. 265]. </vt:lpstr>
      <vt:lpstr>PowerPoint Presentation</vt:lpstr>
      <vt:lpstr>PIALA PERAK Rabu, 15 Juni 2022</vt:lpstr>
      <vt:lpstr>PowerPoint Presentation</vt:lpstr>
      <vt:lpstr>Apa maksud Yusuf dengan menaruh piala peraknya  di karung Benyamin? Kejadian 44:18-34]</vt:lpstr>
      <vt:lpstr>Apa maksud Yusuf dengan menaruh piala peraknya  di karung Benyamin? Kejadian 44:18-34]</vt:lpstr>
      <vt:lpstr>Apa maksud Yusuf dengan menaruh piala peraknya  di karung Benyamin? Kejadian 44:18-34]</vt:lpstr>
      <vt:lpstr>PowerPoint Presentation</vt:lpstr>
      <vt:lpstr>“AKULAH YUSUF, SAUDARAMU“ Kamis, 16 Juni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YUSUF, PANGERAN MESIR</dc:title>
  <dc:creator>Daniel Siswanto</dc:creator>
  <cp:lastModifiedBy>daniel siswanto</cp:lastModifiedBy>
  <cp:revision>24</cp:revision>
  <dcterms:created xsi:type="dcterms:W3CDTF">2022-06-14T23:48:01Z</dcterms:created>
  <dcterms:modified xsi:type="dcterms:W3CDTF">2022-06-16T04:51:05Z</dcterms:modified>
</cp:coreProperties>
</file>