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9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70" r:id="rId16"/>
    <p:sldId id="267" r:id="rId17"/>
    <p:sldId id="271" r:id="rId18"/>
    <p:sldId id="272" r:id="rId19"/>
    <p:sldId id="273" r:id="rId20"/>
    <p:sldId id="276" r:id="rId21"/>
    <p:sldId id="277" r:id="rId22"/>
    <p:sldId id="274" r:id="rId23"/>
    <p:sldId id="275" r:id="rId24"/>
    <p:sldId id="280" r:id="rId25"/>
    <p:sldId id="281" r:id="rId26"/>
    <p:sldId id="282" r:id="rId27"/>
    <p:sldId id="283" r:id="rId28"/>
    <p:sldId id="286" r:id="rId29"/>
    <p:sldId id="285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1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71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CEB0E-2232-4295-ABEB-223C4D6534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F5597A1-9393-4E73-AB3D-D6F472AD31D5}">
      <dgm:prSet/>
      <dgm:spPr/>
      <dgm:t>
        <a:bodyPr/>
        <a:lstStyle/>
        <a:p>
          <a:r>
            <a:rPr lang="en-US" b="1"/>
            <a:t>Yakub akhirnya kembali ke Tanah Perjanjian. Sekarang dia harus menghadapi kemarahan saudaranya Esau karena kesalahan masa lalunya.</a:t>
          </a:r>
          <a:endParaRPr lang="en-US"/>
        </a:p>
      </dgm:t>
    </dgm:pt>
    <dgm:pt modelId="{98FF5C3B-AA93-4B93-9E9F-84CCA56425D2}" type="parTrans" cxnId="{D4A53C67-A7A5-46EB-9C72-37C63D4D113C}">
      <dgm:prSet/>
      <dgm:spPr/>
      <dgm:t>
        <a:bodyPr/>
        <a:lstStyle/>
        <a:p>
          <a:endParaRPr lang="en-US"/>
        </a:p>
      </dgm:t>
    </dgm:pt>
    <dgm:pt modelId="{D3EF9AC9-0D78-48F8-8AC8-2F776AE60098}" type="sibTrans" cxnId="{D4A53C67-A7A5-46EB-9C72-37C63D4D113C}">
      <dgm:prSet/>
      <dgm:spPr/>
      <dgm:t>
        <a:bodyPr/>
        <a:lstStyle/>
        <a:p>
          <a:endParaRPr lang="en-US"/>
        </a:p>
      </dgm:t>
    </dgm:pt>
    <dgm:pt modelId="{13C8D00E-AA3B-4947-B6B1-970742971B33}">
      <dgm:prSet/>
      <dgm:spPr/>
      <dgm:t>
        <a:bodyPr/>
        <a:lstStyle/>
        <a:p>
          <a:r>
            <a:rPr lang="en-US" b="1"/>
            <a:t>Dia meminta pengampunan Tuhan dan saudaranya, dan dia menjadi manusia baru, Israel.</a:t>
          </a:r>
          <a:endParaRPr lang="en-US"/>
        </a:p>
      </dgm:t>
    </dgm:pt>
    <dgm:pt modelId="{E44D4BE7-DD5E-44D6-A003-EB893A3DE155}" type="parTrans" cxnId="{B76CAD1D-A3F0-4BEF-B65D-7729C89DEF5B}">
      <dgm:prSet/>
      <dgm:spPr/>
      <dgm:t>
        <a:bodyPr/>
        <a:lstStyle/>
        <a:p>
          <a:endParaRPr lang="en-US"/>
        </a:p>
      </dgm:t>
    </dgm:pt>
    <dgm:pt modelId="{9EA2DB57-E5B1-46A6-9604-34127588BF51}" type="sibTrans" cxnId="{B76CAD1D-A3F0-4BEF-B65D-7729C89DEF5B}">
      <dgm:prSet/>
      <dgm:spPr/>
      <dgm:t>
        <a:bodyPr/>
        <a:lstStyle/>
        <a:p>
          <a:endParaRPr lang="en-US"/>
        </a:p>
      </dgm:t>
    </dgm:pt>
    <dgm:pt modelId="{BC08D1F7-54A0-41A9-87AE-39DDE4EC76C2}">
      <dgm:prSet/>
      <dgm:spPr/>
      <dgm:t>
        <a:bodyPr/>
        <a:lstStyle/>
        <a:p>
          <a:r>
            <a:rPr lang="en-US" b="1" dirty="0" err="1"/>
            <a:t>Beberapa</a:t>
          </a:r>
          <a:r>
            <a:rPr lang="en-US" b="1" dirty="0"/>
            <a:t> </a:t>
          </a:r>
          <a:r>
            <a:rPr lang="en-US" b="1" dirty="0" err="1"/>
            <a:t>masalah</a:t>
          </a:r>
          <a:r>
            <a:rPr lang="en-US" b="1" dirty="0"/>
            <a:t> </a:t>
          </a:r>
          <a:r>
            <a:rPr lang="en-US" b="1" dirty="0" err="1"/>
            <a:t>muncul</a:t>
          </a:r>
          <a:r>
            <a:rPr lang="en-US" b="1" dirty="0"/>
            <a:t> </a:t>
          </a:r>
          <a:r>
            <a:rPr lang="en-US" b="1" dirty="0" err="1"/>
            <a:t>dalam</a:t>
          </a:r>
          <a:r>
            <a:rPr lang="en-US" b="1" dirty="0"/>
            <a:t> </a:t>
          </a:r>
          <a:r>
            <a:rPr lang="en-US" b="1" dirty="0" err="1"/>
            <a:t>keluarganya</a:t>
          </a:r>
          <a:r>
            <a:rPr lang="en-US" b="1" dirty="0"/>
            <a:t>, </a:t>
          </a:r>
          <a:r>
            <a:rPr lang="en-US" b="1" dirty="0" err="1"/>
            <a:t>jadi</a:t>
          </a:r>
          <a:r>
            <a:rPr lang="en-US" b="1" dirty="0"/>
            <a:t> </a:t>
          </a:r>
          <a:r>
            <a:rPr lang="en-US" b="1" dirty="0" err="1"/>
            <a:t>dia</a:t>
          </a:r>
          <a:r>
            <a:rPr lang="en-US" b="1" dirty="0"/>
            <a:t> </a:t>
          </a:r>
          <a:r>
            <a:rPr lang="en-US" b="1" dirty="0" err="1"/>
            <a:t>mendorong</a:t>
          </a:r>
          <a:r>
            <a:rPr lang="en-US" b="1" dirty="0"/>
            <a:t> </a:t>
          </a:r>
          <a:r>
            <a:rPr lang="en-US" b="1" dirty="0" err="1"/>
            <a:t>mereka</a:t>
          </a:r>
          <a:r>
            <a:rPr lang="en-US" b="1" dirty="0"/>
            <a:t> </a:t>
          </a:r>
          <a:r>
            <a:rPr lang="en-US" b="1" dirty="0" err="1"/>
            <a:t>untuk</a:t>
          </a:r>
          <a:r>
            <a:rPr lang="en-US" b="1" dirty="0"/>
            <a:t> </a:t>
          </a:r>
          <a:r>
            <a:rPr lang="en-US" b="1" dirty="0" err="1"/>
            <a:t>meninggalkan</a:t>
          </a:r>
          <a:r>
            <a:rPr lang="en-US" b="1" dirty="0"/>
            <a:t> </a:t>
          </a:r>
          <a:r>
            <a:rPr lang="en-US" b="1" dirty="0" err="1"/>
            <a:t>semua</a:t>
          </a:r>
          <a:r>
            <a:rPr lang="en-US" b="1" dirty="0"/>
            <a:t> </a:t>
          </a:r>
          <a:r>
            <a:rPr lang="en-US" b="1" dirty="0" err="1"/>
            <a:t>penyembahan</a:t>
          </a:r>
          <a:r>
            <a:rPr lang="en-US" b="1" dirty="0"/>
            <a:t> </a:t>
          </a:r>
          <a:r>
            <a:rPr lang="en-US" b="1" dirty="0" err="1"/>
            <a:t>berhala</a:t>
          </a:r>
          <a:r>
            <a:rPr lang="en-US" b="1" dirty="0"/>
            <a:t> dan </a:t>
          </a:r>
          <a:r>
            <a:rPr lang="en-US" b="1" dirty="0" err="1"/>
            <a:t>memegang</a:t>
          </a:r>
          <a:r>
            <a:rPr lang="en-US" b="1" dirty="0"/>
            <a:t> </a:t>
          </a:r>
          <a:r>
            <a:rPr lang="en-US" b="1" dirty="0" err="1"/>
            <a:t>perjanjian</a:t>
          </a:r>
          <a:r>
            <a:rPr lang="en-US" b="1" dirty="0"/>
            <a:t> </a:t>
          </a:r>
          <a:r>
            <a:rPr lang="en-US" b="1" dirty="0" err="1"/>
            <a:t>dengan</a:t>
          </a:r>
          <a:r>
            <a:rPr lang="en-US" b="1" dirty="0"/>
            <a:t> </a:t>
          </a:r>
          <a:r>
            <a:rPr lang="en-US" b="1" dirty="0" err="1"/>
            <a:t>Tuhan</a:t>
          </a:r>
          <a:r>
            <a:rPr lang="en-US" b="1" dirty="0"/>
            <a:t>.</a:t>
          </a:r>
          <a:endParaRPr lang="en-US" dirty="0"/>
        </a:p>
      </dgm:t>
    </dgm:pt>
    <dgm:pt modelId="{BDAA69CB-96DE-46A6-B798-384FB88D088F}" type="parTrans" cxnId="{7D941451-8736-456A-B1C9-CEFD2C22E7F9}">
      <dgm:prSet/>
      <dgm:spPr/>
      <dgm:t>
        <a:bodyPr/>
        <a:lstStyle/>
        <a:p>
          <a:endParaRPr lang="en-US"/>
        </a:p>
      </dgm:t>
    </dgm:pt>
    <dgm:pt modelId="{8C65B968-F466-416F-8559-E822B40B957B}" type="sibTrans" cxnId="{7D941451-8736-456A-B1C9-CEFD2C22E7F9}">
      <dgm:prSet/>
      <dgm:spPr/>
      <dgm:t>
        <a:bodyPr/>
        <a:lstStyle/>
        <a:p>
          <a:endParaRPr lang="en-US"/>
        </a:p>
      </dgm:t>
    </dgm:pt>
    <dgm:pt modelId="{199B8557-6D08-4AC8-9541-25452D122FA6}" type="pres">
      <dgm:prSet presAssocID="{8DFCEB0E-2232-4295-ABEB-223C4D6534EB}" presName="linear" presStyleCnt="0">
        <dgm:presLayoutVars>
          <dgm:animLvl val="lvl"/>
          <dgm:resizeHandles val="exact"/>
        </dgm:presLayoutVars>
      </dgm:prSet>
      <dgm:spPr/>
    </dgm:pt>
    <dgm:pt modelId="{D1F7D0F5-6895-432F-973B-A0B38ACA135A}" type="pres">
      <dgm:prSet presAssocID="{8F5597A1-9393-4E73-AB3D-D6F472AD31D5}" presName="parentText" presStyleLbl="node1" presStyleIdx="0" presStyleCnt="3" custLinFactY="-12905" custLinFactNeighborY="-100000">
        <dgm:presLayoutVars>
          <dgm:chMax val="0"/>
          <dgm:bulletEnabled val="1"/>
        </dgm:presLayoutVars>
      </dgm:prSet>
      <dgm:spPr/>
    </dgm:pt>
    <dgm:pt modelId="{71142571-E7CF-4F4C-BD83-0F1EFF57391A}" type="pres">
      <dgm:prSet presAssocID="{D3EF9AC9-0D78-48F8-8AC8-2F776AE60098}" presName="spacer" presStyleCnt="0"/>
      <dgm:spPr/>
    </dgm:pt>
    <dgm:pt modelId="{F6349892-D339-41EE-B901-D81812EE3C10}" type="pres">
      <dgm:prSet presAssocID="{13C8D00E-AA3B-4947-B6B1-970742971B33}" presName="parentText" presStyleLbl="node1" presStyleIdx="1" presStyleCnt="3" custLinFactY="-353" custLinFactNeighborY="-100000">
        <dgm:presLayoutVars>
          <dgm:chMax val="0"/>
          <dgm:bulletEnabled val="1"/>
        </dgm:presLayoutVars>
      </dgm:prSet>
      <dgm:spPr/>
    </dgm:pt>
    <dgm:pt modelId="{339BD4DB-2C2F-487A-8C7A-A55899AABC5F}" type="pres">
      <dgm:prSet presAssocID="{9EA2DB57-E5B1-46A6-9604-34127588BF51}" presName="spacer" presStyleCnt="0"/>
      <dgm:spPr/>
    </dgm:pt>
    <dgm:pt modelId="{19C18B7E-FAF5-415B-813F-B695BE0B4DE1}" type="pres">
      <dgm:prSet presAssocID="{BC08D1F7-54A0-41A9-87AE-39DDE4EC76C2}" presName="parentText" presStyleLbl="node1" presStyleIdx="2" presStyleCnt="3" custLinFactNeighborY="10333">
        <dgm:presLayoutVars>
          <dgm:chMax val="0"/>
          <dgm:bulletEnabled val="1"/>
        </dgm:presLayoutVars>
      </dgm:prSet>
      <dgm:spPr/>
    </dgm:pt>
  </dgm:ptLst>
  <dgm:cxnLst>
    <dgm:cxn modelId="{31E85D12-A73D-4C12-BFE7-57FC908D0BAF}" type="presOf" srcId="{8DFCEB0E-2232-4295-ABEB-223C4D6534EB}" destId="{199B8557-6D08-4AC8-9541-25452D122FA6}" srcOrd="0" destOrd="0" presId="urn:microsoft.com/office/officeart/2005/8/layout/vList2"/>
    <dgm:cxn modelId="{B76CAD1D-A3F0-4BEF-B65D-7729C89DEF5B}" srcId="{8DFCEB0E-2232-4295-ABEB-223C4D6534EB}" destId="{13C8D00E-AA3B-4947-B6B1-970742971B33}" srcOrd="1" destOrd="0" parTransId="{E44D4BE7-DD5E-44D6-A003-EB893A3DE155}" sibTransId="{9EA2DB57-E5B1-46A6-9604-34127588BF51}"/>
    <dgm:cxn modelId="{B6CA3728-9716-45C8-A36E-38B3715439D0}" type="presOf" srcId="{BC08D1F7-54A0-41A9-87AE-39DDE4EC76C2}" destId="{19C18B7E-FAF5-415B-813F-B695BE0B4DE1}" srcOrd="0" destOrd="0" presId="urn:microsoft.com/office/officeart/2005/8/layout/vList2"/>
    <dgm:cxn modelId="{19C98A36-EB49-4A2B-8A24-03F41C5C5519}" type="presOf" srcId="{13C8D00E-AA3B-4947-B6B1-970742971B33}" destId="{F6349892-D339-41EE-B901-D81812EE3C10}" srcOrd="0" destOrd="0" presId="urn:microsoft.com/office/officeart/2005/8/layout/vList2"/>
    <dgm:cxn modelId="{D4A53C67-A7A5-46EB-9C72-37C63D4D113C}" srcId="{8DFCEB0E-2232-4295-ABEB-223C4D6534EB}" destId="{8F5597A1-9393-4E73-AB3D-D6F472AD31D5}" srcOrd="0" destOrd="0" parTransId="{98FF5C3B-AA93-4B93-9E9F-84CCA56425D2}" sibTransId="{D3EF9AC9-0D78-48F8-8AC8-2F776AE60098}"/>
    <dgm:cxn modelId="{7D941451-8736-456A-B1C9-CEFD2C22E7F9}" srcId="{8DFCEB0E-2232-4295-ABEB-223C4D6534EB}" destId="{BC08D1F7-54A0-41A9-87AE-39DDE4EC76C2}" srcOrd="2" destOrd="0" parTransId="{BDAA69CB-96DE-46A6-B798-384FB88D088F}" sibTransId="{8C65B968-F466-416F-8559-E822B40B957B}"/>
    <dgm:cxn modelId="{56ABA65A-8D3C-4602-9AC1-FC2E3A01EE74}" type="presOf" srcId="{8F5597A1-9393-4E73-AB3D-D6F472AD31D5}" destId="{D1F7D0F5-6895-432F-973B-A0B38ACA135A}" srcOrd="0" destOrd="0" presId="urn:microsoft.com/office/officeart/2005/8/layout/vList2"/>
    <dgm:cxn modelId="{F53712BA-FDBE-47E3-A8B1-A6C355244CF5}" type="presParOf" srcId="{199B8557-6D08-4AC8-9541-25452D122FA6}" destId="{D1F7D0F5-6895-432F-973B-A0B38ACA135A}" srcOrd="0" destOrd="0" presId="urn:microsoft.com/office/officeart/2005/8/layout/vList2"/>
    <dgm:cxn modelId="{3F2B585D-9D0B-4C47-AD11-6A78F6137FF4}" type="presParOf" srcId="{199B8557-6D08-4AC8-9541-25452D122FA6}" destId="{71142571-E7CF-4F4C-BD83-0F1EFF57391A}" srcOrd="1" destOrd="0" presId="urn:microsoft.com/office/officeart/2005/8/layout/vList2"/>
    <dgm:cxn modelId="{0D88F7F2-D3D0-42AC-B127-DBB2D99DED1F}" type="presParOf" srcId="{199B8557-6D08-4AC8-9541-25452D122FA6}" destId="{F6349892-D339-41EE-B901-D81812EE3C10}" srcOrd="2" destOrd="0" presId="urn:microsoft.com/office/officeart/2005/8/layout/vList2"/>
    <dgm:cxn modelId="{9D966413-13D4-4507-966F-A3045BAAD09B}" type="presParOf" srcId="{199B8557-6D08-4AC8-9541-25452D122FA6}" destId="{339BD4DB-2C2F-487A-8C7A-A55899AABC5F}" srcOrd="3" destOrd="0" presId="urn:microsoft.com/office/officeart/2005/8/layout/vList2"/>
    <dgm:cxn modelId="{F0B2445A-F248-43EE-B5CF-C3B086CD510D}" type="presParOf" srcId="{199B8557-6D08-4AC8-9541-25452D122FA6}" destId="{19C18B7E-FAF5-415B-813F-B695BE0B4D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7D0F5-6895-432F-973B-A0B38ACA135A}">
      <dsp:nvSpPr>
        <dsp:cNvPr id="0" name=""/>
        <dsp:cNvSpPr/>
      </dsp:nvSpPr>
      <dsp:spPr>
        <a:xfrm>
          <a:off x="0" y="0"/>
          <a:ext cx="8363272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Yakub akhirnya kembali ke Tanah Perjanjian. Sekarang dia harus menghadapi kemarahan saudaranya Esau karena kesalahan masa lalunya.</a:t>
          </a:r>
          <a:endParaRPr lang="en-US" sz="2400" kern="1200"/>
        </a:p>
      </dsp:txBody>
      <dsp:txXfrm>
        <a:off x="64425" y="64425"/>
        <a:ext cx="8234422" cy="1190909"/>
      </dsp:txXfrm>
    </dsp:sp>
    <dsp:sp modelId="{F6349892-D339-41EE-B901-D81812EE3C10}">
      <dsp:nvSpPr>
        <dsp:cNvPr id="0" name=""/>
        <dsp:cNvSpPr/>
      </dsp:nvSpPr>
      <dsp:spPr>
        <a:xfrm>
          <a:off x="0" y="1488551"/>
          <a:ext cx="8363272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Dia meminta pengampunan Tuhan dan saudaranya, dan dia menjadi manusia baru, Israel.</a:t>
          </a:r>
          <a:endParaRPr lang="en-US" sz="2400" kern="1200"/>
        </a:p>
      </dsp:txBody>
      <dsp:txXfrm>
        <a:off x="64425" y="1552976"/>
        <a:ext cx="8234422" cy="1190909"/>
      </dsp:txXfrm>
    </dsp:sp>
    <dsp:sp modelId="{19C18B7E-FAF5-415B-813F-B695BE0B4DE1}">
      <dsp:nvSpPr>
        <dsp:cNvPr id="0" name=""/>
        <dsp:cNvSpPr/>
      </dsp:nvSpPr>
      <dsp:spPr>
        <a:xfrm>
          <a:off x="0" y="2958352"/>
          <a:ext cx="8363272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Beberapa</a:t>
          </a:r>
          <a:r>
            <a:rPr lang="en-US" sz="2400" b="1" kern="1200" dirty="0"/>
            <a:t> </a:t>
          </a:r>
          <a:r>
            <a:rPr lang="en-US" sz="2400" b="1" kern="1200" dirty="0" err="1"/>
            <a:t>masalah</a:t>
          </a:r>
          <a:r>
            <a:rPr lang="en-US" sz="2400" b="1" kern="1200" dirty="0"/>
            <a:t> </a:t>
          </a:r>
          <a:r>
            <a:rPr lang="en-US" sz="2400" b="1" kern="1200" dirty="0" err="1"/>
            <a:t>muncul</a:t>
          </a:r>
          <a:r>
            <a:rPr lang="en-US" sz="2400" b="1" kern="1200" dirty="0"/>
            <a:t> </a:t>
          </a:r>
          <a:r>
            <a:rPr lang="en-US" sz="2400" b="1" kern="1200" dirty="0" err="1"/>
            <a:t>dalam</a:t>
          </a:r>
          <a:r>
            <a:rPr lang="en-US" sz="2400" b="1" kern="1200" dirty="0"/>
            <a:t> </a:t>
          </a:r>
          <a:r>
            <a:rPr lang="en-US" sz="2400" b="1" kern="1200" dirty="0" err="1"/>
            <a:t>keluarganya</a:t>
          </a:r>
          <a:r>
            <a:rPr lang="en-US" sz="2400" b="1" kern="1200" dirty="0"/>
            <a:t>, </a:t>
          </a:r>
          <a:r>
            <a:rPr lang="en-US" sz="2400" b="1" kern="1200" dirty="0" err="1"/>
            <a:t>jadi</a:t>
          </a:r>
          <a:r>
            <a:rPr lang="en-US" sz="2400" b="1" kern="1200" dirty="0"/>
            <a:t> </a:t>
          </a:r>
          <a:r>
            <a:rPr lang="en-US" sz="2400" b="1" kern="1200" dirty="0" err="1"/>
            <a:t>dia</a:t>
          </a:r>
          <a:r>
            <a:rPr lang="en-US" sz="2400" b="1" kern="1200" dirty="0"/>
            <a:t> </a:t>
          </a:r>
          <a:r>
            <a:rPr lang="en-US" sz="2400" b="1" kern="1200" dirty="0" err="1"/>
            <a:t>mendorong</a:t>
          </a:r>
          <a:r>
            <a:rPr lang="en-US" sz="2400" b="1" kern="1200" dirty="0"/>
            <a:t> </a:t>
          </a:r>
          <a:r>
            <a:rPr lang="en-US" sz="2400" b="1" kern="1200" dirty="0" err="1"/>
            <a:t>mereka</a:t>
          </a:r>
          <a:r>
            <a:rPr lang="en-US" sz="2400" b="1" kern="1200" dirty="0"/>
            <a:t> </a:t>
          </a:r>
          <a:r>
            <a:rPr lang="en-US" sz="2400" b="1" kern="1200" dirty="0" err="1"/>
            <a:t>untuk</a:t>
          </a:r>
          <a:r>
            <a:rPr lang="en-US" sz="2400" b="1" kern="1200" dirty="0"/>
            <a:t> </a:t>
          </a:r>
          <a:r>
            <a:rPr lang="en-US" sz="2400" b="1" kern="1200" dirty="0" err="1"/>
            <a:t>meninggalkan</a:t>
          </a:r>
          <a:r>
            <a:rPr lang="en-US" sz="2400" b="1" kern="1200" dirty="0"/>
            <a:t> </a:t>
          </a:r>
          <a:r>
            <a:rPr lang="en-US" sz="2400" b="1" kern="1200" dirty="0" err="1"/>
            <a:t>semua</a:t>
          </a:r>
          <a:r>
            <a:rPr lang="en-US" sz="2400" b="1" kern="1200" dirty="0"/>
            <a:t> </a:t>
          </a:r>
          <a:r>
            <a:rPr lang="en-US" sz="2400" b="1" kern="1200" dirty="0" err="1"/>
            <a:t>penyembahan</a:t>
          </a:r>
          <a:r>
            <a:rPr lang="en-US" sz="2400" b="1" kern="1200" dirty="0"/>
            <a:t> </a:t>
          </a:r>
          <a:r>
            <a:rPr lang="en-US" sz="2400" b="1" kern="1200" dirty="0" err="1"/>
            <a:t>berhala</a:t>
          </a:r>
          <a:r>
            <a:rPr lang="en-US" sz="2400" b="1" kern="1200" dirty="0"/>
            <a:t> dan </a:t>
          </a:r>
          <a:r>
            <a:rPr lang="en-US" sz="2400" b="1" kern="1200" dirty="0" err="1"/>
            <a:t>memegang</a:t>
          </a:r>
          <a:r>
            <a:rPr lang="en-US" sz="2400" b="1" kern="1200" dirty="0"/>
            <a:t> </a:t>
          </a:r>
          <a:r>
            <a:rPr lang="en-US" sz="2400" b="1" kern="1200" dirty="0" err="1"/>
            <a:t>perjanjian</a:t>
          </a:r>
          <a:r>
            <a:rPr lang="en-US" sz="2400" b="1" kern="1200" dirty="0"/>
            <a:t> </a:t>
          </a:r>
          <a:r>
            <a:rPr lang="en-US" sz="2400" b="1" kern="1200" dirty="0" err="1"/>
            <a:t>dengan</a:t>
          </a:r>
          <a:r>
            <a:rPr lang="en-US" sz="2400" b="1" kern="1200" dirty="0"/>
            <a:t> </a:t>
          </a:r>
          <a:r>
            <a:rPr lang="en-US" sz="2400" b="1" kern="1200" dirty="0" err="1"/>
            <a:t>Tuhan</a:t>
          </a:r>
          <a:r>
            <a:rPr lang="en-US" sz="2400" b="1" kern="1200" dirty="0"/>
            <a:t>.</a:t>
          </a:r>
          <a:endParaRPr lang="en-US" sz="2400" kern="1200" dirty="0"/>
        </a:p>
      </dsp:txBody>
      <dsp:txXfrm>
        <a:off x="64425" y="3022777"/>
        <a:ext cx="8234422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101C2-0C67-4DE5-8617-39D5BCFF8D55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70282-BEB5-4218-9B50-7E8D4117E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70282-BEB5-4218-9B50-7E8D4117E16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70282-BEB5-4218-9B50-7E8D4117E16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BD2DD-9533-43EB-A861-82EEEAF540FB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D4597-0BE1-47B8-9490-FB5C0C65AB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539556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35795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5746932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68601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5E8809A-DF6C-88AB-157A-DF3E3F9F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382588"/>
            <a:ext cx="3433763" cy="3844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CA97A-DB0A-77BB-0109-3CDC600C2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63" y="382588"/>
            <a:ext cx="5110163" cy="384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554" y="4756638"/>
            <a:ext cx="8354891" cy="930447"/>
          </a:xfrm>
        </p:spPr>
        <p:txBody>
          <a:bodyPr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YAKUB-ISRAEL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815698"/>
            <a:ext cx="6858000" cy="4200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D9A95C"/>
                </a:solidFill>
                <a:latin typeface="Amasis MT Pro Black" panose="02040A04050005020304" pitchFamily="18" charset="0"/>
              </a:rPr>
              <a:t>Pelajaran ke-10, </a:t>
            </a:r>
            <a:r>
              <a:rPr lang="en-US" sz="1400" dirty="0" err="1">
                <a:solidFill>
                  <a:srgbClr val="D9A95C"/>
                </a:solidFill>
                <a:latin typeface="Amasis MT Pro Black" panose="02040A04050005020304" pitchFamily="18" charset="0"/>
              </a:rPr>
              <a:t>Triwulan</a:t>
            </a:r>
            <a:r>
              <a:rPr lang="en-US" sz="1400" dirty="0">
                <a:solidFill>
                  <a:srgbClr val="D9A95C"/>
                </a:solidFill>
                <a:latin typeface="Amasis MT Pro Black" panose="02040A04050005020304" pitchFamily="18" charset="0"/>
              </a:rPr>
              <a:t> II</a:t>
            </a:r>
          </a:p>
          <a:p>
            <a:pPr>
              <a:lnSpc>
                <a:spcPct val="90000"/>
              </a:lnSpc>
            </a:pPr>
            <a:r>
              <a:rPr lang="en-US" sz="1400" dirty="0" err="1">
                <a:solidFill>
                  <a:srgbClr val="D9A95C"/>
                </a:solidFill>
                <a:latin typeface="Amasis MT Pro Black" panose="02040A04050005020304" pitchFamily="18" charset="0"/>
              </a:rPr>
              <a:t>Tahun</a:t>
            </a:r>
            <a:r>
              <a:rPr lang="en-US" sz="1400" dirty="0">
                <a:solidFill>
                  <a:srgbClr val="D9A95C"/>
                </a:solidFill>
                <a:latin typeface="Amasis MT Pro Black" panose="02040A04050005020304" pitchFamily="18" charset="0"/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Apa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dilakukan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Yakub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saat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bertemu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Esau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dan </a:t>
            </a:r>
            <a:br>
              <a:rPr lang="es-ES" sz="2800" dirty="0">
                <a:solidFill>
                  <a:schemeClr val="bg1"/>
                </a:solidFill>
                <a:latin typeface="Impact" pitchFamily="34" charset="0"/>
              </a:rPr>
            </a:b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bagaimana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respon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Esau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?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Kejadian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33:3-16</a:t>
            </a:r>
            <a:endParaRPr lang="en-US" sz="2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857364"/>
            <a:ext cx="8286808" cy="464347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err="1">
                <a:latin typeface="Berlin Sans FB" pitchFamily="34" charset="0"/>
              </a:rPr>
              <a:t>Saat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melihat</a:t>
            </a:r>
            <a:r>
              <a:rPr lang="en-US" sz="2800" dirty="0">
                <a:latin typeface="Berlin Sans FB" pitchFamily="34" charset="0"/>
              </a:rPr>
              <a:t> Esau </a:t>
            </a:r>
            <a:r>
              <a:rPr lang="en-US" sz="2800" dirty="0" err="1">
                <a:latin typeface="Berlin Sans FB" pitchFamily="34" charset="0"/>
              </a:rPr>
              <a:t>dari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kejauhan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sujud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sampai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tanah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tujuh</a:t>
            </a:r>
            <a:r>
              <a:rPr lang="en-US" sz="2800" dirty="0">
                <a:latin typeface="Berlin Sans FB" pitchFamily="34" charset="0"/>
              </a:rPr>
              <a:t> kali. </a:t>
            </a:r>
            <a:r>
              <a:rPr lang="en-US" sz="2800" dirty="0" err="1">
                <a:latin typeface="Berlin Sans FB" pitchFamily="34" charset="0"/>
              </a:rPr>
              <a:t>Sikap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seolah-olah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membalikkan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berkat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diucapkan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ayahnya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bahwa</a:t>
            </a:r>
            <a:r>
              <a:rPr lang="en-US" sz="2800" dirty="0">
                <a:latin typeface="Berlin Sans FB" pitchFamily="34" charset="0"/>
              </a:rPr>
              <a:t> "</a:t>
            </a:r>
            <a:r>
              <a:rPr lang="en-US" sz="2800" dirty="0" err="1">
                <a:latin typeface="Berlin Sans FB" pitchFamily="34" charset="0"/>
              </a:rPr>
              <a:t>suku-suku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bangsa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sujud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kepadamu</a:t>
            </a:r>
            <a:r>
              <a:rPr lang="en-US" sz="2800" dirty="0">
                <a:latin typeface="Berlin Sans FB" pitchFamily="34" charset="0"/>
              </a:rPr>
              <a:t>" [</a:t>
            </a:r>
            <a:r>
              <a:rPr lang="en-US" sz="2800" dirty="0" err="1">
                <a:latin typeface="Berlin Sans FB" pitchFamily="34" charset="0"/>
              </a:rPr>
              <a:t>Kejadian</a:t>
            </a:r>
            <a:r>
              <a:rPr lang="en-US" sz="2800" dirty="0">
                <a:latin typeface="Berlin Sans FB" pitchFamily="34" charset="0"/>
              </a:rPr>
              <a:t> 27:29].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>
                <a:latin typeface="Franklin Gothic Demi Cond" pitchFamily="34" charset="0"/>
              </a:rPr>
              <a:t>Ketika</a:t>
            </a:r>
            <a:r>
              <a:rPr lang="en-US" sz="2800" dirty="0">
                <a:latin typeface="Franklin Gothic Demi Cond" pitchFamily="34" charset="0"/>
              </a:rPr>
              <a:t> Esau </a:t>
            </a:r>
            <a:r>
              <a:rPr lang="en-US" sz="2800" dirty="0" err="1">
                <a:latin typeface="Franklin Gothic Demi Cond" pitchFamily="34" charset="0"/>
              </a:rPr>
              <a:t>melihat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adiknya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dia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lari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kepada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Yakub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bukannya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membunuhnya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malah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Esau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memeluk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adiknya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mencium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lalu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bertangis-tangisanlah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mereka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sungguh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sebuah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pertemuan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mengharukan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.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900634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600" dirty="0" err="1">
                <a:latin typeface="Franklin Gothic Demi Cond" pitchFamily="34" charset="0"/>
              </a:rPr>
              <a:t>Yakub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menyebut</a:t>
            </a:r>
            <a:r>
              <a:rPr lang="en-US" sz="2600" dirty="0">
                <a:latin typeface="Franklin Gothic Demi Cond" pitchFamily="34" charset="0"/>
              </a:rPr>
              <a:t> Esau </a:t>
            </a:r>
            <a:r>
              <a:rPr lang="en-US" sz="2600" dirty="0" err="1">
                <a:latin typeface="Franklin Gothic Demi Cond" pitchFamily="34" charset="0"/>
              </a:rPr>
              <a:t>sebagai</a:t>
            </a:r>
            <a:r>
              <a:rPr lang="en-US" sz="2600" dirty="0">
                <a:latin typeface="Franklin Gothic Demi Cond" pitchFamily="34" charset="0"/>
              </a:rPr>
              <a:t> "</a:t>
            </a:r>
            <a:r>
              <a:rPr lang="en-US" sz="2600" dirty="0" err="1">
                <a:latin typeface="Franklin Gothic Demi Cond" pitchFamily="34" charset="0"/>
              </a:rPr>
              <a:t>tuanku</a:t>
            </a:r>
            <a:r>
              <a:rPr lang="en-US" sz="2600" dirty="0">
                <a:latin typeface="Franklin Gothic Demi Cond" pitchFamily="34" charset="0"/>
              </a:rPr>
              <a:t>",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mengidentifikasi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dirinya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sebagai</a:t>
            </a:r>
            <a:r>
              <a:rPr lang="en-US" sz="2600" dirty="0">
                <a:latin typeface="Franklin Gothic Demi Cond" pitchFamily="34" charset="0"/>
              </a:rPr>
              <a:t> "</a:t>
            </a:r>
            <a:r>
              <a:rPr lang="en-US" sz="2600" dirty="0" err="1">
                <a:latin typeface="Franklin Gothic Demi Cond" pitchFamily="34" charset="0"/>
              </a:rPr>
              <a:t>hamba</a:t>
            </a:r>
            <a:r>
              <a:rPr lang="en-US" sz="2600" dirty="0">
                <a:latin typeface="Franklin Gothic Demi Cond" pitchFamily="34" charset="0"/>
              </a:rPr>
              <a:t>". </a:t>
            </a:r>
            <a:r>
              <a:rPr lang="en-US" sz="2600" dirty="0" err="1">
                <a:latin typeface="Franklin Gothic Demi Cond" pitchFamily="34" charset="0"/>
              </a:rPr>
              <a:t>Yakub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mendesak</a:t>
            </a:r>
            <a:r>
              <a:rPr lang="en-US" sz="2600" dirty="0">
                <a:latin typeface="Franklin Gothic Demi Cond" pitchFamily="34" charset="0"/>
              </a:rPr>
              <a:t> Esau agar </a:t>
            </a:r>
            <a:r>
              <a:rPr lang="en-US" sz="2600" dirty="0" err="1">
                <a:latin typeface="Franklin Gothic Demi Cond" pitchFamily="34" charset="0"/>
              </a:rPr>
              <a:t>mau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menerima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persembahan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telah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persiapkan</a:t>
            </a:r>
            <a:r>
              <a:rPr lang="en-US" sz="2600" dirty="0">
                <a:latin typeface="Franklin Gothic Demi Cond" pitchFamily="34" charset="0"/>
              </a:rPr>
              <a:t>. Hal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seolah-olah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Yakub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berniat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untuk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membayar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hutangnya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kepada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kakaknya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mengembalikan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berkat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telah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curi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darinya</a:t>
            </a:r>
            <a:r>
              <a:rPr lang="en-US" sz="2600" dirty="0">
                <a:latin typeface="Franklin Gothic Demi Con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mengatakan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kepada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Esau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bahwa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melihat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wajah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Esau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bagi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serasa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melihat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wajah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Allah. </a:t>
            </a:r>
            <a:r>
              <a:rPr lang="en-US" sz="2600" dirty="0" err="1">
                <a:latin typeface="Franklin Gothic Demi Cond" pitchFamily="34" charset="0"/>
              </a:rPr>
              <a:t>Apa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diucapkan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Yakub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sesungguhnya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adalah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sebuah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ekspresi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pemahamannya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bahwa</a:t>
            </a:r>
            <a:r>
              <a:rPr lang="en-US" sz="2600" dirty="0">
                <a:latin typeface="Franklin Gothic Demi Cond" pitchFamily="34" charset="0"/>
              </a:rPr>
              <a:t> Esau </a:t>
            </a:r>
            <a:r>
              <a:rPr lang="en-US" sz="2600" dirty="0" err="1">
                <a:latin typeface="Franklin Gothic Demi Cond" pitchFamily="34" charset="0"/>
              </a:rPr>
              <a:t>telah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memaafkan-nya</a:t>
            </a:r>
            <a:r>
              <a:rPr lang="en-US" sz="2600" dirty="0">
                <a:latin typeface="Franklin Gothic Demi Cond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Pengalaman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Yakub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di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sini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pastilah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membuat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dia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lebih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mengerti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lagi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arti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kasih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karunia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kepada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orang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Gill Sans Ultra Bold Condensed" pitchFamily="34" charset="0"/>
              </a:rPr>
              <a:t>berdosa</a:t>
            </a:r>
            <a:r>
              <a:rPr lang="en-US" sz="2600" dirty="0">
                <a:solidFill>
                  <a:srgbClr val="002060"/>
                </a:solidFill>
                <a:latin typeface="Gill Sans Ultra Bold Condensed" pitchFamily="34" charset="0"/>
              </a:rPr>
              <a:t>.</a:t>
            </a:r>
          </a:p>
          <a:p>
            <a:endParaRPr lang="en-US" sz="2600" dirty="0">
              <a:latin typeface="Franklin Gothic Demi Cond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Apa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dilakukan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Yakub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saat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bertemu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Esau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dan </a:t>
            </a:r>
            <a:br>
              <a:rPr lang="es-ES" sz="2800" dirty="0">
                <a:solidFill>
                  <a:schemeClr val="bg1"/>
                </a:solidFill>
                <a:latin typeface="Impact" pitchFamily="34" charset="0"/>
              </a:rPr>
            </a:b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bagaimana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respon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Esau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? </a:t>
            </a:r>
            <a:r>
              <a:rPr lang="es-ES" sz="2800" dirty="0" err="1">
                <a:solidFill>
                  <a:schemeClr val="bg1"/>
                </a:solidFill>
                <a:latin typeface="Impact" pitchFamily="34" charset="0"/>
              </a:rPr>
              <a:t>Kejadian</a:t>
            </a:r>
            <a:r>
              <a:rPr lang="es-ES" sz="2800" dirty="0">
                <a:solidFill>
                  <a:schemeClr val="bg1"/>
                </a:solidFill>
                <a:latin typeface="Impact" pitchFamily="34" charset="0"/>
              </a:rPr>
              <a:t> 33:3-16</a:t>
            </a:r>
            <a:endParaRPr lang="en-US" sz="28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414338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Franklin Gothic Demi Cond" pitchFamily="34" charset="0"/>
              </a:rPr>
              <a:t>Pengalaman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Yakub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tentang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pengampunan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Tuhan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Pniel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melihat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wajah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Tuhan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sekarang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terulang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dalam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pengalaman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pengampunan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kakaknya</a:t>
            </a:r>
            <a:r>
              <a:rPr lang="en-US" sz="2800" dirty="0">
                <a:latin typeface="Franklin Gothic Demi Cond" pitchFamily="34" charset="0"/>
              </a:rPr>
              <a:t>, yang </a:t>
            </a:r>
            <a:r>
              <a:rPr lang="en-US" sz="2800" dirty="0" err="1">
                <a:latin typeface="Franklin Gothic Demi Cond" pitchFamily="34" charset="0"/>
              </a:rPr>
              <a:t>dia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identifikasi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seolah-olah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melihat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wajah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Tuhan</a:t>
            </a:r>
            <a:r>
              <a:rPr lang="en-US" sz="2800" dirty="0">
                <a:latin typeface="Franklin Gothic Demi Cond" pitchFamily="34" charset="0"/>
              </a:rPr>
              <a:t>. </a:t>
            </a:r>
            <a:r>
              <a:rPr lang="en-US" sz="2800" dirty="0" err="1">
                <a:latin typeface="Franklin Gothic Demi Cond" pitchFamily="34" charset="0"/>
              </a:rPr>
              <a:t>Yakub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menjalani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Pniel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kedua</a:t>
            </a:r>
            <a:r>
              <a:rPr lang="en-US" sz="2800" dirty="0">
                <a:latin typeface="Franklin Gothic Demi Cond" pitchFamily="34" charset="0"/>
              </a:rPr>
              <a:t>, yang </a:t>
            </a:r>
            <a:r>
              <a:rPr lang="en-US" sz="2800" dirty="0" err="1">
                <a:latin typeface="Franklin Gothic Demi Cond" pitchFamily="34" charset="0"/>
              </a:rPr>
              <a:t>pertama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bersiap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untuk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kedua</a:t>
            </a:r>
            <a:r>
              <a:rPr lang="en-US" sz="2800" dirty="0">
                <a:latin typeface="Franklin Gothic Demi Cond" pitchFamily="34" charset="0"/>
              </a:rPr>
              <a:t>.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Perjumpaan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Yakub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telah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membantunya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dalam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perjumpaannya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Esau,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rekonsiliasinya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saudaranya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ini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mempengaruhi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hubungannya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.</a:t>
            </a:r>
          </a:p>
        </p:txBody>
      </p:sp>
      <p:pic>
        <p:nvPicPr>
          <p:cNvPr id="14338" name="Picture 2" descr="Yakub dan Esau Berdamai — PERPUSTAKAAN ONLINE Menara Pengawal"/>
          <p:cNvPicPr>
            <a:picLocks noChangeAspect="1" noChangeArrowheads="1"/>
          </p:cNvPicPr>
          <p:nvPr/>
        </p:nvPicPr>
        <p:blipFill>
          <a:blip r:embed="rId3"/>
          <a:srcRect t="4687" b="35938"/>
          <a:stretch>
            <a:fillRect/>
          </a:stretch>
        </p:blipFill>
        <p:spPr bwMode="auto">
          <a:xfrm>
            <a:off x="0" y="0"/>
            <a:ext cx="914400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6129358" cy="15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>
                <a:solidFill>
                  <a:srgbClr val="FFFF00"/>
                </a:solidFill>
                <a:latin typeface="Impact" pitchFamily="34" charset="0"/>
              </a:rPr>
              <a:t>PENCEMARAN TERHADAP DINA</a:t>
            </a:r>
            <a:br>
              <a:rPr lang="en-US" sz="36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3100" dirty="0">
                <a:solidFill>
                  <a:schemeClr val="bg1"/>
                </a:solidFill>
                <a:latin typeface="Bernard MT Condensed" pitchFamily="18" charset="0"/>
              </a:rPr>
              <a:t>, 31 Mei 2022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60" y="1600200"/>
            <a:ext cx="671514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>
                <a:latin typeface="Berlin Sans FB" pitchFamily="34" charset="0"/>
              </a:rPr>
              <a:t>	</a:t>
            </a:r>
            <a:r>
              <a:rPr lang="en-US" sz="2600" dirty="0" err="1">
                <a:latin typeface="Berlin Sans FB" pitchFamily="34" charset="0"/>
              </a:rPr>
              <a:t>Tiba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tanah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Kanaan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Yakub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membeli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sebidang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tanah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mendirikan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sebuah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mezbah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hal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ini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menunjukkan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imannya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kesadarannya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tentang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betapa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benar-benar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bergantung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pada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Tuhan</a:t>
            </a:r>
            <a:r>
              <a:rPr lang="en-US" sz="2600" dirty="0">
                <a:latin typeface="Berlin Sans FB" pitchFamily="34" charset="0"/>
              </a:rPr>
              <a:t>. </a:t>
            </a:r>
            <a:r>
              <a:rPr lang="en-US" sz="2600" dirty="0" err="1">
                <a:latin typeface="Berlin Sans FB" pitchFamily="34" charset="0"/>
              </a:rPr>
              <a:t>Yakub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berharap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untuk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dapat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menjalani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hidup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damai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Kanaan</a:t>
            </a:r>
            <a:r>
              <a:rPr lang="en-US" sz="2600" dirty="0">
                <a:latin typeface="Berlin Sans FB" pitchFamily="34" charset="0"/>
              </a:rPr>
              <a:t>. </a:t>
            </a:r>
            <a:r>
              <a:rPr lang="en-US" sz="2600" dirty="0" err="1">
                <a:latin typeface="Berlin Sans FB" pitchFamily="34" charset="0"/>
              </a:rPr>
              <a:t>Namun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bukan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damai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diperoleh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tetapi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kesusahan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hati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karena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apa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telah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terjadi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kepada</a:t>
            </a:r>
            <a:r>
              <a:rPr lang="en-US" sz="2600" dirty="0">
                <a:latin typeface="Berlin Sans FB" pitchFamily="34" charset="0"/>
              </a:rPr>
              <a:t> Dina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terutama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apa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telah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dilakukan</a:t>
            </a:r>
            <a:r>
              <a:rPr lang="en-US" sz="2600" dirty="0">
                <a:latin typeface="Berlin Sans FB" pitchFamily="34" charset="0"/>
              </a:rPr>
              <a:t> 2 </a:t>
            </a:r>
            <a:r>
              <a:rPr lang="en-US" sz="2600" dirty="0" err="1">
                <a:latin typeface="Berlin Sans FB" pitchFamily="34" charset="0"/>
              </a:rPr>
              <a:t>putranya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yaitu</a:t>
            </a:r>
            <a:r>
              <a:rPr lang="en-US" sz="2600" dirty="0">
                <a:latin typeface="Berlin Sans FB" pitchFamily="34" charset="0"/>
              </a:rPr>
              <a:t> Simeon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Lewi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terhadap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orang-orang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kota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itu</a:t>
            </a:r>
            <a:r>
              <a:rPr lang="en-US" sz="2600" dirty="0">
                <a:latin typeface="Berlin Sans FB" pitchFamily="34" charset="0"/>
              </a:rPr>
              <a:t>.</a:t>
            </a:r>
          </a:p>
        </p:txBody>
      </p:sp>
      <p:pic>
        <p:nvPicPr>
          <p:cNvPr id="13314" name="Picture 2" descr="Seri Iman : Yakub, Perjalanan Iman Sang Penipu (Bagian 1) | Abbalove  Ministries"/>
          <p:cNvPicPr>
            <a:picLocks noChangeAspect="1" noChangeArrowheads="1"/>
          </p:cNvPicPr>
          <p:nvPr/>
        </p:nvPicPr>
        <p:blipFill>
          <a:blip r:embed="rId4"/>
          <a:srcRect r="42104"/>
          <a:stretch>
            <a:fillRect/>
          </a:stretch>
        </p:blipFill>
        <p:spPr bwMode="auto">
          <a:xfrm>
            <a:off x="214282" y="2071678"/>
            <a:ext cx="2500298" cy="3238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684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latin typeface="Eras Bold ITC" pitchFamily="34" charset="0"/>
              </a:rPr>
              <a:t>Kejadian</a:t>
            </a:r>
            <a:r>
              <a:rPr lang="en-US" sz="2800" dirty="0">
                <a:latin typeface="Eras Bold ITC" pitchFamily="34" charset="0"/>
              </a:rPr>
              <a:t> 34 </a:t>
            </a:r>
            <a:r>
              <a:rPr lang="en-US" sz="2800" dirty="0" err="1">
                <a:latin typeface="Eras Bold ITC" pitchFamily="34" charset="0"/>
              </a:rPr>
              <a:t>menjelaskan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peristiwa</a:t>
            </a:r>
            <a:r>
              <a:rPr lang="en-US" sz="2800" dirty="0">
                <a:latin typeface="Eras Bold ITC" pitchFamily="34" charset="0"/>
              </a:rPr>
              <a:t> yang </a:t>
            </a:r>
            <a:r>
              <a:rPr lang="en-US" sz="2800" dirty="0" err="1">
                <a:latin typeface="Eras Bold ITC" pitchFamily="34" charset="0"/>
              </a:rPr>
              <a:t>menimpa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keluarga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Yakub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bagaimana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mereka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menyelesaikan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masalahnya</a:t>
            </a:r>
            <a:r>
              <a:rPr lang="en-US" sz="2800" dirty="0">
                <a:latin typeface="Eras Bold ITC" pitchFamily="34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5852" y="1928802"/>
            <a:ext cx="7858148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Eras Demi ITC" pitchFamily="34" charset="0"/>
              </a:rPr>
              <a:t>Pelecehan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seksual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dilakukan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Sikhem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terhadap</a:t>
            </a:r>
            <a:r>
              <a:rPr lang="en-US" sz="2400" dirty="0">
                <a:latin typeface="Eras Demi ITC" pitchFamily="34" charset="0"/>
              </a:rPr>
              <a:t> Dina </a:t>
            </a:r>
            <a:r>
              <a:rPr lang="en-US" sz="2400" dirty="0" err="1">
                <a:latin typeface="Eras Demi ITC" pitchFamily="34" charset="0"/>
              </a:rPr>
              <a:t>telah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menimbulkan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kemarahan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sangat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besar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sakit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hati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dari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anak-anak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Yakub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namun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menyimpannya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hati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5852" y="3929066"/>
            <a:ext cx="7858148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Eras Demi ITC" pitchFamily="34" charset="0"/>
              </a:rPr>
              <a:t>Sikhem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menaruh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hati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kepada</a:t>
            </a:r>
            <a:r>
              <a:rPr lang="en-US" sz="2400" dirty="0">
                <a:latin typeface="Eras Demi ITC" pitchFamily="34" charset="0"/>
              </a:rPr>
              <a:t> Dina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bermaksud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untuk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menikahinya</a:t>
            </a:r>
            <a:r>
              <a:rPr lang="en-US" sz="2400" dirty="0">
                <a:latin typeface="Eras Demi ITC" pitchFamily="34" charset="0"/>
              </a:rPr>
              <a:t>. </a:t>
            </a:r>
            <a:r>
              <a:rPr lang="en-US" sz="2400" dirty="0" err="1">
                <a:latin typeface="Eras Demi ITC" pitchFamily="34" charset="0"/>
              </a:rPr>
              <a:t>Sikhem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terlihat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sebagai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orang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tulus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mau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bertanggungjawab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bermaksud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menebus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kesalahannya</a:t>
            </a:r>
            <a:r>
              <a:rPr lang="en-US" sz="2400" dirty="0">
                <a:latin typeface="Eras Demi ITC" pitchFamily="34" charset="0"/>
              </a:rPr>
              <a:t>. </a:t>
            </a:r>
            <a:r>
              <a:rPr lang="en-US" sz="2400" dirty="0" err="1">
                <a:latin typeface="Eras Demi ITC" pitchFamily="34" charset="0"/>
              </a:rPr>
              <a:t>Jadi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bersama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dengan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ayahnya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adalah</a:t>
            </a:r>
            <a:r>
              <a:rPr lang="en-US" sz="2400" dirty="0">
                <a:latin typeface="Eras Demi ITC" pitchFamily="34" charset="0"/>
              </a:rPr>
              <a:t> raja </a:t>
            </a:r>
            <a:r>
              <a:rPr lang="en-US" sz="2400" dirty="0" err="1">
                <a:latin typeface="Eras Demi ITC" pitchFamily="34" charset="0"/>
              </a:rPr>
              <a:t>kota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datang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untuk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meminta</a:t>
            </a:r>
            <a:r>
              <a:rPr lang="en-US" sz="2400" dirty="0">
                <a:latin typeface="Eras Demi ITC" pitchFamily="34" charset="0"/>
              </a:rPr>
              <a:t> Dina </a:t>
            </a:r>
            <a:r>
              <a:rPr lang="en-US" sz="2400" dirty="0" err="1">
                <a:latin typeface="Eras Demi ITC" pitchFamily="34" charset="0"/>
              </a:rPr>
              <a:t>untuk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menjadi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istri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Sikhem</a:t>
            </a:r>
            <a:r>
              <a:rPr lang="en-US" sz="2400" dirty="0">
                <a:latin typeface="Eras Demi ITC" pitchFamily="34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96" y="1928802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96" y="4286256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5852" y="214290"/>
            <a:ext cx="785814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menjawab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keinginan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Sikhem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anak-anak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melakukan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tipu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muslihat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membalaskan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sakit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hati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pendam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beberapa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waktu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lamanya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mengusulkan</a:t>
            </a:r>
            <a:r>
              <a:rPr lang="en-US" sz="2400" dirty="0">
                <a:latin typeface="Franklin Gothic Demi Cond" pitchFamily="34" charset="0"/>
              </a:rPr>
              <a:t> agar </a:t>
            </a:r>
            <a:r>
              <a:rPr lang="en-US" sz="2400" dirty="0" err="1">
                <a:latin typeface="Franklin Gothic Demi Cond" pitchFamily="34" charset="0"/>
              </a:rPr>
              <a:t>semua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anak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laki-laki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disunat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Tanpa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mengetahui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rencana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jahat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dibalik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usulan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tersebut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diterima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dilakukan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oleh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penduduk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852" y="2643182"/>
            <a:ext cx="785814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hari</a:t>
            </a:r>
            <a:r>
              <a:rPr lang="en-US" sz="2400" dirty="0">
                <a:latin typeface="Franklin Gothic Demi Cond" pitchFamily="34" charset="0"/>
              </a:rPr>
              <a:t> ke-3 </a:t>
            </a:r>
            <a:r>
              <a:rPr lang="en-US" sz="2400" dirty="0" err="1">
                <a:latin typeface="Franklin Gothic Demi Cond" pitchFamily="34" charset="0"/>
              </a:rPr>
              <a:t>saat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laki-laki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penduduk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menderita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kesakitan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karena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disunat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datanglah</a:t>
            </a:r>
            <a:r>
              <a:rPr lang="en-US" sz="2400" dirty="0">
                <a:latin typeface="Franklin Gothic Demi Cond" pitchFamily="34" charset="0"/>
              </a:rPr>
              <a:t> Simeon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Lewi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lalu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membunuh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semua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laki-laki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menjarah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menawan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semua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anak-anak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perempuan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Tindakan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tercela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tetapi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berpotensi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menimbulkan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banyak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masalah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kemudian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hari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852" y="5072074"/>
            <a:ext cx="7858148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terlihat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peduli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damai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sehingga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kelihatan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memberikan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respon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berarti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persoalan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menimpa</a:t>
            </a:r>
            <a:r>
              <a:rPr lang="en-US" sz="2400" dirty="0">
                <a:latin typeface="Franklin Gothic Demi Cond" pitchFamily="34" charset="0"/>
              </a:rPr>
              <a:t> Dina. </a:t>
            </a:r>
            <a:r>
              <a:rPr lang="en-US" sz="2400" dirty="0" err="1">
                <a:latin typeface="Franklin Gothic Demi Cond" pitchFamily="34" charset="0"/>
              </a:rPr>
              <a:t>Namun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saat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mendengar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dilakukan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oleh</a:t>
            </a:r>
            <a:r>
              <a:rPr lang="en-US" sz="2400" dirty="0">
                <a:latin typeface="Franklin Gothic Demi Cond" pitchFamily="34" charset="0"/>
              </a:rPr>
              <a:t> 2 </a:t>
            </a:r>
            <a:r>
              <a:rPr lang="en-US" sz="2400" dirty="0" err="1">
                <a:latin typeface="Franklin Gothic Demi Cond" pitchFamily="34" charset="0"/>
              </a:rPr>
              <a:t>putranya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secara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terbuka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menegur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034" y="500042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596" y="2786058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4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596" y="4929198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5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770"/>
            <a:ext cx="6357950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kisah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ini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kembali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melihat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sebuah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kebohongan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penipuan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seperti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dilakukan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oleh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Yakub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sebelumnya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Walaupun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Yakub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bertobat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kesalahan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masa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lalunya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kini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ia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mengalami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kesusahan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hati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karena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apa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dilakukan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anak-anaknya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Jelas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perbuatan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Sikhem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terhadap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Dina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tidak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dapat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dibenarkan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demikian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juga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apa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dilakukan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Simeon dan Lewi yang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seolah-olah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menjadi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pembela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.</a:t>
            </a:r>
          </a:p>
        </p:txBody>
      </p:sp>
      <p:pic>
        <p:nvPicPr>
          <p:cNvPr id="6" name="Picture 2" descr="Jacob and Esau and the Inheritance | Children's Bible Less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928802"/>
            <a:ext cx="2434509" cy="3243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85926"/>
            <a:ext cx="5786478" cy="46259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latin typeface="Gill Sans Ultra Bold Condensed" pitchFamily="34" charset="0"/>
              </a:rPr>
              <a:t>	</a:t>
            </a:r>
            <a:r>
              <a:rPr lang="en-US" sz="3600" dirty="0" err="1">
                <a:latin typeface="Gill Sans Ultra Bold Condensed" pitchFamily="34" charset="0"/>
              </a:rPr>
              <a:t>Perjalanan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hidup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sering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tidak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seperti</a:t>
            </a:r>
            <a:r>
              <a:rPr lang="en-US" sz="3600" dirty="0">
                <a:latin typeface="Gill Sans Ultra Bold Condensed" pitchFamily="34" charset="0"/>
              </a:rPr>
              <a:t> yang </a:t>
            </a:r>
            <a:r>
              <a:rPr lang="en-US" sz="3600" dirty="0" err="1">
                <a:latin typeface="Gill Sans Ultra Bold Condensed" pitchFamily="34" charset="0"/>
              </a:rPr>
              <a:t>diharapkan</a:t>
            </a:r>
            <a:r>
              <a:rPr lang="en-US" sz="3600" dirty="0">
                <a:latin typeface="Gill Sans Ultra Bold Condensed" pitchFamily="34" charset="0"/>
              </a:rPr>
              <a:t>, </a:t>
            </a:r>
            <a:r>
              <a:rPr lang="en-US" sz="3600" dirty="0" err="1">
                <a:latin typeface="Gill Sans Ultra Bold Condensed" pitchFamily="34" charset="0"/>
              </a:rPr>
              <a:t>tetapi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adalah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penting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latin typeface="Gill Sans Ultra Bold Condensed" pitchFamily="34" charset="0"/>
              </a:rPr>
              <a:t>untuk</a:t>
            </a:r>
            <a:r>
              <a:rPr lang="en-US" sz="3600" dirty="0"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memilih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tetap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percaya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bersama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TUHAN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di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kala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keadaan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Gill Sans Ultra Bold Condensed" pitchFamily="34" charset="0"/>
              </a:rPr>
              <a:t>memburuk</a:t>
            </a:r>
            <a:r>
              <a:rPr lang="en-US" sz="36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  <a:p>
            <a:endParaRPr lang="en-US" sz="3600" dirty="0">
              <a:latin typeface="Gill Sans Ultra Bold Condensed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6129358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3684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PENYEMBAHAN BERHALA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01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143116"/>
            <a:ext cx="6143668" cy="44291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Berlin Sans FB Demi" pitchFamily="34" charset="0"/>
              </a:rPr>
              <a:t>	</a:t>
            </a:r>
            <a:r>
              <a:rPr lang="en-US" sz="3000" dirty="0" err="1">
                <a:latin typeface="Berlin Sans FB Demi" pitchFamily="34" charset="0"/>
              </a:rPr>
              <a:t>Setelah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peristiwa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di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Sikhem</a:t>
            </a:r>
            <a:r>
              <a:rPr lang="en-US" sz="3000" dirty="0">
                <a:latin typeface="Berlin Sans FB Demi" pitchFamily="34" charset="0"/>
              </a:rPr>
              <a:t>, TUHAN </a:t>
            </a:r>
            <a:r>
              <a:rPr lang="en-US" sz="3000" dirty="0" err="1">
                <a:latin typeface="Berlin Sans FB Demi" pitchFamily="34" charset="0"/>
              </a:rPr>
              <a:t>berfirman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kepada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Yakub</a:t>
            </a:r>
            <a:r>
              <a:rPr lang="en-US" sz="3000" dirty="0">
                <a:latin typeface="Berlin Sans FB Demi" pitchFamily="34" charset="0"/>
              </a:rPr>
              <a:t>: "</a:t>
            </a:r>
            <a:r>
              <a:rPr lang="en-US" sz="3000" dirty="0" err="1">
                <a:latin typeface="Berlin Sans FB Demi" pitchFamily="34" charset="0"/>
              </a:rPr>
              <a:t>Bersiaplah</a:t>
            </a:r>
            <a:r>
              <a:rPr lang="en-US" sz="3000" dirty="0">
                <a:latin typeface="Berlin Sans FB Demi" pitchFamily="34" charset="0"/>
              </a:rPr>
              <a:t>, </a:t>
            </a:r>
            <a:r>
              <a:rPr lang="en-US" sz="3000" dirty="0" err="1">
                <a:latin typeface="Berlin Sans FB Demi" pitchFamily="34" charset="0"/>
              </a:rPr>
              <a:t>pergilah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ke</a:t>
            </a:r>
            <a:r>
              <a:rPr lang="en-US" sz="3000" dirty="0">
                <a:latin typeface="Berlin Sans FB Demi" pitchFamily="34" charset="0"/>
              </a:rPr>
              <a:t> Betel, </a:t>
            </a:r>
            <a:r>
              <a:rPr lang="en-US" sz="3000" dirty="0" err="1">
                <a:latin typeface="Berlin Sans FB Demi" pitchFamily="34" charset="0"/>
              </a:rPr>
              <a:t>tinggallah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di</a:t>
            </a:r>
            <a:r>
              <a:rPr lang="en-US" sz="3000" dirty="0">
                <a:latin typeface="Berlin Sans FB Demi" pitchFamily="34" charset="0"/>
              </a:rPr>
              <a:t> situ, </a:t>
            </a:r>
            <a:r>
              <a:rPr lang="en-US" sz="3000" dirty="0" err="1">
                <a:latin typeface="Berlin Sans FB Demi" pitchFamily="34" charset="0"/>
              </a:rPr>
              <a:t>dan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buatlah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di</a:t>
            </a:r>
            <a:r>
              <a:rPr lang="en-US" sz="3000" dirty="0">
                <a:latin typeface="Berlin Sans FB Demi" pitchFamily="34" charset="0"/>
              </a:rPr>
              <a:t> situ </a:t>
            </a:r>
            <a:r>
              <a:rPr lang="en-US" sz="3000" dirty="0" err="1">
                <a:latin typeface="Berlin Sans FB Demi" pitchFamily="34" charset="0"/>
              </a:rPr>
              <a:t>mezbah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bagi</a:t>
            </a:r>
            <a:r>
              <a:rPr lang="en-US" sz="3000" dirty="0">
                <a:latin typeface="Berlin Sans FB Demi" pitchFamily="34" charset="0"/>
              </a:rPr>
              <a:t> Allah, yang </a:t>
            </a:r>
            <a:r>
              <a:rPr lang="en-US" sz="3000" dirty="0" err="1">
                <a:latin typeface="Berlin Sans FB Demi" pitchFamily="34" charset="0"/>
              </a:rPr>
              <a:t>telah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menampakkan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diri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kepadamu</a:t>
            </a:r>
            <a:r>
              <a:rPr lang="en-US" sz="3000" dirty="0">
                <a:latin typeface="Berlin Sans FB Demi" pitchFamily="34" charset="0"/>
              </a:rPr>
              <a:t>, </a:t>
            </a:r>
            <a:r>
              <a:rPr lang="en-US" sz="3000" dirty="0" err="1">
                <a:latin typeface="Berlin Sans FB Demi" pitchFamily="34" charset="0"/>
              </a:rPr>
              <a:t>ketika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engkau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lari</a:t>
            </a:r>
            <a:r>
              <a:rPr lang="en-US" sz="3000" dirty="0">
                <a:latin typeface="Berlin Sans FB Demi" pitchFamily="34" charset="0"/>
              </a:rPr>
              <a:t> </a:t>
            </a:r>
            <a:r>
              <a:rPr lang="en-US" sz="3000" dirty="0" err="1">
                <a:latin typeface="Berlin Sans FB Demi" pitchFamily="34" charset="0"/>
              </a:rPr>
              <a:t>dari</a:t>
            </a:r>
            <a:r>
              <a:rPr lang="en-US" sz="3000" dirty="0">
                <a:latin typeface="Berlin Sans FB Demi" pitchFamily="34" charset="0"/>
              </a:rPr>
              <a:t> Esau, </a:t>
            </a:r>
            <a:r>
              <a:rPr lang="en-US" sz="3000" dirty="0" err="1">
                <a:latin typeface="Berlin Sans FB Demi" pitchFamily="34" charset="0"/>
              </a:rPr>
              <a:t>kakakmu</a:t>
            </a:r>
            <a:r>
              <a:rPr lang="en-US" sz="3000" dirty="0">
                <a:latin typeface="Berlin Sans FB Demi" pitchFamily="34" charset="0"/>
              </a:rPr>
              <a:t>" [</a:t>
            </a:r>
            <a:r>
              <a:rPr lang="en-US" sz="3000" dirty="0" err="1">
                <a:latin typeface="Berlin Sans FB Demi" pitchFamily="34" charset="0"/>
              </a:rPr>
              <a:t>Kejadian</a:t>
            </a:r>
            <a:r>
              <a:rPr lang="en-US" sz="3000" dirty="0">
                <a:latin typeface="Berlin Sans FB Demi" pitchFamily="34" charset="0"/>
              </a:rPr>
              <a:t> 35:1]</a:t>
            </a: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215074" y="2786058"/>
            <a:ext cx="2643206" cy="29058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5409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i-FI" sz="3600" dirty="0">
                <a:latin typeface="Bernard MT Condensed" pitchFamily="18" charset="0"/>
              </a:rPr>
              <a:t>Bagaimana Yakub merespon perintah Tuhan? Kejadian 35:2-7</a:t>
            </a:r>
            <a:endParaRPr lang="en-US" sz="3600" dirty="0"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1857364"/>
            <a:ext cx="7286676" cy="45720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memerintahkan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kepada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seisi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rumahnya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semua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orang</a:t>
            </a:r>
            <a:r>
              <a:rPr lang="en-US" sz="2800" dirty="0">
                <a:latin typeface="Eras Demi ITC" pitchFamily="34" charset="0"/>
              </a:rPr>
              <a:t> yang </a:t>
            </a:r>
            <a:r>
              <a:rPr lang="en-US" sz="2800" dirty="0" err="1">
                <a:latin typeface="Eras Demi ITC" pitchFamily="34" charset="0"/>
              </a:rPr>
              <a:t>bersama-sama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dengan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untuk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mentahirkan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dengan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menyingkirkan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semua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berhala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mengganti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pakaian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mereka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sebelum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mereka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berangkat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</a:t>
            </a:r>
            <a:r>
              <a:rPr lang="en-US" sz="2800" dirty="0">
                <a:latin typeface="Eras Demi ITC" pitchFamily="34" charset="0"/>
              </a:rPr>
              <a:t> Betel. </a:t>
            </a:r>
            <a:r>
              <a:rPr lang="en-US" sz="2800" dirty="0" err="1">
                <a:latin typeface="Eras Demi ITC" pitchFamily="34" charset="0"/>
              </a:rPr>
              <a:t>Tidaklah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cukup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bagi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untuk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meninggalkan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Sikhem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untuk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menghindari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pengaruh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orang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Kanaan</a:t>
            </a:r>
            <a:r>
              <a:rPr lang="en-US" sz="2800" dirty="0">
                <a:latin typeface="Eras Demi ITC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034" y="2214554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KEJADIAN 32:28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36147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	“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Lalu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kata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: ‘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Namamu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disebutkan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lagi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Israel,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sebab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engkau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bergumul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melawan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manusia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engkau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Eras Demi ITC" pitchFamily="34" charset="0"/>
              </a:rPr>
              <a:t>menang</a:t>
            </a:r>
            <a:r>
              <a:rPr lang="en-US" sz="3600" dirty="0">
                <a:solidFill>
                  <a:schemeClr val="bg1"/>
                </a:solidFill>
                <a:latin typeface="Eras Demi ITC" pitchFamily="34" charset="0"/>
              </a:rPr>
              <a:t>’”.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1714488"/>
            <a:ext cx="7429552" cy="49720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harus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menyingkirkan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berhala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dalam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kemah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bangsanya</a:t>
            </a:r>
            <a:r>
              <a:rPr lang="en-US" sz="2800" dirty="0">
                <a:latin typeface="Eras Demi ITC" pitchFamily="34" charset="0"/>
              </a:rPr>
              <a:t>. </a:t>
            </a:r>
            <a:r>
              <a:rPr lang="en-US" sz="2800" dirty="0" err="1">
                <a:latin typeface="Eras Demi ITC" pitchFamily="34" charset="0"/>
              </a:rPr>
              <a:t>Proses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pertobatan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terdiri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lebih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sekadar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perpindahan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fisik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satu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tempat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tempat</a:t>
            </a:r>
            <a:r>
              <a:rPr lang="en-US" sz="2800" dirty="0">
                <a:latin typeface="Eras Demi ITC" pitchFamily="34" charset="0"/>
              </a:rPr>
              <a:t> lain, </a:t>
            </a:r>
            <a:r>
              <a:rPr lang="en-US" sz="2800" dirty="0" err="1">
                <a:latin typeface="Eras Demi ITC" pitchFamily="34" charset="0"/>
              </a:rPr>
              <a:t>atau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perpindahan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satu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gereja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gereja</a:t>
            </a:r>
            <a:r>
              <a:rPr lang="en-US" sz="2800" dirty="0">
                <a:latin typeface="Eras Demi ITC" pitchFamily="34" charset="0"/>
              </a:rPr>
              <a:t> lain. Yang </a:t>
            </a:r>
            <a:r>
              <a:rPr lang="en-US" sz="2800" dirty="0" err="1">
                <a:latin typeface="Eras Demi ITC" pitchFamily="34" charset="0"/>
              </a:rPr>
              <a:t>terpenting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mencari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dengan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kasih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karunia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Tuhan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untuk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membersihkan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penyembahan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berhala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di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mana</a:t>
            </a:r>
            <a:r>
              <a:rPr lang="en-US" sz="2800" dirty="0">
                <a:latin typeface="Eras Demi ITC" pitchFamily="34" charset="0"/>
              </a:rPr>
              <a:t> pun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tinggal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karena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dapat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membuat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berhala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apa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saja</a:t>
            </a:r>
            <a:r>
              <a:rPr lang="en-US" sz="2800" dirty="0">
                <a:latin typeface="Eras Demi ITC" pitchFamily="34" charset="0"/>
              </a:rPr>
              <a:t>.   </a:t>
            </a:r>
          </a:p>
          <a:p>
            <a:endParaRPr lang="en-US" sz="2800" dirty="0">
              <a:latin typeface="Eras Demi ITC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i-FI" sz="3600" dirty="0">
                <a:latin typeface="Bernard MT Condensed" pitchFamily="18" charset="0"/>
              </a:rPr>
              <a:t>Bagaimana Yakub merespon perintah Tuhan? Kejadian 35:2-7</a:t>
            </a:r>
            <a:endParaRPr lang="en-US" sz="3600" dirty="0">
              <a:latin typeface="Bernard MT Condens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2428868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90" y="1785926"/>
            <a:ext cx="7429552" cy="48291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mentaati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perintah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Tuhan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untuk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pergi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Lus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yaitu</a:t>
            </a:r>
            <a:r>
              <a:rPr lang="en-US" sz="2800" dirty="0">
                <a:latin typeface="Eras Demi ITC" pitchFamily="34" charset="0"/>
              </a:rPr>
              <a:t> Betel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sana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mendirikan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Mezbah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bagi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Tuhan</a:t>
            </a:r>
            <a:r>
              <a:rPr lang="en-US" sz="2800" dirty="0">
                <a:latin typeface="Eras Demi ITC" pitchFamily="34" charset="0"/>
              </a:rPr>
              <a:t>. 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keluarganya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beserta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semua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orang</a:t>
            </a:r>
            <a:r>
              <a:rPr lang="en-US" sz="2800" dirty="0">
                <a:latin typeface="Eras Demi ITC" pitchFamily="34" charset="0"/>
              </a:rPr>
              <a:t> yang </a:t>
            </a:r>
            <a:r>
              <a:rPr lang="en-US" sz="2800" dirty="0" err="1">
                <a:latin typeface="Eras Demi ITC" pitchFamily="34" charset="0"/>
              </a:rPr>
              <a:t>bersama-sama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dengan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beribadah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kepada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Tuhan</a:t>
            </a:r>
            <a:r>
              <a:rPr lang="en-US" sz="2800" dirty="0">
                <a:latin typeface="Eras Demi ITC" pitchFamily="34" charset="0"/>
              </a:rPr>
              <a:t>. </a:t>
            </a:r>
            <a:r>
              <a:rPr lang="en-US" sz="2800" dirty="0" err="1">
                <a:latin typeface="Eras Demi ITC" pitchFamily="34" charset="0"/>
              </a:rPr>
              <a:t>Kini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persatuan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keluarga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dipulihkan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pasca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peristiwa</a:t>
            </a:r>
            <a:r>
              <a:rPr lang="en-US" sz="2800" dirty="0">
                <a:latin typeface="Eras Demi ITC" pitchFamily="34" charset="0"/>
              </a:rPr>
              <a:t> yang </a:t>
            </a:r>
            <a:r>
              <a:rPr lang="en-US" sz="2800" dirty="0" err="1">
                <a:latin typeface="Eras Demi ITC" pitchFamily="34" charset="0"/>
              </a:rPr>
              <a:t>menyusahkan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hati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Yakub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karena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pembunuhan</a:t>
            </a:r>
            <a:r>
              <a:rPr lang="en-US" sz="2800" dirty="0">
                <a:latin typeface="Eras Demi ITC" pitchFamily="34" charset="0"/>
              </a:rPr>
              <a:t> yang </a:t>
            </a:r>
            <a:r>
              <a:rPr lang="en-US" sz="2800" dirty="0" err="1">
                <a:latin typeface="Eras Demi ITC" pitchFamily="34" charset="0"/>
              </a:rPr>
              <a:t>telah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dilakukan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oleh</a:t>
            </a:r>
            <a:r>
              <a:rPr lang="en-US" sz="2800" dirty="0">
                <a:latin typeface="Eras Demi ITC" pitchFamily="34" charset="0"/>
              </a:rPr>
              <a:t> Simeon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Lewi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kepada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orang-orang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Sikhem</a:t>
            </a:r>
            <a:r>
              <a:rPr lang="en-US" sz="2800" dirty="0">
                <a:latin typeface="Eras Demi ITC" pitchFamily="34" charset="0"/>
              </a:rPr>
              <a:t>.</a:t>
            </a:r>
          </a:p>
          <a:p>
            <a:endParaRPr lang="en-US" sz="2800" dirty="0">
              <a:latin typeface="Eras Demi ITC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fi-FI" sz="3600" dirty="0">
                <a:latin typeface="Bernard MT Condensed" pitchFamily="18" charset="0"/>
              </a:rPr>
              <a:t>Bagaimana Yakub merespon perintah Tuhan? Kejadian 35:2-7</a:t>
            </a:r>
            <a:endParaRPr lang="en-US" sz="3600" dirty="0">
              <a:latin typeface="Bernard MT Condens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2500306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terjadi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penduduk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sekitar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kediaman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marah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karena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perbuatan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Simeon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Lewi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Sikhem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  <a:solidFill>
            <a:schemeClr val="bg1">
              <a:alpha val="79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>
                <a:latin typeface="Franklin Gothic Demi Cond" pitchFamily="34" charset="0"/>
              </a:rPr>
              <a:t>Kita </a:t>
            </a:r>
            <a:r>
              <a:rPr lang="en-US" sz="2800" dirty="0" err="1">
                <a:latin typeface="Franklin Gothic Demi Cond" pitchFamily="34" charset="0"/>
              </a:rPr>
              <a:t>tidak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tahu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apa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terjadi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atas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penduduk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sekitar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, yang </a:t>
            </a:r>
            <a:r>
              <a:rPr lang="en-US" sz="2800" dirty="0" err="1">
                <a:latin typeface="Franklin Gothic Demi Cond" pitchFamily="34" charset="0"/>
              </a:rPr>
              <a:t>pasti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Alkitab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mencatat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Kejadian</a:t>
            </a:r>
            <a:r>
              <a:rPr lang="en-US" sz="2800" dirty="0">
                <a:latin typeface="Franklin Gothic Demi Cond" pitchFamily="34" charset="0"/>
              </a:rPr>
              <a:t> 35:5 "</a:t>
            </a:r>
            <a:r>
              <a:rPr lang="en-US" sz="2800" dirty="0" err="1">
                <a:latin typeface="Franklin Gothic Demi Cond" pitchFamily="34" charset="0"/>
              </a:rPr>
              <a:t>Sesudah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itu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berangkatlah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. Dan </a:t>
            </a:r>
            <a:r>
              <a:rPr lang="en-US" sz="2800" dirty="0" err="1">
                <a:latin typeface="Franklin Gothic Demi Cond" pitchFamily="34" charset="0"/>
              </a:rPr>
              <a:t>kedahsyatan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dari</a:t>
            </a:r>
            <a:r>
              <a:rPr lang="en-US" sz="2800" dirty="0">
                <a:latin typeface="Franklin Gothic Demi Cond" pitchFamily="34" charset="0"/>
              </a:rPr>
              <a:t> Allah </a:t>
            </a:r>
            <a:r>
              <a:rPr lang="en-US" sz="2800" dirty="0" err="1">
                <a:latin typeface="Franklin Gothic Demi Cond" pitchFamily="34" charset="0"/>
              </a:rPr>
              <a:t>meliputi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kota-kota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sekeliling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, </a:t>
            </a:r>
            <a:r>
              <a:rPr lang="en-US" sz="2800" dirty="0" err="1">
                <a:latin typeface="Franklin Gothic Demi Cond" pitchFamily="34" charset="0"/>
              </a:rPr>
              <a:t>sehingga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anak-anak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Yakub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tidak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dikejar</a:t>
            </a:r>
            <a:r>
              <a:rPr lang="en-US" sz="2800" dirty="0">
                <a:latin typeface="Franklin Gothic Demi Cond" pitchFamily="34" charset="0"/>
              </a:rPr>
              <a:t>". 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Ketika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mentaati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TUHAN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melanjutkan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kehidupannya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sesuai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perintah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akhirnya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campur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tangan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meluputkan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keluarganya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kemarahan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penduduk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di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sekitar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mereka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dengan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aman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mereka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dapat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berjalan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meninggalkan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kota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Franklin Gothic Demi Cond" pitchFamily="34" charset="0"/>
              </a:rPr>
              <a:t>Sikhem</a:t>
            </a:r>
            <a:r>
              <a:rPr lang="en-US" sz="2800" dirty="0">
                <a:solidFill>
                  <a:srgbClr val="C00000"/>
                </a:solidFill>
                <a:latin typeface="Franklin Gothic Demi Con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428604"/>
            <a:ext cx="7715304" cy="6143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Setelah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semua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peristiwa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itu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kembali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menampak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diri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Yakub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memberkatinya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kembali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mengingatkan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namanya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"Israel" [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35:10],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janji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ganda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menyertai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35:11 "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Beranakcuculah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bertambah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banyak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satu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bangsa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bahkan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sekumpulan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bangsa-bangsa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terjadi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padamu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raja-raja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berasal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padamu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" --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hal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merujuk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keturunan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Mesianik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35:12 "Dan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negeri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Kuberikan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Abraham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Ishak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Kuberikan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keturunanmu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" </a:t>
            </a:r>
          </a:p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merujuk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Tanah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Perjanjian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8537F83-4CD5-43BF-D6F9-B34D56BD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C84DB1D-3B89-EFC3-9BD1-0757513F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6129358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DD13E-3982-0972-267B-879FAA84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anose="020B0806030902050204" pitchFamily="34" charset="0"/>
              </a:rPr>
              <a:t>KEMATIAN RAHEL</a:t>
            </a:r>
            <a:br>
              <a:rPr lang="fi-FI" sz="3200" dirty="0"/>
            </a:br>
            <a:r>
              <a:rPr lang="fi-FI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Kamis, 02 Juni 2022</a:t>
            </a:r>
            <a:endParaRPr lang="en-ID" sz="28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C9D91-4445-560C-86AB-C16CC857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76131"/>
            <a:ext cx="55112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Berlin Sans FB Demi" panose="020E0802020502020306" pitchFamily="34" charset="0"/>
              </a:rPr>
              <a:t>Dalam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perjalanan</a:t>
            </a:r>
            <a:r>
              <a:rPr lang="en-ID" sz="3000" dirty="0">
                <a:latin typeface="Berlin Sans FB Demi" panose="020E0802020502020306" pitchFamily="34" charset="0"/>
              </a:rPr>
              <a:t> Yakub </a:t>
            </a:r>
            <a:r>
              <a:rPr lang="en-ID" sz="3000" dirty="0" err="1">
                <a:latin typeface="Berlin Sans FB Demi" panose="020E0802020502020306" pitchFamily="34" charset="0"/>
              </a:rPr>
              <a:t>menuju</a:t>
            </a:r>
            <a:r>
              <a:rPr lang="en-ID" sz="3000" dirty="0">
                <a:latin typeface="Berlin Sans FB Demi" panose="020E0802020502020306" pitchFamily="34" charset="0"/>
              </a:rPr>
              <a:t> Hebron </a:t>
            </a:r>
            <a:r>
              <a:rPr lang="en-ID" sz="3000" dirty="0" err="1">
                <a:latin typeface="Berlin Sans FB Demi" panose="020E0802020502020306" pitchFamily="34" charset="0"/>
              </a:rPr>
              <a:t>untuk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menemui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ayahnya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yaitu</a:t>
            </a:r>
            <a:r>
              <a:rPr lang="en-ID" sz="3000" dirty="0">
                <a:latin typeface="Berlin Sans FB Demi" panose="020E0802020502020306" pitchFamily="34" charset="0"/>
              </a:rPr>
              <a:t> Ishak yang </a:t>
            </a:r>
            <a:r>
              <a:rPr lang="en-ID" sz="3000" dirty="0" err="1">
                <a:latin typeface="Berlin Sans FB Demi" panose="020E0802020502020306" pitchFamily="34" charset="0"/>
              </a:rPr>
              <a:t>tinggal</a:t>
            </a:r>
            <a:r>
              <a:rPr lang="en-ID" sz="3000" dirty="0">
                <a:latin typeface="Berlin Sans FB Demi" panose="020E0802020502020306" pitchFamily="34" charset="0"/>
              </a:rPr>
              <a:t> di </a:t>
            </a:r>
            <a:r>
              <a:rPr lang="en-ID" sz="3000" dirty="0" err="1">
                <a:latin typeface="Berlin Sans FB Demi" panose="020E0802020502020306" pitchFamily="34" charset="0"/>
              </a:rPr>
              <a:t>sana</a:t>
            </a:r>
            <a:r>
              <a:rPr lang="en-ID" sz="3000" dirty="0">
                <a:latin typeface="Berlin Sans FB Demi" panose="020E0802020502020306" pitchFamily="34" charset="0"/>
              </a:rPr>
              <a:t>, </a:t>
            </a:r>
            <a:r>
              <a:rPr lang="en-ID" sz="3000" dirty="0" err="1">
                <a:latin typeface="Berlin Sans FB Demi" panose="020E0802020502020306" pitchFamily="34" charset="0"/>
              </a:rPr>
              <a:t>Rahel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bersalin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dengan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amat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sukar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sehingga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ia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menghembuskan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nafas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terakhir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setelah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melahirkan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putra</a:t>
            </a:r>
            <a:r>
              <a:rPr lang="en-ID" sz="3000" dirty="0">
                <a:latin typeface="Berlin Sans FB Demi" panose="020E0802020502020306" pitchFamily="34" charset="0"/>
              </a:rPr>
              <a:t> </a:t>
            </a:r>
            <a:r>
              <a:rPr lang="en-ID" sz="3000" dirty="0" err="1">
                <a:latin typeface="Berlin Sans FB Demi" panose="020E0802020502020306" pitchFamily="34" charset="0"/>
              </a:rPr>
              <a:t>terakhir</a:t>
            </a:r>
            <a:r>
              <a:rPr lang="en-ID" sz="3000" dirty="0">
                <a:latin typeface="Berlin Sans FB Demi" panose="020E0802020502020306" pitchFamily="34" charset="0"/>
              </a:rPr>
              <a:t> Yakub [</a:t>
            </a:r>
            <a:r>
              <a:rPr lang="en-ID" sz="3000" dirty="0" err="1">
                <a:latin typeface="Berlin Sans FB Demi" panose="020E0802020502020306" pitchFamily="34" charset="0"/>
              </a:rPr>
              <a:t>Kejadian</a:t>
            </a:r>
            <a:r>
              <a:rPr lang="en-ID" sz="3000" dirty="0">
                <a:latin typeface="Berlin Sans FB Demi" panose="020E0802020502020306" pitchFamily="34" charset="0"/>
              </a:rPr>
              <a:t> 35:16-20].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B9B09-D4BD-28C9-3B78-A929F9F2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667" y="2852936"/>
            <a:ext cx="3510821" cy="26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6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E1D13B-3A3C-462E-A6FF-A3D5A3881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82AB0A7-5ADB-43AA-A85D-9EB9D8BC0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95660" y="900814"/>
            <a:ext cx="56971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214E17-97F3-4B04-AAE9-03BA148AE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94656" y="633165"/>
            <a:ext cx="361990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C9D92EA-1FC7-47BC-8749-59CAF27E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34080"/>
            <a:ext cx="545664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C2599-C6E0-EB58-4A0C-999CC332E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72816"/>
            <a:ext cx="5220516" cy="367240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Sebelum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Rahel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menghembuskan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nafas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terakhir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ia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menamai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anak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dilahirkannya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"Ben-Oni"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artinya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"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putra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dalam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kesedihanku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",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namun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Yakub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menamai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anak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itu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dengan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"Benyamin" yang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berarti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"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anak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tangan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kananku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" 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atau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 "</a:t>
            </a:r>
            <a:r>
              <a:rPr lang="en-ID" sz="2400" dirty="0" err="1">
                <a:solidFill>
                  <a:srgbClr val="FEFFFF"/>
                </a:solidFill>
                <a:latin typeface="Eras Bold ITC" panose="020B0907030504020204" pitchFamily="34" charset="0"/>
              </a:rPr>
              <a:t>kekuatanku</a:t>
            </a:r>
            <a:r>
              <a:rPr lang="en-ID" sz="2400" dirty="0">
                <a:solidFill>
                  <a:srgbClr val="FEFFFF"/>
                </a:solidFill>
                <a:latin typeface="Eras Bold ITC" panose="020B0907030504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3C49E-F6A0-8DC7-E07F-1FD7C8226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4" r="23894" b="1"/>
          <a:stretch/>
        </p:blipFill>
        <p:spPr>
          <a:xfrm>
            <a:off x="5665602" y="1353980"/>
            <a:ext cx="347816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7227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675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4301F-230D-A792-6370-A9207E1E8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1" r="19083" b="-2"/>
          <a:stretch/>
        </p:blipFill>
        <p:spPr>
          <a:xfrm>
            <a:off x="432183" y="650494"/>
            <a:ext cx="4221013" cy="5324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5833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AEEAE-76F0-D080-44DE-D613599E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479" y="2149305"/>
            <a:ext cx="4222025" cy="35119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000" dirty="0" err="1">
                <a:latin typeface="Franklin Gothic Demi Cond" panose="020B0706030402020204" pitchFamily="34" charset="0"/>
              </a:rPr>
              <a:t>Kematian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Rahel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telah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mendatangkan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duka</a:t>
            </a:r>
            <a:r>
              <a:rPr lang="en-ID" sz="2000" dirty="0">
                <a:latin typeface="Franklin Gothic Demi Cond" panose="020B0706030402020204" pitchFamily="34" charset="0"/>
              </a:rPr>
              <a:t> yang </a:t>
            </a:r>
            <a:r>
              <a:rPr lang="en-ID" sz="2000" dirty="0" err="1">
                <a:latin typeface="Franklin Gothic Demi Cond" panose="020B0706030402020204" pitchFamily="34" charset="0"/>
              </a:rPr>
              <a:t>dalam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kepada</a:t>
            </a:r>
            <a:r>
              <a:rPr lang="en-ID" sz="2000" dirty="0">
                <a:latin typeface="Franklin Gothic Demi Cond" panose="020B0706030402020204" pitchFamily="34" charset="0"/>
              </a:rPr>
              <a:t> Yakub, </a:t>
            </a:r>
            <a:r>
              <a:rPr lang="en-ID" sz="2000" dirty="0" err="1">
                <a:latin typeface="Franklin Gothic Demi Cond" panose="020B0706030402020204" pitchFamily="34" charset="0"/>
              </a:rPr>
              <a:t>sebab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untuk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memperoleh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Rahel</a:t>
            </a:r>
            <a:r>
              <a:rPr lang="en-ID" sz="2000" dirty="0">
                <a:latin typeface="Franklin Gothic Demi Cond" panose="020B0706030402020204" pitchFamily="34" charset="0"/>
              </a:rPr>
              <a:t>, </a:t>
            </a:r>
            <a:r>
              <a:rPr lang="en-ID" sz="2000" dirty="0" err="1">
                <a:latin typeface="Franklin Gothic Demi Cond" panose="020B0706030402020204" pitchFamily="34" charset="0"/>
              </a:rPr>
              <a:t>ia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telah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bekerja</a:t>
            </a:r>
            <a:r>
              <a:rPr lang="en-ID" sz="2000" dirty="0">
                <a:latin typeface="Franklin Gothic Demi Cond" panose="020B0706030402020204" pitchFamily="34" charset="0"/>
              </a:rPr>
              <a:t> 2 kali </a:t>
            </a:r>
            <a:r>
              <a:rPr lang="en-ID" sz="2000" dirty="0" err="1">
                <a:latin typeface="Franklin Gothic Demi Cond" panose="020B0706030402020204" pitchFamily="34" charset="0"/>
              </a:rPr>
              <a:t>tujuh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tahun</a:t>
            </a:r>
            <a:r>
              <a:rPr lang="en-ID" sz="2000" dirty="0">
                <a:latin typeface="Franklin Gothic Demi Cond" panose="020B0706030402020204" pitchFamily="34" charset="0"/>
              </a:rPr>
              <a:t> di </a:t>
            </a:r>
            <a:r>
              <a:rPr lang="en-ID" sz="2000" dirty="0" err="1">
                <a:latin typeface="Franklin Gothic Demi Cond" panose="020B0706030402020204" pitchFamily="34" charset="0"/>
              </a:rPr>
              <a:t>rumah</a:t>
            </a:r>
            <a:r>
              <a:rPr lang="en-ID" sz="2000" dirty="0">
                <a:latin typeface="Franklin Gothic Demi Cond" panose="020B0706030402020204" pitchFamily="34" charset="0"/>
              </a:rPr>
              <a:t> Laban dan </a:t>
            </a:r>
            <a:r>
              <a:rPr lang="en-ID" sz="2000" dirty="0" err="1">
                <a:latin typeface="Franklin Gothic Demi Cond" panose="020B0706030402020204" pitchFamily="34" charset="0"/>
              </a:rPr>
              <a:t>karena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kasihnya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kepada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Rahel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kurun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waktu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itu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terasa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pendek</a:t>
            </a:r>
            <a:r>
              <a:rPr lang="en-ID" sz="2000" dirty="0">
                <a:latin typeface="Franklin Gothic Demi Cond" panose="020B0706030402020204" pitchFamily="34" charset="0"/>
              </a:rPr>
              <a:t> dan </a:t>
            </a:r>
            <a:r>
              <a:rPr lang="en-ID" sz="2000" dirty="0" err="1">
                <a:latin typeface="Franklin Gothic Demi Cond" panose="020B0706030402020204" pitchFamily="34" charset="0"/>
              </a:rPr>
              <a:t>pekerjaannya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terasa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ringan</a:t>
            </a:r>
            <a:r>
              <a:rPr lang="en-ID" sz="2000" dirty="0">
                <a:latin typeface="Franklin Gothic Demi Cond" panose="020B0706030402020204" pitchFamily="34" charset="0"/>
              </a:rPr>
              <a:t>. </a:t>
            </a:r>
            <a:r>
              <a:rPr lang="en-ID" sz="2000" dirty="0" err="1">
                <a:latin typeface="Franklin Gothic Demi Cond" panose="020B0706030402020204" pitchFamily="34" charset="0"/>
              </a:rPr>
              <a:t>Kini</a:t>
            </a:r>
            <a:r>
              <a:rPr lang="en-ID" sz="2000" dirty="0">
                <a:latin typeface="Franklin Gothic Demi Cond" panose="020B0706030402020204" pitchFamily="34" charset="0"/>
              </a:rPr>
              <a:t> Yakub </a:t>
            </a:r>
            <a:r>
              <a:rPr lang="en-ID" sz="2000" dirty="0" err="1">
                <a:latin typeface="Franklin Gothic Demi Cond" panose="020B0706030402020204" pitchFamily="34" charset="0"/>
              </a:rPr>
              <a:t>harus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merelakan</a:t>
            </a:r>
            <a:r>
              <a:rPr lang="en-ID" sz="2000" dirty="0">
                <a:latin typeface="Franklin Gothic Demi Cond" panose="020B0706030402020204" pitchFamily="34" charset="0"/>
              </a:rPr>
              <a:t> orang yang </a:t>
            </a:r>
            <a:r>
              <a:rPr lang="en-ID" sz="2000" dirty="0" err="1">
                <a:latin typeface="Franklin Gothic Demi Cond" panose="020B0706030402020204" pitchFamily="34" charset="0"/>
              </a:rPr>
              <a:t>dikasihinya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untuk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beristirahat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dalam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kubur</a:t>
            </a:r>
            <a:r>
              <a:rPr lang="en-ID" sz="2000" dirty="0">
                <a:latin typeface="Franklin Gothic Demi Cond" panose="020B0706030402020204" pitchFamily="34" charset="0"/>
              </a:rPr>
              <a:t>, </a:t>
            </a:r>
            <a:r>
              <a:rPr lang="en-ID" sz="2000" dirty="0" err="1">
                <a:latin typeface="Franklin Gothic Demi Cond" panose="020B0706030402020204" pitchFamily="34" charset="0"/>
              </a:rPr>
              <a:t>beristirahat</a:t>
            </a:r>
            <a:r>
              <a:rPr lang="en-ID" sz="2000" dirty="0">
                <a:latin typeface="Franklin Gothic Demi Cond" panose="020B0706030402020204" pitchFamily="34" charset="0"/>
              </a:rPr>
              <a:t> yang </a:t>
            </a:r>
            <a:r>
              <a:rPr lang="en-ID" sz="2000" dirty="0" err="1">
                <a:latin typeface="Franklin Gothic Demi Cond" panose="020B0706030402020204" pitchFamily="34" charset="0"/>
              </a:rPr>
              <a:t>panjang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dari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jerih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lelahnya</a:t>
            </a:r>
            <a:r>
              <a:rPr lang="en-ID" sz="20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65301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8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158A7-AA8D-164D-C921-9CF6EA19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069F7-10F5-779A-4698-F373EA02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7211144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samping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peristiwa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duka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Rahel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peristiwa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menyedihkan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lainnya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dilakukan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oleh Ruben. Ruben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hubungan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seksual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Bilha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gundik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ayahnya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juga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pembantu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Rahel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Kejadian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35:22a,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Kejadian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30:3].</a:t>
            </a:r>
          </a:p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Kita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tahu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tindakan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selain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contoh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lain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kebejatan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herannya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meskipun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Yakub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mengetahui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terjadi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seolah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menanggapi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pelanggaran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dilakukan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Ruben,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putra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sulungnya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580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6E3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0481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0634AF-4B41-2F5D-F592-EB1ED25C5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306837"/>
            <a:ext cx="244827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C34DB6-9BF4-984D-587D-A7BA008D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8" y="875518"/>
            <a:ext cx="3615486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lnSpc>
                <a:spcPct val="90000"/>
              </a:lnSpc>
            </a:pP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Perbuatan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jahat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Ruben,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sulung Yakub,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telah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mengakibatkan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kehilangan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kesempatan-kesempatan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serta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kehormatan-kehormatan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dari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istimewa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-an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kesulungan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kesulungan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yang sangat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dirindukan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Yakub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namun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diremehkan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Esau.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Rubenpun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yang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berhak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mewarisi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namun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kehilangan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itu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karena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nafsunya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yg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jahat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4D276-EBF7-7B02-A1E2-0727CA860D9F}"/>
              </a:ext>
            </a:extLst>
          </p:cNvPr>
          <p:cNvSpPr txBox="1"/>
          <p:nvPr/>
        </p:nvSpPr>
        <p:spPr>
          <a:xfrm>
            <a:off x="4336406" y="2996952"/>
            <a:ext cx="48075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dirty="0" err="1">
                <a:latin typeface="Berlin Sans FB Demi" panose="020E0802020502020306" pitchFamily="34" charset="0"/>
              </a:rPr>
              <a:t>Dibalik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semua</a:t>
            </a:r>
            <a:r>
              <a:rPr lang="en-ID" sz="1800" dirty="0">
                <a:latin typeface="Berlin Sans FB Demi" panose="020E0802020502020306" pitchFamily="34" charset="0"/>
              </a:rPr>
              <a:t> masa </a:t>
            </a:r>
            <a:r>
              <a:rPr lang="en-ID" sz="1800" dirty="0" err="1">
                <a:latin typeface="Berlin Sans FB Demi" panose="020E0802020502020306" pitchFamily="34" charset="0"/>
              </a:rPr>
              <a:t>kelam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dalam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kehidupan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keluarga</a:t>
            </a:r>
            <a:r>
              <a:rPr lang="en-ID" sz="1800" dirty="0">
                <a:latin typeface="Berlin Sans FB Demi" panose="020E0802020502020306" pitchFamily="34" charset="0"/>
              </a:rPr>
              <a:t> Yakub, daftar 12 </a:t>
            </a:r>
            <a:r>
              <a:rPr lang="en-ID" sz="1800" dirty="0" err="1">
                <a:latin typeface="Berlin Sans FB Demi" panose="020E0802020502020306" pitchFamily="34" charset="0"/>
              </a:rPr>
              <a:t>putra</a:t>
            </a:r>
            <a:r>
              <a:rPr lang="en-ID" sz="1800" dirty="0">
                <a:latin typeface="Berlin Sans FB Demi" panose="020E0802020502020306" pitchFamily="34" charset="0"/>
              </a:rPr>
              <a:t> Yakub </a:t>
            </a:r>
            <a:r>
              <a:rPr lang="en-ID" sz="1800" dirty="0" err="1">
                <a:latin typeface="Berlin Sans FB Demi" panose="020E0802020502020306" pitchFamily="34" charset="0"/>
              </a:rPr>
              <a:t>akan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menjadi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leluhur</a:t>
            </a:r>
            <a:r>
              <a:rPr lang="en-ID" sz="1800" dirty="0">
                <a:latin typeface="Berlin Sans FB Demi" panose="020E0802020502020306" pitchFamily="34" charset="0"/>
              </a:rPr>
              <a:t> Israel [</a:t>
            </a:r>
            <a:r>
              <a:rPr lang="en-ID" sz="1800" dirty="0" err="1">
                <a:latin typeface="Berlin Sans FB Demi" panose="020E0802020502020306" pitchFamily="34" charset="0"/>
              </a:rPr>
              <a:t>Kejadian</a:t>
            </a:r>
            <a:r>
              <a:rPr lang="en-ID" sz="1800" dirty="0">
                <a:latin typeface="Berlin Sans FB Demi" panose="020E0802020502020306" pitchFamily="34" charset="0"/>
              </a:rPr>
              <a:t> 35:22-26]. </a:t>
            </a:r>
            <a:r>
              <a:rPr lang="en-ID" sz="1800" dirty="0" err="1">
                <a:latin typeface="Berlin Sans FB Demi" panose="020E0802020502020306" pitchFamily="34" charset="0"/>
              </a:rPr>
              <a:t>Terlepas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dari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semua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masalah</a:t>
            </a:r>
            <a:r>
              <a:rPr lang="en-ID" sz="1800" dirty="0">
                <a:latin typeface="Berlin Sans FB Demi" panose="020E0802020502020306" pitchFamily="34" charset="0"/>
              </a:rPr>
              <a:t>, </a:t>
            </a:r>
            <a:r>
              <a:rPr lang="en-ID" sz="1800" dirty="0" err="1">
                <a:latin typeface="Berlin Sans FB Demi" panose="020E0802020502020306" pitchFamily="34" charset="0"/>
              </a:rPr>
              <a:t>semua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disfungsi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keluarga</a:t>
            </a:r>
            <a:r>
              <a:rPr lang="en-ID" sz="1800" dirty="0">
                <a:latin typeface="Berlin Sans FB Demi" panose="020E0802020502020306" pitchFamily="34" charset="0"/>
              </a:rPr>
              <a:t>, </a:t>
            </a:r>
            <a:r>
              <a:rPr lang="en-ID" sz="1800" dirty="0" err="1">
                <a:latin typeface="Berlin Sans FB Demi" panose="020E0802020502020306" pitchFamily="34" charset="0"/>
              </a:rPr>
              <a:t>bahkan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kejahatan</a:t>
            </a:r>
            <a:r>
              <a:rPr lang="en-ID" sz="1800" dirty="0">
                <a:latin typeface="Berlin Sans FB Demi" panose="020E0802020502020306" pitchFamily="34" charset="0"/>
              </a:rPr>
              <a:t> yang </a:t>
            </a:r>
            <a:r>
              <a:rPr lang="en-ID" sz="1800" dirty="0" err="1">
                <a:latin typeface="Berlin Sans FB Demi" panose="020E0802020502020306" pitchFamily="34" charset="0"/>
              </a:rPr>
              <a:t>nyata</a:t>
            </a:r>
            <a:r>
              <a:rPr lang="en-ID" sz="1800" dirty="0">
                <a:latin typeface="Berlin Sans FB Demi" panose="020E0802020502020306" pitchFamily="34" charset="0"/>
              </a:rPr>
              <a:t>, </a:t>
            </a:r>
            <a:r>
              <a:rPr lang="en-ID" sz="1800" dirty="0" err="1">
                <a:latin typeface="Berlin Sans FB Demi" panose="020E0802020502020306" pitchFamily="34" charset="0"/>
              </a:rPr>
              <a:t>seperti</a:t>
            </a:r>
            <a:r>
              <a:rPr lang="en-ID" sz="1800" dirty="0">
                <a:latin typeface="Berlin Sans FB Demi" panose="020E0802020502020306" pitchFamily="34" charset="0"/>
              </a:rPr>
              <a:t> Ruben </a:t>
            </a:r>
            <a:r>
              <a:rPr lang="en-ID" sz="1800" dirty="0" err="1">
                <a:latin typeface="Berlin Sans FB Demi" panose="020E0802020502020306" pitchFamily="34" charset="0"/>
              </a:rPr>
              <a:t>dengan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Bilha</a:t>
            </a:r>
            <a:r>
              <a:rPr lang="en-ID" sz="1800" dirty="0">
                <a:latin typeface="Berlin Sans FB Demi" panose="020E0802020502020306" pitchFamily="34" charset="0"/>
              </a:rPr>
              <a:t>, Simeon dan Lewi, </a:t>
            </a:r>
            <a:r>
              <a:rPr lang="en-ID" sz="1800" dirty="0" err="1">
                <a:latin typeface="Berlin Sans FB Demi" panose="020E0802020502020306" pitchFamily="34" charset="0"/>
              </a:rPr>
              <a:t>kehendak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Tuhan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akan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terpenuhi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melalui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keluarga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ini</a:t>
            </a:r>
            <a:r>
              <a:rPr lang="en-ID" sz="1800" dirty="0">
                <a:latin typeface="Berlin Sans FB Demi" panose="020E0802020502020306" pitchFamily="34" charset="0"/>
              </a:rPr>
              <a:t>, </a:t>
            </a:r>
            <a:r>
              <a:rPr lang="en-ID" sz="1800" dirty="0" err="1">
                <a:latin typeface="Berlin Sans FB Demi" panose="020E0802020502020306" pitchFamily="34" charset="0"/>
              </a:rPr>
              <a:t>tidak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peduli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betapa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kacau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keluarga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ini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sebenamya</a:t>
            </a:r>
            <a:r>
              <a:rPr lang="en-ID" sz="1800" dirty="0">
                <a:latin typeface="Berlin Sans FB Demi" panose="020E0802020502020306" pitchFamily="34" charset="0"/>
              </a:rPr>
              <a:t>. </a:t>
            </a:r>
            <a:r>
              <a:rPr lang="en-ID" sz="1800" dirty="0" err="1">
                <a:latin typeface="Berlin Sans FB Demi" panose="020E0802020502020306" pitchFamily="34" charset="0"/>
              </a:rPr>
              <a:t>Tuhan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masih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mau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menggunakan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mereka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untuk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menggenapi</a:t>
            </a:r>
            <a:r>
              <a:rPr lang="en-ID" sz="1800" dirty="0">
                <a:latin typeface="Berlin Sans FB Demi" panose="020E0802020502020306" pitchFamily="34" charset="0"/>
              </a:rPr>
              <a:t> </a:t>
            </a:r>
            <a:r>
              <a:rPr lang="en-ID" sz="1800" dirty="0" err="1">
                <a:latin typeface="Berlin Sans FB Demi" panose="020E0802020502020306" pitchFamily="34" charset="0"/>
              </a:rPr>
              <a:t>janji</a:t>
            </a:r>
            <a:r>
              <a:rPr lang="en-ID" sz="1800" dirty="0">
                <a:latin typeface="Berlin Sans FB Demi" panose="020E0802020502020306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962877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01CCF-120F-7B75-4DB2-F6B2FE627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38A6-DD41-EAFC-3632-31E65FEFA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96752"/>
            <a:ext cx="5338936" cy="4896544"/>
          </a:xfrm>
        </p:spPr>
        <p:txBody>
          <a:bodyPr/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Sekiranya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umat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Tuhan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bekerja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sama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Allah dan </a:t>
            </a:r>
            <a:r>
              <a:rPr lang="en-ID" dirty="0" err="1">
                <a:latin typeface="Eras Demi ITC" panose="020B0805030504020804" pitchFamily="34" charset="0"/>
              </a:rPr>
              <a:t>terus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mentaati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firman</a:t>
            </a:r>
            <a:r>
              <a:rPr lang="en-ID" dirty="0">
                <a:latin typeface="Eras Demi ITC" panose="020B0805030504020804" pitchFamily="34" charset="0"/>
              </a:rPr>
              <a:t>-Nya, </a:t>
            </a:r>
            <a:r>
              <a:rPr lang="en-ID" dirty="0" err="1">
                <a:latin typeface="Eras Demi ITC" panose="020B0805030504020804" pitchFamily="34" charset="0"/>
              </a:rPr>
              <a:t>maka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lebih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mudah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tercapai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kehendak</a:t>
            </a:r>
            <a:r>
              <a:rPr lang="en-ID" dirty="0">
                <a:latin typeface="Eras Demi ITC" panose="020B0805030504020804" pitchFamily="34" charset="0"/>
              </a:rPr>
              <a:t> Allah dan </a:t>
            </a:r>
            <a:r>
              <a:rPr lang="en-ID" dirty="0" err="1">
                <a:latin typeface="Eras Demi ITC" panose="020B0805030504020804" pitchFamily="34" charset="0"/>
              </a:rPr>
              <a:t>lebih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sedikit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penderitaan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dialami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4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0E3425-49DB-70FE-9742-66F212F136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1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02860EA-2E4E-6376-E5E0-5462DBE2E2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292855"/>
              </p:ext>
            </p:extLst>
          </p:nvPr>
        </p:nvGraphicFramePr>
        <p:xfrm>
          <a:off x="390364" y="404664"/>
          <a:ext cx="8363272" cy="4444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A5AE38F-C727-8E2B-1EB0-4C1990743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911689"/>
            <a:ext cx="3629995" cy="1916832"/>
          </a:xfrm>
          <a:prstGeom prst="rect">
            <a:avLst/>
          </a:prstGeom>
        </p:spPr>
      </p:pic>
      <p:pic>
        <p:nvPicPr>
          <p:cNvPr id="6" name="Imagen 10" descr="Pintura de un grupo de personas en un parque&#10;&#10;Descripción generada automáticamente con confianza baja">
            <a:extLst>
              <a:ext uri="{FF2B5EF4-FFF2-40B4-BE49-F238E27FC236}">
                <a16:creationId xmlns:a16="http://schemas.microsoft.com/office/drawing/2014/main" id="{DD6C00B0-84A7-3CEF-7883-3E6B68C852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4990749"/>
            <a:ext cx="4937950" cy="1750619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0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36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166" y="857232"/>
            <a:ext cx="7429552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Eras Demi ITC" pitchFamily="34" charset="0"/>
              </a:rPr>
              <a:t>Sama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seperti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Yakub</a:t>
            </a:r>
            <a:r>
              <a:rPr lang="en-US" sz="2200" dirty="0">
                <a:latin typeface="Eras Demi ITC" pitchFamily="34" charset="0"/>
              </a:rPr>
              <a:t>, </a:t>
            </a:r>
            <a:r>
              <a:rPr lang="en-US" sz="2200" dirty="0" err="1">
                <a:latin typeface="Eras Demi ITC" pitchFamily="34" charset="0"/>
              </a:rPr>
              <a:t>untuk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memulihkan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hubungan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dengan</a:t>
            </a:r>
            <a:r>
              <a:rPr lang="en-US" sz="2200" dirty="0">
                <a:latin typeface="Eras Demi ITC" pitchFamily="34" charset="0"/>
              </a:rPr>
              <a:t> TUHAN, </a:t>
            </a:r>
            <a:r>
              <a:rPr lang="en-US" sz="2200" dirty="0" err="1">
                <a:latin typeface="Eras Demi ITC" pitchFamily="34" charset="0"/>
              </a:rPr>
              <a:t>kita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harus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lebih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dahulu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memulihkan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hubungan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dengan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saudara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dan</a:t>
            </a:r>
            <a:r>
              <a:rPr lang="en-US" sz="2200" dirty="0">
                <a:latin typeface="Eras Demi ITC" pitchFamily="34" charset="0"/>
              </a:rPr>
              <a:t> </a:t>
            </a:r>
            <a:r>
              <a:rPr lang="en-US" sz="2200" dirty="0" err="1">
                <a:latin typeface="Eras Demi ITC" pitchFamily="34" charset="0"/>
              </a:rPr>
              <a:t>sesama</a:t>
            </a:r>
            <a:r>
              <a:rPr lang="en-US" sz="2200" dirty="0">
                <a:latin typeface="Eras Demi ITC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166" y="2071678"/>
            <a:ext cx="7429552" cy="110799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Sama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seperti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Yakub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pengampunan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dapatkan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akan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membuat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lebih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mengerti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lagi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arti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kasih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karunia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Tuhan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kepada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orang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Britannic Bold" pitchFamily="34" charset="0"/>
              </a:rPr>
              <a:t>berdosa</a:t>
            </a:r>
            <a:r>
              <a:rPr lang="en-US" sz="2200" dirty="0">
                <a:solidFill>
                  <a:schemeClr val="bg1"/>
                </a:solidFill>
                <a:latin typeface="Britannic Bol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0166" y="3286124"/>
            <a:ext cx="7429552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Impact" pitchFamily="34" charset="0"/>
              </a:rPr>
              <a:t>Sama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seperti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Yakub</a:t>
            </a:r>
            <a:r>
              <a:rPr lang="en-US" sz="2200" dirty="0">
                <a:latin typeface="Impact" pitchFamily="34" charset="0"/>
              </a:rPr>
              <a:t>, </a:t>
            </a:r>
            <a:r>
              <a:rPr lang="en-US" sz="2200" dirty="0" err="1">
                <a:latin typeface="Impact" pitchFamily="34" charset="0"/>
              </a:rPr>
              <a:t>ketika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perjalanan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hidup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kita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tidak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seperti</a:t>
            </a:r>
            <a:r>
              <a:rPr lang="en-US" sz="2200" dirty="0">
                <a:latin typeface="Impact" pitchFamily="34" charset="0"/>
              </a:rPr>
              <a:t> yang </a:t>
            </a:r>
            <a:r>
              <a:rPr lang="en-US" sz="2200" dirty="0" err="1">
                <a:latin typeface="Impact" pitchFamily="34" charset="0"/>
              </a:rPr>
              <a:t>diharapkan</a:t>
            </a:r>
            <a:r>
              <a:rPr lang="en-US" sz="2200" dirty="0">
                <a:latin typeface="Impact" pitchFamily="34" charset="0"/>
              </a:rPr>
              <a:t>, </a:t>
            </a:r>
            <a:r>
              <a:rPr lang="en-US" sz="2200" dirty="0" err="1">
                <a:latin typeface="Impact" pitchFamily="34" charset="0"/>
              </a:rPr>
              <a:t>adalah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penting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latin typeface="Impact" pitchFamily="34" charset="0"/>
              </a:rPr>
              <a:t>untuk</a:t>
            </a:r>
            <a:r>
              <a:rPr lang="en-US" sz="2200" dirty="0"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memilih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tetap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percaya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bersama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TUHAN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di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kala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keadaan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Impact" pitchFamily="34" charset="0"/>
              </a:rPr>
              <a:t>memburuk</a:t>
            </a:r>
            <a:r>
              <a:rPr lang="en-US" sz="2200" dirty="0">
                <a:solidFill>
                  <a:srgbClr val="C00000"/>
                </a:solidFill>
                <a:latin typeface="Impact" pitchFamily="34" charset="0"/>
              </a:rPr>
              <a:t>.</a:t>
            </a:r>
            <a:endParaRPr lang="en-US" sz="2200" dirty="0"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0166" y="4500570"/>
            <a:ext cx="7429552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Sama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seperti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ketika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mentaati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TUHAN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melanjutkan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kehidupan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sesuai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dengan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perintah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Tuhan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, 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maka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Tuhan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selalu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campur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tangan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meluputkan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dari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segala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Franklin Gothic Demi Cond" pitchFamily="34" charset="0"/>
              </a:rPr>
              <a:t>masalah</a:t>
            </a:r>
            <a:r>
              <a:rPr lang="en-US" sz="2200" dirty="0">
                <a:solidFill>
                  <a:srgbClr val="C00000"/>
                </a:solidFill>
                <a:latin typeface="Franklin Gothic Demi Cond" pitchFamily="34" charset="0"/>
              </a:rPr>
              <a:t>.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76911-8E67-56E3-7613-2B5CF4791B5A}"/>
              </a:ext>
            </a:extLst>
          </p:cNvPr>
          <p:cNvSpPr txBox="1"/>
          <p:nvPr/>
        </p:nvSpPr>
        <p:spPr>
          <a:xfrm>
            <a:off x="1500166" y="5752213"/>
            <a:ext cx="74295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000" dirty="0" err="1">
                <a:latin typeface="Bernard MT Condensed" panose="02050806060905020404" pitchFamily="18" charset="0"/>
              </a:rPr>
              <a:t>Sekiranya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umat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Tuhan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mau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terus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bekerja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sama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dengan</a:t>
            </a:r>
            <a:r>
              <a:rPr lang="en-ID" sz="2000" dirty="0">
                <a:latin typeface="Bernard MT Condensed" panose="02050806060905020404" pitchFamily="18" charset="0"/>
              </a:rPr>
              <a:t> Allah dan </a:t>
            </a:r>
            <a:r>
              <a:rPr lang="en-ID" sz="2000" dirty="0" err="1">
                <a:latin typeface="Bernard MT Condensed" panose="02050806060905020404" pitchFamily="18" charset="0"/>
              </a:rPr>
              <a:t>terus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mentaati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firman</a:t>
            </a:r>
            <a:r>
              <a:rPr lang="en-ID" sz="2000" dirty="0">
                <a:latin typeface="Bernard MT Condensed" panose="02050806060905020404" pitchFamily="18" charset="0"/>
              </a:rPr>
              <a:t>-Nya, </a:t>
            </a:r>
            <a:r>
              <a:rPr lang="en-ID" sz="2000" dirty="0" err="1">
                <a:latin typeface="Bernard MT Condensed" panose="02050806060905020404" pitchFamily="18" charset="0"/>
              </a:rPr>
              <a:t>maka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akan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lebih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mudah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tercapai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kehendak</a:t>
            </a:r>
            <a:r>
              <a:rPr lang="en-ID" sz="2000" dirty="0">
                <a:latin typeface="Bernard MT Condensed" panose="02050806060905020404" pitchFamily="18" charset="0"/>
              </a:rPr>
              <a:t> Allah dan </a:t>
            </a:r>
            <a:r>
              <a:rPr lang="en-ID" sz="2000" dirty="0" err="1">
                <a:latin typeface="Bernard MT Condensed" panose="02050806060905020404" pitchFamily="18" charset="0"/>
              </a:rPr>
              <a:t>lebih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sedikit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penderitaan</a:t>
            </a:r>
            <a:r>
              <a:rPr lang="en-ID" sz="2000" dirty="0">
                <a:latin typeface="Bernard MT Condensed" panose="02050806060905020404" pitchFamily="18" charset="0"/>
              </a:rPr>
              <a:t> yang </a:t>
            </a:r>
            <a:r>
              <a:rPr lang="en-ID" sz="2000" dirty="0" err="1">
                <a:latin typeface="Bernard MT Condensed" panose="02050806060905020404" pitchFamily="18" charset="0"/>
              </a:rPr>
              <a:t>akan</a:t>
            </a:r>
            <a:r>
              <a:rPr lang="en-ID" sz="2000" dirty="0">
                <a:latin typeface="Bernard MT Condensed" panose="02050806060905020404" pitchFamily="18" charset="0"/>
              </a:rPr>
              <a:t> </a:t>
            </a:r>
            <a:r>
              <a:rPr lang="en-ID" sz="2000" dirty="0" err="1">
                <a:latin typeface="Bernard MT Condensed" panose="02050806060905020404" pitchFamily="18" charset="0"/>
              </a:rPr>
              <a:t>dialami</a:t>
            </a:r>
            <a:r>
              <a:rPr lang="en-ID" sz="2000" dirty="0">
                <a:latin typeface="Bernard MT Condensed" panose="020508060609050204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5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BERGUMUL DENGAN ALLAH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29 Mei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13" y="1848091"/>
            <a:ext cx="8329642" cy="2260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Franklin Gothic Demi Cond" pitchFamily="34" charset="0"/>
              </a:rPr>
              <a:t>Setelah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meninggalkan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rumah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Laban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menghadapi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tantangan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Berita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dibawa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oleh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utusannya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bahwa</a:t>
            </a:r>
            <a:r>
              <a:rPr lang="en-US" sz="2400" dirty="0">
                <a:latin typeface="Franklin Gothic Demi Cond" pitchFamily="34" charset="0"/>
              </a:rPr>
              <a:t> Esau </a:t>
            </a:r>
            <a:r>
              <a:rPr lang="en-US" sz="2400" dirty="0" err="1">
                <a:latin typeface="Franklin Gothic Demi Cond" pitchFamily="34" charset="0"/>
              </a:rPr>
              <a:t>sedang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perjalanan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menemuinya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disertai</a:t>
            </a:r>
            <a:r>
              <a:rPr lang="en-US" sz="2400" dirty="0">
                <a:latin typeface="Franklin Gothic Demi Cond" pitchFamily="34" charset="0"/>
              </a:rPr>
              <a:t> 400 </a:t>
            </a:r>
            <a:r>
              <a:rPr lang="en-US" sz="2400" dirty="0" err="1">
                <a:latin typeface="Franklin Gothic Demi Cond" pitchFamily="34" charset="0"/>
              </a:rPr>
              <a:t>orang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Mendengar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menjadi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sangat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takut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sesak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hatinya</a:t>
            </a:r>
            <a:r>
              <a:rPr lang="en-US" sz="2400" dirty="0">
                <a:latin typeface="Franklin Gothic Demi Cond" pitchFamily="34" charset="0"/>
              </a:rPr>
              <a:t>. Kita </a:t>
            </a:r>
            <a:r>
              <a:rPr lang="en-US" sz="2400" dirty="0" err="1">
                <a:latin typeface="Franklin Gothic Demi Cond" pitchFamily="34" charset="0"/>
              </a:rPr>
              <a:t>dapat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mengerti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dirasakan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mengingat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lakukan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terhadap</a:t>
            </a:r>
            <a:r>
              <a:rPr lang="en-US" sz="2400" dirty="0">
                <a:latin typeface="Franklin Gothic Demi Cond" pitchFamily="34" charset="0"/>
              </a:rPr>
              <a:t> Esau 20 </a:t>
            </a:r>
            <a:r>
              <a:rPr lang="en-US" sz="2400" dirty="0" err="1">
                <a:latin typeface="Franklin Gothic Demi Cond" pitchFamily="34" charset="0"/>
              </a:rPr>
              <a:t>tahun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sebelumnya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32:6-6].</a:t>
            </a:r>
          </a:p>
          <a:p>
            <a:pPr marL="0" indent="0">
              <a:buNone/>
            </a:pPr>
            <a:endParaRPr lang="en-US" sz="2400" dirty="0">
              <a:latin typeface="Franklin Gothic Demi Con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C5686-8D3D-EBC6-022E-39C62BE673F6}"/>
              </a:ext>
            </a:extLst>
          </p:cNvPr>
          <p:cNvSpPr txBox="1"/>
          <p:nvPr/>
        </p:nvSpPr>
        <p:spPr>
          <a:xfrm>
            <a:off x="3203848" y="4293096"/>
            <a:ext cx="58326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latin typeface="Franklin Gothic Demi Cond" pitchFamily="34" charset="0"/>
              </a:rPr>
              <a:t>Namun</a:t>
            </a:r>
            <a:r>
              <a:rPr lang="en-US" sz="2400" dirty="0">
                <a:latin typeface="Franklin Gothic Demi Cond" pitchFamily="34" charset="0"/>
              </a:rPr>
              <a:t>, Yakub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berusaha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menyimpang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jalan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menuju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tanah</a:t>
            </a:r>
            <a:r>
              <a:rPr lang="en-US" sz="2400" dirty="0">
                <a:latin typeface="Franklin Gothic Demi Cond" pitchFamily="34" charset="0"/>
              </a:rPr>
              <a:t> Kanaan </a:t>
            </a:r>
            <a:r>
              <a:rPr lang="en-US" sz="2400" dirty="0" err="1">
                <a:latin typeface="Franklin Gothic Demi Cond" pitchFamily="34" charset="0"/>
              </a:rPr>
              <a:t>seperti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diperintahkan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kepadanya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meskipun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menghadapi</a:t>
            </a:r>
            <a:r>
              <a:rPr lang="en-US" sz="2400" dirty="0">
                <a:latin typeface="Franklin Gothic Demi Cond" pitchFamily="34" charset="0"/>
              </a:rPr>
              <a:t> Esau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pasukannya</a:t>
            </a:r>
            <a:r>
              <a:rPr lang="en-US" sz="2400" dirty="0">
                <a:latin typeface="Franklin Gothic Demi Cond" pitchFamily="34" charset="0"/>
              </a:rPr>
              <a:t>. Yakub </a:t>
            </a:r>
            <a:r>
              <a:rPr lang="en-US" sz="2400" dirty="0" err="1">
                <a:latin typeface="Franklin Gothic Demi Cond" pitchFamily="34" charset="0"/>
              </a:rPr>
              <a:t>mulai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menyusun</a:t>
            </a:r>
            <a:r>
              <a:rPr lang="en-US" sz="2400" dirty="0">
                <a:latin typeface="Franklin Gothic Demi Cond" pitchFamily="34" charset="0"/>
              </a:rPr>
              <a:t> strategi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menghadapi</a:t>
            </a:r>
            <a:r>
              <a:rPr lang="en-US" sz="2400" dirty="0">
                <a:latin typeface="Franklin Gothic Demi Cond" pitchFamily="34" charset="0"/>
              </a:rPr>
              <a:t> Esau.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62A91-7DEC-37AC-9FEA-CA28649D0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245" y="4189320"/>
            <a:ext cx="3168352" cy="24496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Impact" pitchFamily="34" charset="0"/>
              </a:rPr>
              <a:t>Strategi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apa</a:t>
            </a:r>
            <a:r>
              <a:rPr lang="en-US" sz="2800" dirty="0">
                <a:latin typeface="Impact" pitchFamily="34" charset="0"/>
              </a:rPr>
              <a:t> yang </a:t>
            </a:r>
            <a:r>
              <a:rPr lang="en-US" sz="2800" dirty="0" err="1">
                <a:latin typeface="Impact" pitchFamily="34" charset="0"/>
              </a:rPr>
              <a:t>dibuat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Yakub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untuk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menghadapi</a:t>
            </a:r>
            <a:r>
              <a:rPr lang="en-US" sz="2800" dirty="0">
                <a:latin typeface="Impact" pitchFamily="34" charset="0"/>
              </a:rPr>
              <a:t> Esau? [</a:t>
            </a:r>
            <a:r>
              <a:rPr lang="en-US" sz="2800" dirty="0" err="1">
                <a:latin typeface="Impact" pitchFamily="34" charset="0"/>
              </a:rPr>
              <a:t>Kejadian</a:t>
            </a:r>
            <a:r>
              <a:rPr lang="en-US" sz="2800" dirty="0">
                <a:latin typeface="Impact" pitchFamily="34" charset="0"/>
              </a:rPr>
              <a:t> 32:7-21]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7290" y="1928802"/>
            <a:ext cx="7786710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membagi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orang-orang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bersama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semua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ternaknya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dua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pasukan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pemikiran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jika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pasukan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pertama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dikalahkan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maka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pasukan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kedua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memiliki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kesempatan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meluputkan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diri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7290" y="3714752"/>
            <a:ext cx="7786710" cy="26776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Hal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terpenting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berdoa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sungguh-sungguh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memohon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pertolongan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meluputkannya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kemarahan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Esau.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Menarik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permohonan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seolah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mengingatkan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janji-Nya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32:12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Bukankah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Engkau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berfirman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Tentu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berbuat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baik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kepadamu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menjadikan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keturunanmu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sebagai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pasir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laut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yang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karena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banyaknya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dapat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dihitung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."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96" y="1928802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034" y="4214818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57290" y="1857364"/>
            <a:ext cx="7786710" cy="26776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doanya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merendahkan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dirinya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mengakui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ketidaklayakannya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atas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kemurahan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32:10 "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sekali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-kali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tidak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layak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menerima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segala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kasih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kesetiaan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Engkau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tunjukkan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hamba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-Mu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sebab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membawa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hanya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tongkatku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waktu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aku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menyeberangi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sungai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Yordan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tetapi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sekarang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menjadi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dua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pasukan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".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7290" y="4786322"/>
            <a:ext cx="7786710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mencoba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mendamaikan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hati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Esau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persembahan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khusus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kambing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domba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lembu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keledai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unta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diantar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lebih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dahulu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Esau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sementara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berada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belakang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Demi Cond" pitchFamily="34" charset="0"/>
              </a:rPr>
              <a:t>pasukannya</a:t>
            </a:r>
            <a:r>
              <a:rPr lang="en-US" sz="2400" dirty="0">
                <a:solidFill>
                  <a:schemeClr val="bg1"/>
                </a:solidFill>
                <a:latin typeface="Franklin Gothic Demi Cond" pitchFamily="34" charset="0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Impact" pitchFamily="34" charset="0"/>
              </a:rPr>
              <a:t>Strategi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apa</a:t>
            </a:r>
            <a:r>
              <a:rPr lang="en-US" sz="2800" dirty="0">
                <a:latin typeface="Impact" pitchFamily="34" charset="0"/>
              </a:rPr>
              <a:t> yang </a:t>
            </a:r>
            <a:r>
              <a:rPr lang="en-US" sz="2800" dirty="0" err="1">
                <a:latin typeface="Impact" pitchFamily="34" charset="0"/>
              </a:rPr>
              <a:t>dibuat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Yakub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untuk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menghadapi</a:t>
            </a:r>
            <a:r>
              <a:rPr lang="en-US" sz="2800" dirty="0">
                <a:latin typeface="Impact" pitchFamily="34" charset="0"/>
              </a:rPr>
              <a:t> Esau? [</a:t>
            </a:r>
            <a:r>
              <a:rPr lang="en-US" sz="2800" dirty="0" err="1">
                <a:latin typeface="Impact" pitchFamily="34" charset="0"/>
              </a:rPr>
              <a:t>Kejadian</a:t>
            </a:r>
            <a:r>
              <a:rPr lang="en-US" sz="2800" dirty="0">
                <a:latin typeface="Impact" pitchFamily="34" charset="0"/>
              </a:rPr>
              <a:t> 32:7-21]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596" y="2214554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034" y="4643446"/>
            <a:ext cx="4572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4</a:t>
            </a:r>
            <a:endParaRPr lang="en-US" sz="1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720" y="428604"/>
            <a:ext cx="6572296" cy="2893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Malam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pergumulan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bagi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Yakub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tepi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sungai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Tabok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telah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tiba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ketika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telah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menyeberangkan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semua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keluarganya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semua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miliknya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tinggal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sendirian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tepi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sungai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itu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.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Tiba-tiba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seolah-olah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diserang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oleh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seorang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laki-laki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bergulat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dengannya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sampai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fajar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menyingsing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[</a:t>
            </a:r>
            <a:r>
              <a:rPr lang="en-US" sz="2600" dirty="0" err="1">
                <a:solidFill>
                  <a:srgbClr val="FFFF00"/>
                </a:solidFill>
                <a:latin typeface="Franklin Gothic Demi Cond" pitchFamily="34" charset="0"/>
              </a:rPr>
              <a:t>Kejadian</a:t>
            </a:r>
            <a:r>
              <a:rPr lang="en-US" sz="2600" dirty="0">
                <a:solidFill>
                  <a:srgbClr val="FFFF00"/>
                </a:solidFill>
                <a:latin typeface="Franklin Gothic Demi Cond" pitchFamily="34" charset="0"/>
              </a:rPr>
              <a:t> 32:22-24].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596" y="3643314"/>
            <a:ext cx="8358246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latin typeface="Berlin Sans FB" pitchFamily="34" charset="0"/>
              </a:rPr>
              <a:t>Yakub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sadar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bahwa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orang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dihadapinya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bukanlah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manusia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biasa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tetapi</a:t>
            </a:r>
            <a:r>
              <a:rPr lang="en-US" sz="2600" dirty="0">
                <a:latin typeface="Berlin Sans FB" pitchFamily="34" charset="0"/>
              </a:rPr>
              <a:t> TUHAN </a:t>
            </a:r>
            <a:r>
              <a:rPr lang="en-US" sz="2600" dirty="0" err="1">
                <a:latin typeface="Berlin Sans FB" pitchFamily="34" charset="0"/>
              </a:rPr>
              <a:t>sendiri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yg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datang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kepadanya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karena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berkata</a:t>
            </a:r>
            <a:r>
              <a:rPr lang="en-US" sz="2600" dirty="0">
                <a:latin typeface="Berlin Sans FB" pitchFamily="34" charset="0"/>
              </a:rPr>
              <a:t>:  "</a:t>
            </a:r>
            <a:r>
              <a:rPr lang="en-US" sz="2600" dirty="0" err="1">
                <a:latin typeface="Berlin Sans FB" pitchFamily="34" charset="0"/>
              </a:rPr>
              <a:t>Aku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tidak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membiarkan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engkau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pergi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jika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engkau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tidak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memberkati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aku</a:t>
            </a:r>
            <a:r>
              <a:rPr lang="en-US" sz="2600" dirty="0">
                <a:latin typeface="Berlin Sans FB" pitchFamily="34" charset="0"/>
              </a:rPr>
              <a:t>" [</a:t>
            </a:r>
            <a:r>
              <a:rPr lang="en-US" sz="2600" dirty="0" err="1">
                <a:latin typeface="Berlin Sans FB" pitchFamily="34" charset="0"/>
              </a:rPr>
              <a:t>Kejadian</a:t>
            </a:r>
            <a:r>
              <a:rPr lang="en-US" sz="2600" dirty="0">
                <a:latin typeface="Berlin Sans FB" pitchFamily="34" charset="0"/>
              </a:rPr>
              <a:t> 32:26].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Permohonan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Yakub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di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sini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juga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mengungkapkan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keinginannya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yang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kuat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untuk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mendapatkan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pengampunan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dan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ia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Impact" pitchFamily="34" charset="0"/>
              </a:rPr>
              <a:t>memperolehnya</a:t>
            </a:r>
            <a:r>
              <a:rPr lang="en-US" sz="2600" dirty="0">
                <a:solidFill>
                  <a:srgbClr val="C00000"/>
                </a:solidFill>
                <a:latin typeface="Impact" pitchFamily="34" charset="0"/>
              </a:rPr>
              <a:t>.</a:t>
            </a:r>
          </a:p>
        </p:txBody>
      </p:sp>
      <p:pic>
        <p:nvPicPr>
          <p:cNvPr id="18434" name="Picture 2" descr="Belajar Alkitab: YAKUB BERGULAT DG ALLAH"/>
          <p:cNvPicPr>
            <a:picLocks noChangeAspect="1" noChangeArrowheads="1"/>
          </p:cNvPicPr>
          <p:nvPr/>
        </p:nvPicPr>
        <p:blipFill>
          <a:blip r:embed="rId3"/>
          <a:srcRect l="6687" r="6383" b="525"/>
          <a:stretch>
            <a:fillRect/>
          </a:stretch>
        </p:blipFill>
        <p:spPr bwMode="auto">
          <a:xfrm>
            <a:off x="6929454" y="500042"/>
            <a:ext cx="2012170" cy="2786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786190"/>
            <a:ext cx="6215074" cy="2786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memulihkan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hubungan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TUHAN,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sadar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harus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lebih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dahulu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memulihkan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hubungannya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saudaranya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melakukannya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60" y="500042"/>
            <a:ext cx="6500858" cy="2893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latin typeface="Franklin Gothic Demi Cond" pitchFamily="34" charset="0"/>
              </a:rPr>
              <a:t>Dalam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pergumulannya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Yakub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menang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dosanya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diampuni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hal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nampak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nama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baru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Tuhan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berikan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kepadanya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yaitu</a:t>
            </a:r>
            <a:r>
              <a:rPr lang="en-US" sz="2600" dirty="0">
                <a:latin typeface="Franklin Gothic Demi Cond" pitchFamily="34" charset="0"/>
              </a:rPr>
              <a:t> Israel….</a:t>
            </a:r>
          </a:p>
          <a:p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Kejadian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32:28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Lalu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kata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orang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itu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: "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Namamu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tidak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akan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disebutkan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lagi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tetapi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Israel,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sebab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engkau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telah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bergumul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melawan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Allah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manusia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engkau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Franklin Gothic Demi Cond" pitchFamily="34" charset="0"/>
              </a:rPr>
              <a:t>menang</a:t>
            </a:r>
            <a:r>
              <a:rPr lang="en-US" sz="2600" dirty="0">
                <a:solidFill>
                  <a:srgbClr val="C00000"/>
                </a:solidFill>
                <a:latin typeface="Franklin Gothic Demi Cond" pitchFamily="34" charset="0"/>
              </a:rPr>
              <a:t>.“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0" y="785794"/>
            <a:ext cx="238751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410" name="Picture 2" descr="Jacob and Esau Reunite | Children's Chur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786190"/>
            <a:ext cx="2381567" cy="28812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6129358" cy="15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dirty="0">
                <a:solidFill>
                  <a:srgbClr val="FFFF00"/>
                </a:solidFill>
                <a:latin typeface="Impact" pitchFamily="34" charset="0"/>
              </a:rPr>
              <a:t>KAKAK BERADIK BERTEMU</a:t>
            </a:r>
            <a:br>
              <a:rPr lang="nn-NO" sz="3200" dirty="0"/>
            </a:br>
            <a:r>
              <a:rPr lang="nn-NO" sz="2800" dirty="0">
                <a:solidFill>
                  <a:schemeClr val="bg1"/>
                </a:solidFill>
                <a:latin typeface="Bernard MT Condensed" pitchFamily="18" charset="0"/>
              </a:rPr>
              <a:t>Senin, 30 Mei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714752"/>
            <a:ext cx="8686800" cy="31432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latin typeface="Franklin Gothic Demi Cond" pitchFamily="34" charset="0"/>
              </a:rPr>
              <a:t>	Dari </a:t>
            </a:r>
            <a:r>
              <a:rPr lang="en-US" sz="2400" dirty="0" err="1">
                <a:latin typeface="Franklin Gothic Demi Cond" pitchFamily="34" charset="0"/>
              </a:rPr>
              <a:t>kejauhan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melihat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rombongan</a:t>
            </a:r>
            <a:r>
              <a:rPr lang="en-US" sz="2400" dirty="0">
                <a:latin typeface="Franklin Gothic Demi Cond" pitchFamily="34" charset="0"/>
              </a:rPr>
              <a:t> Esau,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dipenuhi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kekhawatiran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mulai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mempersiapkan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keluarganya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apapun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mungkin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terjadi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33:1-2].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Rombongan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pertama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telah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dikirim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mendahului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bersama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seluruh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persembahan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hendak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diberikan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Esau,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sementara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rombongan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kedua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Yakub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memimpin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depan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dengan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berjalan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pincang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karena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pangkal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pahanya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dipukul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Allah,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sementara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baris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belakangnya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semua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istri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Franklin Gothic Demi Cond" pitchFamily="34" charset="0"/>
              </a:rPr>
              <a:t>anak-anaknya</a:t>
            </a:r>
            <a:r>
              <a:rPr lang="en-US" sz="2400" dirty="0">
                <a:solidFill>
                  <a:srgbClr val="C00000"/>
                </a:solidFill>
                <a:latin typeface="Franklin Gothic Demi Con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1736" y="1643050"/>
            <a:ext cx="6286544" cy="19389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Dari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Pniel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yaitu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tempat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mana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Yakub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memiliki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pengalaman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dengan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Tuhan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Yakub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mulai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mempersiapkan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diri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bertemu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dengan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Esau yang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sedang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datang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dengan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400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orang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16386" name="AutoShape 2" descr="YAKUB MEMPERSIAPKAN DIRI UNTUK BERTEMU DENGAN ESAU | STAND TO JESUS"/>
          <p:cNvSpPr>
            <a:spLocks noChangeAspect="1" noChangeArrowheads="1"/>
          </p:cNvSpPr>
          <p:nvPr/>
        </p:nvSpPr>
        <p:spPr bwMode="auto">
          <a:xfrm>
            <a:off x="155575" y="-822325"/>
            <a:ext cx="237172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AutoShape 4" descr="YAKUB MEMPERSIAPKAN DIRI UNTUK BERTEMU DENGAN ESAU | STAND TO JESUS"/>
          <p:cNvSpPr>
            <a:spLocks noChangeAspect="1" noChangeArrowheads="1"/>
          </p:cNvSpPr>
          <p:nvPr/>
        </p:nvSpPr>
        <p:spPr bwMode="auto">
          <a:xfrm>
            <a:off x="155575" y="-822325"/>
            <a:ext cx="237172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YAKUB MEMPERSIAPKAN DIRI UNTUK BERTEMU DENGAN ESAU | STAND TO JESUS"/>
          <p:cNvSpPr>
            <a:spLocks noChangeAspect="1" noChangeArrowheads="1"/>
          </p:cNvSpPr>
          <p:nvPr/>
        </p:nvSpPr>
        <p:spPr bwMode="auto">
          <a:xfrm>
            <a:off x="155575" y="-822325"/>
            <a:ext cx="237172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2" name="Picture 8" descr="YAKUB MEMPERSIAPKAN DIRI UNTUK BERTEMU DENGAN ESAU | STAND TO JES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56" y="1643051"/>
            <a:ext cx="2370642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2283</Words>
  <Application>Microsoft Office PowerPoint</Application>
  <PresentationFormat>On-screen Show (4:3)</PresentationFormat>
  <Paragraphs>87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Amasis MT Pro Black</vt:lpstr>
      <vt:lpstr>Arial</vt:lpstr>
      <vt:lpstr>Bahnschrift SemiBold Condensed</vt:lpstr>
      <vt:lpstr>Berlin Sans FB</vt:lpstr>
      <vt:lpstr>Berlin Sans FB Demi</vt:lpstr>
      <vt:lpstr>Bernard MT Condensed</vt:lpstr>
      <vt:lpstr>Britannic Bold</vt:lpstr>
      <vt:lpstr>Calibri</vt:lpstr>
      <vt:lpstr>Eras Bold ITC</vt:lpstr>
      <vt:lpstr>Eras Demi ITC</vt:lpstr>
      <vt:lpstr>Franklin Gothic Demi Cond</vt:lpstr>
      <vt:lpstr>Gill Sans Ultra Bold Condensed</vt:lpstr>
      <vt:lpstr>Impact</vt:lpstr>
      <vt:lpstr>Wingdings</vt:lpstr>
      <vt:lpstr>Office Theme</vt:lpstr>
      <vt:lpstr>YAKUB-ISRAEL</vt:lpstr>
      <vt:lpstr>KEJADIAN 32:28</vt:lpstr>
      <vt:lpstr>PowerPoint Presentation</vt:lpstr>
      <vt:lpstr>BERGUMUL DENGAN ALLAH Minggu, 29 Mei 2022</vt:lpstr>
      <vt:lpstr>Strategi apa yang dibuat Yakub untuk menghadapi Esau? [Kejadian 32:7-21]</vt:lpstr>
      <vt:lpstr>Strategi apa yang dibuat Yakub untuk menghadapi Esau? [Kejadian 32:7-21]</vt:lpstr>
      <vt:lpstr>PowerPoint Presentation</vt:lpstr>
      <vt:lpstr>PowerPoint Presentation</vt:lpstr>
      <vt:lpstr>KAKAK BERADIK BERTEMU Senin, 30 Mei 2022</vt:lpstr>
      <vt:lpstr>Apa yang dilakukan Yakub saat bertemu Esau dan  bagaimana respon Esau? Kejadian 33:3-16</vt:lpstr>
      <vt:lpstr>Apa yang dilakukan Yakub saat bertemu Esau dan  bagaimana respon Esau? Kejadian 33:3-16</vt:lpstr>
      <vt:lpstr>PowerPoint Presentation</vt:lpstr>
      <vt:lpstr> PENCEMARAN TERHADAP DINA Selasa, 31 Mei 2022 </vt:lpstr>
      <vt:lpstr>Kejadian 34 menjelaskan peristiwa yang menimpa keluarga Yakub dan bagaimana mereka menyelesaikan masalahnya:</vt:lpstr>
      <vt:lpstr>PowerPoint Presentation</vt:lpstr>
      <vt:lpstr>PowerPoint Presentation</vt:lpstr>
      <vt:lpstr>PowerPoint Presentation</vt:lpstr>
      <vt:lpstr>PENYEMBAHAN BERHALA Rabu, 01 Juni 2022</vt:lpstr>
      <vt:lpstr>Bagaimana Yakub merespon perintah Tuhan? Kejadian 35:2-7</vt:lpstr>
      <vt:lpstr>Bagaimana Yakub merespon perintah Tuhan? Kejadian 35:2-7</vt:lpstr>
      <vt:lpstr>Bagaimana Yakub merespon perintah Tuhan? Kejadian 35:2-7</vt:lpstr>
      <vt:lpstr>Apa yang terjadi kepada penduduk di sekitar kediaman Yakub yang marah karena perbuatan Simeon dan Lewi di Sikhem?</vt:lpstr>
      <vt:lpstr>PowerPoint Presentation</vt:lpstr>
      <vt:lpstr>KEMATIAN RAHEL Kamis, 02 Juni 2022</vt:lpstr>
      <vt:lpstr>PowerPoint Presentation</vt:lpstr>
      <vt:lpstr>PowerPoint Presentation</vt:lpstr>
      <vt:lpstr>PowerPoint Presentation</vt:lpstr>
      <vt:lpstr>Perbuatan jahat Ruben, anak sulung Yakub, telah mengakibatkan dia kehilangan kesempatan-kesempatan serta kehormatan-kehormatan dari ke istimewa-an hak kesulungan. Hak kesulungan yang sangat dirindukan Yakub namun diremehkan Esau. Kini Rubenpun yang berhak mewarisi namun kehilangan hak itu karena nafsunya yg jahat.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YAKUB-ISRAEL</dc:title>
  <dc:creator>Daniel Siswanto</dc:creator>
  <cp:lastModifiedBy>daniel siswanto</cp:lastModifiedBy>
  <cp:revision>23</cp:revision>
  <dcterms:created xsi:type="dcterms:W3CDTF">2022-05-31T05:46:45Z</dcterms:created>
  <dcterms:modified xsi:type="dcterms:W3CDTF">2022-06-03T01:34:44Z</dcterms:modified>
</cp:coreProperties>
</file>