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4" r:id="rId4"/>
    <p:sldId id="258" r:id="rId5"/>
    <p:sldId id="259" r:id="rId6"/>
    <p:sldId id="277" r:id="rId7"/>
    <p:sldId id="278" r:id="rId8"/>
    <p:sldId id="261" r:id="rId9"/>
    <p:sldId id="262" r:id="rId10"/>
    <p:sldId id="263" r:id="rId11"/>
    <p:sldId id="264" r:id="rId12"/>
    <p:sldId id="279" r:id="rId13"/>
    <p:sldId id="265" r:id="rId14"/>
    <p:sldId id="266" r:id="rId15"/>
    <p:sldId id="267" r:id="rId16"/>
    <p:sldId id="280" r:id="rId17"/>
    <p:sldId id="268" r:id="rId18"/>
    <p:sldId id="269" r:id="rId19"/>
    <p:sldId id="281" r:id="rId20"/>
    <p:sldId id="270" r:id="rId21"/>
    <p:sldId id="282" r:id="rId22"/>
    <p:sldId id="271" r:id="rId23"/>
    <p:sldId id="272" r:id="rId24"/>
    <p:sldId id="273" r:id="rId25"/>
    <p:sldId id="274" r:id="rId26"/>
    <p:sldId id="283" r:id="rId27"/>
    <p:sldId id="275" r:id="rId28"/>
    <p:sldId id="27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684"/>
    <a:srgbClr val="CC0066"/>
    <a:srgbClr val="5B355B"/>
    <a:srgbClr val="CDB1F5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8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036C-4795-4A83-B8C2-D19AAC6956F2}" type="datetimeFigureOut">
              <a:rPr lang="en-ID" smtClean="0"/>
              <a:pPr/>
              <a:t>06/05/2022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A81E-6795-4E53-BBEC-6900924DF0D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5430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036C-4795-4A83-B8C2-D19AAC6956F2}" type="datetimeFigureOut">
              <a:rPr lang="en-ID" smtClean="0"/>
              <a:pPr/>
              <a:t>06/05/2022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A81E-6795-4E53-BBEC-6900924DF0D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0128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036C-4795-4A83-B8C2-D19AAC6956F2}" type="datetimeFigureOut">
              <a:rPr lang="en-ID" smtClean="0"/>
              <a:pPr/>
              <a:t>06/05/2022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A81E-6795-4E53-BBEC-6900924DF0D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707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036C-4795-4A83-B8C2-D19AAC6956F2}" type="datetimeFigureOut">
              <a:rPr lang="en-ID" smtClean="0"/>
              <a:pPr/>
              <a:t>06/05/2022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A81E-6795-4E53-BBEC-6900924DF0D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767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036C-4795-4A83-B8C2-D19AAC6956F2}" type="datetimeFigureOut">
              <a:rPr lang="en-ID" smtClean="0"/>
              <a:pPr/>
              <a:t>06/05/2022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A81E-6795-4E53-BBEC-6900924DF0D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6057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036C-4795-4A83-B8C2-D19AAC6956F2}" type="datetimeFigureOut">
              <a:rPr lang="en-ID" smtClean="0"/>
              <a:pPr/>
              <a:t>06/05/2022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A81E-6795-4E53-BBEC-6900924DF0D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620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036C-4795-4A83-B8C2-D19AAC6956F2}" type="datetimeFigureOut">
              <a:rPr lang="en-ID" smtClean="0"/>
              <a:pPr/>
              <a:t>06/05/2022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A81E-6795-4E53-BBEC-6900924DF0D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8071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036C-4795-4A83-B8C2-D19AAC6956F2}" type="datetimeFigureOut">
              <a:rPr lang="en-ID" smtClean="0"/>
              <a:pPr/>
              <a:t>06/05/2022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A81E-6795-4E53-BBEC-6900924DF0D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532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036C-4795-4A83-B8C2-D19AAC6956F2}" type="datetimeFigureOut">
              <a:rPr lang="en-ID" smtClean="0"/>
              <a:pPr/>
              <a:t>06/05/2022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A81E-6795-4E53-BBEC-6900924DF0D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755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036C-4795-4A83-B8C2-D19AAC6956F2}" type="datetimeFigureOut">
              <a:rPr lang="en-ID" smtClean="0"/>
              <a:pPr/>
              <a:t>06/05/2022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A81E-6795-4E53-BBEC-6900924DF0D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868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036C-4795-4A83-B8C2-D19AAC6956F2}" type="datetimeFigureOut">
              <a:rPr lang="en-ID" smtClean="0"/>
              <a:pPr/>
              <a:t>06/05/2022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A81E-6795-4E53-BBEC-6900924DF0D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675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2036C-4795-4A83-B8C2-D19AAC6956F2}" type="datetimeFigureOut">
              <a:rPr lang="en-ID" smtClean="0"/>
              <a:pPr/>
              <a:t>06/05/2022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CA81E-6795-4E53-BBEC-6900924DF0D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0949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1D0499-2C89-C4AF-62B8-63E86388D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" y="-92133"/>
            <a:ext cx="9135687" cy="5137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BFBAE4-8D1A-9B8F-858A-DD1FD22B6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1446213"/>
            <a:ext cx="51816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ASAL-USUL </a:t>
            </a:r>
            <a:b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ABRAHAM</a:t>
            </a:r>
            <a:endParaRPr lang="en-ID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5C7E9-0E8A-7221-806A-854B8D048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92663"/>
            <a:ext cx="4295775" cy="1655762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Pelajaran Ke-6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Triwulan</a:t>
            </a:r>
            <a:r>
              <a:rPr lang="en-US" b="1" dirty="0">
                <a:solidFill>
                  <a:srgbClr val="C00000"/>
                </a:solidFill>
              </a:rPr>
              <a:t> II 2022</a:t>
            </a:r>
            <a:endParaRPr lang="en-ID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94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84A7BF-80F9-0688-65D2-30DFAD8B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2698"/>
            <a:ext cx="9144000" cy="120178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effectLst/>
                <a:latin typeface="Bernard MT Condensed" pitchFamily="18" charset="0"/>
                <a:ea typeface="Arial" panose="020B0604020202020204" pitchFamily="34" charset="0"/>
              </a:rPr>
              <a:t>Apakah</a:t>
            </a:r>
            <a:r>
              <a:rPr lang="en-ID" sz="2800" dirty="0">
                <a:effectLst/>
                <a:latin typeface="Bernard MT Condensed" pitchFamily="18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ernard MT Condensed" pitchFamily="18" charset="0"/>
                <a:ea typeface="Arial" panose="020B0604020202020204" pitchFamily="34" charset="0"/>
              </a:rPr>
              <a:t>resiko</a:t>
            </a:r>
            <a:r>
              <a:rPr lang="en-ID" sz="2800" dirty="0">
                <a:effectLst/>
                <a:latin typeface="Bernard MT Condensed" pitchFamily="18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ernard MT Condensed" pitchFamily="18" charset="0"/>
                <a:ea typeface="Arial" panose="020B0604020202020204" pitchFamily="34" charset="0"/>
              </a:rPr>
              <a:t>dari</a:t>
            </a:r>
            <a:r>
              <a:rPr lang="en-ID" sz="2800" dirty="0">
                <a:effectLst/>
                <a:latin typeface="Bernard MT Condensed" pitchFamily="18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ernard MT Condensed" pitchFamily="18" charset="0"/>
                <a:ea typeface="Arial" panose="020B0604020202020204" pitchFamily="34" charset="0"/>
              </a:rPr>
              <a:t>keputusan</a:t>
            </a:r>
            <a:r>
              <a:rPr lang="en-ID" sz="2800" dirty="0">
                <a:effectLst/>
                <a:latin typeface="Bernard MT Condensed" pitchFamily="18" charset="0"/>
                <a:ea typeface="Arial" panose="020B0604020202020204" pitchFamily="34" charset="0"/>
              </a:rPr>
              <a:t> Abram </a:t>
            </a:r>
            <a:r>
              <a:rPr lang="en-ID" sz="2800" dirty="0" err="1">
                <a:effectLst/>
                <a:latin typeface="Bernard MT Condensed" pitchFamily="18" charset="0"/>
                <a:ea typeface="Arial" panose="020B0604020202020204" pitchFamily="34" charset="0"/>
              </a:rPr>
              <a:t>untuk</a:t>
            </a:r>
            <a:r>
              <a:rPr lang="en-ID" sz="2800" dirty="0">
                <a:effectLst/>
                <a:latin typeface="Bernard MT Condensed" pitchFamily="18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ernard MT Condensed" pitchFamily="18" charset="0"/>
                <a:ea typeface="Arial" panose="020B0604020202020204" pitchFamily="34" charset="0"/>
              </a:rPr>
              <a:t>pergi</a:t>
            </a:r>
            <a:r>
              <a:rPr lang="en-ID" sz="2800" dirty="0">
                <a:effectLst/>
                <a:latin typeface="Bernard MT Condensed" pitchFamily="18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ernard MT Condensed" pitchFamily="18" charset="0"/>
                <a:ea typeface="Arial" panose="020B0604020202020204" pitchFamily="34" charset="0"/>
              </a:rPr>
              <a:t>ke</a:t>
            </a:r>
            <a:r>
              <a:rPr lang="en-ID" sz="2800" dirty="0">
                <a:effectLst/>
                <a:latin typeface="Bernard MT Condensed" pitchFamily="18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ernard MT Condensed" pitchFamily="18" charset="0"/>
                <a:ea typeface="Arial" panose="020B0604020202020204" pitchFamily="34" charset="0"/>
              </a:rPr>
              <a:t>Mesir</a:t>
            </a:r>
            <a:r>
              <a:rPr lang="en-ID" sz="2800" dirty="0">
                <a:effectLst/>
                <a:latin typeface="Bernard MT Condensed" pitchFamily="18" charset="0"/>
                <a:ea typeface="Arial" panose="020B0604020202020204" pitchFamily="34" charset="0"/>
              </a:rPr>
              <a:t>? </a:t>
            </a:r>
            <a:r>
              <a:rPr lang="en-ID" sz="2800" dirty="0" err="1">
                <a:effectLst/>
                <a:latin typeface="Bernard MT Condensed" pitchFamily="18" charset="0"/>
                <a:ea typeface="Arial" panose="020B0604020202020204" pitchFamily="34" charset="0"/>
              </a:rPr>
              <a:t>Kejadian</a:t>
            </a:r>
            <a:r>
              <a:rPr lang="en-ID" sz="2800" dirty="0">
                <a:effectLst/>
                <a:latin typeface="Bernard MT Condensed" pitchFamily="18" charset="0"/>
                <a:ea typeface="Arial" panose="020B0604020202020204" pitchFamily="34" charset="0"/>
              </a:rPr>
              <a:t> 12:10-20</a:t>
            </a:r>
            <a:endParaRPr lang="en-ID" sz="2800" dirty="0">
              <a:latin typeface="Bernard MT Condensed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FEBDB-B639-CA30-F63D-398457465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96" y="1959428"/>
            <a:ext cx="8543109" cy="4532811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buFont typeface="Wingdings" pitchFamily="2" charset="2"/>
              <a:buChar char="q"/>
            </a:pP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Abram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dihadapkan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ancaman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bisa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datang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orang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Mesir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atau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Firaun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karena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Sarai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istrinya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buFont typeface="Wingdings" pitchFamily="2" charset="2"/>
              <a:buChar char="q"/>
            </a:pP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Abram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sedang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menempatkan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Sarai pada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posisi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sulit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keinginan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jahat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orang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Mesir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buFont typeface="Wingdings" pitchFamily="2" charset="2"/>
              <a:buChar char="q"/>
            </a:pP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Abram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harus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berbohong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menyelamatkan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dirinya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buFont typeface="Wingdings" pitchFamily="2" charset="2"/>
              <a:buChar char="q"/>
            </a:pP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Abraham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gagal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mempercayai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penjagaan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Tuhan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keluarganya</a:t>
            </a:r>
            <a:r>
              <a:rPr lang="en-ID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.</a:t>
            </a:r>
          </a:p>
          <a:p>
            <a:endParaRPr lang="en-ID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1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F6A74-E25E-5B26-8193-BDCAE8EFE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7201"/>
            <a:ext cx="5943600" cy="64007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D" dirty="0">
                <a:solidFill>
                  <a:schemeClr val="bg1"/>
                </a:solidFill>
                <a:effectLst/>
                <a:latin typeface="Berlin Sans FB" pitchFamily="34" charset="0"/>
                <a:ea typeface="Arial" panose="020B0604020202020204" pitchFamily="34" charset="0"/>
              </a:rPr>
              <a:t>	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Abram yang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meninggalkan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Kanaan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pergi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ke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Mesir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terlihat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sebagai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Abram yang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berbeda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Abram yang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meninggalkan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Ur-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Kasdim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.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Sebelumnya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, Abram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digambarkan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sebagai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pria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beriman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meninggalkan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Ur-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Kasdim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sebagai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tanggapan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atas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panggilan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Tuhan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;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namun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sekarang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, Abram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meninggalkan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Tanah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Perjanjian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atas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kemauannya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sendiri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bahkan</a:t>
            </a:r>
            <a:r>
              <a:rPr lang="en-ID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ia</a:t>
            </a:r>
            <a:r>
              <a:rPr lang="en-ID" sz="36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tidak</a:t>
            </a:r>
            <a:r>
              <a:rPr lang="en-ID" sz="36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meminta</a:t>
            </a:r>
            <a:r>
              <a:rPr lang="en-ID" sz="36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petunjuk</a:t>
            </a:r>
            <a:r>
              <a:rPr lang="en-ID" sz="36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Tuhan</a:t>
            </a:r>
            <a:r>
              <a:rPr lang="en-ID" sz="36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atas</a:t>
            </a:r>
            <a:r>
              <a:rPr lang="en-ID" sz="36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keputusannya</a:t>
            </a:r>
            <a:r>
              <a:rPr lang="en-ID" sz="36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. </a:t>
            </a:r>
            <a:endParaRPr lang="en-ID" sz="3600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  <p:pic>
        <p:nvPicPr>
          <p:cNvPr id="15362" name="Picture 2" descr="З того дня ми носимо в собі самого Бога | CRE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5183" y="1645921"/>
            <a:ext cx="3324498" cy="3324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07550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80113" y="432651"/>
            <a:ext cx="4963887" cy="655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ID" sz="3200" dirty="0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	</a:t>
            </a:r>
            <a:r>
              <a:rPr lang="en-ID" sz="3200" dirty="0" err="1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Sebelumnya</a:t>
            </a:r>
            <a:r>
              <a:rPr lang="en-ID" sz="3200" dirty="0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, Abram </a:t>
            </a:r>
            <a:r>
              <a:rPr lang="en-ID" sz="3200" dirty="0" err="1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begitu</a:t>
            </a:r>
            <a:r>
              <a:rPr lang="en-ID" sz="3200" dirty="0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mengandalkan</a:t>
            </a:r>
            <a:r>
              <a:rPr lang="en-ID" sz="3200" dirty="0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sekarang</a:t>
            </a:r>
            <a:r>
              <a:rPr lang="en-ID" sz="3200" dirty="0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dia</a:t>
            </a:r>
            <a:r>
              <a:rPr lang="en-ID" sz="3200" dirty="0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berperilaku</a:t>
            </a:r>
            <a:r>
              <a:rPr lang="en-ID" sz="3200" dirty="0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mengandalkan</a:t>
            </a:r>
            <a:r>
              <a:rPr lang="en-ID" sz="3200" dirty="0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dirinya</a:t>
            </a:r>
            <a:r>
              <a:rPr lang="en-ID" sz="3200" dirty="0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sendiri</a:t>
            </a:r>
            <a:r>
              <a:rPr lang="en-ID" sz="3200" dirty="0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. </a:t>
            </a:r>
          </a:p>
          <a:p>
            <a:pPr>
              <a:buNone/>
            </a:pPr>
            <a:r>
              <a:rPr lang="en-ID" sz="3200" dirty="0">
                <a:solidFill>
                  <a:srgbClr val="C00000"/>
                </a:solidFill>
                <a:latin typeface="Showcard Gothic" pitchFamily="82" charset="0"/>
                <a:ea typeface="Arial" panose="020B0604020202020204" pitchFamily="34" charset="0"/>
              </a:rPr>
              <a:t>	</a:t>
            </a:r>
            <a:r>
              <a:rPr lang="en-ID" sz="3200" dirty="0" err="1">
                <a:latin typeface="Berlin Sans FB" pitchFamily="34" charset="0"/>
                <a:ea typeface="Arial" panose="020B0604020202020204" pitchFamily="34" charset="0"/>
              </a:rPr>
              <a:t>Apa</a:t>
            </a:r>
            <a:r>
              <a:rPr lang="en-ID" sz="3200" dirty="0">
                <a:latin typeface="Berlin Sans FB" pitchFamily="34" charset="0"/>
                <a:ea typeface="Arial" panose="020B0604020202020204" pitchFamily="34" charset="0"/>
              </a:rPr>
              <a:t> yang </a:t>
            </a:r>
            <a:r>
              <a:rPr lang="en-ID" sz="3200" dirty="0" err="1">
                <a:latin typeface="Berlin Sans FB" pitchFamily="34" charset="0"/>
                <a:ea typeface="Arial" panose="020B0604020202020204" pitchFamily="34" charset="0"/>
              </a:rPr>
              <a:t>dilakukan</a:t>
            </a:r>
            <a:r>
              <a:rPr lang="en-ID" sz="3200" dirty="0">
                <a:latin typeface="Berlin Sans FB" pitchFamily="34" charset="0"/>
                <a:ea typeface="Arial" panose="020B0604020202020204" pitchFamily="34" charset="0"/>
              </a:rPr>
              <a:t> Abram </a:t>
            </a:r>
            <a:r>
              <a:rPr lang="en-ID" sz="3200" dirty="0" err="1">
                <a:latin typeface="Berlin Sans FB" pitchFamily="34" charset="0"/>
                <a:ea typeface="Arial" panose="020B0604020202020204" pitchFamily="34" charset="0"/>
              </a:rPr>
              <a:t>menunjukkan</a:t>
            </a:r>
            <a:r>
              <a:rPr lang="en-ID" sz="3200" dirty="0"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latin typeface="Berlin Sans FB" pitchFamily="34" charset="0"/>
                <a:ea typeface="Arial" panose="020B0604020202020204" pitchFamily="34" charset="0"/>
              </a:rPr>
              <a:t>bahwa</a:t>
            </a:r>
            <a:r>
              <a:rPr lang="en-ID" sz="3200" dirty="0"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latin typeface="Berlin Sans FB" pitchFamily="34" charset="0"/>
                <a:ea typeface="Arial" panose="020B0604020202020204" pitchFamily="34" charset="0"/>
              </a:rPr>
              <a:t>ia</a:t>
            </a:r>
            <a:r>
              <a:rPr lang="en-ID" sz="3200" dirty="0"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latin typeface="Berlin Sans FB" pitchFamily="34" charset="0"/>
                <a:ea typeface="Arial" panose="020B0604020202020204" pitchFamily="34" charset="0"/>
              </a:rPr>
              <a:t>seorang</a:t>
            </a:r>
            <a:r>
              <a:rPr lang="en-ID" sz="3200" dirty="0">
                <a:latin typeface="Berlin Sans FB" pitchFamily="34" charset="0"/>
                <a:ea typeface="Arial" panose="020B0604020202020204" pitchFamily="34" charset="0"/>
              </a:rPr>
              <a:t> yang </a:t>
            </a:r>
            <a:r>
              <a:rPr lang="en-ID" sz="3200" dirty="0" err="1">
                <a:latin typeface="Berlin Sans FB" pitchFamily="34" charset="0"/>
                <a:ea typeface="Arial" panose="020B0604020202020204" pitchFamily="34" charset="0"/>
              </a:rPr>
              <a:t>tidak</a:t>
            </a:r>
            <a:r>
              <a:rPr lang="en-ID" sz="3200" dirty="0"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latin typeface="Berlin Sans FB" pitchFamily="34" charset="0"/>
                <a:ea typeface="Arial" panose="020B0604020202020204" pitchFamily="34" charset="0"/>
              </a:rPr>
              <a:t>lepas</a:t>
            </a:r>
            <a:r>
              <a:rPr lang="en-ID" sz="3200" dirty="0"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latin typeface="Berlin Sans FB" pitchFamily="34" charset="0"/>
                <a:ea typeface="Arial" panose="020B0604020202020204" pitchFamily="34" charset="0"/>
              </a:rPr>
              <a:t>dari</a:t>
            </a:r>
            <a:r>
              <a:rPr lang="en-ID" sz="3200" dirty="0"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latin typeface="Berlin Sans FB" pitchFamily="34" charset="0"/>
                <a:ea typeface="Arial" panose="020B0604020202020204" pitchFamily="34" charset="0"/>
              </a:rPr>
              <a:t>kelemahan</a:t>
            </a:r>
            <a:r>
              <a:rPr lang="en-ID" sz="3200" dirty="0"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latin typeface="Berlin Sans FB" pitchFamily="34" charset="0"/>
                <a:ea typeface="Arial" panose="020B0604020202020204" pitchFamily="34" charset="0"/>
              </a:rPr>
              <a:t>dan</a:t>
            </a:r>
            <a:r>
              <a:rPr lang="en-ID" sz="3200" dirty="0"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latin typeface="Berlin Sans FB" pitchFamily="34" charset="0"/>
                <a:ea typeface="Arial" panose="020B0604020202020204" pitchFamily="34" charset="0"/>
              </a:rPr>
              <a:t>ketidak</a:t>
            </a:r>
            <a:r>
              <a:rPr lang="en-ID" sz="3200" dirty="0">
                <a:latin typeface="Berlin Sans FB" pitchFamily="34" charset="0"/>
                <a:ea typeface="Arial" panose="020B0604020202020204" pitchFamily="34" charset="0"/>
              </a:rPr>
              <a:t>- </a:t>
            </a:r>
            <a:r>
              <a:rPr lang="en-ID" sz="3200" dirty="0" err="1">
                <a:latin typeface="Berlin Sans FB" pitchFamily="34" charset="0"/>
                <a:ea typeface="Arial" panose="020B0604020202020204" pitchFamily="34" charset="0"/>
              </a:rPr>
              <a:t>sempurnaan</a:t>
            </a:r>
            <a:r>
              <a:rPr lang="en-ID" sz="3200" dirty="0"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latin typeface="Berlin Sans FB" pitchFamily="34" charset="0"/>
                <a:ea typeface="Arial" panose="020B0604020202020204" pitchFamily="34" charset="0"/>
              </a:rPr>
              <a:t>manusia</a:t>
            </a:r>
            <a:r>
              <a:rPr lang="en-ID" sz="3200" dirty="0">
                <a:latin typeface="Berlin Sans FB" pitchFamily="34" charset="0"/>
                <a:ea typeface="Arial" panose="020B0604020202020204" pitchFamily="34" charset="0"/>
              </a:rPr>
              <a:t>.</a:t>
            </a:r>
          </a:p>
          <a:p>
            <a:endParaRPr lang="en-ID" sz="3200" dirty="0">
              <a:latin typeface="Berlin Sans FB" pitchFamily="34" charset="0"/>
            </a:endParaRPr>
          </a:p>
        </p:txBody>
      </p:sp>
      <p:pic>
        <p:nvPicPr>
          <p:cNvPr id="35842" name="Picture 2" descr="Abraham | Bio-Kristi"/>
          <p:cNvPicPr>
            <a:picLocks noChangeAspect="1" noChangeArrowheads="1"/>
          </p:cNvPicPr>
          <p:nvPr/>
        </p:nvPicPr>
        <p:blipFill>
          <a:blip r:embed="rId2"/>
          <a:srcRect l="16050" r="37616"/>
          <a:stretch>
            <a:fillRect/>
          </a:stretch>
        </p:blipFill>
        <p:spPr bwMode="auto">
          <a:xfrm>
            <a:off x="0" y="0"/>
            <a:ext cx="42454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na Pengakuan Yesus Dalam Alkitab Bahwa Dia Beragama Kristen? | REC -  Reformed Exodus Community"/>
          <p:cNvPicPr>
            <a:picLocks noChangeAspect="1" noChangeArrowheads="1"/>
          </p:cNvPicPr>
          <p:nvPr/>
        </p:nvPicPr>
        <p:blipFill>
          <a:blip r:embed="rId2"/>
          <a:srcRect l="11202" r="1096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28B40-7C03-1CF7-ECC8-A8ED3FB72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30" y="836023"/>
            <a:ext cx="5367201" cy="5576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	</a:t>
            </a:r>
            <a:r>
              <a:rPr lang="en-ID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meninggalkan</a:t>
            </a:r>
            <a:r>
              <a:rPr lang="en-ID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Abram, </a:t>
            </a:r>
            <a:r>
              <a:rPr lang="en-ID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menolong</a:t>
            </a:r>
            <a:r>
              <a:rPr lang="en-ID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Abram </a:t>
            </a:r>
            <a:r>
              <a:rPr lang="en-ID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keluar</a:t>
            </a:r>
            <a:r>
              <a:rPr lang="en-ID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kesulitannya</a:t>
            </a:r>
            <a:r>
              <a:rPr lang="en-ID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. 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Kita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tidak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mendapat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informasi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apa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terjadi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kepada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Firaun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dan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seisi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istananya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karena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Sarai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telah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dibawanya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ke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istananya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,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namun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Firaun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menyadari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apa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sedang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terjadi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dan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ia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segera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mengembalikan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Sarai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kepada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Abraham.</a:t>
            </a:r>
          </a:p>
          <a:p>
            <a:endParaRPr lang="en-ID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836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7 Perkataan Yesus Diatas Kayu Salib dan Artinya, Tertulis Dalam Kitab Injil  - Tribunmanado.co.id"/>
          <p:cNvPicPr>
            <a:picLocks noChangeAspect="1" noChangeArrowheads="1"/>
          </p:cNvPicPr>
          <p:nvPr/>
        </p:nvPicPr>
        <p:blipFill>
          <a:blip r:embed="rId2"/>
          <a:srcRect l="19335" r="36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FD4F0-E011-6E20-7371-3EBCB9FA4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58" y="1580606"/>
            <a:ext cx="5445579" cy="40625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D" sz="4000" dirty="0">
                <a:solidFill>
                  <a:srgbClr val="FFFF00"/>
                </a:solidFill>
                <a:latin typeface="Gill Sans Ultra Bold Condensed" pitchFamily="34" charset="0"/>
                <a:ea typeface="Arial" panose="020B0604020202020204" pitchFamily="34" charset="0"/>
              </a:rPr>
              <a:t>	</a:t>
            </a:r>
            <a:r>
              <a:rPr lang="en-ID" sz="4000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Jika</a:t>
            </a:r>
            <a:r>
              <a:rPr lang="en-ID" sz="4000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bukan</a:t>
            </a:r>
            <a:r>
              <a:rPr lang="en-ID" sz="4000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karena</a:t>
            </a:r>
            <a:r>
              <a:rPr lang="en-ID" sz="4000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anugrah</a:t>
            </a:r>
            <a:r>
              <a:rPr lang="en-ID" sz="4000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Tuhan</a:t>
            </a:r>
            <a:r>
              <a:rPr lang="en-ID" sz="4000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, Abram, </a:t>
            </a:r>
            <a:r>
              <a:rPr lang="en-ID" sz="4000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seperti</a:t>
            </a:r>
            <a:r>
              <a:rPr lang="en-ID" sz="4000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halnya</a:t>
            </a:r>
            <a:r>
              <a:rPr lang="en-ID" sz="4000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dengan</a:t>
            </a:r>
            <a:r>
              <a:rPr lang="en-ID" sz="4000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kita</a:t>
            </a:r>
            <a:r>
              <a:rPr lang="en-ID" sz="4000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semua</a:t>
            </a:r>
            <a:r>
              <a:rPr lang="en-ID" sz="4000" dirty="0">
                <a:solidFill>
                  <a:schemeClr val="bg1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, </a:t>
            </a:r>
            <a:r>
              <a:rPr lang="en-ID" sz="40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tidak</a:t>
            </a:r>
            <a:r>
              <a:rPr lang="en-ID" sz="40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akan</a:t>
            </a:r>
            <a:r>
              <a:rPr lang="en-ID" sz="40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memiliki</a:t>
            </a:r>
            <a:r>
              <a:rPr lang="en-ID" sz="40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harapan</a:t>
            </a:r>
            <a:r>
              <a:rPr lang="en-ID" sz="40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keselamatan</a:t>
            </a:r>
            <a:r>
              <a:rPr lang="en-ID" sz="40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.</a:t>
            </a:r>
          </a:p>
          <a:p>
            <a:endParaRPr lang="en-ID" sz="4000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60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6008712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98AA09-304C-A296-3E70-CE108E33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13" y="247561"/>
            <a:ext cx="7886700" cy="1150165"/>
          </a:xfrm>
        </p:spPr>
        <p:txBody>
          <a:bodyPr/>
          <a:lstStyle/>
          <a:p>
            <a:pPr algn="ctr"/>
            <a:r>
              <a:rPr lang="en-ID" sz="3200" dirty="0">
                <a:solidFill>
                  <a:srgbClr val="FFFF00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ABRAM DAN LOT</a:t>
            </a:r>
            <a:br>
              <a:rPr lang="en-ID" sz="3200" dirty="0">
                <a:solidFill>
                  <a:srgbClr val="FFFF00"/>
                </a:solidFill>
                <a:effectLst/>
                <a:latin typeface="Impact" pitchFamily="34" charset="0"/>
                <a:ea typeface="Arial" panose="020B0604020202020204" pitchFamily="34" charset="0"/>
              </a:rPr>
            </a:br>
            <a:r>
              <a:rPr lang="en-ID" sz="2800" dirty="0" err="1">
                <a:solidFill>
                  <a:schemeClr val="bg1"/>
                </a:solidFill>
                <a:effectLst/>
                <a:latin typeface="Bernard MT Condensed" pitchFamily="18" charset="0"/>
                <a:ea typeface="Arial" panose="020B0604020202020204" pitchFamily="34" charset="0"/>
              </a:rPr>
              <a:t>Selasa</a:t>
            </a:r>
            <a:r>
              <a:rPr lang="en-ID" sz="2800" dirty="0">
                <a:solidFill>
                  <a:schemeClr val="bg1"/>
                </a:solidFill>
                <a:effectLst/>
                <a:latin typeface="Bernard MT Condensed" pitchFamily="18" charset="0"/>
                <a:ea typeface="Arial" panose="020B0604020202020204" pitchFamily="34" charset="0"/>
              </a:rPr>
              <a:t>, 3 Mei 2022</a:t>
            </a:r>
            <a:endParaRPr lang="en-ID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685AD-8E68-1B0B-E4EB-7A6E09AFD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814353"/>
            <a:ext cx="7886700" cy="2362609"/>
          </a:xfrm>
        </p:spPr>
        <p:txBody>
          <a:bodyPr/>
          <a:lstStyle/>
          <a:p>
            <a:pPr>
              <a:buNone/>
            </a:pPr>
            <a:r>
              <a:rPr lang="en-ID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</a:p>
          <a:p>
            <a:pPr>
              <a:buNone/>
            </a:pPr>
            <a:endParaRPr lang="en-ID" dirty="0"/>
          </a:p>
        </p:txBody>
      </p:sp>
      <p:sp>
        <p:nvSpPr>
          <p:cNvPr id="8" name="Rectangle 7"/>
          <p:cNvSpPr/>
          <p:nvPr/>
        </p:nvSpPr>
        <p:spPr>
          <a:xfrm>
            <a:off x="391884" y="1637271"/>
            <a:ext cx="8399419" cy="2800767"/>
          </a:xfrm>
          <a:prstGeom prst="rect">
            <a:avLst/>
          </a:prstGeom>
          <a:solidFill>
            <a:srgbClr val="CDB1F5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Akhirnya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Abram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harus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pergi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meninggalkan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Mesir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dengan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membawa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keluarga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dan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seluruh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kepunyaannya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.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Kini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ia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fokus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kembali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ke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Kanaan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, Tanah yang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dijanjikan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Tuhan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.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Setelah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sampai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di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Kanaan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,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di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perbatasan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antara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Betel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dan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Ai,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di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tempat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mula-mula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ia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mendirikan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mezbah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pada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perjalanan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pertamanya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ke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Kanaan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, Di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sana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Abram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memanggil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nama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TUHAN [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Kejadian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13:1-4].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Nampaknya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Abram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telah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sadar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dan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kini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ia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kembali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ke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misi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Demi ITC" pitchFamily="34" charset="0"/>
                <a:ea typeface="Arial" panose="020B0604020202020204" pitchFamily="34" charset="0"/>
              </a:rPr>
              <a:t>Tuhan</a:t>
            </a:r>
            <a:r>
              <a:rPr lang="en-ID" sz="2200" dirty="0">
                <a:latin typeface="Eras Demi ITC" pitchFamily="34" charset="0"/>
                <a:ea typeface="Arial" panose="020B0604020202020204" pitchFamily="34" charset="0"/>
              </a:rPr>
              <a:t>.</a:t>
            </a:r>
            <a:endParaRPr lang="en-US" sz="2200" dirty="0">
              <a:latin typeface="Eras Demi ITC" pitchFamily="34" charset="0"/>
            </a:endParaRPr>
          </a:p>
        </p:txBody>
      </p:sp>
      <p:pic>
        <p:nvPicPr>
          <p:cNvPr id="12290" name="Picture 2" descr="Mengalami Allah Dalam Iman-(1) » GKA Gloria Kota Satel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48247" y="3958046"/>
            <a:ext cx="5799908" cy="289995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4092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C4648-2E3A-0ABA-8D46-73B2E98692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62993" y="662800"/>
            <a:ext cx="4413613" cy="5708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None/>
            </a:pP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	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Hubungan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yang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baik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Abram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dengan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Tuhan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mempengaruhi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bagaimana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ia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berhubungan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dengan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orang lain, dan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hal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ini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terlihat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dari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bagaimana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ia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mengatasi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persoalan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dengan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Lot, </a:t>
            </a:r>
            <a:r>
              <a:rPr lang="en-ID" sz="3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keponakannya</a:t>
            </a:r>
            <a:r>
              <a:rPr lang="en-ID" sz="3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.</a:t>
            </a:r>
          </a:p>
        </p:txBody>
      </p:sp>
      <p:pic>
        <p:nvPicPr>
          <p:cNvPr id="36868" name="Picture 4" descr="MEMILIH UNTUK MENGALAH – Kejadian 13 : 1 – 18"/>
          <p:cNvPicPr>
            <a:picLocks noChangeAspect="1" noChangeArrowheads="1"/>
          </p:cNvPicPr>
          <p:nvPr/>
        </p:nvPicPr>
        <p:blipFill>
          <a:blip r:embed="rId2"/>
          <a:srcRect r="17829"/>
          <a:stretch>
            <a:fillRect/>
          </a:stretch>
        </p:blipFill>
        <p:spPr bwMode="auto">
          <a:xfrm>
            <a:off x="0" y="0"/>
            <a:ext cx="41278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857D63-A01E-3510-CB71-E3D9C38B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817"/>
            <a:ext cx="9144000" cy="1110343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b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</a:b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Bagaimanakah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karakter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cara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hidup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Abram dan Lot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terlihat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saat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mereka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mengatasi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persoalan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mereka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?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Kej</a:t>
            </a:r>
            <a:r>
              <a:rPr lang="en-ID" sz="24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adian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13:5-13</a:t>
            </a:r>
            <a:b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</a:br>
            <a:endParaRPr lang="en-ID" sz="2400" dirty="0">
              <a:solidFill>
                <a:srgbClr val="FFFF00"/>
              </a:solidFill>
              <a:latin typeface="Eras Bold ITC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AA68-3008-E6E6-5C4C-159647BCA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69" y="1358537"/>
            <a:ext cx="8725988" cy="5316584"/>
          </a:xfrm>
          <a:solidFill>
            <a:schemeClr val="bg1">
              <a:alpha val="76000"/>
            </a:schemeClr>
          </a:solidFill>
        </p:spPr>
        <p:txBody>
          <a:bodyPr>
            <a:noAutofit/>
          </a:bodyPr>
          <a:lstStyle/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Abram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berinisiatif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mengusulkan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kesepakatan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damai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dan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mengizinkan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Lot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untuk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memilih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terlebih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dahulu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wilayahnya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, di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sini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kita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melihat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kemurahan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hati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dan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kebaikan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Abram.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Lot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memilih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bagian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yang paling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mudah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dan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terbaik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untuk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dirinya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sendiri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,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dataran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yang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banyak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airnya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tanpa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memedulikan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kejahatan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calon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tetangganya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nanti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. Hal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ini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mengungkapkan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sesuatu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tentang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keserakahan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dan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karakter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yang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dia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miliki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.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Frasa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"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memilih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baginya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"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mengingatkan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kita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pada orang-orang zaman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sebelum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Air Bah, yang juga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memilih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"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siapa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saja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yang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disukai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mereka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" [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Kejadian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6: 2].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Apa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yang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dilakukan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Abram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adalah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tindakan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iman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. Abram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tidak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memilih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tanah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itu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sebab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tanah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Kanaan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telah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diberikan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kepadanya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oleh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kasih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karunia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Tuhan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.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Tidak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seperti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Lot yang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memikirkan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keuntungan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diri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, Abram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melihat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tanah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itu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hanya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atas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janji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Tuhan</a:t>
            </a:r>
            <a:r>
              <a:rPr lang="en-ID" sz="22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.</a:t>
            </a:r>
          </a:p>
          <a:p>
            <a:endParaRPr lang="en-ID" sz="2200" dirty="0">
              <a:latin typeface="Franklin Gothic Demi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772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D69BB-3B61-9310-4070-46DA49C51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212" y="385715"/>
            <a:ext cx="6249216" cy="207010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	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Kemurahan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hati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kebaikan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Abram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kepada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Lot,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mengajarkan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teladan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kepada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kita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untuk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melakukan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hal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sama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bahkan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kepada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orang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bersikap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tidak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baik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kepada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erlin Sans FB Demi" pitchFamily="34" charset="0"/>
                <a:ea typeface="Arial" panose="020B0604020202020204" pitchFamily="34" charset="0"/>
              </a:rPr>
              <a:t>kita</a:t>
            </a:r>
            <a:r>
              <a:rPr lang="en-ID" sz="2400" dirty="0">
                <a:effectLst/>
                <a:latin typeface="Berlin Sans FB Demi" pitchFamily="34" charset="0"/>
                <a:ea typeface="Arial" panose="020B0604020202020204" pitchFamily="34" charset="0"/>
              </a:rPr>
              <a:t>. </a:t>
            </a:r>
            <a:r>
              <a:rPr lang="en-ID" sz="2400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Apakah</a:t>
            </a:r>
            <a:r>
              <a:rPr lang="en-ID" sz="2400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sudah</a:t>
            </a:r>
            <a:r>
              <a:rPr lang="en-ID" sz="2400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siap</a:t>
            </a:r>
            <a:r>
              <a:rPr lang="en-ID" sz="2400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untuk</a:t>
            </a:r>
            <a:r>
              <a:rPr lang="en-ID" sz="2400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?</a:t>
            </a:r>
          </a:p>
          <a:p>
            <a:endParaRPr lang="en-ID" sz="2400" dirty="0">
              <a:latin typeface="Berlin Sans FB Dem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B6A46-313D-0733-F773-5FC0B4D8F69A}"/>
              </a:ext>
            </a:extLst>
          </p:cNvPr>
          <p:cNvSpPr txBox="1"/>
          <p:nvPr/>
        </p:nvSpPr>
        <p:spPr>
          <a:xfrm>
            <a:off x="256086" y="2727688"/>
            <a:ext cx="6654166" cy="38795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Setelah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Abram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berpisah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dari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Lot,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Tuhan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kembali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berbicara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kepadanya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tentang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Tanah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Perjanjian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bagaimana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Tuhan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akan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memberkati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Abram (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Kejadian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13:14-15).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Setelah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Lot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berpisah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dari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pada Abram,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berfirmanlah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TUHAN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kepada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Abram: "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Pandanglah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sekelilingmu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lihatlah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dari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tempat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engkau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berdiri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timur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dan barat,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utara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selatan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sebab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seluruh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negeri yang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kaulihat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akan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Kuberikan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kepadamu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kepada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keturunanmu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untuk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selama-lamanya</a:t>
            </a:r>
            <a:r>
              <a:rPr lang="en-ID" sz="2400" dirty="0">
                <a:effectLst/>
                <a:latin typeface="Franklin Gothic Demi Cond" pitchFamily="34" charset="0"/>
                <a:ea typeface="Arial" panose="020B0604020202020204" pitchFamily="34" charset="0"/>
              </a:rPr>
              <a:t>".</a:t>
            </a:r>
          </a:p>
        </p:txBody>
      </p:sp>
      <p:pic>
        <p:nvPicPr>
          <p:cNvPr id="10242" name="Picture 2" descr="Genesis 13 Bible Pictures: Abram with his nephew Lot | Abraham and lot,  Bible pictures, Bible images"/>
          <p:cNvPicPr>
            <a:picLocks noChangeAspect="1" noChangeArrowheads="1"/>
          </p:cNvPicPr>
          <p:nvPr/>
        </p:nvPicPr>
        <p:blipFill>
          <a:blip r:embed="rId3"/>
          <a:srcRect l="19916"/>
          <a:stretch>
            <a:fillRect/>
          </a:stretch>
        </p:blipFill>
        <p:spPr bwMode="auto">
          <a:xfrm>
            <a:off x="6901246" y="2795450"/>
            <a:ext cx="2058531" cy="37593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4" name="Picture 4" descr="Sikap Murah Hati Bisa Buat Anda Bahagia | Republika Online"/>
          <p:cNvPicPr>
            <a:picLocks noChangeAspect="1" noChangeArrowheads="1"/>
          </p:cNvPicPr>
          <p:nvPr/>
        </p:nvPicPr>
        <p:blipFill>
          <a:blip r:embed="rId4"/>
          <a:srcRect l="18371" r="18878"/>
          <a:stretch>
            <a:fillRect/>
          </a:stretch>
        </p:blipFill>
        <p:spPr bwMode="auto">
          <a:xfrm>
            <a:off x="195943" y="161965"/>
            <a:ext cx="2286000" cy="2440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070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ana Pengakuan Yesus Dalam Alkitab Bahwa Dia Beragama Kristen? | REC -  Reformed Exodus Community"/>
          <p:cNvPicPr>
            <a:picLocks noChangeAspect="1" noChangeArrowheads="1"/>
          </p:cNvPicPr>
          <p:nvPr/>
        </p:nvPicPr>
        <p:blipFill>
          <a:blip r:embed="rId2"/>
          <a:srcRect l="11202" r="1096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DED81-5B2D-EF4A-C253-0CA3AD99B85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8832" y="1097280"/>
            <a:ext cx="5053693" cy="514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None/>
            </a:pP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	TUHAN </a:t>
            </a:r>
            <a:r>
              <a:rPr lang="en-ID" sz="3200" dirty="0" err="1">
                <a:effectLst/>
                <a:latin typeface="Eras Bold ITC" pitchFamily="34" charset="0"/>
                <a:ea typeface="Arial" panose="020B0604020202020204" pitchFamily="34" charset="0"/>
              </a:rPr>
              <a:t>telah</a:t>
            </a: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Bold ITC" pitchFamily="34" charset="0"/>
                <a:ea typeface="Arial" panose="020B0604020202020204" pitchFamily="34" charset="0"/>
              </a:rPr>
              <a:t>berjanji</a:t>
            </a: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, </a:t>
            </a:r>
            <a:r>
              <a:rPr lang="en-ID" sz="3200" dirty="0" err="1">
                <a:effectLst/>
                <a:latin typeface="Eras Bold ITC" pitchFamily="34" charset="0"/>
                <a:ea typeface="Arial" panose="020B0604020202020204" pitchFamily="34" charset="0"/>
              </a:rPr>
              <a:t>Dia</a:t>
            </a: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Bold ITC" pitchFamily="34" charset="0"/>
                <a:ea typeface="Arial" panose="020B0604020202020204" pitchFamily="34" charset="0"/>
              </a:rPr>
              <a:t>pasti</a:t>
            </a: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Bold ITC" pitchFamily="34" charset="0"/>
                <a:ea typeface="Arial" panose="020B0604020202020204" pitchFamily="34" charset="0"/>
              </a:rPr>
              <a:t>akan</a:t>
            </a: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Bold ITC" pitchFamily="34" charset="0"/>
                <a:ea typeface="Arial" panose="020B0604020202020204" pitchFamily="34" charset="0"/>
              </a:rPr>
              <a:t>memenuhinya</a:t>
            </a: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, </a:t>
            </a:r>
            <a:r>
              <a:rPr lang="en-ID" sz="3200" dirty="0" err="1">
                <a:effectLst/>
                <a:latin typeface="Eras Bold ITC" pitchFamily="34" charset="0"/>
                <a:ea typeface="Arial" panose="020B0604020202020204" pitchFamily="34" charset="0"/>
              </a:rPr>
              <a:t>Itu</a:t>
            </a: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Bold ITC" pitchFamily="34" charset="0"/>
                <a:ea typeface="Arial" panose="020B0604020202020204" pitchFamily="34" charset="0"/>
              </a:rPr>
              <a:t>adalah</a:t>
            </a: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Bold ITC" pitchFamily="34" charset="0"/>
                <a:ea typeface="Arial" panose="020B0604020202020204" pitchFamily="34" charset="0"/>
              </a:rPr>
              <a:t>anugerah</a:t>
            </a: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, yang </a:t>
            </a:r>
            <a:r>
              <a:rPr lang="en-ID" sz="3200" dirty="0" err="1">
                <a:effectLst/>
                <a:latin typeface="Eras Bold ITC" pitchFamily="34" charset="0"/>
                <a:ea typeface="Arial" panose="020B0604020202020204" pitchFamily="34" charset="0"/>
              </a:rPr>
              <a:t>harus</a:t>
            </a: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Bold ITC" pitchFamily="34" charset="0"/>
                <a:ea typeface="Arial" panose="020B0604020202020204" pitchFamily="34" charset="0"/>
              </a:rPr>
              <a:t>diterima</a:t>
            </a: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 oleh Abram </a:t>
            </a:r>
            <a:r>
              <a:rPr lang="en-ID" sz="3200" dirty="0" err="1">
                <a:effectLst/>
                <a:latin typeface="Eras Bold ITC" pitchFamily="34" charset="0"/>
                <a:ea typeface="Arial" panose="020B0604020202020204" pitchFamily="34" charset="0"/>
              </a:rPr>
              <a:t>dengan</a:t>
            </a: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Bold ITC" pitchFamily="34" charset="0"/>
                <a:ea typeface="Arial" panose="020B0604020202020204" pitchFamily="34" charset="0"/>
              </a:rPr>
              <a:t>iman</a:t>
            </a: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effectLst/>
                <a:latin typeface="Showcard Gothic" pitchFamily="82" charset="0"/>
                <a:ea typeface="Arial" panose="020B0604020202020204" pitchFamily="34" charset="0"/>
              </a:rPr>
              <a:t>sebuah</a:t>
            </a:r>
            <a:r>
              <a:rPr lang="en-ID" sz="3200" dirty="0">
                <a:solidFill>
                  <a:srgbClr val="002060"/>
                </a:solidFill>
                <a:effectLst/>
                <a:latin typeface="Showcard Gothic" pitchFamily="82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effectLst/>
                <a:latin typeface="Showcard Gothic" pitchFamily="82" charset="0"/>
                <a:ea typeface="Arial" panose="020B0604020202020204" pitchFamily="34" charset="0"/>
              </a:rPr>
              <a:t>iman</a:t>
            </a:r>
            <a:r>
              <a:rPr lang="en-ID" sz="3200" dirty="0">
                <a:solidFill>
                  <a:srgbClr val="002060"/>
                </a:solidFill>
                <a:effectLst/>
                <a:latin typeface="Showcard Gothic" pitchFamily="82" charset="0"/>
                <a:ea typeface="Arial" panose="020B0604020202020204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effectLst/>
                <a:latin typeface="Showcard Gothic" pitchFamily="82" charset="0"/>
                <a:ea typeface="Arial" panose="020B0604020202020204" pitchFamily="34" charset="0"/>
              </a:rPr>
              <a:t>menuntun</a:t>
            </a:r>
            <a:r>
              <a:rPr lang="en-ID" sz="3200" dirty="0">
                <a:solidFill>
                  <a:srgbClr val="002060"/>
                </a:solidFill>
                <a:effectLst/>
                <a:latin typeface="Showcard Gothic" pitchFamily="82" charset="0"/>
                <a:ea typeface="Arial" panose="020B0604020202020204" pitchFamily="34" charset="0"/>
              </a:rPr>
              <a:t> pada </a:t>
            </a:r>
            <a:r>
              <a:rPr lang="en-ID" sz="3200" dirty="0" err="1">
                <a:solidFill>
                  <a:srgbClr val="002060"/>
                </a:solidFill>
                <a:effectLst/>
                <a:latin typeface="Showcard Gothic" pitchFamily="82" charset="0"/>
                <a:ea typeface="Arial" panose="020B0604020202020204" pitchFamily="34" charset="0"/>
              </a:rPr>
              <a:t>ketaatan</a:t>
            </a:r>
            <a:r>
              <a:rPr lang="en-ID" sz="3200" dirty="0">
                <a:solidFill>
                  <a:srgbClr val="002060"/>
                </a:solidFill>
                <a:effectLst/>
                <a:latin typeface="Showcard Gothic" pitchFamily="82" charset="0"/>
                <a:ea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2BD965-A1B5-C126-1517-829CB03E2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D" dirty="0">
                <a:solidFill>
                  <a:srgbClr val="FFFF00"/>
                </a:solidFill>
                <a:latin typeface="Showcard Gothic" pitchFamily="82" charset="0"/>
              </a:rPr>
              <a:t>IBRANI 11:8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04843-8312-B4AB-BECE-CDF5A3FBA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531" y="1825625"/>
            <a:ext cx="7014756" cy="34387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	“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Karena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iman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Abraham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taat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ketika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ia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dipanggil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berangkat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ke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negeri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diterimanya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menjadi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milik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pusakanya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lalu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ia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berangkat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mengetahui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tempat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ia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itchFamily="34" charset="0"/>
              </a:rPr>
              <a:t>tujui</a:t>
            </a:r>
            <a:r>
              <a:rPr lang="en-ID" sz="3200" dirty="0">
                <a:solidFill>
                  <a:schemeClr val="bg1"/>
                </a:solidFill>
                <a:latin typeface="Eras Bold ITC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231588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6008712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614AC7-0EB1-2B4C-313F-5A67A3A14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0624"/>
            <a:ext cx="7886700" cy="1325563"/>
          </a:xfrm>
        </p:spPr>
        <p:txBody>
          <a:bodyPr/>
          <a:lstStyle/>
          <a:p>
            <a:pPr algn="ctr"/>
            <a:r>
              <a:rPr lang="en-ID" sz="3200" dirty="0">
                <a:solidFill>
                  <a:srgbClr val="FFFF00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KOALISI BABEL</a:t>
            </a:r>
            <a:br>
              <a:rPr lang="en-ID" sz="3200" dirty="0">
                <a:solidFill>
                  <a:srgbClr val="FFFF00"/>
                </a:solidFill>
                <a:effectLst/>
                <a:latin typeface="Impact" pitchFamily="34" charset="0"/>
                <a:ea typeface="Arial" panose="020B0604020202020204" pitchFamily="34" charset="0"/>
              </a:rPr>
            </a:br>
            <a:r>
              <a:rPr lang="en-ID" sz="2800" dirty="0">
                <a:solidFill>
                  <a:schemeClr val="bg1"/>
                </a:solidFill>
                <a:effectLst/>
                <a:latin typeface="Bernard MT Condensed" pitchFamily="18" charset="0"/>
                <a:ea typeface="Arial" panose="020B0604020202020204" pitchFamily="34" charset="0"/>
              </a:rPr>
              <a:t>Rabu, 4 Mei 2022</a:t>
            </a:r>
            <a:endParaRPr lang="en-ID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55B75-B0A7-A1FC-5675-F84D5C197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1221" y="1867989"/>
            <a:ext cx="5641522" cy="45709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	</a:t>
            </a:r>
            <a:r>
              <a:rPr lang="en-ID" sz="2600" dirty="0" err="1">
                <a:effectLst/>
                <a:latin typeface="Eras Bold ITC" pitchFamily="34" charset="0"/>
                <a:ea typeface="Arial" panose="020B0604020202020204" pitchFamily="34" charset="0"/>
              </a:rPr>
              <a:t>Perang</a:t>
            </a: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Eras Bold ITC" pitchFamily="34" charset="0"/>
                <a:ea typeface="Arial" panose="020B0604020202020204" pitchFamily="34" charset="0"/>
              </a:rPr>
              <a:t>pertama</a:t>
            </a: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 yang </a:t>
            </a:r>
            <a:r>
              <a:rPr lang="en-ID" sz="2600" dirty="0" err="1">
                <a:effectLst/>
                <a:latin typeface="Eras Bold ITC" pitchFamily="34" charset="0"/>
                <a:ea typeface="Arial" panose="020B0604020202020204" pitchFamily="34" charset="0"/>
              </a:rPr>
              <a:t>dicatat</a:t>
            </a: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 di </a:t>
            </a:r>
            <a:r>
              <a:rPr lang="en-ID" sz="2600" dirty="0" err="1">
                <a:effectLst/>
                <a:latin typeface="Eras Bold ITC" pitchFamily="34" charset="0"/>
                <a:ea typeface="Arial" panose="020B0604020202020204" pitchFamily="34" charset="0"/>
              </a:rPr>
              <a:t>Alkitab</a:t>
            </a: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Eras Bold ITC" pitchFamily="34" charset="0"/>
                <a:ea typeface="Arial" panose="020B0604020202020204" pitchFamily="34" charset="0"/>
              </a:rPr>
              <a:t>adalah</a:t>
            </a: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Eras Bold ITC" pitchFamily="34" charset="0"/>
                <a:ea typeface="Arial" panose="020B0604020202020204" pitchFamily="34" charset="0"/>
              </a:rPr>
              <a:t>perang</a:t>
            </a: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Eras Bold ITC" pitchFamily="34" charset="0"/>
                <a:ea typeface="Arial" panose="020B0604020202020204" pitchFamily="34" charset="0"/>
              </a:rPr>
              <a:t>antara</a:t>
            </a: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Eras Bold ITC" pitchFamily="34" charset="0"/>
                <a:ea typeface="Arial" panose="020B0604020202020204" pitchFamily="34" charset="0"/>
              </a:rPr>
              <a:t>koalisi</a:t>
            </a: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 4 raja </a:t>
            </a:r>
            <a:r>
              <a:rPr lang="en-ID" sz="2600" dirty="0" err="1">
                <a:effectLst/>
                <a:latin typeface="Eras Bold ITC" pitchFamily="34" charset="0"/>
                <a:ea typeface="Arial" panose="020B0604020202020204" pitchFamily="34" charset="0"/>
              </a:rPr>
              <a:t>dari</a:t>
            </a: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 Mesopotamia dan Persia </a:t>
            </a:r>
            <a:r>
              <a:rPr lang="en-ID" sz="2600" dirty="0" err="1">
                <a:effectLst/>
                <a:latin typeface="Eras Bold ITC" pitchFamily="34" charset="0"/>
                <a:ea typeface="Arial" panose="020B0604020202020204" pitchFamily="34" charset="0"/>
              </a:rPr>
              <a:t>melawan</a:t>
            </a: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Eras Bold ITC" pitchFamily="34" charset="0"/>
                <a:ea typeface="Arial" panose="020B0604020202020204" pitchFamily="34" charset="0"/>
              </a:rPr>
              <a:t>koalisi</a:t>
            </a: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Eras Bold ITC" pitchFamily="34" charset="0"/>
                <a:ea typeface="Arial" panose="020B0604020202020204" pitchFamily="34" charset="0"/>
              </a:rPr>
              <a:t>dari</a:t>
            </a: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 5 raja Kanaan </a:t>
            </a:r>
            <a:r>
              <a:rPr lang="en-ID" sz="2600" dirty="0" err="1">
                <a:effectLst/>
                <a:latin typeface="Eras Bold ITC" pitchFamily="34" charset="0"/>
                <a:ea typeface="Arial" panose="020B0604020202020204" pitchFamily="34" charset="0"/>
              </a:rPr>
              <a:t>termasuk</a:t>
            </a: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 raja-raja Sodom dan Gomora [</a:t>
            </a:r>
            <a:r>
              <a:rPr lang="en-ID" sz="2600" dirty="0" err="1">
                <a:effectLst/>
                <a:latin typeface="Eras Bold ITC" pitchFamily="34" charset="0"/>
                <a:ea typeface="Arial" panose="020B0604020202020204" pitchFamily="34" charset="0"/>
              </a:rPr>
              <a:t>Kejadian</a:t>
            </a: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 14:1-17]. </a:t>
            </a:r>
            <a:endParaRPr lang="en-ID" sz="2600" dirty="0">
              <a:latin typeface="Eras Bold ITC" pitchFamily="34" charset="0"/>
              <a:ea typeface="Arial" panose="020B0604020202020204" pitchFamily="34" charset="0"/>
            </a:endParaRPr>
          </a:p>
          <a:p>
            <a:pPr>
              <a:buNone/>
            </a:pPr>
            <a:r>
              <a:rPr lang="en-ID" sz="2600" dirty="0">
                <a:effectLst/>
                <a:latin typeface="Eras Bold ITC" pitchFamily="34" charset="0"/>
                <a:ea typeface="Arial" panose="020B0604020202020204" pitchFamily="34" charset="0"/>
              </a:rPr>
              <a:t>	</a:t>
            </a:r>
            <a:r>
              <a:rPr lang="en-ID" sz="2600" dirty="0" err="1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Persoalan</a:t>
            </a:r>
            <a:r>
              <a:rPr lang="en-ID" sz="2600" dirty="0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mereka</a:t>
            </a:r>
            <a:r>
              <a:rPr lang="en-ID" sz="2600" dirty="0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adalah</a:t>
            </a:r>
            <a:r>
              <a:rPr lang="en-ID" sz="2600" dirty="0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menyangkut</a:t>
            </a:r>
            <a:r>
              <a:rPr lang="en-ID" sz="2600" dirty="0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masalah</a:t>
            </a:r>
            <a:r>
              <a:rPr lang="en-ID" sz="2600" dirty="0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 wilayah </a:t>
            </a:r>
            <a:r>
              <a:rPr lang="en-ID" sz="2600" dirty="0" err="1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kekuasaan</a:t>
            </a:r>
            <a:r>
              <a:rPr lang="en-ID" sz="2600" dirty="0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. </a:t>
            </a:r>
            <a:r>
              <a:rPr lang="en-ID" sz="2600" dirty="0" err="1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Perang</a:t>
            </a:r>
            <a:r>
              <a:rPr lang="en-ID" sz="2600" dirty="0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ini</a:t>
            </a:r>
            <a:r>
              <a:rPr lang="en-ID" sz="2600" dirty="0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terjadi</a:t>
            </a:r>
            <a:r>
              <a:rPr lang="en-ID" sz="2600" dirty="0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tepat</a:t>
            </a:r>
            <a:r>
              <a:rPr lang="en-ID" sz="2600" dirty="0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setelah</a:t>
            </a:r>
            <a:r>
              <a:rPr lang="en-ID" sz="2600" dirty="0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pemberian</a:t>
            </a:r>
            <a:r>
              <a:rPr lang="en-ID" sz="2600" dirty="0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 Tanah </a:t>
            </a:r>
            <a:r>
              <a:rPr lang="en-ID" sz="2600" dirty="0" err="1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Perjanjian</a:t>
            </a:r>
            <a:r>
              <a:rPr lang="en-ID" sz="2600" dirty="0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kepada</a:t>
            </a:r>
            <a:r>
              <a:rPr lang="en-ID" sz="2600" dirty="0">
                <a:effectLst/>
                <a:latin typeface="Bahnschrift Condensed" panose="020B0502040204020203" pitchFamily="34" charset="0"/>
                <a:ea typeface="Arial" panose="020B0604020202020204" pitchFamily="34" charset="0"/>
              </a:rPr>
              <a:t> Abram.</a:t>
            </a:r>
          </a:p>
          <a:p>
            <a:endParaRPr lang="en-ID" sz="2600" dirty="0">
              <a:latin typeface="Eras Bold ITC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560E5-86A2-54DE-E8B9-E231CE2F4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16" y="1586187"/>
            <a:ext cx="1999661" cy="5096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6A34B-F6B1-22D3-8409-ABE935637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59" y="3169786"/>
            <a:ext cx="2590090" cy="16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68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ABRAHAM (I) : BAPA ORANG BERIMAN - Cahaya Pengharapan Ministries"/>
          <p:cNvPicPr>
            <a:picLocks noChangeAspect="1" noChangeArrowheads="1"/>
          </p:cNvPicPr>
          <p:nvPr/>
        </p:nvPicPr>
        <p:blipFill>
          <a:blip r:embed="rId2"/>
          <a:srcRect l="8822" r="27935"/>
          <a:stretch>
            <a:fillRect/>
          </a:stretch>
        </p:blipFill>
        <p:spPr bwMode="auto">
          <a:xfrm>
            <a:off x="0" y="-1"/>
            <a:ext cx="9143859" cy="6858001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14F4A-7DFC-033C-2642-EDB021521E6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470263"/>
            <a:ext cx="5863590" cy="6202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None/>
            </a:pP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Abram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adalah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satu-satunya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kekuatan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yang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tersisa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di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luar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konflik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.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Alasan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netralitas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Abram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adalah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karena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bagi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Abram, Tanah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Perjanjian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tidak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diperoleh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dengan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kekuatan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senjata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atau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kebijaksanaan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 strategi </a:t>
            </a:r>
            <a:r>
              <a:rPr lang="en-ID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politik</a:t>
            </a: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Arial" panose="020B0604020202020204" pitchFamily="34" charset="0"/>
              </a:rPr>
              <a:t>. </a:t>
            </a:r>
            <a:r>
              <a:rPr lang="en-ID" sz="2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ea typeface="Arial" panose="020B0604020202020204" pitchFamily="34" charset="0"/>
              </a:rPr>
              <a:t>Kerajaan Abram </a:t>
            </a:r>
            <a:r>
              <a:rPr lang="en-ID" sz="2600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ea typeface="Arial" panose="020B0604020202020204" pitchFamily="34" charset="0"/>
              </a:rPr>
              <a:t>adalah</a:t>
            </a:r>
            <a:r>
              <a:rPr lang="en-ID" sz="2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ea typeface="Arial" panose="020B0604020202020204" pitchFamily="34" charset="0"/>
              </a:rPr>
              <a:t>anugerah</a:t>
            </a:r>
            <a:r>
              <a:rPr lang="en-ID" sz="2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  <a:ea typeface="Arial" panose="020B0604020202020204" pitchFamily="34" charset="0"/>
              </a:rPr>
              <a:t>Tuhan</a:t>
            </a:r>
            <a:r>
              <a:rPr lang="en-ID" sz="2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buNone/>
            </a:pPr>
            <a:r>
              <a:rPr lang="en-ID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Satu-satunya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alasan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 Abram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terlibat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dalam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konflik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tersebut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adalah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karena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nasib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keponakannya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yaitu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 Lot, yang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ditawan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selama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pertempuran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Arial" panose="020B0604020202020204" pitchFamily="34" charset="0"/>
              </a:rPr>
              <a:t> [Kejadian14:12,13].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CCAE2-308A-CB6A-DA0C-13D97EEAD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69296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effectLst/>
                <a:latin typeface="Eras Bold ITC" pitchFamily="34" charset="0"/>
                <a:ea typeface="Arial" panose="020B0604020202020204" pitchFamily="34" charset="0"/>
              </a:rPr>
              <a:t>Ellen G. White Alfa dan Omega, </a:t>
            </a:r>
            <a:r>
              <a:rPr lang="en-ID" sz="2800" dirty="0" err="1">
                <a:effectLst/>
                <a:latin typeface="Eras Bold ITC" pitchFamily="34" charset="0"/>
                <a:ea typeface="Arial" panose="020B0604020202020204" pitchFamily="34" charset="0"/>
              </a:rPr>
              <a:t>jld</a:t>
            </a:r>
            <a:r>
              <a:rPr lang="en-ID" sz="2800" dirty="0">
                <a:effectLst/>
                <a:latin typeface="Eras Bold ITC" pitchFamily="34" charset="0"/>
                <a:ea typeface="Arial" panose="020B0604020202020204" pitchFamily="34" charset="0"/>
              </a:rPr>
              <a:t>. 1, </a:t>
            </a:r>
            <a:r>
              <a:rPr lang="en-ID" sz="2800" dirty="0" err="1">
                <a:effectLst/>
                <a:latin typeface="Eras Bold ITC" pitchFamily="34" charset="0"/>
                <a:ea typeface="Arial" panose="020B0604020202020204" pitchFamily="34" charset="0"/>
              </a:rPr>
              <a:t>hlm</a:t>
            </a:r>
            <a:r>
              <a:rPr lang="en-ID" sz="2800" dirty="0">
                <a:effectLst/>
                <a:latin typeface="Eras Bold ITC" pitchFamily="34" charset="0"/>
                <a:ea typeface="Arial" panose="020B0604020202020204" pitchFamily="34" charset="0"/>
              </a:rPr>
              <a:t>. 149.</a:t>
            </a:r>
            <a:endParaRPr lang="en-ID" sz="2800" dirty="0">
              <a:latin typeface="Eras Bold ITC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913E9-682F-B908-ADEB-D92E5B37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" y="1895475"/>
            <a:ext cx="6048375" cy="439102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ID" sz="2400" dirty="0">
                <a:solidFill>
                  <a:schemeClr val="bg1"/>
                </a:solidFill>
                <a:latin typeface="Eras Demi ITC" pitchFamily="34" charset="0"/>
                <a:ea typeface="Arial" panose="020B0604020202020204" pitchFamily="34" charset="0"/>
              </a:rPr>
              <a:t>	“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Abraham yang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tenang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di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hutan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pohon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jati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More,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mendengar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salah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seorang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pengungsi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tentang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cerita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peperangan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, dan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malapetaka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telah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menimpa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kemenakannya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.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Ia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memanjakan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pikiran-pikiran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baik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sehubungan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sikap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Lot yang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tahu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berterima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kasih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. </a:t>
            </a:r>
            <a:r>
              <a:rPr lang="en-ID" sz="24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Di </a:t>
            </a:r>
            <a:r>
              <a:rPr lang="en-ID" sz="24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dalam</a:t>
            </a:r>
            <a:r>
              <a:rPr lang="en-ID" sz="24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dirinya</a:t>
            </a:r>
            <a:r>
              <a:rPr lang="en-ID" sz="24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bangkit</a:t>
            </a:r>
            <a:r>
              <a:rPr lang="en-ID" sz="24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rasa </a:t>
            </a:r>
            <a:r>
              <a:rPr lang="en-ID" sz="24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kasih</a:t>
            </a:r>
            <a:r>
              <a:rPr lang="en-ID" sz="24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sepenuhnya</a:t>
            </a:r>
            <a:r>
              <a:rPr lang="en-ID" sz="24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terhadap</a:t>
            </a:r>
            <a:r>
              <a:rPr lang="en-ID" sz="24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Lot, dan </a:t>
            </a:r>
            <a:r>
              <a:rPr lang="en-ID" sz="24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ia</a:t>
            </a:r>
            <a:r>
              <a:rPr lang="en-ID" sz="24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mengambil</a:t>
            </a:r>
            <a:r>
              <a:rPr lang="en-ID" sz="24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keputusan</a:t>
            </a:r>
            <a:r>
              <a:rPr lang="en-ID" sz="24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untuk</a:t>
            </a:r>
            <a:r>
              <a:rPr lang="en-ID" sz="24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menyelamatkannya</a:t>
            </a:r>
            <a:r>
              <a:rPr lang="en-ID" sz="2400" dirty="0">
                <a:solidFill>
                  <a:srgbClr val="FFFF00"/>
                </a:solidFill>
                <a:effectLst/>
                <a:latin typeface="Gill Sans Ultra Bold Condensed" pitchFamily="34" charset="0"/>
                <a:ea typeface="Arial" panose="020B0604020202020204" pitchFamily="34" charset="0"/>
              </a:rPr>
              <a:t>. 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Abraham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menyediakan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diri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berperang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lebih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dulu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mencari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nasihat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Ilahi</a:t>
            </a:r>
            <a:r>
              <a:rPr lang="en-ID" sz="2400" dirty="0">
                <a:solidFill>
                  <a:schemeClr val="bg1"/>
                </a:solidFill>
                <a:effectLst/>
                <a:latin typeface="Eras Demi ITC" pitchFamily="34" charset="0"/>
                <a:ea typeface="Arial" panose="020B0604020202020204" pitchFamily="34" charset="0"/>
              </a:rPr>
              <a:t>.”</a:t>
            </a:r>
          </a:p>
          <a:p>
            <a:endParaRPr lang="en-ID" sz="2400" dirty="0">
              <a:solidFill>
                <a:schemeClr val="bg1"/>
              </a:solidFill>
              <a:latin typeface="Eras Demi ITC" pitchFamily="34" charset="0"/>
            </a:endParaRPr>
          </a:p>
        </p:txBody>
      </p:sp>
      <p:pic>
        <p:nvPicPr>
          <p:cNvPr id="5" name="Picture 2" descr="Ellen G. White Ellen G White Quotes QuotesGram | Ellen g white, Ellen white,  James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6975" y="2418909"/>
            <a:ext cx="2428892" cy="3238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6351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B9CC8-88F7-1475-F132-6015F4ECF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54" y="483326"/>
            <a:ext cx="5406390" cy="61639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	Abram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berhasil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membawa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kembali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Lot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dan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orang-orang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keluarganya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serta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segala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harta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bendanya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.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Tentu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saja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keberhasilan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Abram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menjadikan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pengaruhnya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di wilayah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menjadi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lebih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besar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orang-orang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segan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Abram, dan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dapat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belajar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lebih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banyak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tentang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iman</a:t>
            </a:r>
            <a:r>
              <a:rPr lang="en-ID" sz="3200" dirty="0">
                <a:solidFill>
                  <a:schemeClr val="bg1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Abram.</a:t>
            </a:r>
          </a:p>
          <a:p>
            <a:endParaRPr lang="en-ID" sz="32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pic>
        <p:nvPicPr>
          <p:cNvPr id="7170" name="Picture 2" descr="PUISI: ABRAHAM – KATOLIKANA"/>
          <p:cNvPicPr>
            <a:picLocks noChangeAspect="1" noChangeArrowheads="1"/>
          </p:cNvPicPr>
          <p:nvPr/>
        </p:nvPicPr>
        <p:blipFill>
          <a:blip r:embed="rId3"/>
          <a:srcRect l="14807" r="15566"/>
          <a:stretch>
            <a:fillRect/>
          </a:stretch>
        </p:blipFill>
        <p:spPr bwMode="auto">
          <a:xfrm>
            <a:off x="5721532" y="1959430"/>
            <a:ext cx="2943621" cy="390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35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6008712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4577A-E7A4-D416-280A-1E9721DD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0623"/>
            <a:ext cx="7886700" cy="1325563"/>
          </a:xfrm>
        </p:spPr>
        <p:txBody>
          <a:bodyPr/>
          <a:lstStyle/>
          <a:p>
            <a:pPr algn="ctr"/>
            <a:r>
              <a:rPr lang="en-ID" sz="3200" dirty="0">
                <a:solidFill>
                  <a:srgbClr val="FFFF00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PERSEPULUHAN MELKISEDEK</a:t>
            </a:r>
            <a:br>
              <a:rPr lang="en-ID" sz="3200" dirty="0">
                <a:solidFill>
                  <a:srgbClr val="FFFF00"/>
                </a:solidFill>
                <a:effectLst/>
                <a:latin typeface="Impact" pitchFamily="34" charset="0"/>
                <a:ea typeface="Arial" panose="020B0604020202020204" pitchFamily="34" charset="0"/>
              </a:rPr>
            </a:br>
            <a:r>
              <a:rPr lang="en-ID" sz="2800" dirty="0" err="1">
                <a:solidFill>
                  <a:schemeClr val="bg1"/>
                </a:solidFill>
                <a:effectLst/>
                <a:latin typeface="Bernard MT Condensed" pitchFamily="18" charset="0"/>
                <a:ea typeface="Arial" panose="020B0604020202020204" pitchFamily="34" charset="0"/>
              </a:rPr>
              <a:t>Kamis</a:t>
            </a:r>
            <a:r>
              <a:rPr lang="en-ID" sz="2800" dirty="0">
                <a:solidFill>
                  <a:schemeClr val="bg1"/>
                </a:solidFill>
                <a:effectLst/>
                <a:latin typeface="Bernard MT Condensed" pitchFamily="18" charset="0"/>
                <a:ea typeface="Arial" panose="020B0604020202020204" pitchFamily="34" charset="0"/>
              </a:rPr>
              <a:t>, 5 Mei 2022</a:t>
            </a:r>
            <a:endParaRPr lang="en-ID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9A129-D7B5-C694-46C1-1CA6C126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74171"/>
            <a:ext cx="7065373" cy="4498431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en-ID" sz="3200" dirty="0" err="1">
                <a:effectLst/>
                <a:latin typeface="Eras Bold ITC" pitchFamily="34" charset="0"/>
                <a:ea typeface="Arial" panose="020B0604020202020204" pitchFamily="34" charset="0"/>
              </a:rPr>
              <a:t>Kejadian</a:t>
            </a:r>
            <a:r>
              <a:rPr lang="en-ID" sz="3200" dirty="0">
                <a:effectLst/>
                <a:latin typeface="Eras Bold ITC" pitchFamily="34" charset="0"/>
                <a:ea typeface="Arial" panose="020B0604020202020204" pitchFamily="34" charset="0"/>
              </a:rPr>
              <a:t> 14:18-20 </a:t>
            </a:r>
          </a:p>
          <a:p>
            <a:pPr algn="ctr">
              <a:lnSpc>
                <a:spcPct val="115000"/>
              </a:lnSpc>
              <a:buNone/>
            </a:pP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	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Melkisedek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, raja Salem,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membawa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roti dan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anggur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;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ia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seorang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imam Allah Yang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Mahatinggi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. Lalu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ia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memberkati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Abram,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katanya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: "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Diberkatilah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kiranya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Abram oleh Allah Yang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Mahatinggi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Pencipta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langit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bumi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, dan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terpujilah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Allah Yang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Mahatinggi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, yang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telah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menyerahkan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musuhmu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ke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tanganmu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." Lalu Abram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memberikan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kepadanya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sepersepuluh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dari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semuanya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.</a:t>
            </a:r>
          </a:p>
          <a:p>
            <a:pPr algn="ctr"/>
            <a:endParaRPr lang="en-ID" sz="2400" dirty="0"/>
          </a:p>
        </p:txBody>
      </p:sp>
      <p:pic>
        <p:nvPicPr>
          <p:cNvPr id="6146" name="Picture 2" descr="images.tokopedia.net/img/cache/700/product-1/20..."/>
          <p:cNvPicPr>
            <a:picLocks noChangeAspect="1" noChangeArrowheads="1"/>
          </p:cNvPicPr>
          <p:nvPr/>
        </p:nvPicPr>
        <p:blipFill>
          <a:blip r:embed="rId4"/>
          <a:srcRect l="10437" t="7853" r="10354" b="7890"/>
          <a:stretch>
            <a:fillRect/>
          </a:stretch>
        </p:blipFill>
        <p:spPr bwMode="auto">
          <a:xfrm>
            <a:off x="6844939" y="1214846"/>
            <a:ext cx="1998617" cy="2834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48833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369974-806E-CD30-E6B6-D2B8AEEA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436"/>
            <a:ext cx="9144000" cy="121547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b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</a:b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Siapakah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Melkisedek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, dan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mengapa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Abraham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memberikan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persepuluhan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kepadanya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? </a:t>
            </a:r>
            <a:b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</a:b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Kej</a:t>
            </a:r>
            <a:r>
              <a:rPr lang="en-ID" sz="24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adian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14:18-24,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Ibrani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7:1-10</a:t>
            </a:r>
            <a:b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</a:br>
            <a:endParaRPr lang="en-ID" sz="2400" dirty="0">
              <a:solidFill>
                <a:srgbClr val="FFFF00"/>
              </a:solidFill>
              <a:latin typeface="Eras Bold ITC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9167" y="4288066"/>
            <a:ext cx="7367450" cy="2392963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Ketika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menyambut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Abraham,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Melkisedek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membawa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roti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anggur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,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ini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bukanlah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kebiasaan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dari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para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raja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tetapi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berhubungan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dengan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berkat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pujian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yang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ditujukan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kepada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Tuhan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.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Jadi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,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sosok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Melkisedek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sarat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dengan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makna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rohani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2229" y="1885630"/>
            <a:ext cx="7354389" cy="2092881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Melkisedek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berasal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dari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Kota Salem, yang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berarti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"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damai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,"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kata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tsedek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dalam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nama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Melkisedek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berarti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"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keadilan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".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Arti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nama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ini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muncul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kontras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dengan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nama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raja Sodom,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Bera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[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artinya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: "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dalam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kejahatan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"],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raja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Gomora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,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Birsha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[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artinya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: "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dalam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kekejian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"].</a:t>
            </a:r>
            <a:endParaRPr lang="en-US" sz="2600" dirty="0"/>
          </a:p>
        </p:txBody>
      </p:sp>
      <p:sp>
        <p:nvSpPr>
          <p:cNvPr id="8" name="Rectangle 7"/>
          <p:cNvSpPr/>
          <p:nvPr/>
        </p:nvSpPr>
        <p:spPr>
          <a:xfrm>
            <a:off x="662096" y="1589688"/>
            <a:ext cx="4572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096" y="4288066"/>
            <a:ext cx="4572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9241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3851" y="2063932"/>
            <a:ext cx="7445830" cy="4428942"/>
          </a:xfrm>
          <a:solidFill>
            <a:schemeClr val="bg1">
              <a:alpha val="77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	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Melkisedek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muncul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setelah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pembalikan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kekerasan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kejahatan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yang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diwakili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oleh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raja-raja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Kanaan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lainnya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.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Perikop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ini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juga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berisi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referensi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alkitabiah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pertama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untuk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kata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"imam".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Asosiasi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Melkisedek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dengan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"Allah Yang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Mahatinggi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" yang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disebutkan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Abraham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dengan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jelas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menunjukkan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bahwa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Abraham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melihatnya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sebagai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imam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dari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Tuhan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yang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dilayani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Abraham,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karena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itu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ia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memberikan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persepuluhan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Franklin Gothic Demi Cond" pitchFamily="34" charset="0"/>
                <a:ea typeface="Arial" panose="020B0604020202020204" pitchFamily="34" charset="0"/>
              </a:rPr>
              <a:t>kepadanya</a:t>
            </a:r>
            <a:r>
              <a:rPr lang="en-ID" sz="2600" dirty="0">
                <a:latin typeface="Franklin Gothic Demi Cond" pitchFamily="34" charset="0"/>
                <a:ea typeface="Arial" panose="020B0604020202020204" pitchFamily="34" charset="0"/>
              </a:rPr>
              <a:t>. </a:t>
            </a:r>
            <a:r>
              <a:rPr lang="en-ID" sz="2600" dirty="0" err="1">
                <a:latin typeface="Eras Bold ITC" panose="020B0907030504020204" pitchFamily="34" charset="0"/>
                <a:ea typeface="Arial" panose="020B0604020202020204" pitchFamily="34" charset="0"/>
              </a:rPr>
              <a:t>Namun</a:t>
            </a:r>
            <a:r>
              <a:rPr lang="en-ID" sz="2600" dirty="0">
                <a:latin typeface="Eras Bold ITC" panose="020B0907030504020204" pitchFamily="34" charset="0"/>
                <a:ea typeface="Arial" panose="020B0604020202020204" pitchFamily="34" charset="0"/>
              </a:rPr>
              <a:t>, </a:t>
            </a:r>
            <a:r>
              <a:rPr lang="en-ID" sz="2600" dirty="0" err="1">
                <a:latin typeface="Eras Bold ITC" panose="020B0907030504020204" pitchFamily="34" charset="0"/>
                <a:ea typeface="Arial" panose="020B0604020202020204" pitchFamily="34" charset="0"/>
              </a:rPr>
              <a:t>Melkisedek</a:t>
            </a:r>
            <a:r>
              <a:rPr lang="en-ID" sz="26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  <a:ea typeface="Arial" panose="020B0604020202020204" pitchFamily="34" charset="0"/>
              </a:rPr>
              <a:t>tidak</a:t>
            </a:r>
            <a:r>
              <a:rPr lang="en-ID" sz="26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  <a:ea typeface="Arial" panose="020B0604020202020204" pitchFamily="34" charset="0"/>
              </a:rPr>
              <a:t>boleh</a:t>
            </a:r>
            <a:r>
              <a:rPr lang="en-ID" sz="26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  <a:ea typeface="Arial" panose="020B0604020202020204" pitchFamily="34" charset="0"/>
              </a:rPr>
              <a:t>diidentifikasikan</a:t>
            </a:r>
            <a:r>
              <a:rPr lang="en-ID" sz="26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  <a:ea typeface="Arial" panose="020B0604020202020204" pitchFamily="34" charset="0"/>
              </a:rPr>
              <a:t>dengan</a:t>
            </a:r>
            <a:r>
              <a:rPr lang="en-ID" sz="26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  <a:ea typeface="Arial" panose="020B0604020202020204" pitchFamily="34" charset="0"/>
              </a:rPr>
              <a:t>Kristus</a:t>
            </a:r>
            <a:r>
              <a:rPr lang="en-ID" sz="2600" dirty="0">
                <a:latin typeface="Eras Bold ITC" panose="020B0907030504020204" pitchFamily="34" charset="0"/>
                <a:ea typeface="Arial" panose="020B0604020202020204" pitchFamily="34" charset="0"/>
              </a:rPr>
              <a:t>. </a:t>
            </a:r>
            <a:r>
              <a:rPr lang="en-ID" sz="2600" dirty="0" err="1">
                <a:latin typeface="Eras Bold ITC" panose="020B0907030504020204" pitchFamily="34" charset="0"/>
                <a:ea typeface="Arial" panose="020B0604020202020204" pitchFamily="34" charset="0"/>
              </a:rPr>
              <a:t>Dia</a:t>
            </a:r>
            <a:r>
              <a:rPr lang="en-ID" sz="26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  <a:ea typeface="Arial" panose="020B0604020202020204" pitchFamily="34" charset="0"/>
              </a:rPr>
              <a:t>adalah</a:t>
            </a:r>
            <a:r>
              <a:rPr lang="en-ID" sz="26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  <a:ea typeface="Arial" panose="020B0604020202020204" pitchFamily="34" charset="0"/>
              </a:rPr>
              <a:t>perwakilan</a:t>
            </a:r>
            <a:r>
              <a:rPr lang="en-ID" sz="2600" dirty="0">
                <a:latin typeface="Eras Bold ITC" panose="020B0907030504020204" pitchFamily="34" charset="0"/>
                <a:ea typeface="Arial" panose="020B0604020202020204" pitchFamily="34" charset="0"/>
              </a:rPr>
              <a:t> Allah di </a:t>
            </a:r>
            <a:r>
              <a:rPr lang="en-ID" sz="2600" dirty="0" err="1">
                <a:latin typeface="Eras Bold ITC" panose="020B0907030504020204" pitchFamily="34" charset="0"/>
                <a:ea typeface="Arial" panose="020B0604020202020204" pitchFamily="34" charset="0"/>
              </a:rPr>
              <a:t>antara</a:t>
            </a:r>
            <a:r>
              <a:rPr lang="en-ID" sz="2600" dirty="0">
                <a:latin typeface="Eras Bold ITC" panose="020B0907030504020204" pitchFamily="34" charset="0"/>
                <a:ea typeface="Arial" panose="020B0604020202020204" pitchFamily="34" charset="0"/>
              </a:rPr>
              <a:t> orang-orang pada zaman </a:t>
            </a:r>
            <a:r>
              <a:rPr lang="en-ID" sz="2600" dirty="0" err="1">
                <a:latin typeface="Eras Bold ITC" panose="020B0907030504020204" pitchFamily="34" charset="0"/>
                <a:ea typeface="Arial" panose="020B0604020202020204" pitchFamily="34" charset="0"/>
              </a:rPr>
              <a:t>itu</a:t>
            </a:r>
            <a:r>
              <a:rPr lang="en-ID" sz="2600" dirty="0">
                <a:latin typeface="Eras Bold ITC" panose="020B0907030504020204" pitchFamily="34" charset="0"/>
                <a:ea typeface="Arial" panose="020B0604020202020204" pitchFamily="34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369974-806E-CD30-E6B6-D2B8AEEA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124039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b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</a:b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Siapakah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Melkisedek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, dan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mengapa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Abraham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memberikan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persepuluhan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kepadanya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? </a:t>
            </a:r>
            <a:b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</a:b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Kej</a:t>
            </a:r>
            <a:r>
              <a:rPr lang="en-ID" sz="24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adian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14:18-24, </a:t>
            </a:r>
            <a:r>
              <a:rPr lang="en-ID" sz="2400" dirty="0" err="1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Ibrani</a:t>
            </a:r>
            <a: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  <a:t> 7:1-10</a:t>
            </a:r>
            <a:br>
              <a:rPr lang="en-ID" sz="2400" dirty="0">
                <a:solidFill>
                  <a:srgbClr val="FFFF00"/>
                </a:solidFill>
                <a:effectLst/>
                <a:latin typeface="Eras Bold ITC" pitchFamily="34" charset="0"/>
                <a:ea typeface="Arial" panose="020B0604020202020204" pitchFamily="34" charset="0"/>
              </a:rPr>
            </a:br>
            <a:endParaRPr lang="en-ID" sz="2400" dirty="0">
              <a:solidFill>
                <a:srgbClr val="FFFF00"/>
              </a:solidFill>
              <a:latin typeface="Eras Bold ITC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3326" y="2781551"/>
            <a:ext cx="4572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40EF3-1DAC-4757-E44E-E0FF1679A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12" y="326571"/>
            <a:ext cx="6608174" cy="276932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	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Ungkapan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bahwa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Abraham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memberikan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kepada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Melkisedek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sepersepuluh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dari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semuanya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"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menunjukkan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sebuah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respons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kepada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Allah, "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Pencipta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langit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bumi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" [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Kej</a:t>
            </a:r>
            <a:r>
              <a:rPr lang="en-ID" sz="2400" dirty="0" err="1">
                <a:latin typeface="Eras Demi ITC" pitchFamily="34" charset="0"/>
                <a:ea typeface="Arial" panose="020B0604020202020204" pitchFamily="34" charset="0"/>
              </a:rPr>
              <a:t>adian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14: 19]. Hal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ini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menyinggung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pendahuluan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dari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kisah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Penciptaan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[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Kej</a:t>
            </a:r>
            <a:r>
              <a:rPr lang="en-ID" sz="2400" dirty="0" err="1">
                <a:latin typeface="Eras Demi ITC" pitchFamily="34" charset="0"/>
                <a:ea typeface="Arial" panose="020B0604020202020204" pitchFamily="34" charset="0"/>
              </a:rPr>
              <a:t>adian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1:1], di mana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frasa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"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langit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bumi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"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berarti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totalitas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atau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"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keseluruhan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". </a:t>
            </a:r>
            <a:endParaRPr lang="en-ID" sz="2400" dirty="0">
              <a:latin typeface="Eras Demi ITC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8389" y="3597494"/>
            <a:ext cx="56295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Persepuluhan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dipahami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sebagai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ungkapan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rasa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syukur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kepada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Sang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Pencipta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, yang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memiliki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segalanya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(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Ibrani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7:2-6,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Kejadian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28: 22).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Paradoksnya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adalah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bahwa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persepuluhan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dipahami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oleh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para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penyembah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bukan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sebagai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pemberian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kepada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Tuhan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,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tetapi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sebagai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hadiah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dari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Tuhan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,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karena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Tuhan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memberi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kita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Franklin Gothic Demi Cond" pitchFamily="34" charset="0"/>
                <a:ea typeface="Arial" panose="020B0604020202020204" pitchFamily="34" charset="0"/>
              </a:rPr>
              <a:t>segalanya</a:t>
            </a:r>
            <a:r>
              <a:rPr lang="en-ID" sz="2000" dirty="0">
                <a:latin typeface="Franklin Gothic Demi Cond" pitchFamily="34" charset="0"/>
                <a:ea typeface="Arial" panose="020B0604020202020204" pitchFamily="34" charset="0"/>
              </a:rPr>
              <a:t>. 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Di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samping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itu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,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pemberian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persepuluhan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oleh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Abraham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menunjukkan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imannya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kepada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Pencipta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dan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Juruselamatnya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.</a:t>
            </a:r>
          </a:p>
        </p:txBody>
      </p:sp>
      <p:pic>
        <p:nvPicPr>
          <p:cNvPr id="4098" name="Picture 2" descr="Abraham : Menjadi Bapa Banyak Bangsa karena Iman | Abbalove Ministries"/>
          <p:cNvPicPr>
            <a:picLocks noChangeAspect="1" noChangeArrowheads="1"/>
          </p:cNvPicPr>
          <p:nvPr/>
        </p:nvPicPr>
        <p:blipFill>
          <a:blip r:embed="rId3"/>
          <a:srcRect l="-1264" t="4132" r="60036" b="14982"/>
          <a:stretch>
            <a:fillRect/>
          </a:stretch>
        </p:blipFill>
        <p:spPr bwMode="auto">
          <a:xfrm>
            <a:off x="6884126" y="297274"/>
            <a:ext cx="1946365" cy="2863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B660D0-09B4-0955-A1C5-80A2FE17A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8813"/>
            <a:ext cx="3267075" cy="215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45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6F1D6-0ECC-F70E-CCEA-A39419BF4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EC57D-760B-B823-8231-1A1C5918C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536"/>
            <a:ext cx="9144000" cy="695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8354" y="958168"/>
            <a:ext cx="7236823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Sama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seperti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 Abram,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kita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dipanggil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untuk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 "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keluar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"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dari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zona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nyaman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untuk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menemukan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jati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diri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,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meninggalkan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 Babel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dan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membangun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itchFamily="34" charset="0"/>
                <a:ea typeface="Arial" panose="020B0604020202020204" pitchFamily="34" charset="0"/>
              </a:rPr>
              <a:t>identitas</a:t>
            </a:r>
            <a:r>
              <a:rPr lang="en-ID" sz="2000" dirty="0">
                <a:latin typeface="Gill Sans Ultra Bold Condensed" pitchFamily="34" charset="0"/>
                <a:ea typeface="Arial" panose="020B0604020202020204" pitchFamily="34" charset="0"/>
              </a:rPr>
              <a:t>.</a:t>
            </a:r>
            <a:endParaRPr lang="en-US" sz="2000" dirty="0">
              <a:latin typeface="Gill Sans Ultra Bold Condens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2229" y="2105186"/>
            <a:ext cx="726294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Sama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seperti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Abram, </a:t>
            </a:r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Tuhan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tidak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pernah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meninggalkan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kita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, </a:t>
            </a:r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Ia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selalu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menolong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kita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untuk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keluar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dari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kesulitan</a:t>
            </a:r>
            <a:r>
              <a:rPr lang="en-ID" sz="2000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. 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502227" y="3254718"/>
            <a:ext cx="7262949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Sama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seperti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Abram,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hubungan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baik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Tuhan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mempengaruhi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hubungan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baik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orang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lain,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bahkan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orang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berbuat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jahat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Franklin Gothic Heavy" pitchFamily="34" charset="0"/>
                <a:ea typeface="Arial" panose="020B0604020202020204" pitchFamily="34" charset="0"/>
              </a:rPr>
              <a:t>.</a:t>
            </a:r>
            <a:endParaRPr lang="en-US" sz="2000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89166" y="5619095"/>
            <a:ext cx="7302137" cy="1015663"/>
          </a:xfrm>
          <a:prstGeom prst="rect">
            <a:avLst/>
          </a:prstGeom>
          <a:solidFill>
            <a:srgbClr val="5B355B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Sama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seperti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Abram,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pemberian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persepuluhan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menunjukkan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iman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kita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kepada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Pencipta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dan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Juruselamat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&amp;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sebagai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ungkapan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rasa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syukur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kepada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Sang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Pencipta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, yang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memiliki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segalanya</a:t>
            </a:r>
            <a:r>
              <a:rPr lang="en-ID" sz="2000" dirty="0">
                <a:solidFill>
                  <a:srgbClr val="FFFF00"/>
                </a:solidFill>
                <a:latin typeface="Impact" pitchFamily="34" charset="0"/>
                <a:ea typeface="Arial" panose="020B0604020202020204" pitchFamily="34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5291" y="4472077"/>
            <a:ext cx="7249886" cy="1015663"/>
          </a:xfrm>
          <a:prstGeom prst="rect">
            <a:avLst/>
          </a:prstGeom>
          <a:solidFill>
            <a:srgbClr val="CC0066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Sama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seperti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Abram,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keberhasilan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semuanya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karena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campur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tangan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Tuhan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,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dan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itu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membawa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pengaruh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bagi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pertumbuhan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iman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orang-orang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ada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di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sekitar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Berlin Sans FB" pitchFamily="34" charset="0"/>
                <a:ea typeface="Arial" panose="020B0604020202020204" pitchFamily="34" charset="0"/>
              </a:rPr>
              <a:t>.</a:t>
            </a:r>
            <a:endParaRPr lang="en-US" sz="20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44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F62E6F-74D8-A2B7-6211-C40EC17871D1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B5D6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CuadroTexto 26">
            <a:extLst>
              <a:ext uri="{FF2B5EF4-FFF2-40B4-BE49-F238E27FC236}">
                <a16:creationId xmlns:a16="http://schemas.microsoft.com/office/drawing/2014/main" id="{15B71BE6-AC53-9B91-AD1F-C735D645CDE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24300" y="406400"/>
            <a:ext cx="4933950" cy="288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b="1" dirty="0"/>
              <a:t>Abraham disebut “bapa semua orang percaya” (Roma 4:11).</a:t>
            </a:r>
            <a:endParaRPr lang="es-ES" b="1" dirty="0"/>
          </a:p>
          <a:p>
            <a:pPr>
              <a:spcBef>
                <a:spcPts val="600"/>
              </a:spcBef>
            </a:pPr>
            <a:r>
              <a:rPr lang="en-US" b="1" dirty="0" err="1"/>
              <a:t>Iman</a:t>
            </a:r>
            <a:r>
              <a:rPr lang="en-US" b="1" dirty="0"/>
              <a:t> </a:t>
            </a:r>
            <a:r>
              <a:rPr lang="en-US" b="1" dirty="0" err="1"/>
              <a:t>adalah</a:t>
            </a:r>
            <a:r>
              <a:rPr lang="en-US" b="1" dirty="0"/>
              <a:t> </a:t>
            </a:r>
            <a:r>
              <a:rPr lang="en-US" b="1" dirty="0" err="1"/>
              <a:t>kekuatan</a:t>
            </a:r>
            <a:r>
              <a:rPr lang="en-US" b="1" dirty="0"/>
              <a:t> </a:t>
            </a:r>
            <a:r>
              <a:rPr lang="en-US" b="1" dirty="0" err="1"/>
              <a:t>utama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hidupnya</a:t>
            </a:r>
            <a:r>
              <a:rPr lang="en-US" b="1" dirty="0"/>
              <a:t>. </a:t>
            </a:r>
            <a:r>
              <a:rPr lang="en-US" b="1" dirty="0" err="1"/>
              <a:t>Selalu</a:t>
            </a:r>
            <a:r>
              <a:rPr lang="en-US" b="1" dirty="0"/>
              <a:t>? Yah, </a:t>
            </a:r>
            <a:r>
              <a:rPr lang="en-US" b="1" dirty="0" err="1"/>
              <a:t>dia</a:t>
            </a:r>
            <a:r>
              <a:rPr lang="en-US" b="1" dirty="0"/>
              <a:t> </a:t>
            </a:r>
            <a:r>
              <a:rPr lang="en-US" b="1" dirty="0" err="1"/>
              <a:t>juga</a:t>
            </a:r>
            <a:r>
              <a:rPr lang="en-US" b="1" dirty="0"/>
              <a:t> </a:t>
            </a:r>
            <a:r>
              <a:rPr lang="en-US" b="1" dirty="0" err="1"/>
              <a:t>jatuh</a:t>
            </a:r>
            <a:r>
              <a:rPr lang="en-US" b="1" dirty="0"/>
              <a:t> </a:t>
            </a:r>
            <a:r>
              <a:rPr lang="en-US" b="1" dirty="0" err="1"/>
              <a:t>beberapa</a:t>
            </a:r>
            <a:r>
              <a:rPr lang="en-US" b="1" dirty="0"/>
              <a:t> kali. </a:t>
            </a:r>
            <a:r>
              <a:rPr lang="en-US" b="1" dirty="0" err="1"/>
              <a:t>Lagipula</a:t>
            </a:r>
            <a:r>
              <a:rPr lang="en-US" b="1" dirty="0"/>
              <a:t>, </a:t>
            </a:r>
            <a:r>
              <a:rPr lang="en-US" b="1" dirty="0" err="1"/>
              <a:t>dia</a:t>
            </a:r>
            <a:r>
              <a:rPr lang="en-US" b="1" dirty="0"/>
              <a:t> </a:t>
            </a:r>
            <a:r>
              <a:rPr lang="en-US" b="1" dirty="0" err="1"/>
              <a:t>tidak</a:t>
            </a:r>
            <a:r>
              <a:rPr lang="en-US" b="1" dirty="0"/>
              <a:t> </a:t>
            </a:r>
            <a:r>
              <a:rPr lang="en-US" b="1" dirty="0" err="1"/>
              <a:t>sempurna</a:t>
            </a:r>
            <a:r>
              <a:rPr lang="en-US" b="1" dirty="0"/>
              <a:t>.</a:t>
            </a:r>
            <a:endParaRPr lang="es-E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73FACA-8DF9-180A-DB25-D81A6D2E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" y="646262"/>
            <a:ext cx="3935491" cy="2404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125E18-B75F-C561-332C-924A85D56076}"/>
              </a:ext>
            </a:extLst>
          </p:cNvPr>
          <p:cNvSpPr txBox="1"/>
          <p:nvPr/>
        </p:nvSpPr>
        <p:spPr>
          <a:xfrm>
            <a:off x="304799" y="3524250"/>
            <a:ext cx="54387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/>
              <a:t>Mari </a:t>
            </a:r>
            <a:r>
              <a:rPr lang="en-US" sz="2400" b="1" dirty="0" err="1"/>
              <a:t>kita</a:t>
            </a:r>
            <a:r>
              <a:rPr lang="en-US" sz="2400" b="1" dirty="0"/>
              <a:t> </a:t>
            </a:r>
            <a:r>
              <a:rPr lang="en-US" sz="2400" b="1" dirty="0" err="1"/>
              <a:t>pelajari</a:t>
            </a:r>
            <a:r>
              <a:rPr lang="en-US" sz="2400" b="1" dirty="0"/>
              <a:t> </a:t>
            </a:r>
            <a:r>
              <a:rPr lang="en-US" sz="2400" b="1" dirty="0" err="1"/>
              <a:t>langkah</a:t>
            </a:r>
            <a:r>
              <a:rPr lang="en-US" sz="2400" b="1" dirty="0"/>
              <a:t> </a:t>
            </a:r>
            <a:r>
              <a:rPr lang="en-US" sz="2400" b="1" dirty="0" err="1"/>
              <a:t>pertamanya</a:t>
            </a:r>
            <a:r>
              <a:rPr lang="en-US" sz="2400" b="1" dirty="0"/>
              <a:t> </a:t>
            </a:r>
            <a:r>
              <a:rPr lang="en-US" sz="2400" b="1" dirty="0" err="1"/>
              <a:t>sejak</a:t>
            </a:r>
            <a:r>
              <a:rPr lang="en-US" sz="2400" b="1" dirty="0"/>
              <a:t> </a:t>
            </a:r>
            <a:r>
              <a:rPr lang="en-US" sz="2400" b="1" dirty="0" err="1"/>
              <a:t>keluar</a:t>
            </a:r>
            <a:r>
              <a:rPr lang="en-US" sz="2400" b="1" dirty="0"/>
              <a:t> </a:t>
            </a:r>
            <a:r>
              <a:rPr lang="en-US" sz="2400" b="1" dirty="0" err="1"/>
              <a:t>dari</a:t>
            </a:r>
            <a:r>
              <a:rPr lang="en-US" sz="2400" b="1" dirty="0"/>
              <a:t> </a:t>
            </a:r>
            <a:r>
              <a:rPr lang="en-US" sz="2400" b="1" dirty="0" err="1"/>
              <a:t>Kasdim</a:t>
            </a:r>
            <a:r>
              <a:rPr lang="en-US" sz="2400" b="1" dirty="0"/>
              <a:t> </a:t>
            </a:r>
            <a:r>
              <a:rPr lang="en-US" sz="2400" b="1" dirty="0" err="1"/>
              <a:t>hingga</a:t>
            </a:r>
            <a:r>
              <a:rPr lang="en-US" sz="2400" b="1" dirty="0"/>
              <a:t> </a:t>
            </a:r>
            <a:r>
              <a:rPr lang="en-US" sz="2400" b="1" dirty="0" err="1"/>
              <a:t>keterlibatannya</a:t>
            </a:r>
            <a:r>
              <a:rPr lang="en-US" sz="2400" b="1" dirty="0"/>
              <a:t> </a:t>
            </a:r>
            <a:r>
              <a:rPr lang="en-US" sz="2400" b="1" dirty="0" err="1"/>
              <a:t>dalam</a:t>
            </a:r>
            <a:r>
              <a:rPr lang="en-US" sz="2400" b="1" dirty="0"/>
              <a:t> </a:t>
            </a:r>
            <a:r>
              <a:rPr lang="en-US" sz="2400" b="1" dirty="0" err="1"/>
              <a:t>perang</a:t>
            </a:r>
            <a:r>
              <a:rPr lang="en-US" sz="2400" b="1" dirty="0"/>
              <a:t> di Kanaan. Kita </a:t>
            </a:r>
            <a:r>
              <a:rPr lang="en-US" sz="2400" b="1" dirty="0" err="1"/>
              <a:t>akan</a:t>
            </a:r>
            <a:r>
              <a:rPr lang="en-US" sz="2400" b="1" dirty="0"/>
              <a:t> </a:t>
            </a:r>
            <a:r>
              <a:rPr lang="en-US" sz="2400" b="1" dirty="0" err="1"/>
              <a:t>mengunjungi</a:t>
            </a:r>
            <a:r>
              <a:rPr lang="en-US" sz="2400" b="1" dirty="0"/>
              <a:t> </a:t>
            </a:r>
            <a:r>
              <a:rPr lang="en-US" sz="2400" b="1" dirty="0" err="1"/>
              <a:t>kembali</a:t>
            </a:r>
            <a:r>
              <a:rPr lang="en-US" sz="2400" b="1" dirty="0"/>
              <a:t> </a:t>
            </a:r>
            <a:r>
              <a:rPr lang="en-US" sz="2400" b="1" dirty="0" err="1"/>
              <a:t>tempat-tempat</a:t>
            </a:r>
            <a:r>
              <a:rPr lang="en-US" sz="2400" b="1" dirty="0"/>
              <a:t> di mana </a:t>
            </a:r>
            <a:r>
              <a:rPr lang="en-US" sz="2400" b="1" dirty="0" err="1"/>
              <a:t>dia</a:t>
            </a:r>
            <a:r>
              <a:rPr lang="en-US" sz="2400" b="1" dirty="0"/>
              <a:t> </a:t>
            </a:r>
            <a:r>
              <a:rPr lang="en-US" sz="2400" b="1" dirty="0" err="1"/>
              <a:t>membangun</a:t>
            </a:r>
            <a:r>
              <a:rPr lang="en-US" sz="2400" b="1" dirty="0"/>
              <a:t> </a:t>
            </a:r>
            <a:r>
              <a:rPr lang="id-ID" sz="2400" b="1" dirty="0"/>
              <a:t>mezbah </a:t>
            </a:r>
            <a:r>
              <a:rPr lang="en-US" sz="2400" b="1" dirty="0" err="1"/>
              <a:t>untuk</a:t>
            </a:r>
            <a:r>
              <a:rPr lang="en-US" sz="2400" b="1" dirty="0"/>
              <a:t> </a:t>
            </a:r>
            <a:r>
              <a:rPr lang="en-US" sz="2400" b="1" dirty="0" err="1"/>
              <a:t>menyembah</a:t>
            </a:r>
            <a:r>
              <a:rPr lang="en-US" sz="2400" b="1" dirty="0"/>
              <a:t> </a:t>
            </a:r>
            <a:r>
              <a:rPr lang="en-US" sz="2400" b="1" dirty="0" err="1"/>
              <a:t>Tuhan</a:t>
            </a:r>
            <a:r>
              <a:rPr lang="en-US" sz="2400" b="1" dirty="0"/>
              <a:t> </a:t>
            </a:r>
            <a:r>
              <a:rPr lang="en-US" sz="2400" b="1" dirty="0" err="1"/>
              <a:t>karena</a:t>
            </a:r>
            <a:r>
              <a:rPr lang="en-US" sz="2400" b="1" dirty="0"/>
              <a:t> </a:t>
            </a:r>
            <a:r>
              <a:rPr lang="en-US" sz="2400" b="1" dirty="0" err="1"/>
              <a:t>iman</a:t>
            </a:r>
            <a:r>
              <a:rPr lang="en-US" sz="2400" b="1" dirty="0"/>
              <a:t> dan </a:t>
            </a:r>
            <a:r>
              <a:rPr lang="en-US" sz="2400" b="1" dirty="0" err="1"/>
              <a:t>kepercayaannya</a:t>
            </a:r>
            <a:r>
              <a:rPr lang="en-US" sz="2400" b="1" dirty="0"/>
              <a:t> </a:t>
            </a:r>
            <a:r>
              <a:rPr lang="en-US" sz="2400" b="1" dirty="0" err="1"/>
              <a:t>kepada</a:t>
            </a:r>
            <a:r>
              <a:rPr lang="en-US" sz="2400" b="1" dirty="0"/>
              <a:t>-Nya </a:t>
            </a:r>
            <a:r>
              <a:rPr lang="en-US" sz="2400" b="1" dirty="0" err="1"/>
              <a:t>tumbuh</a:t>
            </a:r>
            <a:r>
              <a:rPr lang="en-US" sz="2400" b="1" dirty="0"/>
              <a:t> </a:t>
            </a:r>
            <a:r>
              <a:rPr lang="en-US" sz="2400" b="1" dirty="0" err="1"/>
              <a:t>secara</a:t>
            </a:r>
            <a:r>
              <a:rPr lang="en-US" sz="2400" b="1" dirty="0"/>
              <a:t> </a:t>
            </a:r>
            <a:r>
              <a:rPr lang="en-US" sz="2400" b="1" dirty="0" err="1"/>
              <a:t>bertahap</a:t>
            </a:r>
            <a:r>
              <a:rPr lang="en-US" sz="2400" b="1" dirty="0"/>
              <a:t>.</a:t>
            </a:r>
            <a:endParaRPr lang="es-E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1906E5-7E9F-DAF5-0CD9-FA9235908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775" y="4106167"/>
            <a:ext cx="3343275" cy="281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45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6008712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36CF8-399A-D4ED-A5E9-FD2C6559A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9537"/>
          </a:xfrm>
        </p:spPr>
        <p:txBody>
          <a:bodyPr/>
          <a:lstStyle/>
          <a:p>
            <a:pPr algn="ctr"/>
            <a:r>
              <a:rPr lang="en-ID" sz="3200" dirty="0">
                <a:solidFill>
                  <a:srgbClr val="FFFF00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KEBERANGKATAN ABRAHAM</a:t>
            </a:r>
            <a:br>
              <a:rPr lang="en-ID" sz="3200" dirty="0">
                <a:solidFill>
                  <a:srgbClr val="FFFF00"/>
                </a:solidFill>
                <a:effectLst/>
                <a:latin typeface="Impact" pitchFamily="34" charset="0"/>
                <a:ea typeface="Arial" panose="020B0604020202020204" pitchFamily="34" charset="0"/>
              </a:rPr>
            </a:br>
            <a:r>
              <a:rPr lang="en-ID" sz="2800" dirty="0" err="1">
                <a:solidFill>
                  <a:schemeClr val="bg1"/>
                </a:solidFill>
                <a:effectLst/>
                <a:latin typeface="Bernard MT Condensed" pitchFamily="18" charset="0"/>
                <a:ea typeface="Arial" panose="020B0604020202020204" pitchFamily="34" charset="0"/>
              </a:rPr>
              <a:t>Minggu</a:t>
            </a:r>
            <a:r>
              <a:rPr lang="en-ID" sz="2800" dirty="0">
                <a:solidFill>
                  <a:schemeClr val="bg1"/>
                </a:solidFill>
                <a:effectLst/>
                <a:latin typeface="Bernard MT Condensed" pitchFamily="18" charset="0"/>
                <a:ea typeface="Arial" panose="020B0604020202020204" pitchFamily="34" charset="0"/>
              </a:rPr>
              <a:t>, 1 Mei 2022</a:t>
            </a:r>
            <a:endParaRPr lang="en-ID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09523-85A0-0545-3B00-9759DA0AE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76" y="1995443"/>
            <a:ext cx="5460274" cy="4351338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en-ID" dirty="0" err="1">
                <a:effectLst/>
                <a:latin typeface="Eras Bold ITC" pitchFamily="34" charset="0"/>
                <a:ea typeface="Arial" panose="020B0604020202020204" pitchFamily="34" charset="0"/>
              </a:rPr>
              <a:t>Kejadian</a:t>
            </a:r>
            <a:r>
              <a:rPr lang="en-ID" dirty="0">
                <a:effectLst/>
                <a:latin typeface="Eras Bold ITC" pitchFamily="34" charset="0"/>
                <a:ea typeface="Arial" panose="020B0604020202020204" pitchFamily="34" charset="0"/>
              </a:rPr>
              <a:t> 12:1 </a:t>
            </a:r>
          </a:p>
          <a:p>
            <a:pPr algn="ctr">
              <a:lnSpc>
                <a:spcPct val="115000"/>
              </a:lnSpc>
              <a:buNone/>
            </a:pP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	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Berfirmanlah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TUHAN 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kepada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Abram: "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Pergilah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dari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negerimu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dan 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dari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sanak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saudaramu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dan 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dari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rumah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bapamu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ini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ke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negeri yang 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akan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Kutunjukkan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itchFamily="34" charset="0"/>
                <a:ea typeface="Arial" panose="020B0604020202020204" pitchFamily="34" charset="0"/>
              </a:rPr>
              <a:t>kepadamu</a:t>
            </a:r>
            <a:r>
              <a:rPr lang="en-ID" dirty="0">
                <a:effectLst/>
                <a:latin typeface="Eras Demi ITC" pitchFamily="34" charset="0"/>
                <a:ea typeface="Arial" panose="020B0604020202020204" pitchFamily="34" charset="0"/>
              </a:rPr>
              <a:t>.</a:t>
            </a:r>
          </a:p>
          <a:p>
            <a:endParaRPr lang="en-ID" dirty="0"/>
          </a:p>
        </p:txBody>
      </p:sp>
      <p:pic>
        <p:nvPicPr>
          <p:cNvPr id="10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r="28013" b="10505"/>
          <a:stretch/>
        </p:blipFill>
        <p:spPr bwMode="auto">
          <a:xfrm>
            <a:off x="6097508" y="2747524"/>
            <a:ext cx="2682835" cy="29494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036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F731B1-CB07-7F5B-6C76-AFC7E9A5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435"/>
            <a:ext cx="9144000" cy="91503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2400" dirty="0" err="1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Apa</a:t>
            </a:r>
            <a:r>
              <a:rPr lang="en-ID" sz="2400" dirty="0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 arti </a:t>
            </a:r>
            <a:r>
              <a:rPr lang="en-ID" sz="2400" dirty="0" err="1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frasa</a:t>
            </a:r>
            <a:r>
              <a:rPr lang="en-ID" sz="2400" dirty="0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lekh</a:t>
            </a:r>
            <a:r>
              <a:rPr lang="en-ID" sz="2400" i="1" dirty="0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lekha</a:t>
            </a:r>
            <a:r>
              <a:rPr lang="en-ID" sz="2400" dirty="0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, "</a:t>
            </a:r>
            <a:r>
              <a:rPr lang="en-ID" sz="2400" dirty="0" err="1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Pergilah</a:t>
            </a:r>
            <a:r>
              <a:rPr lang="en-ID" sz="2400" dirty="0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kamu</a:t>
            </a:r>
            <a:r>
              <a:rPr lang="en-ID" sz="2400" dirty="0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" </a:t>
            </a:r>
            <a:br>
              <a:rPr lang="en-ID" sz="2400" dirty="0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</a:br>
            <a:r>
              <a:rPr lang="en-ID" sz="2400" dirty="0" err="1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panggilan</a:t>
            </a:r>
            <a:r>
              <a:rPr lang="en-ID" sz="2400" dirty="0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 Abraham? </a:t>
            </a:r>
            <a:endParaRPr lang="en-ID" sz="24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A2E99-6F96-9EAD-844D-95E66F2EE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17" y="1358536"/>
            <a:ext cx="8817429" cy="5277395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buFont typeface="Wingdings" pitchFamily="2" charset="2"/>
              <a:buChar char="q"/>
            </a:pP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Frasa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ini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memiliki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arti "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pergilah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untuk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menemukan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dirimu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sendiri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".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Panggilan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kepada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Abram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untuk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"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keluar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"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dari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negrinya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dan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menjauh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dari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asal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mulanya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harus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membawanya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dalam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perjalanan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untuk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menemukan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dirinya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sendiri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,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untuk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memenuhi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dirinya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sendiri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dan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untuk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membangun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identitasnya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buFont typeface="Wingdings" pitchFamily="2" charset="2"/>
              <a:buChar char="q"/>
            </a:pP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Panggilan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kepada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Abram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itu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juga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berarti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perlunya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menyingkirkan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Babel yang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masih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ada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dalam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dirinya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,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penyembahan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berhala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dari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nenek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moyangnya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dan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mentalitas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Babel yang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arogan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buFont typeface="Wingdings" pitchFamily="2" charset="2"/>
              <a:buChar char="q"/>
            </a:pP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Abraham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tidak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hanya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harus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meninggalkan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tempat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dia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berada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di Ur-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Kasdim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,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tetapi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dia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juga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harus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selalu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berpindah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-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pindah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buFont typeface="Wingdings" pitchFamily="2" charset="2"/>
              <a:buChar char="q"/>
            </a:pP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Frasa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 </a:t>
            </a:r>
            <a:r>
              <a:rPr lang="en-ID" sz="2200" i="1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lekh</a:t>
            </a:r>
            <a:r>
              <a:rPr lang="en-ID" sz="2200" i="1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i="1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lekha</a:t>
            </a:r>
            <a:r>
              <a:rPr lang="en-ID" sz="2200" i="1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ini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juga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mendasari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perjalanan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rohani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Abraham, di mana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dia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Bahnschrift SemiBold SemiConden" pitchFamily="34" charset="0"/>
                <a:ea typeface="Arial" panose="020B0604020202020204" pitchFamily="34" charset="0"/>
              </a:rPr>
              <a:t>dipanggil</a:t>
            </a:r>
            <a:r>
              <a:rPr lang="en-ID" sz="2200" dirty="0"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bukan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hanya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untuk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melupakan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masa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lalunya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,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tetapi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juga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untuk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tidak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menghiraukan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mada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depannya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[</a:t>
            </a:r>
            <a:r>
              <a:rPr lang="en-ID" sz="2200" dirty="0" err="1">
                <a:effectLst/>
                <a:latin typeface="Bahnschrift SemiBold SemiConden" pitchFamily="34" charset="0"/>
                <a:ea typeface="Arial" panose="020B0604020202020204" pitchFamily="34" charset="0"/>
              </a:rPr>
              <a:t>Kej</a:t>
            </a:r>
            <a:r>
              <a:rPr lang="en-ID" sz="2200" dirty="0" err="1">
                <a:latin typeface="Bahnschrift SemiBold SemiConden" pitchFamily="34" charset="0"/>
                <a:ea typeface="Arial" panose="020B0604020202020204" pitchFamily="34" charset="0"/>
              </a:rPr>
              <a:t>adian</a:t>
            </a:r>
            <a:r>
              <a:rPr lang="en-ID" sz="2200" dirty="0">
                <a:effectLst/>
                <a:latin typeface="Bahnschrift SemiBold SemiConden" pitchFamily="34" charset="0"/>
                <a:ea typeface="Arial" panose="020B0604020202020204" pitchFamily="34" charset="0"/>
              </a:rPr>
              <a:t> 22:2].</a:t>
            </a:r>
          </a:p>
          <a:p>
            <a:endParaRPr lang="en-ID" sz="2200" dirty="0">
              <a:latin typeface="Bahnschrift SemiBold SemiConde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93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818"/>
            <a:ext cx="9144000" cy="1175656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Janji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Tuhan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Abraham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bukan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hanya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tentang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tanah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air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fisik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tetapi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terutama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tentang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keselamatan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dunia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hal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ini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ditegaskan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Eras Bold ITC" pitchFamily="34" charset="0"/>
                <a:ea typeface="Arial" panose="020B0604020202020204" pitchFamily="34" charset="0"/>
              </a:rPr>
              <a:t> :</a:t>
            </a:r>
            <a:endParaRPr lang="en-US" sz="24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BD75E9-13AD-9225-2457-0C474CE53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18" y="1606731"/>
            <a:ext cx="6270171" cy="4990012"/>
          </a:xfrm>
          <a:solidFill>
            <a:schemeClr val="bg1">
              <a:alpha val="54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Kejadian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12:2  "Aku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akan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membuat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engkau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menjadi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bangsa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besar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, dan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memberkati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engkau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serta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membuat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namamu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masyhur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; dan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engkau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akan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menjadi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berkat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".</a:t>
            </a:r>
          </a:p>
          <a:p>
            <a:pPr>
              <a:buFont typeface="Wingdings" pitchFamily="2" charset="2"/>
              <a:buChar char="Ø"/>
            </a:pP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Kejadian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22:18  "Oleh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keturunanmulah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semua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bangsa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di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bumi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akan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mendapat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berkat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,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karena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engkau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mendengarkan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firman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-Ku." </a:t>
            </a:r>
          </a:p>
          <a:p>
            <a:pPr>
              <a:buFont typeface="Wingdings" pitchFamily="2" charset="2"/>
              <a:buChar char="Ø"/>
            </a:pP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Kejadian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28:14  "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Keturunanmu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akan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menjadi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seperti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debu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tanah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banyaknya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, dan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engkau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akan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mengembang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ke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sebelah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timur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, barat,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utara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dan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selatan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,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olehmu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serta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keturunanmu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semua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kaum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di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muka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bumi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akan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mendapat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berkat</a:t>
            </a:r>
            <a:r>
              <a:rPr lang="en-ID" sz="2600" dirty="0">
                <a:solidFill>
                  <a:srgbClr val="002060"/>
                </a:solidFill>
                <a:effectLst/>
                <a:latin typeface="Franklin Gothic Demi Cond" pitchFamily="34" charset="0"/>
                <a:ea typeface="Arial" panose="020B0604020202020204" pitchFamily="34" charset="0"/>
              </a:rPr>
              <a:t>".</a:t>
            </a:r>
          </a:p>
          <a:p>
            <a:pPr>
              <a:buFont typeface="Wingdings" pitchFamily="2" charset="2"/>
              <a:buChar char="Ø"/>
            </a:pPr>
            <a:endParaRPr lang="en-ID" sz="2600" dirty="0">
              <a:solidFill>
                <a:srgbClr val="002060"/>
              </a:solidFill>
              <a:latin typeface="Franklin Gothic Demi Cond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6517"/>
          <a:stretch/>
        </p:blipFill>
        <p:spPr bwMode="auto">
          <a:xfrm>
            <a:off x="6188481" y="3137240"/>
            <a:ext cx="2733450" cy="2453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645" y="443503"/>
            <a:ext cx="8515350" cy="1816371"/>
          </a:xfrm>
        </p:spPr>
        <p:txBody>
          <a:bodyPr>
            <a:noAutofit/>
          </a:bodyPr>
          <a:lstStyle/>
          <a:p>
            <a:r>
              <a:rPr lang="en-ID" sz="32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Pada</a:t>
            </a:r>
            <a:r>
              <a:rPr lang="en-ID" sz="3200" dirty="0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akhirnya</a:t>
            </a:r>
            <a:r>
              <a:rPr lang="en-ID" sz="3200" dirty="0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proses</a:t>
            </a:r>
            <a:r>
              <a:rPr lang="en-ID" sz="3200" dirty="0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berkat</a:t>
            </a:r>
            <a:r>
              <a:rPr lang="en-ID" sz="3200" dirty="0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 universal </a:t>
            </a:r>
            <a:r>
              <a:rPr lang="en-ID" sz="32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ini</a:t>
            </a:r>
            <a:r>
              <a:rPr lang="en-ID" sz="3200" dirty="0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bekerja</a:t>
            </a:r>
            <a:r>
              <a:rPr lang="en-ID" sz="3200" dirty="0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melalui</a:t>
            </a:r>
            <a:r>
              <a:rPr lang="en-ID" sz="3200" dirty="0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 "</a:t>
            </a:r>
            <a:r>
              <a:rPr lang="en-ID" sz="32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keturunan</a:t>
            </a:r>
            <a:r>
              <a:rPr lang="en-ID" sz="3200" dirty="0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" Abram </a:t>
            </a:r>
            <a:r>
              <a:rPr lang="en-ID" sz="32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digenapi</a:t>
            </a:r>
            <a:r>
              <a:rPr lang="en-ID" sz="3200" dirty="0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di</a:t>
            </a:r>
            <a:r>
              <a:rPr lang="en-ID" sz="3200" dirty="0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dalam</a:t>
            </a:r>
            <a:r>
              <a:rPr lang="en-ID" sz="3200" dirty="0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Yesus</a:t>
            </a:r>
            <a:r>
              <a:rPr lang="en-ID" sz="3200" dirty="0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Kristus</a:t>
            </a:r>
            <a:r>
              <a:rPr lang="en-ID" sz="3200" dirty="0">
                <a:solidFill>
                  <a:srgbClr val="FFFF00"/>
                </a:solidFill>
                <a:latin typeface="Eras Bold ITC" pitchFamily="34" charset="0"/>
                <a:ea typeface="Arial" panose="020B0604020202020204" pitchFamily="34" charset="0"/>
              </a:rPr>
              <a:t>.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1521" y="2700836"/>
            <a:ext cx="7694023" cy="332296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	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Kisah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Para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Rasul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3:25 </a:t>
            </a:r>
          </a:p>
          <a:p>
            <a:pPr>
              <a:buNone/>
            </a:pP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	“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Kamulah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mewarisi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nubuat-nubuat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dan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mendapat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bagian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perjanjian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diadakan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Allah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nenek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moyang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ketika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berfirman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Abraham :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Oleh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keturunanmu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semua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bangsa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di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muka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bumi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diberkati</a:t>
            </a:r>
            <a:r>
              <a:rPr lang="en-ID" dirty="0">
                <a:solidFill>
                  <a:srgbClr val="C00000"/>
                </a:solidFill>
                <a:latin typeface="Eras Bold ITC" pitchFamily="34" charset="0"/>
                <a:ea typeface="Arial" panose="020B0604020202020204" pitchFamily="34" charset="0"/>
              </a:rPr>
              <a:t>.”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5C6A-FC42-3D18-DD4F-25B796701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166" y="1358537"/>
            <a:ext cx="5133703" cy="4949055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ID" sz="3200" dirty="0" err="1">
                <a:effectLst/>
                <a:latin typeface="Showcard Gothic" pitchFamily="82" charset="0"/>
                <a:ea typeface="Arial" panose="020B0604020202020204" pitchFamily="34" charset="0"/>
              </a:rPr>
              <a:t>Pertanyaan</a:t>
            </a:r>
            <a:r>
              <a:rPr lang="en-ID" sz="3200" dirty="0">
                <a:effectLst/>
                <a:latin typeface="Showcard Gothic" pitchFamily="82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Showcard Gothic" pitchFamily="82" charset="0"/>
                <a:ea typeface="Arial" panose="020B0604020202020204" pitchFamily="34" charset="0"/>
              </a:rPr>
              <a:t>renungan</a:t>
            </a:r>
            <a:r>
              <a:rPr lang="en-ID" sz="3200" dirty="0">
                <a:effectLst/>
                <a:latin typeface="Showcard Gothic" pitchFamily="82" charset="0"/>
                <a:ea typeface="Arial" panose="020B0604020202020204" pitchFamily="34" charset="0"/>
              </a:rPr>
              <a:t>:</a:t>
            </a:r>
          </a:p>
          <a:p>
            <a:pPr marL="0" indent="0">
              <a:lnSpc>
                <a:spcPct val="115000"/>
              </a:lnSpc>
              <a:buNone/>
            </a:pPr>
            <a:endParaRPr lang="en-ID" sz="3200" dirty="0">
              <a:effectLst/>
              <a:latin typeface="Showcard Gothic" pitchFamily="82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ID" sz="3200" dirty="0">
                <a:effectLst/>
                <a:latin typeface="Franklin Gothic Heavy" pitchFamily="34" charset="0"/>
                <a:ea typeface="Arial" panose="020B0604020202020204" pitchFamily="34" charset="0"/>
              </a:rPr>
              <a:t>Bagian </a:t>
            </a:r>
            <a:r>
              <a:rPr lang="en-ID" sz="3200" dirty="0" err="1">
                <a:effectLst/>
                <a:latin typeface="Franklin Gothic Heavy" pitchFamily="34" charset="0"/>
                <a:ea typeface="Arial" panose="020B0604020202020204" pitchFamily="34" charset="0"/>
              </a:rPr>
              <a:t>manakah</a:t>
            </a:r>
            <a:r>
              <a:rPr lang="en-ID" sz="3200" dirty="0">
                <a:effectLst/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Heavy" pitchFamily="34" charset="0"/>
                <a:ea typeface="Arial" panose="020B0604020202020204" pitchFamily="34" charset="0"/>
              </a:rPr>
              <a:t>dari</a:t>
            </a:r>
            <a:r>
              <a:rPr lang="en-ID" sz="3200" dirty="0">
                <a:effectLst/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Heavy" pitchFamily="34" charset="0"/>
                <a:ea typeface="Arial" panose="020B0604020202020204" pitchFamily="34" charset="0"/>
              </a:rPr>
              <a:t>hidup</a:t>
            </a:r>
            <a:r>
              <a:rPr lang="en-ID" sz="3200" dirty="0">
                <a:effectLst/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Heavy" pitchFamily="34" charset="0"/>
                <a:ea typeface="Arial" panose="020B0604020202020204" pitchFamily="34" charset="0"/>
              </a:rPr>
              <a:t>anda</a:t>
            </a:r>
            <a:r>
              <a:rPr lang="en-ID" sz="3200" dirty="0">
                <a:effectLst/>
                <a:latin typeface="Franklin Gothic Heavy" pitchFamily="34" charset="0"/>
                <a:ea typeface="Arial" panose="020B0604020202020204" pitchFamily="34" charset="0"/>
              </a:rPr>
              <a:t> yang </a:t>
            </a:r>
            <a:r>
              <a:rPr lang="en-ID" sz="3200" dirty="0" err="1">
                <a:effectLst/>
                <a:latin typeface="Franklin Gothic Heavy" pitchFamily="34" charset="0"/>
                <a:ea typeface="Arial" panose="020B0604020202020204" pitchFamily="34" charset="0"/>
              </a:rPr>
              <a:t>harus</a:t>
            </a:r>
            <a:r>
              <a:rPr lang="en-ID" sz="3200" dirty="0">
                <a:effectLst/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Heavy" pitchFamily="34" charset="0"/>
                <a:ea typeface="Arial" panose="020B0604020202020204" pitchFamily="34" charset="0"/>
              </a:rPr>
              <a:t>ditinggalkan</a:t>
            </a:r>
            <a:r>
              <a:rPr lang="en-ID" sz="3200" dirty="0">
                <a:effectLst/>
                <a:latin typeface="Franklin Gothic Heavy" pitchFamily="34" charset="0"/>
                <a:ea typeface="Arial" panose="020B0604020202020204" pitchFamily="34" charset="0"/>
              </a:rPr>
              <a:t> agar </a:t>
            </a:r>
            <a:r>
              <a:rPr lang="en-ID" sz="3200" dirty="0" err="1">
                <a:effectLst/>
                <a:latin typeface="Franklin Gothic Heavy" pitchFamily="34" charset="0"/>
                <a:ea typeface="Arial" panose="020B0604020202020204" pitchFamily="34" charset="0"/>
              </a:rPr>
              <a:t>anda</a:t>
            </a:r>
            <a:r>
              <a:rPr lang="en-ID" sz="3200" dirty="0">
                <a:effectLst/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Heavy" pitchFamily="34" charset="0"/>
                <a:ea typeface="Arial" panose="020B0604020202020204" pitchFamily="34" charset="0"/>
              </a:rPr>
              <a:t>dapat</a:t>
            </a:r>
            <a:r>
              <a:rPr lang="en-ID" sz="3200" dirty="0">
                <a:effectLst/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Heavy" pitchFamily="34" charset="0"/>
                <a:ea typeface="Arial" panose="020B0604020202020204" pitchFamily="34" charset="0"/>
              </a:rPr>
              <a:t>menerima</a:t>
            </a:r>
            <a:r>
              <a:rPr lang="en-ID" sz="3200" dirty="0">
                <a:effectLst/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Heavy" pitchFamily="34" charset="0"/>
                <a:ea typeface="Arial" panose="020B0604020202020204" pitchFamily="34" charset="0"/>
              </a:rPr>
              <a:t>panggilan</a:t>
            </a:r>
            <a:r>
              <a:rPr lang="en-ID" sz="3200" dirty="0">
                <a:effectLst/>
                <a:latin typeface="Franklin Gothic Heavy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Franklin Gothic Heavy" pitchFamily="34" charset="0"/>
                <a:ea typeface="Arial" panose="020B0604020202020204" pitchFamily="34" charset="0"/>
              </a:rPr>
              <a:t>Tuhan</a:t>
            </a:r>
            <a:r>
              <a:rPr lang="en-ID" sz="3200" dirty="0">
                <a:effectLst/>
                <a:latin typeface="Franklin Gothic Heavy" pitchFamily="34" charset="0"/>
                <a:ea typeface="Arial" panose="020B0604020202020204" pitchFamily="34" charset="0"/>
              </a:rPr>
              <a:t>?</a:t>
            </a:r>
          </a:p>
          <a:p>
            <a:endParaRPr lang="en-ID" sz="3200" dirty="0">
              <a:latin typeface="Franklin Gothic Heavy" pitchFamily="34" charset="0"/>
            </a:endParaRPr>
          </a:p>
        </p:txBody>
      </p:sp>
      <p:pic>
        <p:nvPicPr>
          <p:cNvPr id="5" name="Picture 2" descr="Kebahagiaan yang Hakiki dalam Ilmu Berpikir Manusia - Nyarink"/>
          <p:cNvPicPr>
            <a:picLocks noChangeAspect="1" noChangeArrowheads="1"/>
          </p:cNvPicPr>
          <p:nvPr/>
        </p:nvPicPr>
        <p:blipFill>
          <a:blip r:embed="rId2"/>
          <a:srcRect l="28985" r="27591"/>
          <a:stretch>
            <a:fillRect/>
          </a:stretch>
        </p:blipFill>
        <p:spPr bwMode="auto">
          <a:xfrm>
            <a:off x="0" y="-5293"/>
            <a:ext cx="3670663" cy="6863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3626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25" y="0"/>
            <a:ext cx="6008712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CA9410-3452-AC32-6DD4-FA883087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823" y="195308"/>
            <a:ext cx="4036423" cy="1325563"/>
          </a:xfrm>
        </p:spPr>
        <p:txBody>
          <a:bodyPr/>
          <a:lstStyle/>
          <a:p>
            <a:pPr algn="ctr"/>
            <a:r>
              <a:rPr lang="en-ID" sz="3200" dirty="0">
                <a:solidFill>
                  <a:srgbClr val="FFFF00"/>
                </a:solidFill>
                <a:effectLst/>
                <a:latin typeface="Impact" pitchFamily="34" charset="0"/>
                <a:ea typeface="Arial" panose="020B0604020202020204" pitchFamily="34" charset="0"/>
              </a:rPr>
              <a:t>PENCOBAAN DI MESIR</a:t>
            </a:r>
            <a:br>
              <a:rPr lang="en-ID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ID" sz="2800" dirty="0" err="1">
                <a:solidFill>
                  <a:schemeClr val="bg1"/>
                </a:solidFill>
                <a:effectLst/>
                <a:latin typeface="Bernard MT Condensed" pitchFamily="18" charset="0"/>
                <a:ea typeface="Arial" panose="020B0604020202020204" pitchFamily="34" charset="0"/>
              </a:rPr>
              <a:t>Senin</a:t>
            </a:r>
            <a:r>
              <a:rPr lang="en-ID" sz="2800" dirty="0">
                <a:solidFill>
                  <a:schemeClr val="bg1"/>
                </a:solidFill>
                <a:effectLst/>
                <a:latin typeface="Bernard MT Condensed" pitchFamily="18" charset="0"/>
                <a:ea typeface="Arial" panose="020B0604020202020204" pitchFamily="34" charset="0"/>
              </a:rPr>
              <a:t>, 2 Mei 2022</a:t>
            </a:r>
            <a:endParaRPr lang="en-ID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9F2D9-964B-0E76-5D33-7AA81DB42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3393" y="1838688"/>
            <a:ext cx="6307727" cy="197566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	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Godaan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Mesir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sering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menjadi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masalah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bagi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orang Israel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kuno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[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Bil</a:t>
            </a:r>
            <a:r>
              <a:rPr lang="en-ID" dirty="0" err="1">
                <a:latin typeface="Franklin Gothic Demi Cond" pitchFamily="34" charset="0"/>
                <a:ea typeface="Arial" panose="020B0604020202020204" pitchFamily="34" charset="0"/>
              </a:rPr>
              <a:t>angan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14: 3].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Mesir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menjadi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simbol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manusia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lebih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percaya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pada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manusia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dari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pada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Tuhan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[2 Raja-raja 18:21; </a:t>
            </a:r>
            <a:r>
              <a:rPr lang="en-ID" dirty="0" err="1">
                <a:effectLst/>
                <a:latin typeface="Franklin Gothic Demi Cond" pitchFamily="34" charset="0"/>
                <a:ea typeface="Arial" panose="020B0604020202020204" pitchFamily="34" charset="0"/>
              </a:rPr>
              <a:t>Yesaya</a:t>
            </a:r>
            <a:r>
              <a:rPr lang="en-ID" dirty="0">
                <a:effectLst/>
                <a:latin typeface="Franklin Gothic Demi Cond" pitchFamily="34" charset="0"/>
                <a:ea typeface="Arial" panose="020B0604020202020204" pitchFamily="34" charset="0"/>
              </a:rPr>
              <a:t> 36:6,9].</a:t>
            </a:r>
          </a:p>
          <a:p>
            <a:endParaRPr lang="en-ID" dirty="0">
              <a:latin typeface="Franklin Gothic Demi Con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83A5D8-65F5-9829-39F0-1D2E848A1639}"/>
              </a:ext>
            </a:extLst>
          </p:cNvPr>
          <p:cNvSpPr txBox="1"/>
          <p:nvPr/>
        </p:nvSpPr>
        <p:spPr>
          <a:xfrm>
            <a:off x="297724" y="3999280"/>
            <a:ext cx="6312082" cy="26407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Abram, yang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baru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saja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tiba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di Tanah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Perjanjian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memutuskan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untuk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meninggalkannya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pergi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ke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Mesir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karena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"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kelaparan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timbul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di negeri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".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Pergi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ke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Mesir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bukanlah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perintah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Tuhan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tetapi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keputusan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 Abram </a:t>
            </a:r>
            <a:r>
              <a:rPr lang="en-ID" sz="2400" dirty="0" err="1">
                <a:effectLst/>
                <a:latin typeface="Eras Demi ITC" pitchFamily="34" charset="0"/>
                <a:ea typeface="Arial" panose="020B0604020202020204" pitchFamily="34" charset="0"/>
              </a:rPr>
              <a:t>sendiri</a:t>
            </a:r>
            <a:r>
              <a:rPr lang="en-ID" sz="2400" dirty="0">
                <a:effectLst/>
                <a:latin typeface="Eras Demi ITC" pitchFamily="34" charset="0"/>
                <a:ea typeface="Arial" panose="020B0604020202020204" pitchFamily="34" charset="0"/>
              </a:rPr>
              <a:t>.</a:t>
            </a:r>
          </a:p>
        </p:txBody>
      </p:sp>
      <p:pic>
        <p:nvPicPr>
          <p:cNvPr id="17410" name="Picture 2" descr="Abraham - Wikipedia bahasa Indonesia, ensiklopedia bebas"/>
          <p:cNvPicPr>
            <a:picLocks noChangeAspect="1" noChangeArrowheads="1"/>
          </p:cNvPicPr>
          <p:nvPr/>
        </p:nvPicPr>
        <p:blipFill>
          <a:blip r:embed="rId4"/>
          <a:srcRect l="9879" t="7732" b="8341"/>
          <a:stretch>
            <a:fillRect/>
          </a:stretch>
        </p:blipFill>
        <p:spPr bwMode="auto">
          <a:xfrm>
            <a:off x="6165670" y="3967566"/>
            <a:ext cx="2781496" cy="2250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412" name="Picture 4" descr="Abraham | Bio-Krist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902" y="1815737"/>
            <a:ext cx="2648042" cy="19819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08069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</TotalTime>
  <Words>1931</Words>
  <Application>Microsoft Office PowerPoint</Application>
  <PresentationFormat>On-screen Show (4:3)</PresentationFormat>
  <Paragraphs>76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Arial</vt:lpstr>
      <vt:lpstr>Arial Black</vt:lpstr>
      <vt:lpstr>Bahnschrift Condensed</vt:lpstr>
      <vt:lpstr>Bahnschrift SemiBold Condensed</vt:lpstr>
      <vt:lpstr>Bahnschrift SemiBold SemiConden</vt:lpstr>
      <vt:lpstr>Berlin Sans FB</vt:lpstr>
      <vt:lpstr>Berlin Sans FB Demi</vt:lpstr>
      <vt:lpstr>Bernard MT Condensed</vt:lpstr>
      <vt:lpstr>Calibri</vt:lpstr>
      <vt:lpstr>Calibri Light</vt:lpstr>
      <vt:lpstr>Eras Bold ITC</vt:lpstr>
      <vt:lpstr>Eras Demi ITC</vt:lpstr>
      <vt:lpstr>Franklin Gothic Demi Cond</vt:lpstr>
      <vt:lpstr>Franklin Gothic Heavy</vt:lpstr>
      <vt:lpstr>Gill Sans Ultra Bold Condensed</vt:lpstr>
      <vt:lpstr>Impact</vt:lpstr>
      <vt:lpstr>Showcard Gothic</vt:lpstr>
      <vt:lpstr>Wingdings</vt:lpstr>
      <vt:lpstr>Office Theme</vt:lpstr>
      <vt:lpstr>ASAL-USUL  ABRAHAM</vt:lpstr>
      <vt:lpstr>IBRANI 11:8</vt:lpstr>
      <vt:lpstr>PowerPoint Presentation</vt:lpstr>
      <vt:lpstr>KEBERANGKATAN ABRAHAM Minggu, 1 Mei 2022</vt:lpstr>
      <vt:lpstr>Apa arti frasa lekh lekha, "Pergilah kamu"  dalam panggilan kepada Abraham? </vt:lpstr>
      <vt:lpstr>Janji Tuhan kepada Abraham bukan hanya tentang tanah air fisik tetapi yang terutama adalah tentang keselamatan dunia, hal ini ditegaskan dalam :</vt:lpstr>
      <vt:lpstr>Pada akhirnya proses berkat universal ini yang bekerja melalui "keturunan" Abram digenapi di dalam Yesus Kristus.</vt:lpstr>
      <vt:lpstr>PowerPoint Presentation</vt:lpstr>
      <vt:lpstr>PENCOBAAN DI MESIR Senin, 2 Mei 2022</vt:lpstr>
      <vt:lpstr>Apakah resiko dari keputusan Abram untuk pergi ke Mesir? Kejadian 12:10-20</vt:lpstr>
      <vt:lpstr>PowerPoint Presentation</vt:lpstr>
      <vt:lpstr>PowerPoint Presentation</vt:lpstr>
      <vt:lpstr>PowerPoint Presentation</vt:lpstr>
      <vt:lpstr>PowerPoint Presentation</vt:lpstr>
      <vt:lpstr>ABRAM DAN LOT Selasa, 3 Mei 2022</vt:lpstr>
      <vt:lpstr>PowerPoint Presentation</vt:lpstr>
      <vt:lpstr> Bagaimanakah karakter dan cara hidup Abram dan Lot terlihat saat mereka mengatasi persoalan mereka? Kejadian 13:5-13 </vt:lpstr>
      <vt:lpstr>PowerPoint Presentation</vt:lpstr>
      <vt:lpstr>PowerPoint Presentation</vt:lpstr>
      <vt:lpstr>KOALISI BABEL Rabu, 4 Mei 2022</vt:lpstr>
      <vt:lpstr>PowerPoint Presentation</vt:lpstr>
      <vt:lpstr>Ellen G. White Alfa dan Omega, jld. 1, hlm. 149.</vt:lpstr>
      <vt:lpstr>PowerPoint Presentation</vt:lpstr>
      <vt:lpstr>PERSEPULUHAN MELKISEDEK Kamis, 5 Mei 2022</vt:lpstr>
      <vt:lpstr> Siapakah Melkisedek itu, dan mengapa Abraham memberikan persepuluhan kepadanya?  Kejadian 14:18-24, Ibrani 7:1-10 </vt:lpstr>
      <vt:lpstr> Siapakah Melkisedek itu, dan mengapa Abraham memberikan persepuluhan kepadanya?  Kejadian 14:18-24, Ibrani 7:1-10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ASAL-USUL ABRAHAM</dc:title>
  <dc:creator>Pak Pendeta</dc:creator>
  <cp:lastModifiedBy>Pak Pendeta</cp:lastModifiedBy>
  <cp:revision>34</cp:revision>
  <dcterms:created xsi:type="dcterms:W3CDTF">2022-05-05T02:52:28Z</dcterms:created>
  <dcterms:modified xsi:type="dcterms:W3CDTF">2022-05-06T00:55:40Z</dcterms:modified>
</cp:coreProperties>
</file>