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58" r:id="rId5"/>
    <p:sldId id="267" r:id="rId6"/>
    <p:sldId id="268" r:id="rId7"/>
    <p:sldId id="260" r:id="rId8"/>
    <p:sldId id="269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9" r:id="rId24"/>
    <p:sldId id="277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412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65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2FC55-40D1-4667-B386-8A5DAD63F35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2CB7B-D475-49C9-8D12-22B9CC85D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>
            <a:extLst>
              <a:ext uri="{FF2B5EF4-FFF2-40B4-BE49-F238E27FC236}">
                <a16:creationId xmlns:a16="http://schemas.microsoft.com/office/drawing/2014/main" id="{04DA71AC-09CC-DDF6-A9B5-824694AB0E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r="5885"/>
          <a:stretch/>
        </p:blipFill>
        <p:spPr>
          <a:xfrm>
            <a:off x="-5508" y="1528"/>
            <a:ext cx="9149508" cy="6856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6752"/>
            <a:ext cx="5148064" cy="23786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PERJANJIAN DENGAN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ABRAHAM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220" y="5517232"/>
            <a:ext cx="4536504" cy="1152128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Pelajaran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7-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Triwulan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II</a:t>
            </a:r>
          </a:p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Tahun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rgbClr val="FFFF00"/>
                </a:solidFill>
                <a:latin typeface="Impact" pitchFamily="34" charset="0"/>
              </a:rPr>
              <a:t>KERAGUAN ABRAHAM</a:t>
            </a:r>
            <a:br>
              <a:rPr lang="fi-FI" sz="3200" dirty="0"/>
            </a:br>
            <a:r>
              <a:rPr lang="fi-FI" sz="2800" dirty="0">
                <a:solidFill>
                  <a:schemeClr val="bg1"/>
                </a:solidFill>
                <a:latin typeface="Bernard MT Condensed" pitchFamily="18" charset="0"/>
              </a:rPr>
              <a:t>Senin, 9 Mei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643182"/>
            <a:ext cx="8572560" cy="40005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err="1">
                <a:latin typeface="Franklin Gothic Demi Cond" pitchFamily="34" charset="0"/>
              </a:rPr>
              <a:t>Sepuluh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tahun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berlalu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sejak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menjanjikan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bahwa</a:t>
            </a:r>
            <a:r>
              <a:rPr lang="en-US" sz="2400" dirty="0">
                <a:latin typeface="Franklin Gothic Demi Cond" pitchFamily="34" charset="0"/>
              </a:rPr>
              <a:t> Abraham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memiliki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seorang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putra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namun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masih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belum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memilikinya</a:t>
            </a:r>
            <a:r>
              <a:rPr lang="en-US" sz="2400" dirty="0">
                <a:latin typeface="Franklin Gothic Demi Cond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latin typeface="Franklin Gothic Demi Cond" pitchFamily="34" charset="0"/>
              </a:rPr>
              <a:t>Abraham </a:t>
            </a:r>
            <a:r>
              <a:rPr lang="en-US" sz="2400" dirty="0" err="1">
                <a:latin typeface="Franklin Gothic Demi Cond" pitchFamily="34" charset="0"/>
              </a:rPr>
              <a:t>tampaknya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kehilangan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imannya</a:t>
            </a:r>
            <a:r>
              <a:rPr lang="en-US" sz="2400" dirty="0">
                <a:latin typeface="Franklin Gothic Demi Cond" pitchFamily="34" charset="0"/>
              </a:rPr>
              <a:t>: </a:t>
            </a:r>
            <a:r>
              <a:rPr lang="en-US" sz="2400" dirty="0" err="1">
                <a:latin typeface="Franklin Gothic Demi Cond" pitchFamily="34" charset="0"/>
              </a:rPr>
              <a:t>dia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percaya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lagi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bahwa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mungkin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memiliki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seorang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putra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Sarai</a:t>
            </a:r>
            <a:r>
              <a:rPr lang="en-US" sz="2400" dirty="0">
                <a:latin typeface="Franklin Gothic Demi Cond" pitchFamily="34" charset="0"/>
              </a:rPr>
              <a:t>. 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>
                <a:latin typeface="Franklin Gothic Demi Cond" pitchFamily="34" charset="0"/>
              </a:rPr>
              <a:t>Sarai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mengambil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inisiatif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mendesaknya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menggunakan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praktik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umum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pada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masa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Timur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Dekat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kuno</a:t>
            </a:r>
            <a:r>
              <a:rPr lang="en-US" sz="2400" dirty="0">
                <a:latin typeface="Franklin Gothic Demi Cond" pitchFamily="34" charset="0"/>
              </a:rPr>
              <a:t>: </a:t>
            </a:r>
            <a:r>
              <a:rPr lang="en-US" sz="2400" dirty="0" err="1">
                <a:latin typeface="Franklin Gothic Demi Cond" pitchFamily="34" charset="0"/>
              </a:rPr>
              <a:t>yaitu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mengambil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pengganti</a:t>
            </a:r>
            <a:r>
              <a:rPr lang="en-US" sz="2400" dirty="0">
                <a:latin typeface="Franklin Gothic Demi Cond" pitchFamily="34" charset="0"/>
              </a:rPr>
              <a:t>. Hagar, </a:t>
            </a:r>
            <a:r>
              <a:rPr lang="en-US" sz="2400" dirty="0" err="1">
                <a:latin typeface="Franklin Gothic Demi Cond" pitchFamily="34" charset="0"/>
              </a:rPr>
              <a:t>pelayan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Sarai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ditunjuk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melakukan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layanan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ini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Sistem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bekerja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Ironisnya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strategi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manusia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ini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tampaknya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lebih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efisien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iman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pada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janji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Tuhan</a:t>
            </a:r>
            <a:r>
              <a:rPr lang="en-US" sz="2400" dirty="0">
                <a:latin typeface="Franklin Gothic Demi Cond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714488"/>
            <a:ext cx="9144000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Apakah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nampaknya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mendasari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keputusan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Abraham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untuk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menerima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Hagar?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Kejadian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16:1-16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3286124"/>
            <a:ext cx="8786874" cy="35718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>
                <a:latin typeface="Eras Demi ITC" pitchFamily="34" charset="0"/>
              </a:rPr>
              <a:t>	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Hubungan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Sarai dan Abraham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seolah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menggemakan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kisah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Adam dan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Hawa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di Taman Eden. </a:t>
            </a:r>
          </a:p>
          <a:p>
            <a:pPr>
              <a:buNone/>
            </a:pPr>
            <a:r>
              <a:rPr lang="en-US" sz="2800" dirty="0">
                <a:latin typeface="Eras Demi ITC" pitchFamily="34" charset="0"/>
              </a:rPr>
              <a:t>	Sarai, </a:t>
            </a:r>
            <a:r>
              <a:rPr lang="en-US" sz="2800" dirty="0" err="1">
                <a:latin typeface="Eras Demi ITC" pitchFamily="34" charset="0"/>
              </a:rPr>
              <a:t>seperti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Hawa</a:t>
            </a:r>
            <a:r>
              <a:rPr lang="en-US" sz="2800" dirty="0"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seorang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yang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aktif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memberikan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buah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larangan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kepada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Adam</a:t>
            </a:r>
            <a:r>
              <a:rPr lang="en-US" sz="2800" dirty="0">
                <a:latin typeface="Eras Demi ITC" panose="020B0805030504020804" pitchFamily="34" charset="0"/>
              </a:rPr>
              <a:t>; </a:t>
            </a:r>
            <a:r>
              <a:rPr lang="en-US" sz="2800" dirty="0" err="1">
                <a:latin typeface="Eras Demi ITC" panose="020B0805030504020804" pitchFamily="34" charset="0"/>
              </a:rPr>
              <a:t>sementara</a:t>
            </a:r>
            <a:r>
              <a:rPr lang="en-US" sz="2800" dirty="0">
                <a:latin typeface="Eras Demi ITC" panose="020B0805030504020804" pitchFamily="34" charset="0"/>
              </a:rPr>
              <a:t> Abraham </a:t>
            </a:r>
            <a:r>
              <a:rPr lang="en-US" sz="2800" dirty="0" err="1">
                <a:latin typeface="Eras Demi ITC" panose="020B0805030504020804" pitchFamily="34" charset="0"/>
              </a:rPr>
              <a:t>seperti</a:t>
            </a:r>
            <a:r>
              <a:rPr lang="en-US" sz="2800" dirty="0">
                <a:latin typeface="Eras Demi ITC" panose="020B0805030504020804" pitchFamily="34" charset="0"/>
              </a:rPr>
              <a:t> Adam,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seorang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yang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pasif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menerima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buah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larangan</a:t>
            </a:r>
            <a:r>
              <a:rPr lang="en-U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itu</a:t>
            </a:r>
            <a:r>
              <a:rPr lang="en-US" sz="2800" dirty="0">
                <a:solidFill>
                  <a:srgbClr val="FF0000"/>
                </a:solidFill>
                <a:latin typeface="Haettenschweiler" panose="020B0706040902060204" pitchFamily="34" charset="0"/>
              </a:rPr>
              <a:t>. </a:t>
            </a:r>
          </a:p>
          <a:p>
            <a:pPr>
              <a:buNone/>
            </a:pPr>
            <a:r>
              <a:rPr lang="en-US" sz="2800" dirty="0">
                <a:solidFill>
                  <a:srgbClr val="002060"/>
                </a:solidFill>
                <a:latin typeface="Haettenschweiler" panose="020B0706040902060204" pitchFamily="34" charset="0"/>
              </a:rPr>
              <a:t>	</a:t>
            </a:r>
            <a:r>
              <a:rPr lang="en-US" sz="2800" dirty="0" err="1">
                <a:latin typeface="Gill Sans Ultra Bold Condensed" panose="020B0A06020104020203" pitchFamily="34" charset="0"/>
              </a:rPr>
              <a:t>Dua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cerita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ini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sama-sama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menyiratkan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ketidaksetujuan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Tuhan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atas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tindakan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mereka</a:t>
            </a:r>
            <a:r>
              <a:rPr lang="en-US" sz="2800" dirty="0"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098" name="Picture 2" descr="PERAN PENTING SARA DALAM ABRAHAMIC COVENANT – dailygracia"/>
          <p:cNvPicPr>
            <a:picLocks noChangeAspect="1" noChangeArrowheads="1"/>
          </p:cNvPicPr>
          <p:nvPr/>
        </p:nvPicPr>
        <p:blipFill>
          <a:blip r:embed="rId2"/>
          <a:srcRect b="19421"/>
          <a:stretch>
            <a:fillRect/>
          </a:stretch>
        </p:blipFill>
        <p:spPr bwMode="auto">
          <a:xfrm>
            <a:off x="0" y="0"/>
            <a:ext cx="9144000" cy="328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7243"/>
            <a:ext cx="6012160" cy="556920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>
                <a:latin typeface="Franklin Gothic Demi Cond" pitchFamily="34" charset="0"/>
              </a:rPr>
              <a:t>	Rasul Paulus </a:t>
            </a:r>
            <a:r>
              <a:rPr lang="en-US" dirty="0" err="1">
                <a:latin typeface="Franklin Gothic Demi Cond" pitchFamily="34" charset="0"/>
              </a:rPr>
              <a:t>dalam</a:t>
            </a:r>
            <a:r>
              <a:rPr lang="en-US" dirty="0">
                <a:latin typeface="Franklin Gothic Demi Cond" pitchFamily="34" charset="0"/>
              </a:rPr>
              <a:t> Galatia 4:21-31 </a:t>
            </a:r>
            <a:r>
              <a:rPr lang="en-US" dirty="0" err="1">
                <a:latin typeface="Franklin Gothic Demi Cond" pitchFamily="34" charset="0"/>
              </a:rPr>
              <a:t>menjelaskan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kisah</a:t>
            </a:r>
            <a:r>
              <a:rPr lang="en-US" dirty="0">
                <a:latin typeface="Franklin Gothic Demi Cond" pitchFamily="34" charset="0"/>
              </a:rPr>
              <a:t> Sarai dan Hagar </a:t>
            </a:r>
            <a:r>
              <a:rPr lang="en-US" dirty="0" err="1">
                <a:latin typeface="Franklin Gothic Demi Cond" pitchFamily="34" charset="0"/>
              </a:rPr>
              <a:t>serta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anak</a:t>
            </a:r>
            <a:r>
              <a:rPr lang="en-US" dirty="0">
                <a:latin typeface="Franklin Gothic Demi Cond" pitchFamily="34" charset="0"/>
              </a:rPr>
              <a:t> yang </a:t>
            </a:r>
            <a:r>
              <a:rPr lang="en-US" dirty="0" err="1">
                <a:latin typeface="Franklin Gothic Demi Cond" pitchFamily="34" charset="0"/>
              </a:rPr>
              <a:t>mereka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lahirkan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sebagai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PERBUATAN [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yaitu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Ismael] versus KASIH KARUNIA [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yaitu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Ishak].</a:t>
            </a:r>
            <a:r>
              <a:rPr lang="en-US" dirty="0">
                <a:latin typeface="Franklin Gothic Demi Cond" pitchFamily="34" charset="0"/>
              </a:rPr>
              <a:t> </a:t>
            </a:r>
          </a:p>
          <a:p>
            <a:pPr>
              <a:buNone/>
            </a:pPr>
            <a:endParaRPr lang="en-US" dirty="0">
              <a:latin typeface="Franklin Gothic Demi Cond" pitchFamily="34" charset="0"/>
            </a:endParaRPr>
          </a:p>
          <a:p>
            <a:pPr>
              <a:buNone/>
            </a:pPr>
            <a:r>
              <a:rPr lang="en-US" dirty="0">
                <a:latin typeface="Franklin Gothic Demi Cond" pitchFamily="34" charset="0"/>
              </a:rPr>
              <a:t>	Hasil </a:t>
            </a:r>
            <a:r>
              <a:rPr lang="en-US" dirty="0" err="1">
                <a:latin typeface="Franklin Gothic Demi Cond" pitchFamily="34" charset="0"/>
              </a:rPr>
              <a:t>dari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kisah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ini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yaitu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pekerjaan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manusia</a:t>
            </a:r>
            <a:r>
              <a:rPr lang="en-US" dirty="0">
                <a:latin typeface="Franklin Gothic Demi Cond" pitchFamily="34" charset="0"/>
              </a:rPr>
              <a:t> di </a:t>
            </a:r>
            <a:r>
              <a:rPr lang="en-US" dirty="0" err="1">
                <a:latin typeface="Franklin Gothic Demi Cond" pitchFamily="34" charset="0"/>
              </a:rPr>
              <a:t>luar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kehendak</a:t>
            </a:r>
            <a:r>
              <a:rPr lang="en-US" dirty="0">
                <a:latin typeface="Franklin Gothic Demi Cond" pitchFamily="34" charset="0"/>
              </a:rPr>
              <a:t> Allah </a:t>
            </a:r>
            <a:r>
              <a:rPr lang="en-US" dirty="0" err="1">
                <a:latin typeface="Franklin Gothic Demi Cond" pitchFamily="34" charset="0"/>
              </a:rPr>
              <a:t>menyebabkan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masalah</a:t>
            </a:r>
            <a:r>
              <a:rPr lang="en-US" dirty="0">
                <a:latin typeface="Franklin Gothic Demi Cond" pitchFamily="34" charset="0"/>
              </a:rPr>
              <a:t> di </a:t>
            </a:r>
            <a:r>
              <a:rPr lang="en-US" dirty="0" err="1">
                <a:latin typeface="Franklin Gothic Demi Cond" pitchFamily="34" charset="0"/>
              </a:rPr>
              <a:t>kemudian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hari</a:t>
            </a:r>
            <a:r>
              <a:rPr lang="en-US" dirty="0">
                <a:latin typeface="Franklin Gothic Demi Cond" pitchFamily="34" charset="0"/>
              </a:rPr>
              <a:t>, </a:t>
            </a:r>
            <a:r>
              <a:rPr lang="en-US" dirty="0" err="1">
                <a:latin typeface="Franklin Gothic Demi Cond" pitchFamily="34" charset="0"/>
              </a:rPr>
              <a:t>saat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ini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kita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semua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dapat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melihat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dengan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jelas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masalah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tersebut</a:t>
            </a:r>
            <a:r>
              <a:rPr lang="en-US" dirty="0">
                <a:latin typeface="Franklin Gothic Demi Cond" pitchFamily="34" charset="0"/>
              </a:rPr>
              <a:t>.</a:t>
            </a:r>
          </a:p>
        </p:txBody>
      </p:sp>
      <p:pic>
        <p:nvPicPr>
          <p:cNvPr id="3074" name="Picture 2" descr="The Human Experience — Women of the Bible: Sarah &amp; Hagar"/>
          <p:cNvPicPr>
            <a:picLocks noChangeAspect="1" noChangeArrowheads="1"/>
          </p:cNvPicPr>
          <p:nvPr/>
        </p:nvPicPr>
        <p:blipFill>
          <a:blip r:embed="rId3"/>
          <a:srcRect l="25736" r="28308"/>
          <a:stretch>
            <a:fillRect/>
          </a:stretch>
        </p:blipFill>
        <p:spPr bwMode="auto">
          <a:xfrm>
            <a:off x="5543214" y="1714489"/>
            <a:ext cx="3429023" cy="37307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96974"/>
          </a:xfrm>
          <a:solidFill>
            <a:schemeClr val="accent4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Meskipun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kehadiran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Hagar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sebagai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pengganti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bukanlah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kehendak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Tuhan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namun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Tuhan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memberi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perhatian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kepada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Hagar. Hal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ini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dapat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kita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lihat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ill Sans Ultra Bold Condensed" pitchFamily="34" charset="0"/>
              </a:rPr>
              <a:t>melalui</a:t>
            </a:r>
            <a:r>
              <a:rPr lang="en-US" sz="2800" dirty="0">
                <a:solidFill>
                  <a:srgbClr val="FFFF00"/>
                </a:solidFill>
                <a:latin typeface="Gill Sans Ultra Bold Condensed" pitchFamily="34" charset="0"/>
              </a:rPr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600" dirty="0" err="1">
                <a:latin typeface="Berlin Sans FB" pitchFamily="34" charset="0"/>
              </a:rPr>
              <a:t>Saat</a:t>
            </a:r>
            <a:r>
              <a:rPr lang="en-US" sz="2600" dirty="0">
                <a:latin typeface="Berlin Sans FB" pitchFamily="34" charset="0"/>
              </a:rPr>
              <a:t> Hagar </a:t>
            </a:r>
            <a:r>
              <a:rPr lang="en-US" sz="2600" dirty="0" err="1">
                <a:latin typeface="Berlin Sans FB" pitchFamily="34" charset="0"/>
              </a:rPr>
              <a:t>ditindas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oleh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Sarai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lari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meninggalkan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rumah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tangga</a:t>
            </a:r>
            <a:r>
              <a:rPr lang="en-US" sz="2600" dirty="0">
                <a:latin typeface="Berlin Sans FB" pitchFamily="34" charset="0"/>
              </a:rPr>
              <a:t> Abraham,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menampakkan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diri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berbicara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kepada</a:t>
            </a:r>
            <a:r>
              <a:rPr lang="en-US" sz="2600" dirty="0">
                <a:latin typeface="Berlin Sans FB" pitchFamily="34" charset="0"/>
              </a:rPr>
              <a:t> Hagar.  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err="1">
                <a:latin typeface="Berlin Sans FB" pitchFamily="34" charset="0"/>
              </a:rPr>
              <a:t>Sebutan</a:t>
            </a:r>
            <a:r>
              <a:rPr lang="en-US" sz="2600" dirty="0">
                <a:latin typeface="Berlin Sans FB" pitchFamily="34" charset="0"/>
              </a:rPr>
              <a:t> "</a:t>
            </a:r>
            <a:r>
              <a:rPr lang="en-US" sz="2600" dirty="0" err="1">
                <a:latin typeface="Berlin Sans FB" pitchFamily="34" charset="0"/>
              </a:rPr>
              <a:t>Malaikat</a:t>
            </a:r>
            <a:r>
              <a:rPr lang="en-US" sz="2600" dirty="0">
                <a:latin typeface="Berlin Sans FB" pitchFamily="34" charset="0"/>
              </a:rPr>
              <a:t> TUHAN" yang </a:t>
            </a:r>
            <a:r>
              <a:rPr lang="en-US" sz="2600" dirty="0" err="1">
                <a:latin typeface="Berlin Sans FB" pitchFamily="34" charset="0"/>
              </a:rPr>
              <a:t>menampakkan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diri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kepada</a:t>
            </a:r>
            <a:r>
              <a:rPr lang="en-US" sz="2600" dirty="0">
                <a:latin typeface="Berlin Sans FB" pitchFamily="34" charset="0"/>
              </a:rPr>
              <a:t> Hagar, </a:t>
            </a:r>
            <a:r>
              <a:rPr lang="en-US" sz="2600" dirty="0" err="1">
                <a:latin typeface="Berlin Sans FB" pitchFamily="34" charset="0"/>
              </a:rPr>
              <a:t>itu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adalah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gelar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diidentikkan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dengan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>
                <a:solidFill>
                  <a:srgbClr val="C00000"/>
                </a:solidFill>
                <a:latin typeface="Berlin Sans FB" pitchFamily="34" charset="0"/>
              </a:rPr>
              <a:t>TUHAN </a:t>
            </a:r>
            <a:r>
              <a:rPr lang="en-US" sz="2600" dirty="0" err="1">
                <a:solidFill>
                  <a:srgbClr val="C00000"/>
                </a:solidFill>
                <a:latin typeface="Berlin Sans FB" pitchFamily="34" charset="0"/>
              </a:rPr>
              <a:t>yaitu</a:t>
            </a:r>
            <a:r>
              <a:rPr lang="en-US" sz="2600" dirty="0">
                <a:solidFill>
                  <a:srgbClr val="C00000"/>
                </a:solidFill>
                <a:latin typeface="Berlin Sans FB" pitchFamily="34" charset="0"/>
              </a:rPr>
              <a:t> YHWH </a:t>
            </a:r>
            <a:r>
              <a:rPr lang="en-US" sz="2600" dirty="0">
                <a:latin typeface="Berlin Sans FB" pitchFamily="34" charset="0"/>
              </a:rPr>
              <a:t>[</a:t>
            </a:r>
            <a:r>
              <a:rPr lang="en-US" sz="2600" dirty="0" err="1">
                <a:latin typeface="Berlin Sans FB" pitchFamily="34" charset="0"/>
              </a:rPr>
              <a:t>Kejadian</a:t>
            </a:r>
            <a:r>
              <a:rPr lang="en-US" sz="2600" dirty="0">
                <a:latin typeface="Berlin Sans FB" pitchFamily="34" charset="0"/>
              </a:rPr>
              <a:t> 18:1,13,22]. </a:t>
            </a:r>
            <a:r>
              <a:rPr lang="en-US" sz="2600" dirty="0" err="1">
                <a:latin typeface="Berlin Sans FB" pitchFamily="34" charset="0"/>
              </a:rPr>
              <a:t>Itu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berarti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Eras Bold ITC" pitchFamily="34" charset="0"/>
              </a:rPr>
              <a:t>Tuhan</a:t>
            </a:r>
            <a:r>
              <a:rPr lang="en-US" sz="2600" dirty="0">
                <a:latin typeface="Eras Bold ITC" pitchFamily="34" charset="0"/>
              </a:rPr>
              <a:t> </a:t>
            </a:r>
            <a:r>
              <a:rPr lang="en-US" sz="2600" dirty="0" err="1">
                <a:latin typeface="Eras Bold ITC" pitchFamily="34" charset="0"/>
              </a:rPr>
              <a:t>sendiri</a:t>
            </a:r>
            <a:r>
              <a:rPr lang="en-US" sz="2600" dirty="0">
                <a:latin typeface="Eras Bold ITC" pitchFamily="34" charset="0"/>
              </a:rPr>
              <a:t> yang </a:t>
            </a:r>
            <a:r>
              <a:rPr lang="en-US" sz="2600" dirty="0" err="1">
                <a:latin typeface="Eras Bold ITC" pitchFamily="34" charset="0"/>
              </a:rPr>
              <a:t>datang</a:t>
            </a:r>
            <a:r>
              <a:rPr lang="en-US" sz="2600" dirty="0">
                <a:latin typeface="Eras Bold ITC" pitchFamily="34" charset="0"/>
              </a:rPr>
              <a:t> </a:t>
            </a:r>
            <a:r>
              <a:rPr lang="en-US" sz="2600" dirty="0" err="1">
                <a:latin typeface="Eras Bold ITC" pitchFamily="34" charset="0"/>
              </a:rPr>
              <a:t>kepada</a:t>
            </a:r>
            <a:r>
              <a:rPr lang="en-US" sz="2600" dirty="0">
                <a:latin typeface="Eras Bold ITC" pitchFamily="34" charset="0"/>
              </a:rPr>
              <a:t> Hagar</a:t>
            </a:r>
            <a:r>
              <a:rPr lang="en-US" sz="2600" dirty="0">
                <a:latin typeface="Berlin Sans FB" pitchFamily="34" charset="0"/>
              </a:rPr>
              <a:t>.   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latin typeface="Berlin Sans FB" pitchFamily="34" charset="0"/>
              </a:rPr>
              <a:t>TUHAN </a:t>
            </a:r>
            <a:r>
              <a:rPr lang="en-US" sz="2600" dirty="0" err="1">
                <a:latin typeface="Berlin Sans FB" pitchFamily="34" charset="0"/>
              </a:rPr>
              <a:t>menjanjikan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bahwa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keturunan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dari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anak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dilahirkannya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sangat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banyak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Tuhan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juga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memberitahukan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bahwa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melahirkan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seorang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anak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laki-laki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diberi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nama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Ismael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berarti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nard MT Condensed" pitchFamily="18" charset="0"/>
              </a:rPr>
              <a:t>Tuhan</a:t>
            </a:r>
            <a:r>
              <a:rPr lang="en-US" sz="2600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nard MT Condensed" pitchFamily="18" charset="0"/>
              </a:rPr>
              <a:t>mendengar</a:t>
            </a:r>
            <a:r>
              <a:rPr lang="en-US" sz="2600" dirty="0">
                <a:solidFill>
                  <a:srgbClr val="C00000"/>
                </a:solidFill>
                <a:latin typeface="Bernard MT Condensed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3306" y="1214422"/>
            <a:ext cx="5286412" cy="51260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latin typeface="Bernard MT Condensed" pitchFamily="18" charset="0"/>
              </a:rPr>
              <a:t>	</a:t>
            </a:r>
            <a:r>
              <a:rPr lang="en-US" sz="3600" dirty="0" err="1">
                <a:latin typeface="Bernard MT Condensed" pitchFamily="18" charset="0"/>
              </a:rPr>
              <a:t>Menarik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untuk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direnungkan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juga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dalam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kisah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ini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adalah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bahwa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Sarai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lebih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intens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berbicara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tentang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Tuhan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dari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pada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berbicara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kepada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Tuhan</a:t>
            </a:r>
            <a:r>
              <a:rPr lang="en-US" sz="3600" dirty="0">
                <a:latin typeface="Bernard MT Condensed" pitchFamily="18" charset="0"/>
              </a:rPr>
              <a:t>. </a:t>
            </a:r>
            <a:r>
              <a:rPr lang="en-US" sz="3600" dirty="0" err="1">
                <a:solidFill>
                  <a:srgbClr val="C00000"/>
                </a:solidFill>
                <a:latin typeface="Bernard MT Condensed" pitchFamily="18" charset="0"/>
              </a:rPr>
              <a:t>Bagaimana</a:t>
            </a:r>
            <a:r>
              <a:rPr lang="en-US" sz="3600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Bernard MT Condensed" pitchFamily="18" charset="0"/>
              </a:rPr>
              <a:t>dengan</a:t>
            </a:r>
            <a:r>
              <a:rPr lang="en-US" sz="3600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Bernard MT Condensed" pitchFamily="18" charset="0"/>
              </a:rPr>
              <a:t>anda</a:t>
            </a:r>
            <a:r>
              <a:rPr lang="en-US" sz="3600" dirty="0">
                <a:solidFill>
                  <a:srgbClr val="C00000"/>
                </a:solidFill>
                <a:latin typeface="Bernard MT Condensed" pitchFamily="18" charset="0"/>
              </a:rPr>
              <a:t>?</a:t>
            </a:r>
          </a:p>
        </p:txBody>
      </p:sp>
      <p:pic>
        <p:nvPicPr>
          <p:cNvPr id="4" name="Picture 2" descr="Kebahagiaan yang Hakiki dalam Ilmu Berpikir Manusia - Nyarink"/>
          <p:cNvPicPr>
            <a:picLocks noChangeAspect="1" noChangeArrowheads="1"/>
          </p:cNvPicPr>
          <p:nvPr/>
        </p:nvPicPr>
        <p:blipFill>
          <a:blip r:embed="rId2"/>
          <a:srcRect l="28985" r="27591"/>
          <a:stretch>
            <a:fillRect/>
          </a:stretch>
        </p:blipFill>
        <p:spPr bwMode="auto">
          <a:xfrm>
            <a:off x="0" y="-5293"/>
            <a:ext cx="3670663" cy="6863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rgbClr val="FFFF00"/>
                </a:solidFill>
                <a:latin typeface="Impact" pitchFamily="34" charset="0"/>
              </a:rPr>
              <a:t>TANDA PERJANJIAN ABRAHAM</a:t>
            </a:r>
            <a:br>
              <a:rPr lang="fi-FI" sz="3200" dirty="0"/>
            </a:br>
            <a:r>
              <a:rPr lang="fi-FI" sz="2800" dirty="0">
                <a:solidFill>
                  <a:schemeClr val="bg1"/>
                </a:solidFill>
                <a:latin typeface="Bernard MT Condensed" pitchFamily="18" charset="0"/>
              </a:rPr>
              <a:t>Selasa, 10 Mei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428868"/>
            <a:ext cx="8643998" cy="4429132"/>
          </a:xfrm>
        </p:spPr>
        <p:txBody>
          <a:bodyPr>
            <a:noAutofit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lang="en-US" sz="2300" dirty="0">
                <a:latin typeface="Franklin Gothic Medium Cond" pitchFamily="34" charset="0"/>
              </a:rPr>
              <a:t>Ritual </a:t>
            </a:r>
            <a:r>
              <a:rPr lang="en-US" sz="2300" dirty="0" err="1">
                <a:latin typeface="Franklin Gothic Medium Cond" pitchFamily="34" charset="0"/>
              </a:rPr>
              <a:t>sunat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melibatkan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penumpahan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darah</a:t>
            </a:r>
            <a:r>
              <a:rPr lang="en-US" sz="2300" dirty="0">
                <a:latin typeface="Franklin Gothic Medium Cond" pitchFamily="34" charset="0"/>
              </a:rPr>
              <a:t> [</a:t>
            </a:r>
            <a:r>
              <a:rPr lang="en-US" sz="2300" dirty="0" err="1">
                <a:latin typeface="Franklin Gothic Medium Cond" pitchFamily="34" charset="0"/>
              </a:rPr>
              <a:t>Keluaran</a:t>
            </a:r>
            <a:r>
              <a:rPr lang="en-US" sz="2300" dirty="0">
                <a:latin typeface="Franklin Gothic Medium Cond" pitchFamily="34" charset="0"/>
              </a:rPr>
              <a:t> 4: 25], </a:t>
            </a:r>
            <a:r>
              <a:rPr lang="en-US" sz="2300" dirty="0" err="1">
                <a:latin typeface="Franklin Gothic Medium Cond" pitchFamily="34" charset="0"/>
              </a:rPr>
              <a:t>itu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dapat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dipahami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dalam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konteks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pengorbanan</a:t>
            </a:r>
            <a:r>
              <a:rPr lang="en-US" sz="2300" dirty="0">
                <a:latin typeface="Franklin Gothic Medium Cond" pitchFamily="34" charset="0"/>
              </a:rPr>
              <a:t>, yang </a:t>
            </a:r>
            <a:r>
              <a:rPr lang="en-US" sz="2300" dirty="0" err="1">
                <a:latin typeface="Franklin Gothic Medium Cond" pitchFamily="34" charset="0"/>
              </a:rPr>
              <a:t>menandakan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bahwa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kebenaran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diperhitungkan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kepadanya</a:t>
            </a:r>
            <a:r>
              <a:rPr lang="en-US" sz="2300" dirty="0">
                <a:latin typeface="Franklin Gothic Medium Cond" pitchFamily="34" charset="0"/>
              </a:rPr>
              <a:t> [Roma 4:11].   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sz="2300" dirty="0">
                <a:latin typeface="Franklin Gothic Medium Cond" pitchFamily="34" charset="0"/>
              </a:rPr>
              <a:t>Ritual </a:t>
            </a:r>
            <a:r>
              <a:rPr lang="en-US" sz="2300" dirty="0" err="1">
                <a:latin typeface="Franklin Gothic Medium Cond" pitchFamily="34" charset="0"/>
              </a:rPr>
              <a:t>sunat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menunjuk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kembali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ke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nubuatan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Mesianik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pertama</a:t>
            </a:r>
            <a:r>
              <a:rPr lang="en-US" sz="2300" dirty="0">
                <a:latin typeface="Franklin Gothic Medium Cond" pitchFamily="34" charset="0"/>
              </a:rPr>
              <a:t> "</a:t>
            </a:r>
            <a:r>
              <a:rPr lang="en-US" sz="2300" dirty="0" err="1">
                <a:latin typeface="Franklin Gothic Medium Cond" pitchFamily="34" charset="0"/>
              </a:rPr>
              <a:t>Aku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akan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mengadakan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perjanjian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antara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Aku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dan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engkau</a:t>
            </a:r>
            <a:r>
              <a:rPr lang="en-US" sz="2300" dirty="0">
                <a:latin typeface="Franklin Gothic Medium Cond" pitchFamily="34" charset="0"/>
              </a:rPr>
              <a:t>..." [</a:t>
            </a:r>
            <a:r>
              <a:rPr lang="en-US" sz="2300" dirty="0" err="1">
                <a:latin typeface="Franklin Gothic Medium Cond" pitchFamily="34" charset="0"/>
              </a:rPr>
              <a:t>Kejadian</a:t>
            </a:r>
            <a:r>
              <a:rPr lang="en-US" sz="2300" dirty="0">
                <a:latin typeface="Franklin Gothic Medium Cond" pitchFamily="34" charset="0"/>
              </a:rPr>
              <a:t> 17:7, 3:15]. </a:t>
            </a:r>
            <a:r>
              <a:rPr lang="en-US" sz="2300" dirty="0" err="1">
                <a:latin typeface="Franklin Gothic Medium Cond" pitchFamily="34" charset="0"/>
              </a:rPr>
              <a:t>Kesejajaran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antara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kedua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ayat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tersebut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menunjukkan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bahwa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janji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Tuhan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kepada</a:t>
            </a:r>
            <a:r>
              <a:rPr lang="en-US" sz="2300" dirty="0">
                <a:latin typeface="Franklin Gothic Medium Cond" pitchFamily="34" charset="0"/>
              </a:rPr>
              <a:t> Abram </a:t>
            </a:r>
            <a:r>
              <a:rPr lang="en-US" sz="2300" dirty="0" err="1">
                <a:latin typeface="Franklin Gothic Medium Cond" pitchFamily="34" charset="0"/>
              </a:rPr>
              <a:t>tidak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hanya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menyangkut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kelahiran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fisik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suatu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bangsa</a:t>
            </a:r>
            <a:r>
              <a:rPr lang="en-US" sz="2300" dirty="0">
                <a:latin typeface="Franklin Gothic Medium Cond" pitchFamily="34" charset="0"/>
              </a:rPr>
              <a:t>; </a:t>
            </a:r>
            <a:r>
              <a:rPr lang="en-US" sz="2300" dirty="0" err="1">
                <a:latin typeface="Franklin Gothic Medium Cond" pitchFamily="34" charset="0"/>
              </a:rPr>
              <a:t>itu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berisi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janji</a:t>
            </a:r>
            <a:r>
              <a:rPr lang="en-US" sz="2300" dirty="0">
                <a:latin typeface="Franklin Gothic Medium Cond" pitchFamily="34" charset="0"/>
              </a:rPr>
              <a:t> spiritual </a:t>
            </a:r>
            <a:r>
              <a:rPr lang="en-US" sz="2300" dirty="0" err="1">
                <a:latin typeface="Franklin Gothic Medium Cond" pitchFamily="34" charset="0"/>
              </a:rPr>
              <a:t>keselamatan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bagi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semua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orang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di</a:t>
            </a:r>
            <a:r>
              <a:rPr lang="en-US" sz="2300" dirty="0">
                <a:latin typeface="Franklin Gothic Medium Cond" pitchFamily="34" charset="0"/>
              </a:rPr>
              <a:t> </a:t>
            </a:r>
            <a:r>
              <a:rPr lang="en-US" sz="2300" dirty="0" err="1">
                <a:latin typeface="Franklin Gothic Medium Cond" pitchFamily="34" charset="0"/>
              </a:rPr>
              <a:t>bumi</a:t>
            </a:r>
            <a:r>
              <a:rPr lang="en-US" sz="2300" dirty="0">
                <a:latin typeface="Franklin Gothic Medium Cond" pitchFamily="34" charset="0"/>
              </a:rPr>
              <a:t>. </a:t>
            </a:r>
            <a:r>
              <a:rPr lang="en-US" sz="2300" dirty="0">
                <a:latin typeface="Franklin Gothic Demi Cond" panose="020B0706030402020204" pitchFamily="34" charset="0"/>
              </a:rPr>
              <a:t>Dan </a:t>
            </a:r>
            <a:r>
              <a:rPr lang="en-US" sz="2300" dirty="0" err="1">
                <a:latin typeface="Franklin Gothic Demi Cond" panose="020B0706030402020204" pitchFamily="34" charset="0"/>
              </a:rPr>
              <a:t>janji</a:t>
            </a:r>
            <a:r>
              <a:rPr lang="en-US" sz="2300" dirty="0">
                <a:latin typeface="Franklin Gothic Demi Cond" panose="020B0706030402020204" pitchFamily="34" charset="0"/>
              </a:rPr>
              <a:t> "</a:t>
            </a:r>
            <a:r>
              <a:rPr lang="en-US" sz="2300" dirty="0" err="1">
                <a:latin typeface="Franklin Gothic Demi Cond" panose="020B0706030402020204" pitchFamily="34" charset="0"/>
              </a:rPr>
              <a:t>perjanjian</a:t>
            </a:r>
            <a:r>
              <a:rPr lang="en-US" sz="2300" dirty="0">
                <a:latin typeface="Franklin Gothic Demi Cond" panose="020B0706030402020204" pitchFamily="34" charset="0"/>
              </a:rPr>
              <a:t> yang </a:t>
            </a:r>
            <a:r>
              <a:rPr lang="en-US" sz="2300" dirty="0" err="1">
                <a:latin typeface="Franklin Gothic Demi Cond" panose="020B0706030402020204" pitchFamily="34" charset="0"/>
              </a:rPr>
              <a:t>kekal</a:t>
            </a:r>
            <a:r>
              <a:rPr lang="en-US" sz="2300" dirty="0">
                <a:latin typeface="Franklin Gothic Demi Cond" panose="020B0706030402020204" pitchFamily="34" charset="0"/>
              </a:rPr>
              <a:t>" [</a:t>
            </a:r>
            <a:r>
              <a:rPr lang="en-US" sz="2300" dirty="0" err="1">
                <a:latin typeface="Franklin Gothic Demi Cond" panose="020B0706030402020204" pitchFamily="34" charset="0"/>
              </a:rPr>
              <a:t>Kejadian</a:t>
            </a:r>
            <a:r>
              <a:rPr lang="en-US" sz="2300" dirty="0">
                <a:latin typeface="Franklin Gothic Demi Cond" panose="020B0706030402020204" pitchFamily="34" charset="0"/>
              </a:rPr>
              <a:t> 17:7] </a:t>
            </a:r>
            <a:r>
              <a:rPr lang="en-US" sz="2300" dirty="0" err="1">
                <a:latin typeface="Franklin Gothic Demi Cond" panose="020B0706030402020204" pitchFamily="34" charset="0"/>
              </a:rPr>
              <a:t>mengacu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pada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pekerjaan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benih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Mesianik</a:t>
            </a:r>
            <a:r>
              <a:rPr lang="en-US" sz="2300" dirty="0">
                <a:latin typeface="Franklin Gothic Demi Cond" panose="020B0706030402020204" pitchFamily="34" charset="0"/>
              </a:rPr>
              <a:t>, </a:t>
            </a:r>
            <a:r>
              <a:rPr lang="en-US" sz="2300" dirty="0" err="1">
                <a:latin typeface="Franklin Gothic Demi Cond" panose="020B0706030402020204" pitchFamily="34" charset="0"/>
              </a:rPr>
              <a:t>pengorbanan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Kristus</a:t>
            </a:r>
            <a:r>
              <a:rPr lang="en-US" sz="2300" dirty="0">
                <a:latin typeface="Franklin Gothic Demi Cond" panose="020B0706030402020204" pitchFamily="34" charset="0"/>
              </a:rPr>
              <a:t> yang </a:t>
            </a:r>
            <a:r>
              <a:rPr lang="en-US" sz="2300" dirty="0" err="1">
                <a:latin typeface="Franklin Gothic Demi Cond" panose="020B0706030402020204" pitchFamily="34" charset="0"/>
              </a:rPr>
              <a:t>menjamin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hidup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kekal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bagi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semua</a:t>
            </a:r>
            <a:r>
              <a:rPr lang="en-US" sz="2300" dirty="0">
                <a:latin typeface="Franklin Gothic Demi Cond" panose="020B0706030402020204" pitchFamily="34" charset="0"/>
              </a:rPr>
              <a:t> yang </a:t>
            </a:r>
            <a:r>
              <a:rPr lang="en-US" sz="2300" dirty="0" err="1">
                <a:latin typeface="Franklin Gothic Demi Cond" panose="020B0706030402020204" pitchFamily="34" charset="0"/>
              </a:rPr>
              <a:t>mengklaimnya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melalui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iman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dan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semua</a:t>
            </a:r>
            <a:r>
              <a:rPr lang="en-US" sz="2300" dirty="0">
                <a:latin typeface="Franklin Gothic Demi Cond" panose="020B0706030402020204" pitchFamily="34" charset="0"/>
              </a:rPr>
              <a:t> yang </a:t>
            </a:r>
            <a:r>
              <a:rPr lang="en-US" sz="2300" dirty="0" err="1">
                <a:latin typeface="Franklin Gothic Demi Cond" panose="020B0706030402020204" pitchFamily="34" charset="0"/>
              </a:rPr>
              <a:t>menghidupkan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iman</a:t>
            </a:r>
            <a:r>
              <a:rPr lang="en-US" sz="2300" dirty="0">
                <a:latin typeface="Franklin Gothic Demi Cond" panose="020B0706030402020204" pitchFamily="34" charset="0"/>
              </a:rPr>
              <a:t> </a:t>
            </a:r>
            <a:r>
              <a:rPr lang="en-US" sz="2300" dirty="0" err="1">
                <a:latin typeface="Franklin Gothic Demi Cond" panose="020B0706030402020204" pitchFamily="34" charset="0"/>
              </a:rPr>
              <a:t>itu</a:t>
            </a:r>
            <a:r>
              <a:rPr lang="en-US" sz="2300" dirty="0">
                <a:latin typeface="Franklin Gothic Demi Cond" panose="020B0706030402020204" pitchFamily="34" charset="0"/>
              </a:rPr>
              <a:t> [Roma 6:23 </a:t>
            </a:r>
            <a:r>
              <a:rPr lang="en-US" sz="2300" dirty="0" err="1">
                <a:latin typeface="Franklin Gothic Demi Cond" panose="020B0706030402020204" pitchFamily="34" charset="0"/>
              </a:rPr>
              <a:t>dan</a:t>
            </a:r>
            <a:r>
              <a:rPr lang="en-US" sz="2300" dirty="0">
                <a:latin typeface="Franklin Gothic Demi Cond" panose="020B0706030402020204" pitchFamily="34" charset="0"/>
              </a:rPr>
              <a:t> Titus 1:2].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643051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Franklin Gothic Medium Cond" pitchFamily="34" charset="0"/>
              </a:rPr>
              <a:t>Apakah</a:t>
            </a:r>
            <a:r>
              <a:rPr lang="en-US" sz="2400" b="1" dirty="0">
                <a:latin typeface="Franklin Gothic Medium Cond" pitchFamily="34" charset="0"/>
              </a:rPr>
              <a:t> </a:t>
            </a:r>
            <a:r>
              <a:rPr lang="en-US" sz="2400" b="1" dirty="0" err="1">
                <a:latin typeface="Franklin Gothic Medium Cond" pitchFamily="34" charset="0"/>
              </a:rPr>
              <a:t>signifikansi</a:t>
            </a:r>
            <a:r>
              <a:rPr lang="en-US" sz="2400" b="1" dirty="0">
                <a:latin typeface="Franklin Gothic Medium Cond" pitchFamily="34" charset="0"/>
              </a:rPr>
              <a:t> spiritual </a:t>
            </a:r>
            <a:r>
              <a:rPr lang="en-US" sz="2400" b="1" dirty="0" err="1">
                <a:latin typeface="Franklin Gothic Medium Cond" pitchFamily="34" charset="0"/>
              </a:rPr>
              <a:t>dan</a:t>
            </a:r>
            <a:r>
              <a:rPr lang="en-US" sz="2400" b="1" dirty="0">
                <a:latin typeface="Franklin Gothic Medium Cond" pitchFamily="34" charset="0"/>
              </a:rPr>
              <a:t> </a:t>
            </a:r>
            <a:r>
              <a:rPr lang="en-US" sz="2400" b="1" dirty="0" err="1">
                <a:latin typeface="Franklin Gothic Medium Cond" pitchFamily="34" charset="0"/>
              </a:rPr>
              <a:t>nubuatan</a:t>
            </a:r>
            <a:r>
              <a:rPr lang="en-US" sz="2400" b="1" dirty="0">
                <a:latin typeface="Franklin Gothic Medium Cond" pitchFamily="34" charset="0"/>
              </a:rPr>
              <a:t> </a:t>
            </a:r>
            <a:r>
              <a:rPr lang="en-US" sz="2400" b="1" dirty="0" err="1">
                <a:latin typeface="Franklin Gothic Medium Cond" pitchFamily="34" charset="0"/>
              </a:rPr>
              <a:t>dari</a:t>
            </a:r>
            <a:r>
              <a:rPr lang="en-US" sz="2400" b="1" dirty="0">
                <a:latin typeface="Franklin Gothic Medium Cond" pitchFamily="34" charset="0"/>
              </a:rPr>
              <a:t> ritual </a:t>
            </a:r>
            <a:r>
              <a:rPr lang="en-US" sz="2400" b="1" dirty="0" err="1">
                <a:latin typeface="Franklin Gothic Medium Cond" pitchFamily="34" charset="0"/>
              </a:rPr>
              <a:t>sunat</a:t>
            </a:r>
            <a:r>
              <a:rPr lang="en-US" sz="2400" b="1" dirty="0">
                <a:latin typeface="Franklin Gothic Medium Cond" pitchFamily="34" charset="0"/>
              </a:rPr>
              <a:t> </a:t>
            </a:r>
            <a:r>
              <a:rPr lang="en-US" sz="2400" b="1" dirty="0" err="1">
                <a:latin typeface="Franklin Gothic Medium Cond" pitchFamily="34" charset="0"/>
              </a:rPr>
              <a:t>sebagai</a:t>
            </a:r>
            <a:r>
              <a:rPr lang="en-US" sz="2400" b="1" dirty="0">
                <a:latin typeface="Franklin Gothic Medium Cond" pitchFamily="34" charset="0"/>
              </a:rPr>
              <a:t> </a:t>
            </a:r>
          </a:p>
          <a:p>
            <a:pPr algn="ctr"/>
            <a:r>
              <a:rPr lang="en-US" sz="2400" b="1" dirty="0" err="1">
                <a:latin typeface="Franklin Gothic Medium Cond" pitchFamily="34" charset="0"/>
              </a:rPr>
              <a:t>tanda</a:t>
            </a:r>
            <a:r>
              <a:rPr lang="en-US" sz="2400" b="1" dirty="0">
                <a:latin typeface="Franklin Gothic Medium Cond" pitchFamily="34" charset="0"/>
              </a:rPr>
              <a:t> </a:t>
            </a:r>
            <a:r>
              <a:rPr lang="en-US" sz="2400" b="1" dirty="0" err="1">
                <a:latin typeface="Franklin Gothic Medium Cond" pitchFamily="34" charset="0"/>
              </a:rPr>
              <a:t>perjanjian</a:t>
            </a:r>
            <a:r>
              <a:rPr lang="en-US" sz="2400" b="1" dirty="0">
                <a:latin typeface="Franklin Gothic Medium Cond" pitchFamily="34" charset="0"/>
              </a:rPr>
              <a:t> </a:t>
            </a:r>
            <a:r>
              <a:rPr lang="en-US" sz="2400" b="1" dirty="0" err="1">
                <a:latin typeface="Franklin Gothic Medium Cond" pitchFamily="34" charset="0"/>
              </a:rPr>
              <a:t>dengan</a:t>
            </a:r>
            <a:r>
              <a:rPr lang="en-US" sz="2400" b="1" dirty="0">
                <a:latin typeface="Franklin Gothic Medium Cond" pitchFamily="34" charset="0"/>
              </a:rPr>
              <a:t> Abraham? </a:t>
            </a:r>
            <a:r>
              <a:rPr lang="en-US" sz="2400" b="1" dirty="0" err="1">
                <a:latin typeface="Franklin Gothic Medium Cond" pitchFamily="34" charset="0"/>
              </a:rPr>
              <a:t>Kejadian</a:t>
            </a:r>
            <a:r>
              <a:rPr lang="en-US" sz="2400" b="1" dirty="0">
                <a:latin typeface="Franklin Gothic Medium Cond" pitchFamily="34" charset="0"/>
              </a:rPr>
              <a:t> 17:1-14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8604"/>
            <a:ext cx="5429256" cy="621513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	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Janji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masa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depan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kekal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tertuang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pergantian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nama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Abram dan Sarai.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	Nama Abram yang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berarti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"</a:t>
            </a:r>
            <a:r>
              <a:rPr lang="en-US" dirty="0">
                <a:solidFill>
                  <a:srgbClr val="FFC000"/>
                </a:solidFill>
                <a:latin typeface="Berlin Sans FB" pitchFamily="34" charset="0"/>
              </a:rPr>
              <a:t>ayah yang </a:t>
            </a:r>
            <a:r>
              <a:rPr lang="en-US" dirty="0" err="1">
                <a:solidFill>
                  <a:srgbClr val="FFC000"/>
                </a:solidFill>
                <a:latin typeface="Berlin Sans FB" pitchFamily="34" charset="0"/>
              </a:rPr>
              <a:t>mulia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"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diganti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menjadi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Abraham yang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berarti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"</a:t>
            </a:r>
            <a:r>
              <a:rPr lang="en-US" dirty="0" err="1">
                <a:solidFill>
                  <a:srgbClr val="FFFF00"/>
                </a:solidFill>
                <a:latin typeface="Berlin Sans FB" pitchFamily="34" charset="0"/>
              </a:rPr>
              <a:t>bapa</a:t>
            </a:r>
            <a:r>
              <a:rPr lang="en-US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lin Sans FB" pitchFamily="34" charset="0"/>
              </a:rPr>
              <a:t>banyak</a:t>
            </a:r>
            <a:r>
              <a:rPr lang="en-US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lin Sans FB" pitchFamily="34" charset="0"/>
              </a:rPr>
              <a:t>bangsa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“.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	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Sementara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nama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Sarai yang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berarti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"</a:t>
            </a:r>
            <a:r>
              <a:rPr lang="en-US" dirty="0" err="1">
                <a:solidFill>
                  <a:srgbClr val="FFC000"/>
                </a:solidFill>
                <a:latin typeface="Berlin Sans FB" pitchFamily="34" charset="0"/>
              </a:rPr>
              <a:t>putri</a:t>
            </a:r>
            <a:r>
              <a:rPr lang="en-US" dirty="0">
                <a:solidFill>
                  <a:srgbClr val="FFC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Berlin Sans FB" pitchFamily="34" charset="0"/>
              </a:rPr>
              <a:t>saya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"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menjadi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Sara yang </a:t>
            </a:r>
            <a:r>
              <a:rPr lang="en-US" dirty="0" err="1">
                <a:solidFill>
                  <a:schemeClr val="bg1"/>
                </a:solidFill>
                <a:latin typeface="Berlin Sans FB" pitchFamily="34" charset="0"/>
              </a:rPr>
              <a:t>berarti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"</a:t>
            </a:r>
            <a:r>
              <a:rPr lang="en-US" dirty="0" err="1">
                <a:solidFill>
                  <a:srgbClr val="FFFF00"/>
                </a:solidFill>
                <a:latin typeface="Berlin Sans FB" pitchFamily="34" charset="0"/>
              </a:rPr>
              <a:t>putri</a:t>
            </a:r>
            <a:r>
              <a:rPr lang="en-US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lin Sans FB" pitchFamily="34" charset="0"/>
              </a:rPr>
              <a:t>untuk</a:t>
            </a:r>
            <a:r>
              <a:rPr lang="en-US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lin Sans FB" pitchFamily="34" charset="0"/>
              </a:rPr>
              <a:t>semua</a:t>
            </a:r>
            <a:r>
              <a:rPr lang="en-US" dirty="0">
                <a:solidFill>
                  <a:srgbClr val="FFFF00"/>
                </a:solidFill>
                <a:latin typeface="Berlin Sans FB" pitchFamily="34" charset="0"/>
              </a:rPr>
              <a:t> orang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".</a:t>
            </a:r>
          </a:p>
        </p:txBody>
      </p:sp>
      <p:pic>
        <p:nvPicPr>
          <p:cNvPr id="3074" name="Picture 2" descr="Keluarga Abraham - Bagian II - Wonderful Light Ministries"/>
          <p:cNvPicPr>
            <a:picLocks noChangeAspect="1" noChangeArrowheads="1"/>
          </p:cNvPicPr>
          <p:nvPr/>
        </p:nvPicPr>
        <p:blipFill>
          <a:blip r:embed="rId3"/>
          <a:srcRect l="19445" r="13888"/>
          <a:stretch>
            <a:fillRect/>
          </a:stretch>
        </p:blipFill>
        <p:spPr bwMode="auto">
          <a:xfrm>
            <a:off x="5617004" y="0"/>
            <a:ext cx="35269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802" y="500042"/>
            <a:ext cx="6072198" cy="61436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	Nama Ishak  yang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berarti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"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dia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tertawa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"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adalah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pengingat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tawa Abraham,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ini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adalah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tawa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pertama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tercatat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dalam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Kitab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Suci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[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Kejadian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17:17];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itu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adalah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tawa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skeptisisme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atau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mungkin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keheranan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kita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tidak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tahu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dengan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Medium Cond" pitchFamily="34" charset="0"/>
              </a:rPr>
              <a:t>jelas</a:t>
            </a: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. </a:t>
            </a:r>
          </a:p>
          <a:p>
            <a:pPr>
              <a:buNone/>
            </a:pPr>
            <a:endParaRPr lang="en-US" sz="2600" dirty="0">
              <a:solidFill>
                <a:schemeClr val="bg1"/>
              </a:solidFill>
              <a:latin typeface="Franklin Gothic Medium Cond" pitchFamily="34" charset="0"/>
            </a:endParaRPr>
          </a:p>
          <a:p>
            <a:pPr>
              <a:buNone/>
            </a:pPr>
            <a:r>
              <a:rPr lang="en-US" sz="2600" dirty="0">
                <a:solidFill>
                  <a:schemeClr val="bg1"/>
                </a:solidFill>
                <a:latin typeface="Franklin Gothic Medium Cond" pitchFamily="34" charset="0"/>
              </a:rPr>
              <a:t>	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Bagaimanapun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juga,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meskipun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percaya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apa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Tuhan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telah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janjikan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jelas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kepadanya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Abraham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masih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bergumul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menjalaninya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iman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kepercayaan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heran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mengusulkan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solusi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masuk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akal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yaitu</a:t>
            </a: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Ismail.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Namun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,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janji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Allah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tidak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berhubungan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dengan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Ismail,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secara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gamblang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Tuhan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menyebut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nama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Ishak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sebagai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anak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yang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akan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dilahirkan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Sara [</a:t>
            </a:r>
            <a:r>
              <a:rPr lang="en-US" sz="2000" dirty="0" err="1">
                <a:solidFill>
                  <a:srgbClr val="FFCC99"/>
                </a:solidFill>
                <a:latin typeface="Impact" panose="020B0806030902050204" pitchFamily="34" charset="0"/>
              </a:rPr>
              <a:t>Kejadian</a:t>
            </a:r>
            <a:r>
              <a:rPr lang="en-US" sz="2000" dirty="0">
                <a:solidFill>
                  <a:srgbClr val="FFCC99"/>
                </a:solidFill>
                <a:latin typeface="Impact" panose="020B0806030902050204" pitchFamily="34" charset="0"/>
              </a:rPr>
              <a:t> 17:19].</a:t>
            </a:r>
          </a:p>
        </p:txBody>
      </p:sp>
      <p:pic>
        <p:nvPicPr>
          <p:cNvPr id="2050" name="Picture 2" descr="Sara | Wanita"/>
          <p:cNvPicPr>
            <a:picLocks noChangeAspect="1" noChangeArrowheads="1"/>
          </p:cNvPicPr>
          <p:nvPr/>
        </p:nvPicPr>
        <p:blipFill>
          <a:blip r:embed="rId2"/>
          <a:srcRect l="5859" r="58985"/>
          <a:stretch>
            <a:fillRect/>
          </a:stretch>
        </p:blipFill>
        <p:spPr bwMode="auto">
          <a:xfrm>
            <a:off x="0" y="0"/>
            <a:ext cx="321471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RAHAM (I) : BAPA ORANG BERIMAN - Cahaya Pengharapan Ministries"/>
          <p:cNvPicPr>
            <a:picLocks noChangeAspect="1" noChangeArrowheads="1"/>
          </p:cNvPicPr>
          <p:nvPr/>
        </p:nvPicPr>
        <p:blipFill>
          <a:blip r:embed="rId2"/>
          <a:srcRect l="8822" r="27935"/>
          <a:stretch>
            <a:fillRect/>
          </a:stretch>
        </p:blipFill>
        <p:spPr bwMode="auto">
          <a:xfrm>
            <a:off x="0" y="-1"/>
            <a:ext cx="9143859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928670"/>
            <a:ext cx="5143504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	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Belajar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dari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pengalaman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Abraham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ini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kita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dimotivasi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untuk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terus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percaya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meski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kadang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kita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harus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bergumul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untuk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apa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yang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kita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percayai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ANAK PERJANJIAN</a:t>
            </a:r>
            <a:br>
              <a:rPr lang="en-US" sz="3200" dirty="0"/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11 Mei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4490"/>
            <a:ext cx="6156176" cy="485487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>
                <a:latin typeface="Berlin Sans FB" pitchFamily="34" charset="0"/>
              </a:rPr>
              <a:t>	</a:t>
            </a:r>
            <a:r>
              <a:rPr lang="en-US" sz="2800" dirty="0">
                <a:latin typeface="Gill Sans Ultra Bold Condensed" panose="020B0A06020104020203" pitchFamily="34" charset="0"/>
              </a:rPr>
              <a:t>TUHAN </a:t>
            </a:r>
            <a:r>
              <a:rPr lang="en-US" sz="2800" dirty="0" err="1">
                <a:latin typeface="Gill Sans Ultra Bold Condensed" panose="020B0A06020104020203" pitchFamily="34" charset="0"/>
              </a:rPr>
              <a:t>menampakkan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diri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kepada</a:t>
            </a:r>
            <a:r>
              <a:rPr lang="en-US" sz="2800" dirty="0">
                <a:latin typeface="Gill Sans Ultra Bold Condensed" panose="020B0A06020104020203" pitchFamily="34" charset="0"/>
              </a:rPr>
              <a:t> Abraham </a:t>
            </a:r>
            <a:r>
              <a:rPr lang="en-US" sz="2800" dirty="0" err="1">
                <a:latin typeface="Gill Sans Ultra Bold Condensed" panose="020B0A06020104020203" pitchFamily="34" charset="0"/>
              </a:rPr>
              <a:t>untuk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mengonfirmasi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janji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pemberian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seorang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putra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yaitu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Ishak</a:t>
            </a:r>
            <a:r>
              <a:rPr lang="en-US" sz="2800" dirty="0">
                <a:latin typeface="Gill Sans Ultra Bold Condensed" panose="020B0A06020104020203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Namun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kali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ini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TUHAN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datang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Abraham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rupa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manusia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seolah-olah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orang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asing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sedang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perjalanan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melewati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tempat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tinggal</a:t>
            </a:r>
            <a:r>
              <a:rPr lang="en-US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Abraham.</a:t>
            </a:r>
            <a:r>
              <a:rPr lang="en-US" sz="28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800" dirty="0">
                <a:latin typeface="Eras Demi ITC" panose="020B0805030504020804" pitchFamily="34" charset="0"/>
              </a:rPr>
              <a:t>Abraham </a:t>
            </a:r>
            <a:r>
              <a:rPr lang="en-US" sz="2800" dirty="0" err="1">
                <a:latin typeface="Eras Demi ITC" panose="020B0805030504020804" pitchFamily="34" charset="0"/>
              </a:rPr>
              <a:t>tanpa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menyadari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telah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menyambut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dan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menerima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tamu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surgawi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itu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dengan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ramah</a:t>
            </a:r>
            <a:r>
              <a:rPr lang="en-US" sz="2800" dirty="0">
                <a:latin typeface="Eras Demi ITC" panose="020B0805030504020804" pitchFamily="34" charset="0"/>
              </a:rPr>
              <a:t>.</a:t>
            </a:r>
          </a:p>
        </p:txBody>
      </p:sp>
      <p:pic>
        <p:nvPicPr>
          <p:cNvPr id="6" name="Picture 2" descr="З того дня ми носимо в собі самого Бога | CRE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2357430"/>
            <a:ext cx="3181622" cy="3181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Showcard Gothic" pitchFamily="82" charset="0"/>
              </a:rPr>
              <a:t>KEJADIAN 15:2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785926"/>
            <a:ext cx="8143932" cy="34290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	“Abram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menjawab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: ‘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Ya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ALLAH,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apakah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Engkau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berikan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kepadaku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karena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meninggal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tidak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mempunyai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anak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mewarisi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rumahku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ialah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Eliezer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orang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Damsyik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?’”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39850"/>
          </a:xfrm>
          <a:solidFill>
            <a:schemeClr val="accent4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Bagaimana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melihat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sifat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Abraham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melalui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cara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menerima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memperlakukan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tamunya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apakah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Impact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yang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dapat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pelajari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padanya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Kejadian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18:1-8</a:t>
            </a:r>
          </a:p>
        </p:txBody>
      </p:sp>
      <p:sp>
        <p:nvSpPr>
          <p:cNvPr id="5" name="Rectangle 4"/>
          <p:cNvSpPr/>
          <p:nvPr/>
        </p:nvSpPr>
        <p:spPr>
          <a:xfrm>
            <a:off x="1714480" y="2143116"/>
            <a:ext cx="7072362" cy="44935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600" dirty="0">
                <a:latin typeface="Franklin Gothic Demi Cond" pitchFamily="34" charset="0"/>
              </a:rPr>
              <a:t>Abraham </a:t>
            </a:r>
            <a:r>
              <a:rPr lang="en-US" sz="2600" dirty="0" err="1">
                <a:latin typeface="Franklin Gothic Demi Cond" pitchFamily="34" charset="0"/>
              </a:rPr>
              <a:t>sedang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duduk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pintu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kemahnya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sementara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waktu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itu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merupakan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waktu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istirahat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siang</a:t>
            </a:r>
            <a:r>
              <a:rPr lang="en-US" sz="2600" dirty="0">
                <a:latin typeface="Franklin Gothic Demi Cond" pitchFamily="34" charset="0"/>
              </a:rPr>
              <a:t>. Di </a:t>
            </a:r>
            <a:r>
              <a:rPr lang="en-US" sz="2600" dirty="0" err="1">
                <a:latin typeface="Franklin Gothic Demi Cond" pitchFamily="34" charset="0"/>
              </a:rPr>
              <a:t>daerah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gurun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tidak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banyak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orang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lewat</a:t>
            </a:r>
            <a:r>
              <a:rPr lang="en-US" sz="2600" dirty="0">
                <a:latin typeface="Franklin Gothic Demi Cond" pitchFamily="34" charset="0"/>
              </a:rPr>
              <a:t>. </a:t>
            </a:r>
            <a:r>
              <a:rPr lang="en-US" sz="2600" dirty="0" err="1">
                <a:latin typeface="Gill Sans Ultra Bold Condensed" panose="020B0A06020104020203" pitchFamily="34" charset="0"/>
              </a:rPr>
              <a:t>Jadi</a:t>
            </a:r>
            <a:r>
              <a:rPr lang="en-US" sz="2600" dirty="0">
                <a:latin typeface="Gill Sans Ultra Bold Condensed" panose="020B0A06020104020203" pitchFamily="34" charset="0"/>
              </a:rPr>
              <a:t>, </a:t>
            </a:r>
            <a:r>
              <a:rPr lang="en-US" sz="2600" dirty="0" err="1">
                <a:latin typeface="Gill Sans Ultra Bold Condensed" panose="020B0A06020104020203" pitchFamily="34" charset="0"/>
              </a:rPr>
              <a:t>ketika</a:t>
            </a:r>
            <a:r>
              <a:rPr lang="en-US" sz="2600" dirty="0">
                <a:latin typeface="Gill Sans Ultra Bold Condensed" panose="020B0A06020104020203" pitchFamily="34" charset="0"/>
              </a:rPr>
              <a:t> Abraham </a:t>
            </a:r>
            <a:r>
              <a:rPr lang="en-US" sz="2600" dirty="0" err="1">
                <a:latin typeface="Gill Sans Ultra Bold Condensed" panose="020B0A06020104020203" pitchFamily="34" charset="0"/>
              </a:rPr>
              <a:t>melihat</a:t>
            </a:r>
            <a:r>
              <a:rPr lang="en-US" sz="2600" dirty="0">
                <a:latin typeface="Gill Sans Ultra Bold Condensed" panose="020B0A06020104020203" pitchFamily="34" charset="0"/>
              </a:rPr>
              <a:t> </a:t>
            </a:r>
            <a:r>
              <a:rPr lang="en-US" sz="2600" dirty="0" err="1">
                <a:latin typeface="Gill Sans Ultra Bold Condensed" panose="020B0A06020104020203" pitchFamily="34" charset="0"/>
              </a:rPr>
              <a:t>ada</a:t>
            </a:r>
            <a:r>
              <a:rPr lang="en-US" sz="2600" dirty="0">
                <a:latin typeface="Gill Sans Ultra Bold Condensed" panose="020B0A06020104020203" pitchFamily="34" charset="0"/>
              </a:rPr>
              <a:t> </a:t>
            </a:r>
            <a:r>
              <a:rPr lang="en-US" sz="2600" dirty="0" err="1">
                <a:latin typeface="Gill Sans Ultra Bold Condensed" panose="020B0A06020104020203" pitchFamily="34" charset="0"/>
              </a:rPr>
              <a:t>orang</a:t>
            </a:r>
            <a:r>
              <a:rPr lang="en-US" sz="2600" dirty="0">
                <a:latin typeface="Gill Sans Ultra Bold Condensed" panose="020B0A06020104020203" pitchFamily="34" charset="0"/>
              </a:rPr>
              <a:t> </a:t>
            </a:r>
            <a:r>
              <a:rPr lang="en-US" sz="2600" dirty="0" err="1">
                <a:latin typeface="Gill Sans Ultra Bold Condensed" panose="020B0A06020104020203" pitchFamily="34" charset="0"/>
              </a:rPr>
              <a:t>di</a:t>
            </a:r>
            <a:r>
              <a:rPr lang="en-US" sz="2600" dirty="0">
                <a:latin typeface="Gill Sans Ultra Bold Condensed" panose="020B0A06020104020203" pitchFamily="34" charset="0"/>
              </a:rPr>
              <a:t> </a:t>
            </a:r>
            <a:r>
              <a:rPr lang="en-US" sz="2600" dirty="0" err="1">
                <a:latin typeface="Gill Sans Ultra Bold Condensed" panose="020B0A06020104020203" pitchFamily="34" charset="0"/>
              </a:rPr>
              <a:t>kejauhan</a:t>
            </a:r>
            <a:r>
              <a:rPr lang="en-US" sz="2600" dirty="0">
                <a:latin typeface="Gill Sans Ultra Bold Condensed" panose="020B0A06020104020203" pitchFamily="34" charset="0"/>
              </a:rPr>
              <a:t>, </a:t>
            </a:r>
            <a:r>
              <a:rPr lang="en-US" sz="2600" dirty="0" err="1">
                <a:latin typeface="Gill Sans Ultra Bold Condensed" panose="020B0A06020104020203" pitchFamily="34" charset="0"/>
              </a:rPr>
              <a:t>dia</a:t>
            </a:r>
            <a:r>
              <a:rPr lang="en-US" sz="2600" dirty="0">
                <a:latin typeface="Gill Sans Ultra Bold Condensed" panose="020B0A06020104020203" pitchFamily="34" charset="0"/>
              </a:rPr>
              <a:t> </a:t>
            </a:r>
            <a:r>
              <a:rPr lang="en-US" sz="2600" dirty="0" err="1">
                <a:latin typeface="Gill Sans Ultra Bold Condensed" panose="020B0A06020104020203" pitchFamily="34" charset="0"/>
              </a:rPr>
              <a:t>berlari</a:t>
            </a:r>
            <a:r>
              <a:rPr lang="en-US" sz="2600" dirty="0">
                <a:latin typeface="Gill Sans Ultra Bold Condensed" panose="020B0A06020104020203" pitchFamily="34" charset="0"/>
              </a:rPr>
              <a:t> </a:t>
            </a:r>
            <a:r>
              <a:rPr lang="en-US" sz="2600" dirty="0" err="1">
                <a:latin typeface="Gill Sans Ultra Bold Condensed" panose="020B0A06020104020203" pitchFamily="34" charset="0"/>
              </a:rPr>
              <a:t>untuk</a:t>
            </a:r>
            <a:r>
              <a:rPr lang="en-US" sz="2600" dirty="0">
                <a:latin typeface="Gill Sans Ultra Bold Condensed" panose="020B0A06020104020203" pitchFamily="34" charset="0"/>
              </a:rPr>
              <a:t> </a:t>
            </a:r>
            <a:r>
              <a:rPr lang="en-US" sz="2600" dirty="0" err="1">
                <a:latin typeface="Gill Sans Ultra Bold Condensed" panose="020B0A06020104020203" pitchFamily="34" charset="0"/>
              </a:rPr>
              <a:t>menyambut</a:t>
            </a:r>
            <a:r>
              <a:rPr lang="en-US" sz="2600" dirty="0">
                <a:latin typeface="Gill Sans Ultra Bold Condensed" panose="020B0A06020104020203" pitchFamily="34" charset="0"/>
              </a:rPr>
              <a:t> </a:t>
            </a:r>
            <a:r>
              <a:rPr lang="en-US" sz="2600" dirty="0" err="1">
                <a:latin typeface="Gill Sans Ultra Bold Condensed" panose="020B0A06020104020203" pitchFamily="34" charset="0"/>
              </a:rPr>
              <a:t>mereka</a:t>
            </a:r>
            <a:r>
              <a:rPr lang="en-US" sz="2600" dirty="0">
                <a:latin typeface="Gill Sans Ultra Bold Condensed" panose="020B0A06020104020203" pitchFamily="34" charset="0"/>
              </a:rPr>
              <a:t>. </a:t>
            </a:r>
            <a:r>
              <a:rPr lang="en-US" sz="2600" dirty="0">
                <a:latin typeface="Franklin Gothic Demi Cond" pitchFamily="34" charset="0"/>
              </a:rPr>
              <a:t>Hal </a:t>
            </a:r>
            <a:r>
              <a:rPr lang="en-US" sz="2600" dirty="0" err="1">
                <a:latin typeface="Franklin Gothic Demi Cond" pitchFamily="34" charset="0"/>
              </a:rPr>
              <a:t>ini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luar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biasa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mengingat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usianya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lanjut</a:t>
            </a:r>
            <a:r>
              <a:rPr lang="en-US" sz="2600" dirty="0">
                <a:latin typeface="Franklin Gothic Demi Cond" pitchFamily="34" charset="0"/>
              </a:rPr>
              <a:t> 99 </a:t>
            </a:r>
            <a:r>
              <a:rPr lang="en-US" sz="2600" dirty="0" err="1">
                <a:latin typeface="Franklin Gothic Demi Cond" pitchFamily="34" charset="0"/>
              </a:rPr>
              <a:t>tahun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baru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disunat</a:t>
            </a:r>
            <a:r>
              <a:rPr lang="en-US" sz="2600" dirty="0">
                <a:latin typeface="Franklin Gothic Demi Cond" pitchFamily="34" charset="0"/>
              </a:rPr>
              <a:t> [</a:t>
            </a:r>
            <a:r>
              <a:rPr lang="en-US" sz="2600" dirty="0" err="1">
                <a:latin typeface="Franklin Gothic Demi Cond" pitchFamily="34" charset="0"/>
              </a:rPr>
              <a:t>Kejadian</a:t>
            </a:r>
            <a:r>
              <a:rPr lang="en-US" sz="2600" dirty="0">
                <a:latin typeface="Franklin Gothic Demi Cond" pitchFamily="34" charset="0"/>
              </a:rPr>
              <a:t> 17:24]. </a:t>
            </a:r>
            <a:r>
              <a:rPr lang="en-US" sz="2600" dirty="0">
                <a:latin typeface="Eras Bold ITC" panose="020B0907030504020204" pitchFamily="34" charset="0"/>
              </a:rPr>
              <a:t>Abraham </a:t>
            </a:r>
            <a:r>
              <a:rPr lang="en-US" sz="2600" dirty="0" err="1">
                <a:latin typeface="Eras Bold ITC" panose="020B0907030504020204" pitchFamily="34" charset="0"/>
              </a:rPr>
              <a:t>tidak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bisa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membiarkan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orang</a:t>
            </a:r>
            <a:r>
              <a:rPr lang="en-US" sz="2600" dirty="0">
                <a:latin typeface="Eras Bold ITC" panose="020B0907030504020204" pitchFamily="34" charset="0"/>
              </a:rPr>
              <a:t> yang </a:t>
            </a:r>
            <a:r>
              <a:rPr lang="en-US" sz="2600" dirty="0" err="1">
                <a:latin typeface="Eras Bold ITC" panose="020B0907030504020204" pitchFamily="34" charset="0"/>
              </a:rPr>
              <a:t>letih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dalam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perjalanan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lewat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begitu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saja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di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depan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matanya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tanpa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berbuat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sesuatu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untuk</a:t>
            </a:r>
            <a:r>
              <a:rPr lang="en-US" sz="2600" dirty="0">
                <a:latin typeface="Eras Bold ITC" panose="020B0907030504020204" pitchFamily="34" charset="0"/>
              </a:rPr>
              <a:t> </a:t>
            </a:r>
            <a:r>
              <a:rPr lang="en-US" sz="2600" dirty="0" err="1">
                <a:latin typeface="Eras Bold ITC" panose="020B0907030504020204" pitchFamily="34" charset="0"/>
              </a:rPr>
              <a:t>mereka</a:t>
            </a:r>
            <a:r>
              <a:rPr lang="en-US" sz="2600" dirty="0">
                <a:latin typeface="Eras Bold ITC" panose="020B0907030504020204" pitchFamily="34" charset="0"/>
              </a:rPr>
              <a:t>.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10" y="3000372"/>
            <a:ext cx="457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85918" y="357166"/>
            <a:ext cx="6929486" cy="19697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Franklin Gothic Demi Cond" pitchFamily="34" charset="0"/>
              </a:rPr>
              <a:t>Abraham </a:t>
            </a:r>
            <a:r>
              <a:rPr lang="en-US" sz="2600" dirty="0" err="1">
                <a:latin typeface="Franklin Gothic Demi Cond" pitchFamily="34" charset="0"/>
              </a:rPr>
              <a:t>sibuk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melayani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tamunya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dengan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menyediakan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makanan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minuman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bagi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mereka</a:t>
            </a:r>
            <a:r>
              <a:rPr lang="en-US" sz="2600" dirty="0">
                <a:latin typeface="Franklin Gothic Demi Cond" pitchFamily="34" charset="0"/>
              </a:rPr>
              <a:t>. Abraham </a:t>
            </a:r>
            <a:r>
              <a:rPr lang="en-US" sz="2600" dirty="0" err="1">
                <a:latin typeface="Franklin Gothic Demi Cond" pitchFamily="34" charset="0"/>
              </a:rPr>
              <a:t>memilih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makanan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terbaik</a:t>
            </a:r>
            <a:r>
              <a:rPr lang="en-US" sz="2600" dirty="0">
                <a:latin typeface="Franklin Gothic Demi Cond" pitchFamily="34" charset="0"/>
              </a:rPr>
              <a:t>. </a:t>
            </a:r>
            <a:r>
              <a:rPr lang="en-US" sz="2200" dirty="0" err="1">
                <a:latin typeface="Gill Sans Ultra Bold Condensed" panose="020B0A06020104020203" pitchFamily="34" charset="0"/>
              </a:rPr>
              <a:t>Ia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melibatkan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keluarganya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untuk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menyiapkannya</a:t>
            </a:r>
            <a:r>
              <a:rPr lang="en-US" sz="2200" dirty="0">
                <a:latin typeface="Gill Sans Ultra Bold Condensed" panose="020B0A06020104020203" pitchFamily="34" charset="0"/>
              </a:rPr>
              <a:t>, Sara </a:t>
            </a:r>
            <a:r>
              <a:rPr lang="en-US" sz="2200" dirty="0" err="1">
                <a:latin typeface="Gill Sans Ultra Bold Condensed" panose="020B0A06020104020203" pitchFamily="34" charset="0"/>
              </a:rPr>
              <a:t>menyiapkan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Roti</a:t>
            </a:r>
            <a:r>
              <a:rPr lang="en-US" sz="2200" dirty="0">
                <a:latin typeface="Gill Sans Ultra Bold Condensed" panose="020B0A06020104020203" pitchFamily="34" charset="0"/>
              </a:rPr>
              <a:t>, yang lain </a:t>
            </a:r>
            <a:r>
              <a:rPr lang="en-US" sz="2200" dirty="0" err="1">
                <a:latin typeface="Gill Sans Ultra Bold Condensed" panose="020B0A06020104020203" pitchFamily="34" charset="0"/>
              </a:rPr>
              <a:t>menyiapkan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anak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lembu</a:t>
            </a:r>
            <a:r>
              <a:rPr lang="en-US" sz="2200" dirty="0">
                <a:latin typeface="Gill Sans Ultra Bold Condensed" panose="020B0A06020104020203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5918" y="2643182"/>
            <a:ext cx="6929486" cy="20928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Franklin Gothic Demi Cond" pitchFamily="34" charset="0"/>
              </a:rPr>
              <a:t>Abraham </a:t>
            </a:r>
            <a:r>
              <a:rPr lang="en-US" sz="2600" dirty="0" err="1">
                <a:latin typeface="Franklin Gothic Demi Cond" pitchFamily="34" charset="0"/>
              </a:rPr>
              <a:t>memanggil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tamunya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dengan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sebutan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Adonai</a:t>
            </a:r>
            <a:r>
              <a:rPr lang="en-US" sz="2600" dirty="0">
                <a:latin typeface="Franklin Gothic Demi Cond" pitchFamily="34" charset="0"/>
              </a:rPr>
              <a:t>, "</a:t>
            </a:r>
            <a:r>
              <a:rPr lang="en-US" sz="2600" dirty="0" err="1">
                <a:latin typeface="Franklin Gothic Demi Cond" pitchFamily="34" charset="0"/>
              </a:rPr>
              <a:t>Tuanku</a:t>
            </a:r>
            <a:r>
              <a:rPr lang="en-US" sz="2600" dirty="0">
                <a:latin typeface="Franklin Gothic Demi Cond" pitchFamily="34" charset="0"/>
              </a:rPr>
              <a:t>" [</a:t>
            </a:r>
            <a:r>
              <a:rPr lang="en-US" sz="2600" dirty="0" err="1">
                <a:latin typeface="Franklin Gothic Demi Cond" pitchFamily="34" charset="0"/>
              </a:rPr>
              <a:t>Gelar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sering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dipakai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untuk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Tuhan</a:t>
            </a:r>
            <a:r>
              <a:rPr lang="en-US" sz="2600" dirty="0">
                <a:latin typeface="Franklin Gothic Demi Cond" pitchFamily="34" charset="0"/>
              </a:rPr>
              <a:t> - </a:t>
            </a:r>
            <a:r>
              <a:rPr lang="en-US" sz="2600" dirty="0" err="1">
                <a:latin typeface="Franklin Gothic Demi Cond" pitchFamily="34" charset="0"/>
              </a:rPr>
              <a:t>Kejadian</a:t>
            </a:r>
            <a:r>
              <a:rPr lang="en-US" sz="2600" dirty="0">
                <a:latin typeface="Franklin Gothic Demi Cond" pitchFamily="34" charset="0"/>
              </a:rPr>
              <a:t> 15:17, 20:4], </a:t>
            </a:r>
            <a:r>
              <a:rPr lang="en-US" sz="2600" dirty="0" err="1">
                <a:latin typeface="Franklin Gothic Demi Cond" pitchFamily="34" charset="0"/>
              </a:rPr>
              <a:t>hal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menunjukkan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bagaimana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memperlakukan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tamunya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dengan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kedudukan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istimewa</a:t>
            </a:r>
            <a:r>
              <a:rPr lang="en-US" sz="2600" dirty="0">
                <a:latin typeface="Franklin Gothic Demi Cond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85918" y="4929198"/>
            <a:ext cx="6929486" cy="16619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Franklin Gothic Demi Cond" pitchFamily="34" charset="0"/>
              </a:rPr>
              <a:t>Abraham </a:t>
            </a:r>
            <a:r>
              <a:rPr lang="en-US" sz="2600" dirty="0" err="1">
                <a:latin typeface="Franklin Gothic Demi Cond" pitchFamily="34" charset="0"/>
              </a:rPr>
              <a:t>berdiri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samping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mereka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memperhatikan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kebutuhan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mereka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siap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melayani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mereka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ia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seperti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seorang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hamba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bagi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mereka</a:t>
            </a:r>
            <a:r>
              <a:rPr lang="en-US" sz="2600" dirty="0">
                <a:latin typeface="Franklin Gothic Demi Cond" pitchFamily="34" charset="0"/>
              </a:rPr>
              <a:t>. </a:t>
            </a:r>
            <a:r>
              <a:rPr lang="en-US" sz="2400" dirty="0">
                <a:latin typeface="Impact" panose="020B0806030902050204" pitchFamily="34" charset="0"/>
              </a:rPr>
              <a:t>Abraham </a:t>
            </a:r>
            <a:r>
              <a:rPr lang="en-US" sz="2400" dirty="0" err="1">
                <a:latin typeface="Impact" panose="020B0806030902050204" pitchFamily="34" charset="0"/>
              </a:rPr>
              <a:t>bukan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hanya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seorang</a:t>
            </a:r>
            <a:r>
              <a:rPr lang="en-US" sz="2400" dirty="0">
                <a:latin typeface="Impact" panose="020B0806030902050204" pitchFamily="34" charset="0"/>
              </a:rPr>
              <a:t> yang </a:t>
            </a:r>
            <a:r>
              <a:rPr lang="en-US" sz="2400" dirty="0" err="1">
                <a:latin typeface="Impact" panose="020B0806030902050204" pitchFamily="34" charset="0"/>
              </a:rPr>
              <a:t>ramah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tetapi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ia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juga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rendah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hati</a:t>
            </a:r>
            <a:r>
              <a:rPr lang="en-US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14348" y="214290"/>
            <a:ext cx="457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348" y="2571744"/>
            <a:ext cx="457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1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5786" y="4714884"/>
            <a:ext cx="457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4</a:t>
            </a:r>
            <a:endParaRPr lang="en-US" sz="1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857232"/>
            <a:ext cx="7972452" cy="478634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	</a:t>
            </a:r>
            <a:r>
              <a:rPr lang="en-US" dirty="0" err="1">
                <a:solidFill>
                  <a:srgbClr val="FFFF00"/>
                </a:solidFill>
                <a:latin typeface="Eras Demi ITC" pitchFamily="34" charset="0"/>
              </a:rPr>
              <a:t>Sikap</a:t>
            </a:r>
            <a:r>
              <a:rPr lang="en-US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Eras Demi ITC" pitchFamily="34" charset="0"/>
              </a:rPr>
              <a:t>hormat</a:t>
            </a:r>
            <a:r>
              <a:rPr lang="en-US" dirty="0">
                <a:solidFill>
                  <a:srgbClr val="FFFF00"/>
                </a:solidFill>
                <a:latin typeface="Eras Demi ITC" pitchFamily="34" charset="0"/>
              </a:rPr>
              <a:t> Abraham </a:t>
            </a:r>
            <a:r>
              <a:rPr lang="en-US" dirty="0" err="1">
                <a:solidFill>
                  <a:srgbClr val="FFFF00"/>
                </a:solidFill>
                <a:latin typeface="Eras Demi ITC" pitchFamily="34" charset="0"/>
              </a:rPr>
              <a:t>menyampaikan</a:t>
            </a:r>
            <a:r>
              <a:rPr lang="en-US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Eras Demi ITC" pitchFamily="34" charset="0"/>
              </a:rPr>
              <a:t>filosofi</a:t>
            </a:r>
            <a:r>
              <a:rPr lang="en-US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Eras Demi ITC" pitchFamily="34" charset="0"/>
              </a:rPr>
              <a:t>keramahan</a:t>
            </a:r>
            <a:r>
              <a:rPr lang="en-US" dirty="0">
                <a:solidFill>
                  <a:srgbClr val="FFFF00"/>
                </a:solidFill>
                <a:latin typeface="Eras Demi ITC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Menunjukkan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rasa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hormat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perhatian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terhadap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asing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bukanlah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sikap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sopan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Eras Demi ITC" pitchFamily="34" charset="0"/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	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Alkitab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menekankan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bahwa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tugas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agama,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seolah-olah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sikap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ditujukan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sendiri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seperti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Yesus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ajarkan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Eras Demi ITC" pitchFamily="34" charset="0"/>
              </a:rPr>
              <a:t>Matius</a:t>
            </a:r>
            <a:r>
              <a:rPr lang="en-US" dirty="0">
                <a:solidFill>
                  <a:srgbClr val="FFC000"/>
                </a:solidFill>
                <a:latin typeface="Eras Demi ITC" pitchFamily="34" charset="0"/>
              </a:rPr>
              <a:t> 25:35-40.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>
          <a:blip r:embed="rId2"/>
          <a:srcRect l="11202" r="1096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000108"/>
            <a:ext cx="590075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latin typeface="Eras Bold ITC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Tuhan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lebih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diidentifikasikan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dengan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orang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asing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lapar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membutuhkan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daripada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orang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dermawan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menerima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mereka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. </a:t>
            </a:r>
          </a:p>
          <a:p>
            <a:pPr>
              <a:buNone/>
            </a:pPr>
            <a:endParaRPr lang="en-US" dirty="0">
              <a:latin typeface="Eras Bold ITC" pitchFamily="34" charset="0"/>
            </a:endParaRPr>
          </a:p>
          <a:p>
            <a:pPr>
              <a:buNone/>
            </a:pPr>
            <a:r>
              <a:rPr lang="en-US" dirty="0">
                <a:latin typeface="Eras Bold ITC" pitchFamily="34" charset="0"/>
              </a:rPr>
              <a:t>	</a:t>
            </a:r>
            <a:r>
              <a:rPr lang="en-US" sz="3600" dirty="0" err="1">
                <a:latin typeface="Impact" panose="020B0806030902050204" pitchFamily="34" charset="0"/>
              </a:rPr>
              <a:t>Apakah</a:t>
            </a:r>
            <a:r>
              <a:rPr lang="en-US" sz="3600" dirty="0">
                <a:latin typeface="Impact" panose="020B0806030902050204" pitchFamily="34" charset="0"/>
              </a:rPr>
              <a:t> yang </a:t>
            </a:r>
            <a:r>
              <a:rPr lang="en-US" sz="3600" dirty="0" err="1">
                <a:latin typeface="Impact" panose="020B0806030902050204" pitchFamily="34" charset="0"/>
              </a:rPr>
              <a:t>menjadi</a:t>
            </a:r>
            <a:r>
              <a:rPr lang="en-US" sz="3600" dirty="0">
                <a:latin typeface="Impact" panose="020B0806030902050204" pitchFamily="34" charset="0"/>
              </a:rPr>
              <a:t> </a:t>
            </a:r>
            <a:r>
              <a:rPr lang="en-US" sz="3600" dirty="0" err="1">
                <a:latin typeface="Impact" panose="020B0806030902050204" pitchFamily="34" charset="0"/>
              </a:rPr>
              <a:t>respon</a:t>
            </a:r>
            <a:r>
              <a:rPr lang="en-US" sz="3600" dirty="0">
                <a:latin typeface="Impact" panose="020B0806030902050204" pitchFamily="34" charset="0"/>
              </a:rPr>
              <a:t> </a:t>
            </a:r>
            <a:r>
              <a:rPr lang="en-US" sz="3600" dirty="0" err="1">
                <a:latin typeface="Impact" panose="020B0806030902050204" pitchFamily="34" charset="0"/>
              </a:rPr>
              <a:t>kita</a:t>
            </a:r>
            <a:r>
              <a:rPr lang="en-US" sz="3600" dirty="0">
                <a:latin typeface="Impact" panose="020B0806030902050204" pitchFamily="34" charset="0"/>
              </a:rPr>
              <a:t>?</a:t>
            </a:r>
          </a:p>
          <a:p>
            <a:endParaRPr lang="en-US" dirty="0"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7158" y="357166"/>
            <a:ext cx="6715172" cy="181588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Penampakan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Tuhan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kepada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Abraham 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dalam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rupa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manusia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mengingatkan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kita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akan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Yesus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yang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menjadi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hamba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untuk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menjangkau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manusia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[</a:t>
            </a:r>
            <a:r>
              <a:rPr lang="en-US" sz="2800" dirty="0" err="1">
                <a:solidFill>
                  <a:srgbClr val="FFFF00"/>
                </a:solidFill>
                <a:latin typeface="Britannic Bold" pitchFamily="34" charset="0"/>
              </a:rPr>
              <a:t>Filipi</a:t>
            </a:r>
            <a:r>
              <a:rPr lang="en-US" sz="2800" dirty="0">
                <a:solidFill>
                  <a:srgbClr val="FFFF00"/>
                </a:solidFill>
                <a:latin typeface="Britannic Bold" pitchFamily="34" charset="0"/>
              </a:rPr>
              <a:t> 2:7-8].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6929454" y="500042"/>
            <a:ext cx="1910015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28596" y="2428868"/>
            <a:ext cx="83582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Penampakan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Tuhan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kepada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Abraham juga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adalah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sebuah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bukti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kepastian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janji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-Nya,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bahwa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ia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akan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memperoleh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seorang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anak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. </a:t>
            </a:r>
            <a:r>
              <a:rPr lang="en-US" sz="2400" dirty="0" err="1">
                <a:latin typeface="Eras Bold ITC" panose="020B0907030504020204" pitchFamily="34" charset="0"/>
              </a:rPr>
              <a:t>Dalam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pertemuan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ini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Tuhan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memberitahukan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kapan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waktunya</a:t>
            </a:r>
            <a:r>
              <a:rPr lang="en-US" sz="2400" dirty="0">
                <a:latin typeface="Eras Bold ITC" panose="020B0907030504020204" pitchFamily="34" charset="0"/>
              </a:rPr>
              <a:t> Sara </a:t>
            </a:r>
            <a:r>
              <a:rPr lang="en-US" sz="2400" dirty="0" err="1">
                <a:latin typeface="Eras Bold ITC" panose="020B0907030504020204" pitchFamily="34" charset="0"/>
              </a:rPr>
              <a:t>akan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mengandung</a:t>
            </a:r>
            <a:r>
              <a:rPr lang="en-US" sz="2400" dirty="0">
                <a:latin typeface="Eras Bold ITC" panose="020B0907030504020204" pitchFamily="34" charset="0"/>
              </a:rPr>
              <a:t> dan </a:t>
            </a:r>
            <a:r>
              <a:rPr lang="en-US" sz="2400" dirty="0" err="1">
                <a:latin typeface="Eras Bold ITC" panose="020B0907030504020204" pitchFamily="34" charset="0"/>
              </a:rPr>
              <a:t>melahirkan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seorang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anak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laki-laki</a:t>
            </a:r>
            <a:r>
              <a:rPr lang="en-US" sz="2400" dirty="0">
                <a:latin typeface="Eras Bold ITC" panose="020B0907030504020204" pitchFamily="34" charset="0"/>
              </a:rPr>
              <a:t>. </a:t>
            </a:r>
          </a:p>
          <a:p>
            <a:r>
              <a:rPr lang="en-US" sz="2400" dirty="0" err="1">
                <a:latin typeface="Franklin Gothic Demi Cond" pitchFamily="34" charset="0"/>
              </a:rPr>
              <a:t>Namun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Tuhan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melihat</a:t>
            </a:r>
            <a:r>
              <a:rPr lang="en-US" sz="2400" dirty="0">
                <a:latin typeface="Franklin Gothic Demi Cond" pitchFamily="34" charset="0"/>
              </a:rPr>
              <a:t> Sara, yang </a:t>
            </a:r>
            <a:r>
              <a:rPr lang="en-US" sz="2400" dirty="0" err="1">
                <a:latin typeface="Franklin Gothic Demi Cond" pitchFamily="34" charset="0"/>
              </a:rPr>
              <a:t>menyembunyikan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dirinya</a:t>
            </a:r>
            <a:r>
              <a:rPr lang="en-US" sz="2400" dirty="0">
                <a:latin typeface="Franklin Gothic Demi Cond" pitchFamily="34" charset="0"/>
              </a:rPr>
              <a:t> "di </a:t>
            </a:r>
            <a:r>
              <a:rPr lang="en-US" sz="2400" dirty="0" err="1">
                <a:latin typeface="Franklin Gothic Demi Cond" pitchFamily="34" charset="0"/>
              </a:rPr>
              <a:t>belakang</a:t>
            </a:r>
            <a:r>
              <a:rPr lang="en-US" sz="2400" dirty="0">
                <a:latin typeface="Franklin Gothic Demi Cond" pitchFamily="34" charset="0"/>
              </a:rPr>
              <a:t>" </a:t>
            </a:r>
            <a:r>
              <a:rPr lang="en-US" sz="2400" dirty="0" err="1">
                <a:latin typeface="Franklin Gothic Demi Cond" pitchFamily="34" charset="0"/>
              </a:rPr>
              <a:t>tertawa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hatinya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Tetapi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mengetahui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pikiran</a:t>
            </a:r>
            <a:r>
              <a:rPr lang="en-US" sz="2400" dirty="0">
                <a:latin typeface="Franklin Gothic Demi Cond" pitchFamily="34" charset="0"/>
              </a:rPr>
              <a:t> Sara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berkata</a:t>
            </a:r>
            <a:r>
              <a:rPr lang="en-US" sz="2400" dirty="0">
                <a:latin typeface="Franklin Gothic Demi Cond" pitchFamily="34" charset="0"/>
              </a:rPr>
              <a:t>: </a:t>
            </a:r>
            <a:r>
              <a:rPr lang="en-US" sz="2400" dirty="0" err="1">
                <a:latin typeface="Franklin Gothic Demi Cond" pitchFamily="34" charset="0"/>
              </a:rPr>
              <a:t>Mengapakah</a:t>
            </a:r>
            <a:r>
              <a:rPr lang="en-US" sz="2400" dirty="0">
                <a:latin typeface="Franklin Gothic Demi Cond" pitchFamily="34" charset="0"/>
              </a:rPr>
              <a:t> Sara </a:t>
            </a:r>
            <a:r>
              <a:rPr lang="en-US" sz="2400" dirty="0" err="1">
                <a:latin typeface="Franklin Gothic Demi Cond" pitchFamily="34" charset="0"/>
              </a:rPr>
              <a:t>tertawa</a:t>
            </a:r>
            <a:r>
              <a:rPr lang="en-US" sz="2400" dirty="0">
                <a:latin typeface="Franklin Gothic Demi Cond" pitchFamily="34" charset="0"/>
              </a:rPr>
              <a:t>? </a:t>
            </a:r>
            <a:r>
              <a:rPr lang="en-US" sz="2400" dirty="0">
                <a:latin typeface="Impact" panose="020B0806030902050204" pitchFamily="34" charset="0"/>
              </a:rPr>
              <a:t>Hal </a:t>
            </a:r>
            <a:r>
              <a:rPr lang="en-US" sz="2400" dirty="0" err="1">
                <a:latin typeface="Impact" panose="020B0806030902050204" pitchFamily="34" charset="0"/>
              </a:rPr>
              <a:t>ini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menunjukkan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bahwa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tamu</a:t>
            </a:r>
            <a:r>
              <a:rPr lang="en-US" sz="2400" dirty="0">
                <a:latin typeface="Impact" panose="020B0806030902050204" pitchFamily="34" charset="0"/>
              </a:rPr>
              <a:t> yang </a:t>
            </a:r>
            <a:r>
              <a:rPr lang="en-US" sz="2400" dirty="0" err="1">
                <a:latin typeface="Impact" panose="020B0806030902050204" pitchFamily="34" charset="0"/>
              </a:rPr>
              <a:t>hadir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rumah</a:t>
            </a:r>
            <a:r>
              <a:rPr lang="en-US" sz="2400" dirty="0">
                <a:latin typeface="Impact" panose="020B0806030902050204" pitchFamily="34" charset="0"/>
              </a:rPr>
              <a:t> Abraham </a:t>
            </a:r>
            <a:r>
              <a:rPr lang="en-US" sz="2400" dirty="0" err="1">
                <a:latin typeface="Impact" panose="020B0806030902050204" pitchFamily="34" charset="0"/>
              </a:rPr>
              <a:t>bukanlah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orang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biasa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bahwa</a:t>
            </a:r>
            <a:r>
              <a:rPr lang="en-US" sz="2400" dirty="0">
                <a:latin typeface="Impact" panose="020B0806030902050204" pitchFamily="34" charset="0"/>
              </a:rPr>
              <a:t> Abraham </a:t>
            </a:r>
            <a:r>
              <a:rPr lang="en-US" sz="2400" dirty="0" err="1">
                <a:latin typeface="Impact" panose="020B0806030902050204" pitchFamily="34" charset="0"/>
              </a:rPr>
              <a:t>dan</a:t>
            </a:r>
            <a:r>
              <a:rPr lang="en-US" sz="2400" dirty="0">
                <a:latin typeface="Impact" panose="020B0806030902050204" pitchFamily="34" charset="0"/>
              </a:rPr>
              <a:t> Sara </a:t>
            </a:r>
            <a:r>
              <a:rPr lang="en-US" sz="2400" dirty="0" err="1">
                <a:latin typeface="Impact" panose="020B0806030902050204" pitchFamily="34" charset="0"/>
              </a:rPr>
              <a:t>sedang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berada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hadirat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Tuhan</a:t>
            </a:r>
            <a:r>
              <a:rPr lang="en-US" sz="2400" dirty="0">
                <a:latin typeface="Impact" panose="020B0806030902050204" pitchFamily="34" charset="0"/>
              </a:rPr>
              <a:t> [</a:t>
            </a:r>
            <a:r>
              <a:rPr lang="en-US" sz="2400" dirty="0" err="1">
                <a:latin typeface="Impact" panose="020B0806030902050204" pitchFamily="34" charset="0"/>
              </a:rPr>
              <a:t>Kejadian</a:t>
            </a:r>
            <a:r>
              <a:rPr lang="en-US" sz="2400" dirty="0">
                <a:latin typeface="Impact" panose="020B0806030902050204" pitchFamily="34" charset="0"/>
              </a:rPr>
              <a:t> 18:9-15].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LOT DI SODOM</a:t>
            </a:r>
            <a:br>
              <a:rPr lang="en-US" sz="3200" dirty="0"/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Kamis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12 Mei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Franklin Gothic Medium Cond" pitchFamily="34" charset="0"/>
              </a:rPr>
              <a:t>Abraham </a:t>
            </a:r>
            <a:r>
              <a:rPr lang="en-US" sz="2800" dirty="0" err="1">
                <a:latin typeface="Franklin Gothic Medium Cond" pitchFamily="34" charset="0"/>
              </a:rPr>
              <a:t>bukan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hanya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seorang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nabi</a:t>
            </a:r>
            <a:r>
              <a:rPr lang="en-US" sz="2800" dirty="0">
                <a:latin typeface="Franklin Gothic Medium Cond" pitchFamily="34" charset="0"/>
              </a:rPr>
              <a:t> yang </a:t>
            </a:r>
            <a:r>
              <a:rPr lang="en-US" sz="2800" dirty="0" err="1">
                <a:latin typeface="Franklin Gothic Medium Cond" pitchFamily="34" charset="0"/>
              </a:rPr>
              <a:t>kepadanya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Tuhan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menyatakan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kehendak-Nya</a:t>
            </a:r>
            <a:r>
              <a:rPr lang="en-US" sz="2800" dirty="0">
                <a:latin typeface="Franklin Gothic Medium Cond" pitchFamily="34" charset="0"/>
              </a:rPr>
              <a:t>; </a:t>
            </a:r>
            <a:r>
              <a:rPr lang="en-US" sz="2800" dirty="0" err="1">
                <a:latin typeface="Gill Sans Ultra Bold Condensed" panose="020B0A06020104020203" pitchFamily="34" charset="0"/>
              </a:rPr>
              <a:t>dia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juga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seorang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nabi</a:t>
            </a:r>
            <a:r>
              <a:rPr lang="en-US" sz="2800" dirty="0">
                <a:latin typeface="Gill Sans Ultra Bold Condensed" panose="020B0A06020104020203" pitchFamily="34" charset="0"/>
              </a:rPr>
              <a:t> yang </a:t>
            </a:r>
            <a:r>
              <a:rPr lang="en-US" sz="2800" dirty="0" err="1">
                <a:latin typeface="Gill Sans Ultra Bold Condensed" panose="020B0A06020104020203" pitchFamily="34" charset="0"/>
              </a:rPr>
              <a:t>menjadi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perantara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bagi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orang</a:t>
            </a:r>
            <a:r>
              <a:rPr lang="en-US" sz="2800" dirty="0">
                <a:latin typeface="Gill Sans Ultra Bold Condensed" panose="020B0A06020104020203" pitchFamily="34" charset="0"/>
              </a:rPr>
              <a:t> </a:t>
            </a:r>
            <a:r>
              <a:rPr lang="en-US" sz="2800" dirty="0" err="1">
                <a:latin typeface="Gill Sans Ultra Bold Condensed" panose="020B0A06020104020203" pitchFamily="34" charset="0"/>
              </a:rPr>
              <a:t>fasik</a:t>
            </a:r>
            <a:r>
              <a:rPr lang="en-US" sz="2800" dirty="0">
                <a:latin typeface="Franklin Gothic Medium Cond" pitchFamily="34" charset="0"/>
              </a:rPr>
              <a:t>, </a:t>
            </a:r>
            <a:r>
              <a:rPr lang="en-US" sz="2800" dirty="0" err="1">
                <a:latin typeface="Franklin Gothic Medium Cond" pitchFamily="34" charset="0"/>
              </a:rPr>
              <a:t>hal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ini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terlihat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dari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perhatiannya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terhadap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kota</a:t>
            </a:r>
            <a:r>
              <a:rPr lang="en-US" sz="2800" dirty="0">
                <a:latin typeface="Franklin Gothic Medium Cond" pitchFamily="34" charset="0"/>
              </a:rPr>
              <a:t> Sodom yang </a:t>
            </a:r>
            <a:r>
              <a:rPr lang="en-US" sz="2800" dirty="0" err="1">
                <a:latin typeface="Franklin Gothic Medium Cond" pitchFamily="34" charset="0"/>
              </a:rPr>
              <a:t>akan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dibinasakan</a:t>
            </a:r>
            <a:r>
              <a:rPr lang="en-US" sz="2800" dirty="0">
                <a:latin typeface="Franklin Gothic Medium Cond" pitchFamily="34" charset="0"/>
              </a:rPr>
              <a:t>. </a:t>
            </a:r>
            <a:r>
              <a:rPr lang="en-US" sz="2800" dirty="0" err="1">
                <a:latin typeface="Franklin Gothic Medium Cond" pitchFamily="34" charset="0"/>
              </a:rPr>
              <a:t>Frasa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Ibrani</a:t>
            </a:r>
            <a:r>
              <a:rPr lang="en-US" sz="2800" dirty="0">
                <a:latin typeface="Franklin Gothic Medium Cond" pitchFamily="34" charset="0"/>
              </a:rPr>
              <a:t> Abraham "</a:t>
            </a:r>
            <a:r>
              <a:rPr lang="en-US" sz="2800" dirty="0" err="1">
                <a:latin typeface="Franklin Gothic Medium Cond" pitchFamily="34" charset="0"/>
              </a:rPr>
              <a:t>berdiri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di</a:t>
            </a:r>
            <a:r>
              <a:rPr lang="en-US" sz="2800" dirty="0">
                <a:latin typeface="Franklin Gothic Medium Cond" pitchFamily="34" charset="0"/>
              </a:rPr>
              <a:t> </a:t>
            </a:r>
            <a:r>
              <a:rPr lang="en-US" sz="2800" dirty="0" err="1">
                <a:latin typeface="Franklin Gothic Medium Cond" pitchFamily="34" charset="0"/>
              </a:rPr>
              <a:t>hadapan</a:t>
            </a:r>
            <a:r>
              <a:rPr lang="en-US" sz="2800" dirty="0">
                <a:latin typeface="Franklin Gothic Medium Cond" pitchFamily="34" charset="0"/>
              </a:rPr>
              <a:t> TUHAN" [</a:t>
            </a:r>
            <a:r>
              <a:rPr lang="en-US" sz="2800" dirty="0" err="1">
                <a:latin typeface="Franklin Gothic Medium Cond" pitchFamily="34" charset="0"/>
              </a:rPr>
              <a:t>Kejadian</a:t>
            </a:r>
            <a:r>
              <a:rPr lang="en-US" sz="2800" dirty="0">
                <a:latin typeface="Franklin Gothic Medium Cond" pitchFamily="34" charset="0"/>
              </a:rPr>
              <a:t> 18:22] </a:t>
            </a:r>
            <a:r>
              <a:rPr lang="en-US" sz="2800" dirty="0" err="1">
                <a:latin typeface="Eras Bold ITC" panose="020B0907030504020204" pitchFamily="34" charset="0"/>
              </a:rPr>
              <a:t>menunjukkan</a:t>
            </a:r>
            <a:r>
              <a:rPr lang="en-US" sz="2800" dirty="0">
                <a:latin typeface="Eras Bold ITC" panose="020B0907030504020204" pitchFamily="34" charset="0"/>
              </a:rPr>
              <a:t> </a:t>
            </a:r>
            <a:r>
              <a:rPr lang="en-US" sz="2800" dirty="0" err="1">
                <a:latin typeface="Eras Bold ITC" panose="020B0907030504020204" pitchFamily="34" charset="0"/>
              </a:rPr>
              <a:t>bahwa</a:t>
            </a:r>
            <a:r>
              <a:rPr lang="en-US" sz="2800" dirty="0">
                <a:latin typeface="Eras Bold ITC" panose="020B0907030504020204" pitchFamily="34" charset="0"/>
              </a:rPr>
              <a:t> </a:t>
            </a:r>
            <a:r>
              <a:rPr lang="en-US" sz="2800" dirty="0" err="1">
                <a:latin typeface="Eras Bold ITC" panose="020B0907030504020204" pitchFamily="34" charset="0"/>
              </a:rPr>
              <a:t>ia</a:t>
            </a:r>
            <a:r>
              <a:rPr lang="en-US" sz="2800" dirty="0">
                <a:latin typeface="Eras Bold ITC" panose="020B0907030504020204" pitchFamily="34" charset="0"/>
              </a:rPr>
              <a:t> </a:t>
            </a:r>
            <a:r>
              <a:rPr lang="en-US" sz="2800" dirty="0" err="1">
                <a:latin typeface="Eras Bold ITC" panose="020B0907030504020204" pitchFamily="34" charset="0"/>
              </a:rPr>
              <a:t>sedang</a:t>
            </a:r>
            <a:r>
              <a:rPr lang="en-US" sz="2800" dirty="0">
                <a:latin typeface="Eras Bold ITC" panose="020B0907030504020204" pitchFamily="34" charset="0"/>
              </a:rPr>
              <a:t> </a:t>
            </a:r>
            <a:r>
              <a:rPr lang="en-US" sz="2800" dirty="0" err="1">
                <a:latin typeface="Eras Bold ITC" panose="020B0907030504020204" pitchFamily="34" charset="0"/>
              </a:rPr>
              <a:t>berdoa</a:t>
            </a:r>
            <a:r>
              <a:rPr lang="en-US" sz="2800" dirty="0">
                <a:latin typeface="Eras Bold ITC" panose="020B0907030504020204" pitchFamily="34" charset="0"/>
              </a:rPr>
              <a:t>.</a:t>
            </a:r>
          </a:p>
          <a:p>
            <a:r>
              <a:rPr lang="en-US" sz="2800" dirty="0" err="1">
                <a:latin typeface="Impact" panose="020B0806030902050204" pitchFamily="34" charset="0"/>
              </a:rPr>
              <a:t>Tawar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menawar</a:t>
            </a:r>
            <a:r>
              <a:rPr lang="en-US" sz="2800" dirty="0">
                <a:latin typeface="Impact" panose="020B0806030902050204" pitchFamily="34" charset="0"/>
              </a:rPr>
              <a:t> Abraham </a:t>
            </a:r>
            <a:r>
              <a:rPr lang="en-US" sz="2800" dirty="0" err="1">
                <a:latin typeface="Impact" panose="020B0806030902050204" pitchFamily="34" charset="0"/>
              </a:rPr>
              <a:t>dengan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Tuhan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berhenti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di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angka</a:t>
            </a:r>
            <a:r>
              <a:rPr lang="en-US" sz="2800" dirty="0">
                <a:latin typeface="Impact" panose="020B0806030902050204" pitchFamily="34" charset="0"/>
              </a:rPr>
              <a:t> 10 </a:t>
            </a:r>
            <a:r>
              <a:rPr lang="en-US" sz="2800" dirty="0" err="1">
                <a:latin typeface="Impact" panose="020B0806030902050204" pitchFamily="34" charset="0"/>
              </a:rPr>
              <a:t>yaitu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Tuhan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akan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menyelamatkan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orang-orang</a:t>
            </a:r>
            <a:r>
              <a:rPr lang="en-US" sz="2800" dirty="0">
                <a:latin typeface="Impact" panose="020B0806030902050204" pitchFamily="34" charset="0"/>
              </a:rPr>
              <a:t> Sodom </a:t>
            </a:r>
            <a:r>
              <a:rPr lang="en-US" sz="2800" dirty="0" err="1">
                <a:latin typeface="Impact" panose="020B0806030902050204" pitchFamily="34" charset="0"/>
              </a:rPr>
              <a:t>jika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hanya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ada</a:t>
            </a:r>
            <a:r>
              <a:rPr lang="en-US" sz="2800" dirty="0">
                <a:latin typeface="Impact" panose="020B0806030902050204" pitchFamily="34" charset="0"/>
              </a:rPr>
              <a:t> 10 </a:t>
            </a:r>
            <a:r>
              <a:rPr lang="en-US" sz="2800" dirty="0" err="1">
                <a:latin typeface="Impact" panose="020B0806030902050204" pitchFamily="34" charset="0"/>
              </a:rPr>
              <a:t>orang</a:t>
            </a:r>
            <a:r>
              <a:rPr lang="en-US" sz="2800" dirty="0">
                <a:latin typeface="Impact" panose="020B0806030902050204" pitchFamily="34" charset="0"/>
              </a:rPr>
              <a:t> Sodom yang </a:t>
            </a:r>
            <a:r>
              <a:rPr lang="en-US" sz="2800" dirty="0" err="1">
                <a:latin typeface="Impact" panose="020B0806030902050204" pitchFamily="34" charset="0"/>
              </a:rPr>
              <a:t>benar</a:t>
            </a:r>
            <a:r>
              <a:rPr lang="en-US" sz="2800" dirty="0">
                <a:latin typeface="Impact" panose="020B080603090205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Apa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arti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perkataan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ini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bahwa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Tuhan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tidak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akan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membinasakan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kota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Sodom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jika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ada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di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sana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10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orang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benar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?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Kejadian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571612"/>
            <a:ext cx="8572560" cy="5072098"/>
          </a:xfrm>
          <a:solidFill>
            <a:schemeClr val="bg1">
              <a:alpha val="82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200" dirty="0" err="1">
                <a:latin typeface="Impact" panose="020B0806030902050204" pitchFamily="34" charset="0"/>
              </a:rPr>
              <a:t>Angka</a:t>
            </a:r>
            <a:r>
              <a:rPr lang="en-US" sz="2200" dirty="0">
                <a:latin typeface="Impact" panose="020B0806030902050204" pitchFamily="34" charset="0"/>
              </a:rPr>
              <a:t> 10 </a:t>
            </a:r>
            <a:r>
              <a:rPr lang="en-US" sz="2200" dirty="0" err="1">
                <a:latin typeface="Impact" panose="020B0806030902050204" pitchFamily="34" charset="0"/>
              </a:rPr>
              <a:t>memberi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ide</a:t>
            </a:r>
            <a:r>
              <a:rPr lang="en-US" sz="2200" dirty="0">
                <a:latin typeface="Impact" panose="020B0806030902050204" pitchFamily="34" charset="0"/>
              </a:rPr>
              <a:t> yang paling </a:t>
            </a:r>
            <a:r>
              <a:rPr lang="en-US" sz="2200" dirty="0" err="1">
                <a:latin typeface="Impact" panose="020B0806030902050204" pitchFamily="34" charset="0"/>
              </a:rPr>
              <a:t>sedikit</a:t>
            </a:r>
            <a:r>
              <a:rPr lang="en-US" sz="2200" dirty="0">
                <a:latin typeface="Franklin Gothic Medium Cond" pitchFamily="34" charset="0"/>
              </a:rPr>
              <a:t>. </a:t>
            </a:r>
            <a:r>
              <a:rPr lang="en-US" sz="2200" dirty="0" err="1">
                <a:latin typeface="Eras Demi ITC" panose="020B0805030504020804" pitchFamily="34" charset="0"/>
              </a:rPr>
              <a:t>Dalam</a:t>
            </a:r>
            <a:r>
              <a:rPr lang="en-US" sz="2200" dirty="0">
                <a:latin typeface="Eras Demi ITC" panose="020B0805030504020804" pitchFamily="34" charset="0"/>
              </a:rPr>
              <a:t> agama </a:t>
            </a:r>
            <a:r>
              <a:rPr lang="en-US" sz="2200" dirty="0" err="1">
                <a:latin typeface="Eras Demi ITC" panose="020B0805030504020804" pitchFamily="34" charset="0"/>
              </a:rPr>
              <a:t>Yahudi</a:t>
            </a:r>
            <a:r>
              <a:rPr lang="en-US" sz="2200" dirty="0">
                <a:latin typeface="Eras Demi ITC" panose="020B0805030504020804" pitchFamily="34" charset="0"/>
              </a:rPr>
              <a:t> </a:t>
            </a:r>
            <a:r>
              <a:rPr lang="en-US" sz="2200" dirty="0" err="1">
                <a:latin typeface="Eras Demi ITC" panose="020B0805030504020804" pitchFamily="34" charset="0"/>
              </a:rPr>
              <a:t>angka</a:t>
            </a:r>
            <a:r>
              <a:rPr lang="en-US" sz="2200" dirty="0">
                <a:latin typeface="Eras Demi ITC" panose="020B0805030504020804" pitchFamily="34" charset="0"/>
              </a:rPr>
              <a:t> 10 </a:t>
            </a:r>
            <a:r>
              <a:rPr lang="en-US" sz="2200" dirty="0" err="1">
                <a:latin typeface="Eras Demi ITC" panose="020B0805030504020804" pitchFamily="34" charset="0"/>
              </a:rPr>
              <a:t>menjadi</a:t>
            </a:r>
            <a:r>
              <a:rPr lang="en-US" sz="2200" dirty="0">
                <a:latin typeface="Eras Demi ITC" panose="020B0805030504020804" pitchFamily="34" charset="0"/>
              </a:rPr>
              <a:t> </a:t>
            </a:r>
            <a:r>
              <a:rPr lang="en-US" sz="2200" dirty="0" err="1">
                <a:latin typeface="Eras Demi ITC" panose="020B0805030504020804" pitchFamily="34" charset="0"/>
              </a:rPr>
              <a:t>jumlah</a:t>
            </a:r>
            <a:r>
              <a:rPr lang="en-US" sz="2200" dirty="0">
                <a:latin typeface="Eras Demi ITC" panose="020B0805030504020804" pitchFamily="34" charset="0"/>
              </a:rPr>
              <a:t> minimum yang </a:t>
            </a:r>
            <a:r>
              <a:rPr lang="en-US" sz="2200" dirty="0" err="1">
                <a:latin typeface="Eras Demi ITC" panose="020B0805030504020804" pitchFamily="34" charset="0"/>
              </a:rPr>
              <a:t>diperlukan</a:t>
            </a:r>
            <a:r>
              <a:rPr lang="en-US" sz="2200" dirty="0">
                <a:latin typeface="Eras Demi ITC" panose="020B0805030504020804" pitchFamily="34" charset="0"/>
              </a:rPr>
              <a:t> </a:t>
            </a:r>
            <a:r>
              <a:rPr lang="en-US" sz="2200" dirty="0" err="1">
                <a:latin typeface="Eras Demi ITC" panose="020B0805030504020804" pitchFamily="34" charset="0"/>
              </a:rPr>
              <a:t>untuk</a:t>
            </a:r>
            <a:r>
              <a:rPr lang="en-US" sz="2200" dirty="0">
                <a:latin typeface="Eras Demi ITC" panose="020B0805030504020804" pitchFamily="34" charset="0"/>
              </a:rPr>
              <a:t> </a:t>
            </a:r>
            <a:r>
              <a:rPr lang="en-US" sz="2200" dirty="0" err="1">
                <a:latin typeface="Eras Demi ITC" panose="020B0805030504020804" pitchFamily="34" charset="0"/>
              </a:rPr>
              <a:t>peribadatan</a:t>
            </a:r>
            <a:r>
              <a:rPr lang="en-US" sz="2200" dirty="0">
                <a:latin typeface="Eras Demi ITC" panose="020B0805030504020804" pitchFamily="34" charset="0"/>
              </a:rPr>
              <a:t> </a:t>
            </a:r>
            <a:r>
              <a:rPr lang="en-US" sz="2200" dirty="0" err="1">
                <a:latin typeface="Eras Demi ITC" panose="020B0805030504020804" pitchFamily="34" charset="0"/>
              </a:rPr>
              <a:t>komunitas</a:t>
            </a:r>
            <a:r>
              <a:rPr lang="en-US" sz="2200" dirty="0">
                <a:latin typeface="Eras Demi ITC" panose="020B0805030504020804" pitchFamily="34" charset="0"/>
              </a:rPr>
              <a:t>. </a:t>
            </a:r>
            <a:r>
              <a:rPr lang="en-US" sz="2200" dirty="0">
                <a:latin typeface="Franklin Gothic Medium Cond" pitchFamily="34" charset="0"/>
              </a:rPr>
              <a:t>Abraham </a:t>
            </a:r>
            <a:r>
              <a:rPr lang="en-US" sz="2200" dirty="0" err="1">
                <a:latin typeface="Franklin Gothic Medium Cond" pitchFamily="34" charset="0"/>
              </a:rPr>
              <a:t>mengerti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bahwa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dia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sekarang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telah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mencapai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batasnya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dan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memutuskan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bahwa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dia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tidak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akan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melampaui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angka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ini</a:t>
            </a:r>
            <a:r>
              <a:rPr lang="en-US" sz="2200" dirty="0">
                <a:latin typeface="Franklin Gothic Medium Cond" pitchFamily="34" charset="0"/>
              </a:rPr>
              <a:t>, </a:t>
            </a:r>
            <a:r>
              <a:rPr lang="en-US" sz="2200" dirty="0" err="1">
                <a:latin typeface="Franklin Gothic Medium Cond" pitchFamily="34" charset="0"/>
              </a:rPr>
              <a:t>karena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itu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dia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berhenti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untuk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tawar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menawar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lagi</a:t>
            </a:r>
            <a:r>
              <a:rPr lang="en-US" sz="2200" dirty="0">
                <a:latin typeface="Franklin Gothic Medium Cond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200" dirty="0">
                <a:latin typeface="Impact" panose="020B0806030902050204" pitchFamily="34" charset="0"/>
              </a:rPr>
              <a:t>Hal </a:t>
            </a:r>
            <a:r>
              <a:rPr lang="en-US" sz="2200" dirty="0" err="1">
                <a:latin typeface="Impact" panose="020B0806030902050204" pitchFamily="34" charset="0"/>
              </a:rPr>
              <a:t>ini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menunjukkan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betapa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jahatnya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orang-orang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di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kota</a:t>
            </a:r>
            <a:r>
              <a:rPr lang="en-US" sz="2200" dirty="0">
                <a:latin typeface="Impact" panose="020B0806030902050204" pitchFamily="34" charset="0"/>
              </a:rPr>
              <a:t> Sodom. </a:t>
            </a:r>
            <a:r>
              <a:rPr lang="en-US" sz="2200" dirty="0" err="1">
                <a:latin typeface="Franklin Gothic Medium Cond" pitchFamily="34" charset="0"/>
              </a:rPr>
              <a:t>Tempat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itu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benar-benar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tempat</a:t>
            </a:r>
            <a:r>
              <a:rPr lang="en-US" sz="2200" dirty="0">
                <a:latin typeface="Franklin Gothic Medium Cond" pitchFamily="34" charset="0"/>
              </a:rPr>
              <a:t> yang </a:t>
            </a:r>
            <a:r>
              <a:rPr lang="en-US" sz="2200" dirty="0" err="1">
                <a:latin typeface="Franklin Gothic Medium Cond" pitchFamily="34" charset="0"/>
              </a:rPr>
              <a:t>jahat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seperti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halnya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banyak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negri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di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sekitarnya</a:t>
            </a:r>
            <a:r>
              <a:rPr lang="en-US" sz="2200" dirty="0">
                <a:latin typeface="Franklin Gothic Medium Cond" pitchFamily="34" charset="0"/>
              </a:rPr>
              <a:t> yang </a:t>
            </a:r>
            <a:r>
              <a:rPr lang="en-US" sz="2200" dirty="0" err="1">
                <a:latin typeface="Franklin Gothic Medium Cond" pitchFamily="34" charset="0"/>
              </a:rPr>
              <a:t>pada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akhirnya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mereka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akan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dihukum</a:t>
            </a:r>
            <a:r>
              <a:rPr lang="en-US" sz="2200" dirty="0">
                <a:latin typeface="Franklin Gothic Medium Cond" pitchFamily="34" charset="0"/>
              </a:rPr>
              <a:t> [</a:t>
            </a:r>
            <a:r>
              <a:rPr lang="en-US" sz="2200" dirty="0" err="1">
                <a:latin typeface="Franklin Gothic Medium Cond" pitchFamily="34" charset="0"/>
              </a:rPr>
              <a:t>Kejadian</a:t>
            </a:r>
            <a:r>
              <a:rPr lang="en-US" sz="2200" dirty="0">
                <a:latin typeface="Franklin Gothic Medium Cond" pitchFamily="34" charset="0"/>
              </a:rPr>
              <a:t> 15:16].   </a:t>
            </a:r>
          </a:p>
          <a:p>
            <a:pPr>
              <a:buFont typeface="Wingdings" pitchFamily="2" charset="2"/>
              <a:buChar char="q"/>
            </a:pPr>
            <a:r>
              <a:rPr lang="en-US" sz="2200" dirty="0" err="1">
                <a:latin typeface="Impact" panose="020B0806030902050204" pitchFamily="34" charset="0"/>
              </a:rPr>
              <a:t>Kehadiran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orang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benar</a:t>
            </a:r>
            <a:r>
              <a:rPr lang="en-US" sz="2200" dirty="0">
                <a:latin typeface="Impact" panose="020B0806030902050204" pitchFamily="34" charset="0"/>
              </a:rPr>
              <a:t> yang </a:t>
            </a:r>
            <a:r>
              <a:rPr lang="en-US" sz="2200" dirty="0" err="1">
                <a:latin typeface="Impact" panose="020B0806030902050204" pitchFamily="34" charset="0"/>
              </a:rPr>
              <a:t>sisa</a:t>
            </a:r>
            <a:r>
              <a:rPr lang="en-US" sz="2200" dirty="0">
                <a:latin typeface="Impact" panose="020B0806030902050204" pitchFamily="34" charset="0"/>
              </a:rPr>
              <a:t> [10 </a:t>
            </a:r>
            <a:r>
              <a:rPr lang="en-US" sz="2200" dirty="0" err="1">
                <a:latin typeface="Impact" panose="020B0806030902050204" pitchFamily="34" charset="0"/>
              </a:rPr>
              <a:t>orang</a:t>
            </a:r>
            <a:r>
              <a:rPr lang="en-US" sz="2200" dirty="0">
                <a:latin typeface="Impact" panose="020B0806030902050204" pitchFamily="34" charset="0"/>
              </a:rPr>
              <a:t>] </a:t>
            </a:r>
            <a:r>
              <a:rPr lang="en-US" sz="2200" dirty="0" err="1">
                <a:latin typeface="Impact" panose="020B0806030902050204" pitchFamily="34" charset="0"/>
              </a:rPr>
              <a:t>dapat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memiliki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fungsi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melindungi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bagi</a:t>
            </a:r>
            <a:r>
              <a:rPr lang="en-US" sz="2200" dirty="0">
                <a:latin typeface="Impact" panose="020B0806030902050204" pitchFamily="34" charset="0"/>
              </a:rPr>
              <a:t> </a:t>
            </a:r>
            <a:r>
              <a:rPr lang="en-US" sz="2200" dirty="0" err="1">
                <a:latin typeface="Impact" panose="020B0806030902050204" pitchFamily="34" charset="0"/>
              </a:rPr>
              <a:t>semua</a:t>
            </a:r>
            <a:r>
              <a:rPr lang="en-US" sz="2200" dirty="0">
                <a:latin typeface="Impact" panose="020B0806030902050204" pitchFamily="34" charset="0"/>
              </a:rPr>
              <a:t>. </a:t>
            </a:r>
            <a:r>
              <a:rPr lang="en-US" sz="2200" dirty="0" err="1">
                <a:latin typeface="Eras Bold ITC" panose="020B0907030504020204" pitchFamily="34" charset="0"/>
              </a:rPr>
              <a:t>Demi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umat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sisa</a:t>
            </a:r>
            <a:r>
              <a:rPr lang="en-US" sz="2200" dirty="0">
                <a:latin typeface="Eras Bold ITC" panose="020B0907030504020204" pitchFamily="34" charset="0"/>
              </a:rPr>
              <a:t> yang </a:t>
            </a:r>
            <a:r>
              <a:rPr lang="en-US" sz="2200" dirty="0" err="1">
                <a:latin typeface="Eras Bold ITC" panose="020B0907030504020204" pitchFamily="34" charset="0"/>
              </a:rPr>
              <a:t>benar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itu</a:t>
            </a:r>
            <a:r>
              <a:rPr lang="en-US" sz="2200" dirty="0">
                <a:latin typeface="Eras Bold ITC" panose="020B0907030504020204" pitchFamily="34" charset="0"/>
              </a:rPr>
              <a:t>, </a:t>
            </a:r>
            <a:r>
              <a:rPr lang="en-US" sz="2200" dirty="0" err="1">
                <a:latin typeface="Eras Bold ITC" panose="020B0907030504020204" pitchFamily="34" charset="0"/>
              </a:rPr>
              <a:t>Tuhan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di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dalam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kebenaran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bersedia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mengampuni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kota</a:t>
            </a:r>
            <a:r>
              <a:rPr lang="en-US" sz="2200" dirty="0">
                <a:latin typeface="Eras Bold ITC" panose="020B0907030504020204" pitchFamily="34" charset="0"/>
              </a:rPr>
              <a:t> yang </a:t>
            </a:r>
            <a:r>
              <a:rPr lang="en-US" sz="2200" dirty="0" err="1">
                <a:latin typeface="Eras Bold ITC" panose="020B0907030504020204" pitchFamily="34" charset="0"/>
              </a:rPr>
              <a:t>jahat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itu</a:t>
            </a:r>
            <a:r>
              <a:rPr lang="en-US" sz="2200" dirty="0">
                <a:latin typeface="Eras Bold ITC" panose="020B0907030504020204" pitchFamily="34" charset="0"/>
              </a:rPr>
              <a:t>. </a:t>
            </a:r>
            <a:r>
              <a:rPr lang="en-US" sz="2200" dirty="0" err="1">
                <a:latin typeface="Franklin Gothic Medium Cond" pitchFamily="34" charset="0"/>
              </a:rPr>
              <a:t>Gagasan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ini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kemudian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diperluas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dalam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ucapan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nubuatan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Hamba</a:t>
            </a:r>
            <a:r>
              <a:rPr lang="en-US" sz="2200" dirty="0">
                <a:latin typeface="Franklin Gothic Medium Cond" pitchFamily="34" charset="0"/>
              </a:rPr>
              <a:t> Allah yang </a:t>
            </a:r>
            <a:r>
              <a:rPr lang="en-US" sz="2200" dirty="0" err="1">
                <a:latin typeface="Franklin Gothic Medium Cond" pitchFamily="34" charset="0"/>
              </a:rPr>
              <a:t>mengerjakan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keselamatan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bagi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banyak</a:t>
            </a:r>
            <a:r>
              <a:rPr lang="en-US" sz="2200" dirty="0">
                <a:latin typeface="Franklin Gothic Medium Cond" pitchFamily="34" charset="0"/>
              </a:rPr>
              <a:t> </a:t>
            </a:r>
            <a:r>
              <a:rPr lang="en-US" sz="2200" dirty="0" err="1">
                <a:latin typeface="Franklin Gothic Medium Cond" pitchFamily="34" charset="0"/>
              </a:rPr>
              <a:t>orang</a:t>
            </a:r>
            <a:r>
              <a:rPr lang="en-US" sz="2200" dirty="0">
                <a:latin typeface="Franklin Gothic Medium Cond" pitchFamily="34" charset="0"/>
              </a:rPr>
              <a:t> [</a:t>
            </a:r>
            <a:r>
              <a:rPr lang="en-US" sz="2200" dirty="0" err="1">
                <a:latin typeface="Franklin Gothic Medium Cond" pitchFamily="34" charset="0"/>
              </a:rPr>
              <a:t>Yesaya</a:t>
            </a:r>
            <a:r>
              <a:rPr lang="en-US" sz="2200" dirty="0">
                <a:latin typeface="Franklin Gothic Medium Cond" pitchFamily="34" charset="0"/>
              </a:rPr>
              <a:t> 53:11].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Impact" pitchFamily="34" charset="0"/>
              </a:rPr>
              <a:t>Ellen White, Alfa </a:t>
            </a:r>
            <a:r>
              <a:rPr lang="en-US" sz="3200" dirty="0" err="1">
                <a:latin typeface="Impact" pitchFamily="34" charset="0"/>
              </a:rPr>
              <a:t>dan</a:t>
            </a:r>
            <a:r>
              <a:rPr lang="en-US" sz="3200" dirty="0">
                <a:latin typeface="Impact" pitchFamily="34" charset="0"/>
              </a:rPr>
              <a:t> Omega, </a:t>
            </a:r>
            <a:r>
              <a:rPr lang="en-US" sz="3200" dirty="0" err="1">
                <a:latin typeface="Impact" pitchFamily="34" charset="0"/>
              </a:rPr>
              <a:t>jld</a:t>
            </a:r>
            <a:r>
              <a:rPr lang="en-US" sz="3200" dirty="0">
                <a:latin typeface="Impact" pitchFamily="34" charset="0"/>
              </a:rPr>
              <a:t>. 1, </a:t>
            </a:r>
            <a:r>
              <a:rPr lang="en-US" sz="3200" dirty="0" err="1">
                <a:latin typeface="Impact" pitchFamily="34" charset="0"/>
              </a:rPr>
              <a:t>hlm</a:t>
            </a:r>
            <a:r>
              <a:rPr lang="en-US" sz="3200" dirty="0">
                <a:latin typeface="Impact" pitchFamily="34" charset="0"/>
              </a:rPr>
              <a:t>. 178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0370"/>
            <a:ext cx="6786578" cy="561501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	"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Sementara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malaikat-malaikat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semakin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dekat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untuk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melaksanakan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tugas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untuk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membinasakannya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,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manusia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sedang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memimpi-mimpikan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kemakmuran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 dan </a:t>
            </a:r>
            <a:r>
              <a:rPr lang="en-US" sz="2500" dirty="0" err="1">
                <a:solidFill>
                  <a:srgbClr val="FFFF00"/>
                </a:solidFill>
                <a:latin typeface="Franklin Gothic Medium Cond" pitchFamily="34" charset="0"/>
              </a:rPr>
              <a:t>kepelesiran</a:t>
            </a:r>
            <a:r>
              <a:rPr lang="en-US" sz="2500" dirty="0">
                <a:solidFill>
                  <a:srgbClr val="FFFF00"/>
                </a:solidFill>
                <a:latin typeface="Franklin Gothic Medium Cond" pitchFamily="34" charset="0"/>
              </a:rPr>
              <a:t>.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Hari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yang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terakhir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itu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berjalan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sama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seperti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hari-hari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yang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lainnya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yang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telah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berlalu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.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Senja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menutupi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pemandangan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yang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indah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dan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aman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itu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. Padang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luas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yang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keindahannya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tidak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ada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bandingannya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itu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bermandikan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sinar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matahari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yang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tengah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Franklin Gothic Medium Cond" pitchFamily="34" charset="0"/>
              </a:rPr>
              <a:t>terbenam</a:t>
            </a:r>
            <a:r>
              <a:rPr lang="en-US" sz="2500" dirty="0">
                <a:solidFill>
                  <a:schemeClr val="bg1"/>
                </a:solidFill>
                <a:latin typeface="Franklin Gothic Medium Cond" pitchFamily="34" charset="0"/>
              </a:rPr>
              <a:t>.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Kesejukan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udara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di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senja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hari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telah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memanggil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keluar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penduduk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kota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dan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orang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banyak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sedang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mencari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kepelesiran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berjalan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hilir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mudik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asyik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jam-jam yang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penuh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kenikmatan</a:t>
            </a:r>
            <a:r>
              <a:rPr lang="en-US" sz="25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“.</a:t>
            </a:r>
          </a:p>
        </p:txBody>
      </p:sp>
      <p:pic>
        <p:nvPicPr>
          <p:cNvPr id="5" name="Picture 2" descr="Ellen G. White Ellen G White Quotes QuotesGram | Ellen g white, Ellen white,  James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2762245"/>
            <a:ext cx="1732471" cy="2309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4282" y="357166"/>
            <a:ext cx="6429420" cy="329320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Pada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akhirnya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'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menunggangbalikkan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'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kota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Sodom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Gomora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seperti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halnya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zaman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Air Bah,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negeri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ini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hidup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 '</a:t>
            </a:r>
            <a:r>
              <a:rPr lang="en-US" sz="2600" dirty="0" err="1">
                <a:solidFill>
                  <a:schemeClr val="bg1"/>
                </a:solidFill>
                <a:latin typeface="Eras Demi ITC" pitchFamily="34" charset="0"/>
              </a:rPr>
              <a:t>terbalik</a:t>
            </a:r>
            <a:r>
              <a:rPr lang="en-US" sz="2600" dirty="0">
                <a:solidFill>
                  <a:schemeClr val="bg1"/>
                </a:solidFill>
                <a:latin typeface="Eras Demi ITC" pitchFamily="34" charset="0"/>
              </a:rPr>
              <a:t>'.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Kehancuran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kota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Sodom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dan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Gomora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terus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menjadi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sebuah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amaran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pendahulu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bagi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dunia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sekarang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kehancuran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dunia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di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akhir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zaman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[</a:t>
            </a:r>
            <a:r>
              <a:rPr lang="en-US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Yudas</a:t>
            </a:r>
            <a:r>
              <a:rPr lang="en-US" sz="2600" dirty="0">
                <a:solidFill>
                  <a:srgbClr val="FFFF00"/>
                </a:solidFill>
                <a:latin typeface="Impact" panose="020B0806030902050204" pitchFamily="34" charset="0"/>
              </a:rPr>
              <a:t> 7].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86050" y="4214818"/>
            <a:ext cx="6000792" cy="24006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menyelamatkan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Lot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keluarganya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walaupun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istrinya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akhirnya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menjadi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tiang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garam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Memang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benar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jika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ada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10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orang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benar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realitanya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tidak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ada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</a:p>
        </p:txBody>
      </p:sp>
      <p:pic>
        <p:nvPicPr>
          <p:cNvPr id="1026" name="Picture 2" descr="Kisah Nabi Luth (10): Turunnya Azab (1) – Gana Islamika"/>
          <p:cNvPicPr>
            <a:picLocks noChangeAspect="1" noChangeArrowheads="1"/>
          </p:cNvPicPr>
          <p:nvPr/>
        </p:nvPicPr>
        <p:blipFill>
          <a:blip r:embed="rId3"/>
          <a:srcRect l="54680"/>
          <a:stretch>
            <a:fillRect/>
          </a:stretch>
        </p:blipFill>
        <p:spPr bwMode="auto">
          <a:xfrm>
            <a:off x="6643702" y="428604"/>
            <a:ext cx="2333608" cy="3409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Sodom dan keluarga lot, sodoma, api, perjanjian lama, lot, alkitab,  wallpaper HD | SmartResize"/>
          <p:cNvPicPr>
            <a:picLocks noChangeAspect="1" noChangeArrowheads="1"/>
          </p:cNvPicPr>
          <p:nvPr/>
        </p:nvPicPr>
        <p:blipFill>
          <a:blip r:embed="rId4"/>
          <a:srcRect r="41133"/>
          <a:stretch>
            <a:fillRect/>
          </a:stretch>
        </p:blipFill>
        <p:spPr bwMode="auto">
          <a:xfrm>
            <a:off x="214282" y="4080759"/>
            <a:ext cx="2428892" cy="2578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2900"/>
            <a:ext cx="9144001" cy="70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00166" y="928670"/>
            <a:ext cx="7429552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latin typeface="Gill Sans Ultra Bold Condensed" pitchFamily="34" charset="0"/>
              </a:rPr>
              <a:t>Kita </a:t>
            </a:r>
            <a:r>
              <a:rPr lang="en-US" sz="2200" dirty="0" err="1">
                <a:latin typeface="Gill Sans Ultra Bold Condensed" pitchFamily="34" charset="0"/>
              </a:rPr>
              <a:t>harus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tetap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fokus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pada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Kristus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dan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kebenaran-Nya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sebagai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satu-satunya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harapan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keselamatan</a:t>
            </a:r>
            <a:r>
              <a:rPr lang="en-US" sz="2200" dirty="0">
                <a:latin typeface="Gill Sans Ultra Bold Condensed" pitchFamily="34" charset="0"/>
              </a:rPr>
              <a:t>. 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Kita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sama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sekali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tidak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dapat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mengandalkan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perbuatan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baik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1500166" y="2214554"/>
            <a:ext cx="7429552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Pekerjaan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manusia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di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luar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kehendak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Allah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pasti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menyebabkan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masalah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di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kemudian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Bold ITC" pitchFamily="34" charset="0"/>
              </a:rPr>
              <a:t>hari</a:t>
            </a:r>
            <a:r>
              <a:rPr lang="en-US" sz="2400" dirty="0">
                <a:solidFill>
                  <a:srgbClr val="FFFF00"/>
                </a:solidFill>
                <a:latin typeface="Eras Bold ITC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0166" y="3214686"/>
            <a:ext cx="7429552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Kita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harus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terus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percaya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kepada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janji-Nya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meski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kadang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harus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bergumul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apa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percayai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0166" y="4500570"/>
            <a:ext cx="742955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ernard MT Condensed" pitchFamily="18" charset="0"/>
              </a:rPr>
              <a:t>Tuhan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ingin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kita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menunjukkan</a:t>
            </a:r>
            <a:r>
              <a:rPr lang="en-US" sz="2400" dirty="0">
                <a:latin typeface="Bernard MT Condensed" pitchFamily="18" charset="0"/>
              </a:rPr>
              <a:t> rasa </a:t>
            </a:r>
            <a:r>
              <a:rPr lang="en-US" sz="2400" dirty="0" err="1">
                <a:latin typeface="Bernard MT Condensed" pitchFamily="18" charset="0"/>
              </a:rPr>
              <a:t>hormat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dan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perhatian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terhadap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orang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asing</a:t>
            </a:r>
            <a:r>
              <a:rPr lang="en-US" sz="2400" dirty="0">
                <a:latin typeface="Bernard MT Condensed" pitchFamily="18" charset="0"/>
              </a:rPr>
              <a:t> yang </a:t>
            </a:r>
            <a:r>
              <a:rPr lang="en-US" sz="2400" dirty="0" err="1">
                <a:latin typeface="Bernard MT Condensed" pitchFamily="18" charset="0"/>
              </a:rPr>
              <a:t>lapar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dan</a:t>
            </a:r>
            <a:r>
              <a:rPr lang="en-US" sz="2400" dirty="0">
                <a:latin typeface="Bernard MT Condensed" pitchFamily="18" charset="0"/>
              </a:rPr>
              <a:t> </a:t>
            </a:r>
            <a:r>
              <a:rPr lang="en-US" sz="2400" dirty="0" err="1">
                <a:latin typeface="Bernard MT Condensed" pitchFamily="18" charset="0"/>
              </a:rPr>
              <a:t>membutuhkan</a:t>
            </a:r>
            <a:r>
              <a:rPr lang="en-US" sz="2400" dirty="0">
                <a:latin typeface="Bernard MT Condensed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00166" y="5500702"/>
            <a:ext cx="7429552" cy="110799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Kita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diingatkan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bahwa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kehancuran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kota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Sodom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dan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Gomora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menjadi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pendahulu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bagi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dunia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sekarang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ini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dari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kehancuran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dunia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di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akhir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zaman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.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rsegi Panjang 6">
            <a:extLst>
              <a:ext uri="{FF2B5EF4-FFF2-40B4-BE49-F238E27FC236}">
                <a16:creationId xmlns:a16="http://schemas.microsoft.com/office/drawing/2014/main" id="{5833845C-C9E0-163D-E2B9-87A56B9340C4}"/>
              </a:ext>
            </a:extLst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412A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E016D7AC-8828-BB80-B263-071B8BFFC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48" y="692696"/>
            <a:ext cx="5554960" cy="5544616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Abraham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telah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melakukan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perjalanan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melalui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Kanaan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beberapa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waktu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ketika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Tuhan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memutuskan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menegaskan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perjanjiannya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melalui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serangkaian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penglihatan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s-ES" sz="3200" b="1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Abraham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mempercayainya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Sarah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menjadi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sabar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US" sz="3200" dirty="0" err="1">
                <a:solidFill>
                  <a:srgbClr val="FFCC99"/>
                </a:solidFill>
                <a:latin typeface="Eras Bold ITC" panose="020B0907030504020204" pitchFamily="34" charset="0"/>
              </a:rPr>
              <a:t>Akhirnya</a:t>
            </a:r>
            <a:r>
              <a:rPr lang="en-US" sz="3200" dirty="0">
                <a:solidFill>
                  <a:srgbClr val="FFCC99"/>
                </a:solidFill>
                <a:latin typeface="Eras Bold ITC" panose="020B0907030504020204" pitchFamily="34" charset="0"/>
              </a:rPr>
              <a:t>, </a:t>
            </a:r>
            <a:r>
              <a:rPr lang="en-US" sz="3200" dirty="0" err="1">
                <a:solidFill>
                  <a:srgbClr val="FFCC99"/>
                </a:solidFill>
                <a:latin typeface="Eras Bold ITC" panose="020B0907030504020204" pitchFamily="34" charset="0"/>
              </a:rPr>
              <a:t>Tuhan</a:t>
            </a:r>
            <a:r>
              <a:rPr lang="en-US" sz="3200" dirty="0">
                <a:solidFill>
                  <a:srgbClr val="FFCC99"/>
                </a:solidFill>
                <a:latin typeface="Eras Bold ITC" panose="020B0907030504020204" pitchFamily="34" charset="0"/>
              </a:rPr>
              <a:t> </a:t>
            </a:r>
            <a:r>
              <a:rPr lang="en-US" sz="3200" dirty="0" err="1">
                <a:solidFill>
                  <a:srgbClr val="FFCC99"/>
                </a:solidFill>
                <a:latin typeface="Eras Bold ITC" panose="020B0907030504020204" pitchFamily="34" charset="0"/>
              </a:rPr>
              <a:t>sendiri</a:t>
            </a:r>
            <a:r>
              <a:rPr lang="en-US" sz="3200" dirty="0">
                <a:solidFill>
                  <a:srgbClr val="FFCC99"/>
                </a:solidFill>
                <a:latin typeface="Eras Bold ITC" panose="020B0907030504020204" pitchFamily="34" charset="0"/>
              </a:rPr>
              <a:t> </a:t>
            </a:r>
            <a:r>
              <a:rPr lang="en-US" sz="3200" dirty="0" err="1">
                <a:solidFill>
                  <a:srgbClr val="FFCC99"/>
                </a:solidFill>
                <a:latin typeface="Eras Bold ITC" panose="020B0907030504020204" pitchFamily="34" charset="0"/>
              </a:rPr>
              <a:t>muncul</a:t>
            </a:r>
            <a:r>
              <a:rPr lang="en-US" sz="3200" dirty="0">
                <a:solidFill>
                  <a:srgbClr val="FFCC99"/>
                </a:solidFill>
                <a:latin typeface="Eras Bold ITC" panose="020B0907030504020204" pitchFamily="34" charset="0"/>
              </a:rPr>
              <a:t> </a:t>
            </a:r>
            <a:r>
              <a:rPr lang="en-US" sz="3200" dirty="0" err="1">
                <a:solidFill>
                  <a:srgbClr val="FFCC99"/>
                </a:solidFill>
                <a:latin typeface="Eras Bold ITC" panose="020B0907030504020204" pitchFamily="34" charset="0"/>
              </a:rPr>
              <a:t>untuk</a:t>
            </a:r>
            <a:r>
              <a:rPr lang="en-US" sz="3200" dirty="0">
                <a:solidFill>
                  <a:srgbClr val="FFCC99"/>
                </a:solidFill>
                <a:latin typeface="Eras Bold ITC" panose="020B0907030504020204" pitchFamily="34" charset="0"/>
              </a:rPr>
              <a:t> </a:t>
            </a:r>
            <a:r>
              <a:rPr lang="en-US" sz="3200" dirty="0" err="1">
                <a:solidFill>
                  <a:srgbClr val="FFCC99"/>
                </a:solidFill>
                <a:latin typeface="Eras Bold ITC" panose="020B0907030504020204" pitchFamily="34" charset="0"/>
              </a:rPr>
              <a:t>menjelaskan</a:t>
            </a:r>
            <a:r>
              <a:rPr lang="en-US" sz="3200" dirty="0">
                <a:solidFill>
                  <a:srgbClr val="FFCC99"/>
                </a:solidFill>
                <a:latin typeface="Eras Bold ITC" panose="020B0907030504020204" pitchFamily="34" charset="0"/>
              </a:rPr>
              <a:t> </a:t>
            </a:r>
            <a:r>
              <a:rPr lang="en-US" sz="3200" dirty="0" err="1">
                <a:solidFill>
                  <a:srgbClr val="FFCC99"/>
                </a:solidFill>
                <a:latin typeface="Eras Bold ITC" panose="020B0907030504020204" pitchFamily="34" charset="0"/>
              </a:rPr>
              <a:t>janji</a:t>
            </a:r>
            <a:r>
              <a:rPr lang="en-US" sz="3200" dirty="0">
                <a:solidFill>
                  <a:srgbClr val="FFCC99"/>
                </a:solidFill>
                <a:latin typeface="Eras Bold ITC" panose="020B0907030504020204" pitchFamily="34" charset="0"/>
              </a:rPr>
              <a:t> </a:t>
            </a:r>
            <a:r>
              <a:rPr lang="en-US" sz="3200" dirty="0" err="1">
                <a:solidFill>
                  <a:srgbClr val="FFCC99"/>
                </a:solidFill>
                <a:latin typeface="Eras Bold ITC" panose="020B0907030504020204" pitchFamily="34" charset="0"/>
              </a:rPr>
              <a:t>itu</a:t>
            </a:r>
            <a:r>
              <a:rPr lang="en-US" sz="3200" dirty="0">
                <a:solidFill>
                  <a:srgbClr val="FFCC99"/>
                </a:solidFill>
                <a:latin typeface="Eras Bold ITC" panose="020B0907030504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s-ES" sz="32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Abraham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memikirkan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dirinya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sendiri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saat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berbicara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Tuhan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Semesta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Alam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secara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langsung</a:t>
            </a:r>
            <a:r>
              <a: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US" sz="3200" dirty="0" err="1">
                <a:solidFill>
                  <a:srgbClr val="FFC000"/>
                </a:solidFill>
                <a:latin typeface="Impact" panose="020B0806030902050204" pitchFamily="34" charset="0"/>
              </a:rPr>
              <a:t>Sebaliknya</a:t>
            </a:r>
            <a:r>
              <a:rPr lang="en-US" sz="3200" dirty="0">
                <a:solidFill>
                  <a:srgbClr val="FFC000"/>
                </a:solidFill>
                <a:latin typeface="Impact" panose="020B0806030902050204" pitchFamily="34" charset="0"/>
              </a:rPr>
              <a:t>, </a:t>
            </a:r>
            <a:r>
              <a:rPr lang="en-US" sz="3200" dirty="0" err="1">
                <a:solidFill>
                  <a:srgbClr val="FFC000"/>
                </a:solidFill>
                <a:latin typeface="Impact" panose="020B0806030902050204" pitchFamily="34" charset="0"/>
              </a:rPr>
              <a:t>dia</a:t>
            </a:r>
            <a:r>
              <a:rPr lang="en-US" sz="32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mpact" panose="020B0806030902050204" pitchFamily="34" charset="0"/>
              </a:rPr>
              <a:t>mengantarai</a:t>
            </a:r>
            <a:r>
              <a:rPr lang="en-US" sz="32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mpact" panose="020B0806030902050204" pitchFamily="34" charset="0"/>
              </a:rPr>
              <a:t>beberapa</a:t>
            </a:r>
            <a:r>
              <a:rPr lang="en-US" sz="3200" dirty="0">
                <a:solidFill>
                  <a:srgbClr val="FFC000"/>
                </a:solidFill>
                <a:latin typeface="Impact" panose="020B0806030902050204" pitchFamily="34" charset="0"/>
              </a:rPr>
              <a:t> orang </a:t>
            </a:r>
            <a:r>
              <a:rPr lang="en-US" sz="3200" dirty="0" err="1">
                <a:solidFill>
                  <a:srgbClr val="FFC000"/>
                </a:solidFill>
                <a:latin typeface="Impact" panose="020B0806030902050204" pitchFamily="34" charset="0"/>
              </a:rPr>
              <a:t>benar</a:t>
            </a:r>
            <a:r>
              <a:rPr lang="en-US" sz="3200" dirty="0">
                <a:solidFill>
                  <a:srgbClr val="FFC000"/>
                </a:solidFill>
                <a:latin typeface="Impact" panose="020B0806030902050204" pitchFamily="34" charset="0"/>
              </a:rPr>
              <a:t> di Sodom</a:t>
            </a:r>
            <a:r>
              <a:rPr lang="en-US" sz="32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.</a:t>
            </a:r>
            <a:endParaRPr lang="es-ES" sz="3200" dirty="0">
              <a:solidFill>
                <a:srgbClr val="FFC000"/>
              </a:solidFill>
              <a:latin typeface="Franklin Gothic Demi Cond" panose="020B0706030402020204" pitchFamily="34" charset="0"/>
            </a:endParaRPr>
          </a:p>
          <a:p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433A8304-942D-6479-164D-1A49DC260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84" y="488078"/>
            <a:ext cx="2017337" cy="2658415"/>
          </a:xfrm>
          <a:prstGeom prst="rect">
            <a:avLst/>
          </a:prstGeom>
        </p:spPr>
      </p:pic>
      <p:pic>
        <p:nvPicPr>
          <p:cNvPr id="5" name="Gambar 4">
            <a:extLst>
              <a:ext uri="{FF2B5EF4-FFF2-40B4-BE49-F238E27FC236}">
                <a16:creationId xmlns:a16="http://schemas.microsoft.com/office/drawing/2014/main" id="{6B731A53-9212-9E0A-D37D-9F12D5AF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34" y="3573016"/>
            <a:ext cx="176443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7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62" y="-96070"/>
            <a:ext cx="9167326" cy="695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IMAN ABRAHAM</a:t>
            </a:r>
            <a:br>
              <a:rPr lang="en-US" sz="3200" dirty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8 Mei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0" y="1689688"/>
            <a:ext cx="5900750" cy="169164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>
                <a:latin typeface="Eras Bold ITC" pitchFamily="34" charset="0"/>
              </a:rPr>
              <a:t>	</a:t>
            </a:r>
            <a:r>
              <a:rPr lang="en-US" dirty="0" err="1">
                <a:latin typeface="Eras Bold ITC" pitchFamily="34" charset="0"/>
              </a:rPr>
              <a:t>Perjanjian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dengan</a:t>
            </a:r>
            <a:r>
              <a:rPr lang="en-US" dirty="0">
                <a:latin typeface="Eras Bold ITC" pitchFamily="34" charset="0"/>
              </a:rPr>
              <a:t> Abraham </a:t>
            </a:r>
            <a:r>
              <a:rPr lang="en-US" dirty="0" err="1">
                <a:latin typeface="Eras Bold ITC" pitchFamily="34" charset="0"/>
              </a:rPr>
              <a:t>adalah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perjanjian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kedua</a:t>
            </a:r>
            <a:r>
              <a:rPr lang="en-US" dirty="0">
                <a:latin typeface="Eras Bold ITC" pitchFamily="34" charset="0"/>
              </a:rPr>
              <a:t> yang </a:t>
            </a:r>
            <a:r>
              <a:rPr lang="en-US" dirty="0" err="1">
                <a:latin typeface="Eras Bold ITC" pitchFamily="34" charset="0"/>
              </a:rPr>
              <a:t>Tuhan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adakan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dengan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manusia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setelah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sebelumnya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perjanjian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Tuhan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dengan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Nuh</a:t>
            </a:r>
            <a:r>
              <a:rPr lang="en-US" dirty="0">
                <a:latin typeface="Eras Bold ITC" pitchFamily="34" charset="0"/>
              </a:rPr>
              <a:t>.</a:t>
            </a:r>
          </a:p>
        </p:txBody>
      </p:sp>
      <p:pic>
        <p:nvPicPr>
          <p:cNvPr id="11266" name="Picture 2" descr="Kisah Bapa Abraham dan Sara Beserta Anaknya Ishak - Tidak ada Yang Sulit  Bagi Allah - Student Terpelajar - Media Pembelajaran dan Informasi"/>
          <p:cNvPicPr>
            <a:picLocks noChangeAspect="1" noChangeArrowheads="1"/>
          </p:cNvPicPr>
          <p:nvPr/>
        </p:nvPicPr>
        <p:blipFill>
          <a:blip r:embed="rId4"/>
          <a:srcRect l="15000" r="13749"/>
          <a:stretch>
            <a:fillRect/>
          </a:stretch>
        </p:blipFill>
        <p:spPr bwMode="auto">
          <a:xfrm>
            <a:off x="6384170" y="2071678"/>
            <a:ext cx="2402671" cy="3085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1E7881-F872-AB95-DCAA-EFB6797B817B}"/>
              </a:ext>
            </a:extLst>
          </p:cNvPr>
          <p:cNvSpPr txBox="1">
            <a:spLocks/>
          </p:cNvSpPr>
          <p:nvPr/>
        </p:nvSpPr>
        <p:spPr>
          <a:xfrm>
            <a:off x="-180528" y="3640995"/>
            <a:ext cx="6671968" cy="31723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dirty="0"/>
              <a:t>	</a:t>
            </a:r>
            <a:r>
              <a:rPr lang="en-US" dirty="0" err="1">
                <a:latin typeface="Franklin Gothic Medium Cond" pitchFamily="34" charset="0"/>
              </a:rPr>
              <a:t>Keprihatinan</a:t>
            </a:r>
            <a:r>
              <a:rPr lang="en-US" dirty="0">
                <a:latin typeface="Franklin Gothic Medium Cond" pitchFamily="34" charset="0"/>
              </a:rPr>
              <a:t> Abraham </a:t>
            </a:r>
            <a:r>
              <a:rPr lang="en-US" dirty="0" err="1">
                <a:latin typeface="Franklin Gothic Medium Cond" pitchFamily="34" charset="0"/>
              </a:rPr>
              <a:t>adalah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karena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dia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tidak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memiliki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keturunan</a:t>
            </a:r>
            <a:r>
              <a:rPr lang="en-US" dirty="0">
                <a:latin typeface="Franklin Gothic Medium Cond" pitchFamily="34" charset="0"/>
              </a:rPr>
              <a:t>, </a:t>
            </a:r>
            <a:r>
              <a:rPr lang="en-US" dirty="0" err="1">
                <a:latin typeface="Franklin Gothic Medium Cond" pitchFamily="34" charset="0"/>
              </a:rPr>
              <a:t>maka</a:t>
            </a:r>
            <a:r>
              <a:rPr lang="en-US" dirty="0">
                <a:latin typeface="Franklin Gothic Medium Cond" pitchFamily="34" charset="0"/>
              </a:rPr>
              <a:t> yang </a:t>
            </a:r>
            <a:r>
              <a:rPr lang="en-US" dirty="0" err="1">
                <a:latin typeface="Franklin Gothic Medium Cond" pitchFamily="34" charset="0"/>
              </a:rPr>
              <a:t>akan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menjadi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ahli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waris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seluruh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miliknya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adalah</a:t>
            </a:r>
            <a:r>
              <a:rPr lang="en-US" dirty="0">
                <a:latin typeface="Franklin Gothic Medium Cond" pitchFamily="34" charset="0"/>
              </a:rPr>
              <a:t> salah </a:t>
            </a:r>
            <a:r>
              <a:rPr lang="en-US" dirty="0" err="1">
                <a:latin typeface="Franklin Gothic Medium Cond" pitchFamily="34" charset="0"/>
              </a:rPr>
              <a:t>seorang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hambanya</a:t>
            </a:r>
            <a:r>
              <a:rPr lang="en-US" dirty="0">
                <a:latin typeface="Franklin Gothic Medium Cond" pitchFamily="34" charset="0"/>
              </a:rPr>
              <a:t> </a:t>
            </a:r>
            <a:r>
              <a:rPr lang="en-US" dirty="0" err="1">
                <a:latin typeface="Franklin Gothic Medium Cond" pitchFamily="34" charset="0"/>
              </a:rPr>
              <a:t>yaitu</a:t>
            </a:r>
            <a:r>
              <a:rPr lang="en-US" dirty="0">
                <a:latin typeface="Franklin Gothic Medium Cond" pitchFamily="34" charset="0"/>
              </a:rPr>
              <a:t> Eliezer, orang </a:t>
            </a:r>
            <a:r>
              <a:rPr lang="en-US" dirty="0" err="1">
                <a:latin typeface="Franklin Gothic Medium Cond" pitchFamily="34" charset="0"/>
              </a:rPr>
              <a:t>Damsyik</a:t>
            </a:r>
            <a:r>
              <a:rPr lang="en-US" dirty="0">
                <a:latin typeface="Franklin Gothic Medium Cond" pitchFamily="34" charset="0"/>
              </a:rPr>
              <a:t>. </a:t>
            </a:r>
            <a:r>
              <a:rPr lang="en-US" dirty="0" err="1">
                <a:latin typeface="Impact" panose="020B0806030902050204" pitchFamily="34" charset="0"/>
              </a:rPr>
              <a:t>Namun</a:t>
            </a:r>
            <a:r>
              <a:rPr lang="en-US" dirty="0">
                <a:latin typeface="Impact" panose="020B0806030902050204" pitchFamily="34" charset="0"/>
              </a:rPr>
              <a:t>, </a:t>
            </a:r>
            <a:r>
              <a:rPr lang="en-US" dirty="0" err="1">
                <a:latin typeface="Impact" panose="020B0806030902050204" pitchFamily="34" charset="0"/>
              </a:rPr>
              <a:t>Tuhan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meyakinkan</a:t>
            </a:r>
            <a:r>
              <a:rPr lang="en-US" dirty="0">
                <a:latin typeface="Impact" panose="020B0806030902050204" pitchFamily="34" charset="0"/>
              </a:rPr>
              <a:t> Abraham </a:t>
            </a:r>
            <a:r>
              <a:rPr lang="en-US" dirty="0" err="1">
                <a:latin typeface="Impact" panose="020B0806030902050204" pitchFamily="34" charset="0"/>
              </a:rPr>
              <a:t>bahwa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dia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akan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memiliki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seorang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putra</a:t>
            </a:r>
            <a:r>
              <a:rPr lang="en-US" dirty="0">
                <a:latin typeface="Impact" panose="020B0806030902050204" pitchFamily="34" charset="0"/>
              </a:rPr>
              <a:t> yang </a:t>
            </a:r>
            <a:r>
              <a:rPr lang="en-US" dirty="0" err="1">
                <a:latin typeface="Impact" panose="020B0806030902050204" pitchFamily="34" charset="0"/>
              </a:rPr>
              <a:t>merupakan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anak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kandungnya</a:t>
            </a:r>
            <a:r>
              <a:rPr lang="en-US" dirty="0">
                <a:latin typeface="Impact" panose="020B0806030902050204" pitchFamily="34" charset="0"/>
              </a:rPr>
              <a:t> yang </a:t>
            </a:r>
            <a:r>
              <a:rPr lang="en-US" dirty="0" err="1">
                <a:latin typeface="Impact" panose="020B0806030902050204" pitchFamily="34" charset="0"/>
              </a:rPr>
              <a:t>akan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menjadi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ahli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waris</a:t>
            </a:r>
            <a:r>
              <a:rPr lang="en-US" dirty="0">
                <a:latin typeface="Impact" panose="020B080603090205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Kejadian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15:6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662" y="2428868"/>
            <a:ext cx="7686700" cy="27574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	"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Lalu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percayalah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Abram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TUHAN,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maka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TUHAN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memperhitungkan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hal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kepadanya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sebagai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kebenaran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".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28926" y="428604"/>
            <a:ext cx="5857916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latin typeface="Gill Sans Ultra Bold Condensed" pitchFamily="34" charset="0"/>
              </a:rPr>
              <a:t>Abraham </a:t>
            </a:r>
            <a:r>
              <a:rPr lang="en-US" sz="3000" dirty="0" err="1">
                <a:latin typeface="Gill Sans Ultra Bold Condensed" pitchFamily="34" charset="0"/>
              </a:rPr>
              <a:t>percaya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kepada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Tuhan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karena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dia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mengerti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bahwa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pemenuhan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janji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Tuhan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tidak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bergantung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pada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kebenarannya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sendiri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tetapi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kepada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Gill Sans Ultra Bold Condensed" pitchFamily="34" charset="0"/>
              </a:rPr>
              <a:t>Tuhan</a:t>
            </a:r>
            <a:r>
              <a:rPr lang="en-US" sz="3000" dirty="0">
                <a:latin typeface="Gill Sans Ultra Bold Condensed" pitchFamily="34" charset="0"/>
              </a:rPr>
              <a:t> [</a:t>
            </a:r>
            <a:r>
              <a:rPr lang="en-US" sz="3000" dirty="0" err="1">
                <a:latin typeface="Gill Sans Ultra Bold Condensed" pitchFamily="34" charset="0"/>
              </a:rPr>
              <a:t>Kejadian</a:t>
            </a:r>
            <a:r>
              <a:rPr lang="en-US" sz="3000" dirty="0">
                <a:latin typeface="Gill Sans Ultra Bold Condensed" pitchFamily="34" charset="0"/>
              </a:rPr>
              <a:t> 15:1-6, Roma 4:3].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282" y="3571876"/>
            <a:ext cx="614366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Apa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membuat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Abraham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benar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bukanlah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sejumlah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perbuatan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baiknya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tetapi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karena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kesediaannya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mengandalkan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perbuatan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Allah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kepadanya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[Roma 4:2-4].</a:t>
            </a:r>
          </a:p>
        </p:txBody>
      </p:sp>
      <p:pic>
        <p:nvPicPr>
          <p:cNvPr id="8194" name="Picture 2" descr="Janji Tuhan seperti bintang-bintang | GPdI Elohim Batu"/>
          <p:cNvPicPr>
            <a:picLocks noChangeAspect="1" noChangeArrowheads="1"/>
          </p:cNvPicPr>
          <p:nvPr/>
        </p:nvPicPr>
        <p:blipFill>
          <a:blip r:embed="rId3"/>
          <a:srcRect l="5000" t="12500" r="23749"/>
          <a:stretch>
            <a:fillRect/>
          </a:stretch>
        </p:blipFill>
        <p:spPr bwMode="auto">
          <a:xfrm>
            <a:off x="6572264" y="3643314"/>
            <a:ext cx="2285984" cy="2807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10 Kisah Tokoh Alkitab Paling Menginspirasi - RUBRIK KRISTEN"/>
          <p:cNvPicPr>
            <a:picLocks noChangeAspect="1" noChangeArrowheads="1"/>
          </p:cNvPicPr>
          <p:nvPr/>
        </p:nvPicPr>
        <p:blipFill>
          <a:blip r:embed="rId4"/>
          <a:srcRect l="4793" t="8823" r="23567" b="17647"/>
          <a:stretch>
            <a:fillRect/>
          </a:stretch>
        </p:blipFill>
        <p:spPr bwMode="auto">
          <a:xfrm>
            <a:off x="214282" y="214290"/>
            <a:ext cx="2786082" cy="3170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Apakah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arti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korban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yang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Tuhan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minta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Abraham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lakukan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saat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Perjanjian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dengan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Abraham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dimulai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?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Kejadian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15:7-21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0166" y="1714488"/>
            <a:ext cx="7429552" cy="489364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>
                <a:latin typeface="Impact" panose="020B0806030902050204" pitchFamily="34" charset="0"/>
              </a:rPr>
              <a:t>Upacara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pengorbanan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beberapa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hewan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dipersiapkan</a:t>
            </a:r>
            <a:r>
              <a:rPr lang="en-US" sz="2400" dirty="0">
                <a:latin typeface="Impact" panose="020B0806030902050204" pitchFamily="34" charset="0"/>
              </a:rPr>
              <a:t> Abraham. </a:t>
            </a:r>
          </a:p>
          <a:p>
            <a:pPr>
              <a:buNone/>
            </a:pPr>
            <a:r>
              <a:rPr lang="en-US" sz="2400" dirty="0">
                <a:latin typeface="Eras Demi ITC" panose="020B0805030504020804" pitchFamily="34" charset="0"/>
              </a:rPr>
              <a:t>Pada </a:t>
            </a:r>
            <a:r>
              <a:rPr lang="en-US" sz="2400" dirty="0" err="1">
                <a:latin typeface="Eras Demi ITC" panose="020B0805030504020804" pitchFamily="34" charset="0"/>
              </a:rPr>
              <a:t>dasarnya</a:t>
            </a:r>
            <a:r>
              <a:rPr lang="en-US" sz="2400" dirty="0">
                <a:latin typeface="Eras Demi ITC" panose="020B0805030504020804" pitchFamily="34" charset="0"/>
              </a:rPr>
              <a:t>, korban </a:t>
            </a:r>
            <a:r>
              <a:rPr lang="en-US" sz="2400" dirty="0" err="1">
                <a:latin typeface="Eras Demi ITC" panose="020B0805030504020804" pitchFamily="34" charset="0"/>
              </a:rPr>
              <a:t>menunjuk</a:t>
            </a:r>
            <a:r>
              <a:rPr lang="en-US" sz="2400" dirty="0">
                <a:latin typeface="Eras Demi ITC" panose="020B0805030504020804" pitchFamily="34" charset="0"/>
              </a:rPr>
              <a:t> pada </a:t>
            </a:r>
            <a:r>
              <a:rPr lang="en-US" sz="2400" dirty="0" err="1">
                <a:latin typeface="Eras Demi ITC" panose="020B0805030504020804" pitchFamily="34" charset="0"/>
              </a:rPr>
              <a:t>kematian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Kristus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untuk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dosa-dosa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kita</a:t>
            </a:r>
            <a:r>
              <a:rPr lang="en-US" sz="2400" dirty="0">
                <a:latin typeface="Franklin Gothic Medium" pitchFamily="34" charset="0"/>
              </a:rPr>
              <a:t>. </a:t>
            </a:r>
            <a:r>
              <a:rPr lang="en-US" sz="2400" dirty="0" err="1">
                <a:latin typeface="Franklin Gothic Medium" pitchFamily="34" charset="0"/>
              </a:rPr>
              <a:t>Manusia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diselamatkan</a:t>
            </a:r>
            <a:r>
              <a:rPr lang="en-US" sz="2400" dirty="0">
                <a:latin typeface="Franklin Gothic Medium" pitchFamily="34" charset="0"/>
              </a:rPr>
              <a:t> oleh </a:t>
            </a:r>
            <a:r>
              <a:rPr lang="en-US" sz="2400" dirty="0" err="1">
                <a:latin typeface="Franklin Gothic Medium" pitchFamily="34" charset="0"/>
              </a:rPr>
              <a:t>anugerah</a:t>
            </a:r>
            <a:r>
              <a:rPr lang="en-US" sz="2400" dirty="0">
                <a:latin typeface="Franklin Gothic Medium" pitchFamily="34" charset="0"/>
              </a:rPr>
              <a:t>, </a:t>
            </a:r>
            <a:r>
              <a:rPr lang="en-US" sz="2400" dirty="0" err="1">
                <a:latin typeface="Franklin Gothic Medium" pitchFamily="34" charset="0"/>
              </a:rPr>
              <a:t>pemberian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dari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kebenaran</a:t>
            </a:r>
            <a:r>
              <a:rPr lang="en-US" sz="2400" dirty="0">
                <a:latin typeface="Franklin Gothic Medium" pitchFamily="34" charset="0"/>
              </a:rPr>
              <a:t> Allah, yang </a:t>
            </a:r>
            <a:r>
              <a:rPr lang="en-US" sz="2400" dirty="0" err="1">
                <a:latin typeface="Franklin Gothic Medium" pitchFamily="34" charset="0"/>
              </a:rPr>
              <a:t>dilambangkan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dengan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pengorbanan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ini</a:t>
            </a:r>
            <a:r>
              <a:rPr lang="en-US" sz="2400" dirty="0">
                <a:latin typeface="Franklin Gothic Medium" pitchFamily="34" charset="0"/>
              </a:rPr>
              <a:t>. </a:t>
            </a:r>
            <a:r>
              <a:rPr lang="en-US" sz="2400" dirty="0" err="1">
                <a:latin typeface="Franklin Gothic Medium" pitchFamily="34" charset="0"/>
              </a:rPr>
              <a:t>Namun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upacara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khusus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ini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menyampaikan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pesan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khusus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untuk</a:t>
            </a:r>
            <a:r>
              <a:rPr lang="en-US" sz="2400" dirty="0">
                <a:latin typeface="Franklin Gothic Medium" pitchFamily="34" charset="0"/>
              </a:rPr>
              <a:t> Abraham.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Burung-burung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buas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hinggap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pada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daging-daging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hewan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korban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memberi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arti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keturunan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Abram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mengalami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perbudakan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jangka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waktu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"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empat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ratus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tahun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",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atau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empat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generasi</a:t>
            </a:r>
            <a:r>
              <a:rPr lang="en-US" sz="2400" dirty="0">
                <a:latin typeface="Franklin Gothic Demi Cond" panose="020B0706030402020204" pitchFamily="34" charset="0"/>
              </a:rPr>
              <a:t>.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Kemudian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pada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generasi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keempat</a:t>
            </a:r>
            <a:r>
              <a:rPr lang="en-US" sz="2400" dirty="0">
                <a:latin typeface="Gill Sans Ultra Bold Condensed" panose="020B0A06020104020203" pitchFamily="34" charset="0"/>
              </a:rPr>
              <a:t>,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keturunan</a:t>
            </a:r>
            <a:r>
              <a:rPr lang="en-US" sz="2400" dirty="0">
                <a:latin typeface="Gill Sans Ultra Bold Condensed" panose="020B0A06020104020203" pitchFamily="34" charset="0"/>
              </a:rPr>
              <a:t> Abraham </a:t>
            </a:r>
            <a:r>
              <a:rPr lang="en-US" sz="2400" dirty="0" err="1">
                <a:latin typeface="Gill Sans Ultra Bold Condensed" panose="020B0A06020104020203" pitchFamily="34" charset="0"/>
              </a:rPr>
              <a:t>akan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kembali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tanah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perjanjian</a:t>
            </a:r>
            <a:endParaRPr lang="en-US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3071810"/>
            <a:ext cx="457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00166" y="285728"/>
            <a:ext cx="7358114" cy="2308324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Impact" panose="020B0806030902050204" pitchFamily="34" charset="0"/>
              </a:rPr>
              <a:t>Saat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hari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mulai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gelap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kelihatanlah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perapian</a:t>
            </a:r>
            <a:r>
              <a:rPr lang="en-US" sz="2400" dirty="0">
                <a:latin typeface="Impact" panose="020B0806030902050204" pitchFamily="34" charset="0"/>
              </a:rPr>
              <a:t> yang </a:t>
            </a:r>
            <a:r>
              <a:rPr lang="en-US" sz="2400" dirty="0" err="1">
                <a:latin typeface="Impact" panose="020B0806030902050204" pitchFamily="34" charset="0"/>
              </a:rPr>
              <a:t>berasap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beserta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suluh</a:t>
            </a:r>
            <a:r>
              <a:rPr lang="en-US" sz="2400" dirty="0">
                <a:latin typeface="Impact" panose="020B0806030902050204" pitchFamily="34" charset="0"/>
              </a:rPr>
              <a:t> yang </a:t>
            </a:r>
            <a:r>
              <a:rPr lang="en-US" sz="2400" dirty="0" err="1">
                <a:latin typeface="Impact" panose="020B0806030902050204" pitchFamily="34" charset="0"/>
              </a:rPr>
              <a:t>berapi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lewat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antara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potongan-potongan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daging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itu</a:t>
            </a:r>
            <a:r>
              <a:rPr lang="en-US" sz="2400" dirty="0">
                <a:latin typeface="Impact" panose="020B0806030902050204" pitchFamily="34" charset="0"/>
              </a:rPr>
              <a:t>".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Keajaiban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luar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biasa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menandakan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komitmen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memenuhi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janji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perjanjian-Nya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memberikan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tanah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keturunan</a:t>
            </a:r>
            <a:r>
              <a:rPr lang="en-US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Abraham.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0166" y="2786058"/>
            <a:ext cx="7358114" cy="378565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Impact" panose="020B0806030902050204" pitchFamily="34" charset="0"/>
              </a:rPr>
              <a:t>Batas-</a:t>
            </a:r>
            <a:r>
              <a:rPr lang="en-US" sz="2400" dirty="0" err="1">
                <a:latin typeface="Impact" panose="020B0806030902050204" pitchFamily="34" charset="0"/>
              </a:rPr>
              <a:t>batas</a:t>
            </a:r>
            <a:r>
              <a:rPr lang="en-US" sz="2400" dirty="0">
                <a:latin typeface="Impact" panose="020B0806030902050204" pitchFamily="34" charset="0"/>
              </a:rPr>
              <a:t> Tanah </a:t>
            </a:r>
            <a:r>
              <a:rPr lang="en-US" sz="2400" dirty="0" err="1">
                <a:latin typeface="Impact" panose="020B0806030902050204" pitchFamily="34" charset="0"/>
              </a:rPr>
              <a:t>Perjanjian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ini</a:t>
            </a:r>
            <a:r>
              <a:rPr lang="en-US" sz="2400" dirty="0">
                <a:latin typeface="Impact" panose="020B0806030902050204" pitchFamily="34" charset="0"/>
              </a:rPr>
              <a:t>, "</a:t>
            </a:r>
            <a:r>
              <a:rPr lang="en-US" sz="2400" dirty="0" err="1">
                <a:latin typeface="Impact" panose="020B0806030902050204" pitchFamily="34" charset="0"/>
              </a:rPr>
              <a:t>mulai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dari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sungai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Mesir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sampai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ke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sungai</a:t>
            </a:r>
            <a:r>
              <a:rPr lang="en-US" sz="2400" dirty="0">
                <a:latin typeface="Impact" panose="020B0806030902050204" pitchFamily="34" charset="0"/>
              </a:rPr>
              <a:t> yang </a:t>
            </a:r>
            <a:r>
              <a:rPr lang="en-US" sz="2400" dirty="0" err="1">
                <a:latin typeface="Impact" panose="020B0806030902050204" pitchFamily="34" charset="0"/>
              </a:rPr>
              <a:t>besar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itu</a:t>
            </a:r>
            <a:r>
              <a:rPr lang="en-US" sz="2400" dirty="0">
                <a:latin typeface="Impact" panose="020B0806030902050204" pitchFamily="34" charset="0"/>
              </a:rPr>
              <a:t>, </a:t>
            </a:r>
            <a:r>
              <a:rPr lang="en-US" sz="2400" dirty="0" err="1">
                <a:latin typeface="Impact" panose="020B0806030902050204" pitchFamily="34" charset="0"/>
              </a:rPr>
              <a:t>sungai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Efrat</a:t>
            </a:r>
            <a:r>
              <a:rPr lang="en-US" sz="2400" dirty="0">
                <a:latin typeface="Impact" panose="020B0806030902050204" pitchFamily="34" charset="0"/>
              </a:rPr>
              <a:t>". </a:t>
            </a:r>
            <a:r>
              <a:rPr lang="en-US" sz="2400" dirty="0" err="1">
                <a:solidFill>
                  <a:srgbClr val="C00000"/>
                </a:solidFill>
                <a:latin typeface="Franklin Gothic Medium" pitchFamily="34" charset="0"/>
              </a:rPr>
              <a:t>Ini</a:t>
            </a:r>
            <a:r>
              <a:rPr lang="en-US" sz="2400" dirty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Medium" pitchFamily="34" charset="0"/>
              </a:rPr>
              <a:t>mengingatkan</a:t>
            </a:r>
            <a:r>
              <a:rPr lang="en-US" sz="2400" dirty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Medium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Medium" pitchFamily="34" charset="0"/>
              </a:rPr>
              <a:t>akan</a:t>
            </a:r>
            <a:r>
              <a:rPr lang="en-US" sz="2400" dirty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Medium" pitchFamily="34" charset="0"/>
              </a:rPr>
              <a:t>batas-batas</a:t>
            </a:r>
            <a:r>
              <a:rPr lang="en-US" sz="2400" dirty="0">
                <a:solidFill>
                  <a:srgbClr val="C00000"/>
                </a:solidFill>
                <a:latin typeface="Franklin Gothic Medium" pitchFamily="34" charset="0"/>
              </a:rPr>
              <a:t> Taman Eden [</a:t>
            </a:r>
            <a:r>
              <a:rPr lang="en-US" sz="2400" dirty="0" err="1">
                <a:solidFill>
                  <a:srgbClr val="C00000"/>
                </a:solidFill>
                <a:latin typeface="Franklin Gothic Medium" pitchFamily="34" charset="0"/>
              </a:rPr>
              <a:t>Kejadian</a:t>
            </a:r>
            <a:r>
              <a:rPr lang="en-US" sz="2400" dirty="0">
                <a:solidFill>
                  <a:srgbClr val="C00000"/>
                </a:solidFill>
                <a:latin typeface="Franklin Gothic Medium" pitchFamily="34" charset="0"/>
              </a:rPr>
              <a:t> 2: 13-14].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Oleh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karena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itu</a:t>
            </a:r>
            <a:r>
              <a:rPr lang="en-US" sz="2400" dirty="0">
                <a:latin typeface="Franklin Gothic Medium" pitchFamily="34" charset="0"/>
              </a:rPr>
              <a:t>, </a:t>
            </a:r>
            <a:r>
              <a:rPr lang="en-US" sz="2400" dirty="0" err="1">
                <a:latin typeface="Franklin Gothic Medium" pitchFamily="34" charset="0"/>
              </a:rPr>
              <a:t>nubuatan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ini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memiliki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pandangan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lebih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dari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sekadar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tentang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Keluaran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dan</a:t>
            </a:r>
            <a:r>
              <a:rPr lang="en-US" sz="2400" dirty="0">
                <a:latin typeface="Franklin Gothic Medium" pitchFamily="34" charset="0"/>
              </a:rPr>
              <a:t> </a:t>
            </a:r>
            <a:r>
              <a:rPr lang="en-US" sz="2400" dirty="0" err="1">
                <a:latin typeface="Franklin Gothic Medium" pitchFamily="34" charset="0"/>
              </a:rPr>
              <a:t>tanah</a:t>
            </a:r>
            <a:r>
              <a:rPr lang="en-US" sz="2400" dirty="0">
                <a:latin typeface="Franklin Gothic Medium" pitchFamily="34" charset="0"/>
              </a:rPr>
              <a:t> air </a:t>
            </a:r>
            <a:r>
              <a:rPr lang="en-US" sz="2400" dirty="0" err="1">
                <a:latin typeface="Franklin Gothic Medium" pitchFamily="34" charset="0"/>
              </a:rPr>
              <a:t>bagi</a:t>
            </a:r>
            <a:r>
              <a:rPr lang="en-US" sz="2400" dirty="0">
                <a:latin typeface="Franklin Gothic Medium" pitchFamily="34" charset="0"/>
              </a:rPr>
              <a:t> Israel. </a:t>
            </a:r>
            <a:r>
              <a:rPr lang="en-US" sz="2400" dirty="0" err="1">
                <a:latin typeface="Gill Sans Ultra Bold Condensed" panose="020B0A06020104020203" pitchFamily="34" charset="0"/>
              </a:rPr>
              <a:t>Pada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cakrawala</a:t>
            </a:r>
            <a:r>
              <a:rPr lang="en-US" sz="2400" dirty="0">
                <a:latin typeface="Gill Sans Ultra Bold Condensed" panose="020B0A06020104020203" pitchFamily="34" charset="0"/>
              </a:rPr>
              <a:t> yang </a:t>
            </a:r>
            <a:r>
              <a:rPr lang="en-US" sz="2400" dirty="0" err="1">
                <a:latin typeface="Gill Sans Ultra Bold Condensed" panose="020B0A06020104020203" pitchFamily="34" charset="0"/>
              </a:rPr>
              <a:t>luas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dari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nubuatan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ini</a:t>
            </a:r>
            <a:r>
              <a:rPr lang="en-US" sz="2400" dirty="0">
                <a:latin typeface="Gill Sans Ultra Bold Condensed" panose="020B0A06020104020203" pitchFamily="34" charset="0"/>
              </a:rPr>
              <a:t>,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kepada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keturunan</a:t>
            </a:r>
            <a:r>
              <a:rPr lang="en-US" sz="2400" dirty="0">
                <a:latin typeface="Gill Sans Ultra Bold Condensed" panose="020B0A06020104020203" pitchFamily="34" charset="0"/>
              </a:rPr>
              <a:t> Abraham yang </a:t>
            </a:r>
            <a:r>
              <a:rPr lang="en-US" sz="2400" dirty="0" err="1">
                <a:latin typeface="Gill Sans Ultra Bold Condensed" panose="020B0A06020104020203" pitchFamily="34" charset="0"/>
              </a:rPr>
              <a:t>menduduki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negeri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Kanaan</a:t>
            </a:r>
            <a:r>
              <a:rPr lang="en-US" sz="2400" dirty="0">
                <a:latin typeface="Gill Sans Ultra Bold Condensed" panose="020B0A06020104020203" pitchFamily="34" charset="0"/>
              </a:rPr>
              <a:t>, </a:t>
            </a:r>
            <a:r>
              <a:rPr lang="en-US" sz="2400" dirty="0" err="1">
                <a:latin typeface="Gill Sans Ultra Bold Condensed" panose="020B0A06020104020203" pitchFamily="34" charset="0"/>
              </a:rPr>
              <a:t>muncul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gagasan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tentang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keselamatan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akhir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zaman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bagi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umat</a:t>
            </a:r>
            <a:r>
              <a:rPr lang="en-US" sz="2400" dirty="0">
                <a:latin typeface="Gill Sans Ultra Bold Condensed" panose="020B0A06020104020203" pitchFamily="34" charset="0"/>
              </a:rPr>
              <a:t> Allah, yang </a:t>
            </a:r>
            <a:r>
              <a:rPr lang="en-US" sz="2400" dirty="0" err="1">
                <a:latin typeface="Gill Sans Ultra Bold Condensed" panose="020B0A06020104020203" pitchFamily="34" charset="0"/>
              </a:rPr>
              <a:t>akan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kembali</a:t>
            </a:r>
            <a:r>
              <a:rPr lang="en-US" sz="2400" dirty="0"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latin typeface="Gill Sans Ultra Bold Condensed" panose="020B0A06020104020203" pitchFamily="34" charset="0"/>
              </a:rPr>
              <a:t>ke</a:t>
            </a:r>
            <a:r>
              <a:rPr lang="en-US" sz="2400" dirty="0">
                <a:latin typeface="Gill Sans Ultra Bold Condensed" panose="020B0A06020104020203" pitchFamily="34" charset="0"/>
              </a:rPr>
              <a:t> Taman Eden</a:t>
            </a:r>
            <a:r>
              <a:rPr lang="en-US" sz="2400" dirty="0">
                <a:latin typeface="Franklin Gothic Medium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472" y="3286124"/>
            <a:ext cx="457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472" y="214290"/>
            <a:ext cx="457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>
          <a:blip r:embed="rId2"/>
          <a:srcRect l="11202" r="1096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85794"/>
            <a:ext cx="5472122" cy="5643602"/>
          </a:xfrm>
        </p:spPr>
        <p:txBody>
          <a:bodyPr/>
          <a:lstStyle/>
          <a:p>
            <a:pPr>
              <a:buNone/>
            </a:pPr>
            <a:r>
              <a:rPr lang="en-US" dirty="0">
                <a:latin typeface="Gill Sans Ultra Bold Condensed" pitchFamily="34" charset="0"/>
              </a:rPr>
              <a:t>	</a:t>
            </a:r>
            <a:r>
              <a:rPr lang="en-US" sz="4000" dirty="0">
                <a:latin typeface="Gill Sans Ultra Bold Condensed" pitchFamily="34" charset="0"/>
              </a:rPr>
              <a:t>Kita </a:t>
            </a:r>
            <a:r>
              <a:rPr lang="en-US" sz="4000" dirty="0" err="1">
                <a:latin typeface="Gill Sans Ultra Bold Condensed" pitchFamily="34" charset="0"/>
              </a:rPr>
              <a:t>harus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tetap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fokus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pada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Kristus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dan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kebenaran-Nya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sebagai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satu-satunya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harapan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keselamatan</a:t>
            </a:r>
            <a:r>
              <a:rPr lang="en-US" sz="4000" dirty="0">
                <a:latin typeface="Gill Sans Ultra Bold Condensed" pitchFamily="34" charset="0"/>
              </a:rPr>
              <a:t>.</a:t>
            </a:r>
          </a:p>
          <a:p>
            <a:pPr>
              <a:buNone/>
            </a:pPr>
            <a:r>
              <a:rPr lang="en-US" sz="4000" dirty="0">
                <a:latin typeface="Gill Sans Ultra Bold Condensed" pitchFamily="34" charset="0"/>
              </a:rPr>
              <a:t> 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	</a:t>
            </a: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Kita </a:t>
            </a:r>
            <a:r>
              <a:rPr lang="en-US" dirty="0" err="1">
                <a:solidFill>
                  <a:srgbClr val="C00000"/>
                </a:solidFill>
                <a:latin typeface="Impact" panose="020B0806030902050204" pitchFamily="34" charset="0"/>
              </a:rPr>
              <a:t>sama</a:t>
            </a: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Impact" panose="020B0806030902050204" pitchFamily="34" charset="0"/>
              </a:rPr>
              <a:t>sekali</a:t>
            </a: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Impact" panose="020B0806030902050204" pitchFamily="34" charset="0"/>
              </a:rPr>
              <a:t>mengandalkan</a:t>
            </a: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Impact" panose="020B0806030902050204" pitchFamily="34" charset="0"/>
              </a:rPr>
              <a:t>perbuatan</a:t>
            </a: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Impact" panose="020B0806030902050204" pitchFamily="34" charset="0"/>
              </a:rPr>
              <a:t>baik</a:t>
            </a: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2151</Words>
  <Application>Microsoft Office PowerPoint</Application>
  <PresentationFormat>Tampilan Layar (4:3)</PresentationFormat>
  <Paragraphs>94</Paragraphs>
  <Slides>29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18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29</vt:i4>
      </vt:variant>
    </vt:vector>
  </HeadingPairs>
  <TitlesOfParts>
    <vt:vector size="48" baseType="lpstr">
      <vt:lpstr>Arial</vt:lpstr>
      <vt:lpstr>Arial Black</vt:lpstr>
      <vt:lpstr>Bahnschrift Condensed</vt:lpstr>
      <vt:lpstr>Bahnschrift SemiBold Condensed</vt:lpstr>
      <vt:lpstr>Berlin Sans FB</vt:lpstr>
      <vt:lpstr>Bernard MT Condensed</vt:lpstr>
      <vt:lpstr>Britannic Bold</vt:lpstr>
      <vt:lpstr>Calibri</vt:lpstr>
      <vt:lpstr>Eras Bold ITC</vt:lpstr>
      <vt:lpstr>Eras Demi ITC</vt:lpstr>
      <vt:lpstr>Franklin Gothic Demi Cond</vt:lpstr>
      <vt:lpstr>Franklin Gothic Medium</vt:lpstr>
      <vt:lpstr>Franklin Gothic Medium Cond</vt:lpstr>
      <vt:lpstr>Gill Sans Ultra Bold Condensed</vt:lpstr>
      <vt:lpstr>Haettenschweiler</vt:lpstr>
      <vt:lpstr>Impact</vt:lpstr>
      <vt:lpstr>Showcard Gothic</vt:lpstr>
      <vt:lpstr>Wingdings</vt:lpstr>
      <vt:lpstr>Office Theme</vt:lpstr>
      <vt:lpstr>PERJANJIAN DENGAN ABRAHAM</vt:lpstr>
      <vt:lpstr>KEJADIAN 15:2</vt:lpstr>
      <vt:lpstr>Presentasi PowerPoint</vt:lpstr>
      <vt:lpstr>IMAN ABRAHAM Minggu, 8 Mei 2022</vt:lpstr>
      <vt:lpstr>Kejadian 15:6</vt:lpstr>
      <vt:lpstr>Presentasi PowerPoint</vt:lpstr>
      <vt:lpstr>Apakah arti korban yang Tuhan minta Abraham lakukan saat Perjanjian dengan Abraham dimulai? Kejadian 15:7-21</vt:lpstr>
      <vt:lpstr>Presentasi PowerPoint</vt:lpstr>
      <vt:lpstr>Presentasi PowerPoint</vt:lpstr>
      <vt:lpstr>KERAGUAN ABRAHAM Senin, 9 Mei 2022</vt:lpstr>
      <vt:lpstr>Presentasi PowerPoint</vt:lpstr>
      <vt:lpstr>Presentasi PowerPoint</vt:lpstr>
      <vt:lpstr>Meskipun kehadiran Hagar sebagai pengganti bukanlah kehendak Tuhan, namun, Tuhan memberi perhatian kepada Hagar. Hal ini dapat kita lihat melalui :</vt:lpstr>
      <vt:lpstr>Presentasi PowerPoint</vt:lpstr>
      <vt:lpstr>TANDA PERJANJIAN ABRAHAM Selasa, 10 Mei 2022</vt:lpstr>
      <vt:lpstr>Presentasi PowerPoint</vt:lpstr>
      <vt:lpstr>Presentasi PowerPoint</vt:lpstr>
      <vt:lpstr>Presentasi PowerPoint</vt:lpstr>
      <vt:lpstr>ANAK PERJANJIAN Rabu, 11 Mei 2022</vt:lpstr>
      <vt:lpstr>Bagaimana kita melihat sifat Abraham melalui cara dia  menerima dan memperlakukan tamunya, dan apakah  yang dapat kita pelajari dari padanya? Kejadian 18:1-8</vt:lpstr>
      <vt:lpstr>Presentasi PowerPoint</vt:lpstr>
      <vt:lpstr>Presentasi PowerPoint</vt:lpstr>
      <vt:lpstr>Presentasi PowerPoint</vt:lpstr>
      <vt:lpstr>Presentasi PowerPoint</vt:lpstr>
      <vt:lpstr>LOT DI SODOM Kamis, 12 Mei 2022</vt:lpstr>
      <vt:lpstr>Apa arti perkataan ini bahwa Tuhan tidak akan membinasakan kota Sodom jika ada di sana 10 orang benar? Kejadian 18</vt:lpstr>
      <vt:lpstr>Ellen White, Alfa dan Omega, jld. 1, hlm. 178</vt:lpstr>
      <vt:lpstr>Presentasi PowerPoint</vt:lpstr>
      <vt:lpstr>Presentasi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PERJANJIAN DENGAN ABRAHAM</dc:title>
  <dc:creator>Daniel Siswanto</dc:creator>
  <cp:lastModifiedBy>daniel siswanto</cp:lastModifiedBy>
  <cp:revision>27</cp:revision>
  <dcterms:created xsi:type="dcterms:W3CDTF">2022-05-09T06:12:08Z</dcterms:created>
  <dcterms:modified xsi:type="dcterms:W3CDTF">2022-05-12T07:56:24Z</dcterms:modified>
</cp:coreProperties>
</file>