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86" r:id="rId4"/>
    <p:sldId id="257" r:id="rId5"/>
    <p:sldId id="268" r:id="rId6"/>
    <p:sldId id="259" r:id="rId7"/>
    <p:sldId id="26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80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3" r:id="rId28"/>
    <p:sldId id="284" r:id="rId29"/>
    <p:sldId id="285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4A4A-D94C-4CFF-AC6F-1B9883D4BFE2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F059-8413-4407-93A8-90A45B156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4A4A-D94C-4CFF-AC6F-1B9883D4BFE2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F059-8413-4407-93A8-90A45B156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4A4A-D94C-4CFF-AC6F-1B9883D4BFE2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F059-8413-4407-93A8-90A45B156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4A4A-D94C-4CFF-AC6F-1B9883D4BFE2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F059-8413-4407-93A8-90A45B156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4A4A-D94C-4CFF-AC6F-1B9883D4BFE2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F059-8413-4407-93A8-90A45B156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4A4A-D94C-4CFF-AC6F-1B9883D4BFE2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F059-8413-4407-93A8-90A45B156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4A4A-D94C-4CFF-AC6F-1B9883D4BFE2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F059-8413-4407-93A8-90A45B156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4A4A-D94C-4CFF-AC6F-1B9883D4BFE2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F059-8413-4407-93A8-90A45B156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4A4A-D94C-4CFF-AC6F-1B9883D4BFE2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F059-8413-4407-93A8-90A45B156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4A4A-D94C-4CFF-AC6F-1B9883D4BFE2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F059-8413-4407-93A8-90A45B156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4A4A-D94C-4CFF-AC6F-1B9883D4BFE2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F059-8413-4407-93A8-90A45B156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4A4A-D94C-4CFF-AC6F-1B9883D4BFE2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6F059-8413-4407-93A8-90A45B156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2"/>
          <a:srcRect r="1167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2590800"/>
            <a:ext cx="3886200" cy="990600"/>
          </a:xfrm>
        </p:spPr>
        <p:txBody>
          <a:bodyPr>
            <a:normAutofit/>
          </a:bodyPr>
          <a:lstStyle/>
          <a:p>
            <a:pPr algn="l"/>
            <a:r>
              <a:rPr lang="en-US" sz="2000" dirty="0" err="1" smtClean="0">
                <a:solidFill>
                  <a:schemeClr val="tx1"/>
                </a:solidFill>
                <a:latin typeface="Bahnschrift SemiBold Condensed" pitchFamily="34" charset="0"/>
              </a:rPr>
              <a:t>Pelajaran</a:t>
            </a:r>
            <a:r>
              <a:rPr lang="en-US" sz="2000" dirty="0" smtClean="0">
                <a:solidFill>
                  <a:schemeClr val="tx1"/>
                </a:solidFill>
                <a:latin typeface="Bahnschrift SemiBold Condensed" pitchFamily="34" charset="0"/>
              </a:rPr>
              <a:t> Ke-3, </a:t>
            </a:r>
            <a:r>
              <a:rPr lang="en-US" sz="2000" dirty="0" err="1" smtClean="0">
                <a:solidFill>
                  <a:schemeClr val="tx1"/>
                </a:solidFill>
                <a:latin typeface="Bahnschrift SemiBold Condensed" pitchFamily="34" charset="0"/>
              </a:rPr>
              <a:t>Triwulan</a:t>
            </a:r>
            <a:r>
              <a:rPr lang="en-US" sz="2000" dirty="0" smtClean="0">
                <a:solidFill>
                  <a:schemeClr val="tx1"/>
                </a:solidFill>
                <a:latin typeface="Bahnschrift SemiBold Condensed" pitchFamily="34" charset="0"/>
              </a:rPr>
              <a:t> II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Bahnschrift SemiBold Condensed" pitchFamily="34" charset="0"/>
              </a:rPr>
              <a:t>09 – 15 </a:t>
            </a:r>
            <a:r>
              <a:rPr lang="en-US" sz="2000" dirty="0" err="1" smtClean="0">
                <a:solidFill>
                  <a:schemeClr val="tx1"/>
                </a:solidFill>
                <a:latin typeface="Bahnschrift SemiBold Condensed" pitchFamily="34" charset="0"/>
              </a:rPr>
              <a:t>Arpil</a:t>
            </a:r>
            <a:r>
              <a:rPr lang="en-US" sz="2000" dirty="0" smtClean="0">
                <a:solidFill>
                  <a:schemeClr val="tx1"/>
                </a:solidFill>
                <a:latin typeface="Bahnschrift SemiBold Condensed" pitchFamily="34" charset="0"/>
              </a:rPr>
              <a:t> 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600" y="381000"/>
            <a:ext cx="3124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KAIN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4400" y="1676400"/>
            <a:ext cx="4210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WARISANNYA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91506" y="1575137"/>
            <a:ext cx="7328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&amp;</a:t>
            </a:r>
            <a:endParaRPr 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76064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DUA PERSEMBAHAN</a:t>
            </a:r>
            <a:r>
              <a:rPr lang="fi-FI" sz="3200" dirty="0" smtClean="0">
                <a:solidFill>
                  <a:srgbClr val="FFFF00"/>
                </a:solidFill>
              </a:rPr>
              <a:t/>
            </a:r>
            <a:br>
              <a:rPr lang="fi-FI" sz="3200" dirty="0" smtClean="0">
                <a:solidFill>
                  <a:srgbClr val="FFFF00"/>
                </a:solidFill>
              </a:rPr>
            </a:br>
            <a:r>
              <a:rPr lang="fi-FI" sz="2800" dirty="0" smtClean="0">
                <a:solidFill>
                  <a:schemeClr val="bg1"/>
                </a:solidFill>
                <a:latin typeface="Bernard MT Condensed" pitchFamily="18" charset="0"/>
              </a:rPr>
              <a:t>Senin, 11 April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14600"/>
            <a:ext cx="5181600" cy="350520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sz="3600" dirty="0" smtClean="0">
                <a:latin typeface="Eras Bold ITC" pitchFamily="34" charset="0"/>
              </a:rPr>
              <a:t>	</a:t>
            </a:r>
            <a:r>
              <a:rPr lang="en-US" sz="3600" dirty="0" err="1" smtClean="0">
                <a:latin typeface="Eras Bold ITC" pitchFamily="34" charset="0"/>
              </a:rPr>
              <a:t>Kisah</a:t>
            </a:r>
            <a:r>
              <a:rPr lang="en-US" sz="3600" dirty="0" smtClean="0">
                <a:latin typeface="Eras Bold ITC" pitchFamily="34" charset="0"/>
              </a:rPr>
              <a:t> </a:t>
            </a:r>
            <a:r>
              <a:rPr lang="en-US" sz="3600" dirty="0" err="1" smtClean="0">
                <a:latin typeface="Eras Bold ITC" pitchFamily="34" charset="0"/>
              </a:rPr>
              <a:t>Kain</a:t>
            </a:r>
            <a:r>
              <a:rPr lang="en-US" sz="3600" dirty="0" smtClean="0">
                <a:latin typeface="Eras Bold ITC" pitchFamily="34" charset="0"/>
              </a:rPr>
              <a:t> </a:t>
            </a:r>
            <a:r>
              <a:rPr lang="en-US" sz="3600" dirty="0" err="1" smtClean="0">
                <a:latin typeface="Eras Bold ITC" pitchFamily="34" charset="0"/>
              </a:rPr>
              <a:t>dan</a:t>
            </a:r>
            <a:r>
              <a:rPr lang="en-US" sz="3600" dirty="0" smtClean="0">
                <a:latin typeface="Eras Bold ITC" pitchFamily="34" charset="0"/>
              </a:rPr>
              <a:t> </a:t>
            </a:r>
            <a:r>
              <a:rPr lang="en-US" sz="3600" dirty="0" err="1" smtClean="0">
                <a:latin typeface="Eras Bold ITC" pitchFamily="34" charset="0"/>
              </a:rPr>
              <a:t>Habel</a:t>
            </a:r>
            <a:r>
              <a:rPr lang="en-US" sz="3600" dirty="0" smtClean="0">
                <a:latin typeface="Eras Bold ITC" pitchFamily="34" charset="0"/>
              </a:rPr>
              <a:t> </a:t>
            </a:r>
            <a:r>
              <a:rPr lang="en-US" sz="3600" dirty="0" err="1" smtClean="0">
                <a:latin typeface="Eras Bold ITC" pitchFamily="34" charset="0"/>
              </a:rPr>
              <a:t>menampilkan</a:t>
            </a:r>
            <a:r>
              <a:rPr lang="en-US" sz="3600" dirty="0" smtClean="0">
                <a:latin typeface="Eras Bold ITC" pitchFamily="34" charset="0"/>
              </a:rPr>
              <a:t> </a:t>
            </a:r>
            <a:r>
              <a:rPr lang="en-US" sz="3600" dirty="0" err="1" smtClean="0">
                <a:latin typeface="Eras Bold ITC" pitchFamily="34" charset="0"/>
              </a:rPr>
              <a:t>dua</a:t>
            </a:r>
            <a:r>
              <a:rPr lang="en-US" sz="3600" dirty="0" smtClean="0">
                <a:latin typeface="Eras Bold ITC" pitchFamily="34" charset="0"/>
              </a:rPr>
              <a:t> </a:t>
            </a:r>
            <a:r>
              <a:rPr lang="en-US" sz="3600" dirty="0" err="1" smtClean="0">
                <a:latin typeface="Eras Bold ITC" pitchFamily="34" charset="0"/>
              </a:rPr>
              <a:t>kepribadian</a:t>
            </a:r>
            <a:r>
              <a:rPr lang="en-US" sz="3600" dirty="0" smtClean="0">
                <a:latin typeface="Eras Bold ITC" pitchFamily="34" charset="0"/>
              </a:rPr>
              <a:t> </a:t>
            </a:r>
            <a:r>
              <a:rPr lang="en-US" sz="3600" dirty="0" err="1" smtClean="0">
                <a:latin typeface="Eras Bold ITC" pitchFamily="34" charset="0"/>
              </a:rPr>
              <a:t>dengan</a:t>
            </a:r>
            <a:r>
              <a:rPr lang="en-US" sz="3600" dirty="0" smtClean="0">
                <a:latin typeface="Eras Bold ITC" pitchFamily="34" charset="0"/>
              </a:rPr>
              <a:t> </a:t>
            </a:r>
            <a:r>
              <a:rPr lang="en-US" sz="3600" dirty="0" err="1" smtClean="0">
                <a:latin typeface="Eras Bold ITC" pitchFamily="34" charset="0"/>
              </a:rPr>
              <a:t>dua</a:t>
            </a:r>
            <a:r>
              <a:rPr lang="en-US" sz="3600" dirty="0" smtClean="0">
                <a:latin typeface="Eras Bold ITC" pitchFamily="34" charset="0"/>
              </a:rPr>
              <a:t> </a:t>
            </a:r>
            <a:r>
              <a:rPr lang="en-US" sz="3600" dirty="0" err="1" smtClean="0">
                <a:latin typeface="Eras Bold ITC" pitchFamily="34" charset="0"/>
              </a:rPr>
              <a:t>profesi</a:t>
            </a:r>
            <a:r>
              <a:rPr lang="en-US" sz="3600" dirty="0" smtClean="0">
                <a:latin typeface="Eras Bold ITC" pitchFamily="34" charset="0"/>
              </a:rPr>
              <a:t> </a:t>
            </a:r>
            <a:r>
              <a:rPr lang="en-US" sz="3600" dirty="0" smtClean="0">
                <a:latin typeface="Eras Bold ITC" pitchFamily="34" charset="0"/>
              </a:rPr>
              <a:t>yang </a:t>
            </a:r>
            <a:r>
              <a:rPr lang="en-US" sz="3600" dirty="0" err="1" smtClean="0">
                <a:latin typeface="Eras Bold ITC" pitchFamily="34" charset="0"/>
              </a:rPr>
              <a:t>berbeda</a:t>
            </a:r>
            <a:r>
              <a:rPr lang="en-US" sz="3600" dirty="0" smtClean="0">
                <a:latin typeface="Eras Bold ITC" pitchFamily="34" charset="0"/>
              </a:rPr>
              <a:t> </a:t>
            </a:r>
            <a:r>
              <a:rPr lang="en-US" sz="3600" dirty="0" err="1" smtClean="0">
                <a:latin typeface="Eras Bold ITC" pitchFamily="34" charset="0"/>
              </a:rPr>
              <a:t>setelah</a:t>
            </a:r>
            <a:r>
              <a:rPr lang="en-US" sz="3600" dirty="0" smtClean="0">
                <a:latin typeface="Eras Bold ITC" pitchFamily="34" charset="0"/>
              </a:rPr>
              <a:t> </a:t>
            </a:r>
            <a:r>
              <a:rPr lang="en-US" sz="3600" dirty="0" err="1" smtClean="0">
                <a:latin typeface="Eras Bold ITC" pitchFamily="34" charset="0"/>
              </a:rPr>
              <a:t>dosa</a:t>
            </a:r>
            <a:r>
              <a:rPr lang="en-US" sz="3600" dirty="0" smtClean="0">
                <a:latin typeface="Eras Bold ITC" pitchFamily="34" charset="0"/>
              </a:rPr>
              <a:t>.</a:t>
            </a:r>
            <a:endParaRPr lang="en-US" sz="3600" dirty="0">
              <a:latin typeface="Eras Bold ITC" pitchFamily="34" charset="0"/>
            </a:endParaRPr>
          </a:p>
        </p:txBody>
      </p:sp>
      <p:pic>
        <p:nvPicPr>
          <p:cNvPr id="15362" name="Picture 2" descr="Kabar Anugerah: Penyembahan yang Ben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514600"/>
            <a:ext cx="3021330" cy="34727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2162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Bagaimana kehidupan Kain dan Habel dilukiskan?</a:t>
            </a:r>
            <a:endParaRPr lang="en-US" sz="3200" dirty="0">
              <a:solidFill>
                <a:srgbClr val="FFFF00"/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5059363"/>
          </a:xfrm>
          <a:solidFill>
            <a:schemeClr val="bg1">
              <a:alpha val="81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petani</a:t>
            </a:r>
            <a:r>
              <a:rPr lang="en-US" sz="2400" dirty="0" smtClean="0">
                <a:latin typeface="Bahnschrift SemiBold Condensed" pitchFamily="34" charset="0"/>
              </a:rPr>
              <a:t>" [</a:t>
            </a:r>
            <a:r>
              <a:rPr lang="en-US" sz="2400" dirty="0" err="1" smtClean="0">
                <a:latin typeface="Bahnschrift SemiBold Condensed" pitchFamily="34" charset="0"/>
              </a:rPr>
              <a:t>penghasil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buah</a:t>
            </a:r>
            <a:r>
              <a:rPr lang="en-US" sz="2400" dirty="0" smtClean="0">
                <a:latin typeface="Bahnschrift SemiBold Condensed" pitchFamily="34" charset="0"/>
              </a:rPr>
              <a:t>], </a:t>
            </a:r>
            <a:r>
              <a:rPr lang="en-US" sz="2400" dirty="0" err="1" smtClean="0">
                <a:latin typeface="Bahnschrift SemiBold Condensed" pitchFamily="34" charset="0"/>
              </a:rPr>
              <a:t>sebuah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profesi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membutuhkan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kerja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keras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fisik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sementara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Habel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gembala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kambing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domba</a:t>
            </a:r>
            <a:r>
              <a:rPr lang="en-US" sz="2400" dirty="0" smtClean="0">
                <a:latin typeface="Bahnschrift SemiBold Condensed" pitchFamily="34" charset="0"/>
              </a:rPr>
              <a:t>" [</a:t>
            </a:r>
            <a:r>
              <a:rPr lang="en-US" sz="2400" dirty="0" err="1" smtClean="0">
                <a:latin typeface="Bahnschrift SemiBold Condensed" pitchFamily="34" charset="0"/>
              </a:rPr>
              <a:t>Kejadian</a:t>
            </a:r>
            <a:r>
              <a:rPr lang="en-US" sz="2400" dirty="0" smtClean="0">
                <a:latin typeface="Bahnschrift SemiBold Condensed" pitchFamily="34" charset="0"/>
              </a:rPr>
              <a:t> 4: 2], </a:t>
            </a:r>
            <a:r>
              <a:rPr lang="en-US" sz="2400" dirty="0" err="1" smtClean="0">
                <a:latin typeface="Bahnschrift SemiBold Condensed" pitchFamily="34" charset="0"/>
              </a:rPr>
              <a:t>sebuah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profesi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menyiratkan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kepekaan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kasih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sayang</a:t>
            </a:r>
            <a:r>
              <a:rPr lang="en-US" sz="2400" dirty="0" smtClean="0">
                <a:latin typeface="Bahnschrift SemiBold Condensed" pitchFamily="34" charset="0"/>
              </a:rPr>
              <a:t>.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Condensed" pitchFamily="34" charset="0"/>
              </a:rPr>
              <a:t>Pekerjaan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Habel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tidak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menjelaskan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sifat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dua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persembahan</a:t>
            </a:r>
            <a:r>
              <a:rPr lang="en-US" sz="2400" dirty="0" smtClean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buah-buahan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seekor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domba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Habel</a:t>
            </a:r>
            <a:r>
              <a:rPr lang="en-US" sz="2400" dirty="0" smtClean="0">
                <a:latin typeface="Bahnschrift SemiBold Condensed" pitchFamily="34" charset="0"/>
              </a:rPr>
              <a:t>]--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juga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menjelaskan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dua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sikap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psikologis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mentalitas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berbeda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terkait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dua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persembahan</a:t>
            </a:r>
            <a:r>
              <a:rPr lang="en-US" sz="2400" dirty="0" smtClean="0">
                <a:latin typeface="Bahnschrift SemiBold Condensed" pitchFamily="34" charset="0"/>
              </a:rPr>
              <a:t>: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sedang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bekerja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memperoleh</a:t>
            </a:r>
            <a:r>
              <a:rPr lang="en-US" sz="2400" dirty="0" smtClean="0">
                <a:latin typeface="Bahnschrift SemiBold Condensed" pitchFamily="34" charset="0"/>
              </a:rPr>
              <a:t>" </a:t>
            </a:r>
            <a:r>
              <a:rPr lang="en-US" sz="2400" dirty="0" err="1" smtClean="0">
                <a:latin typeface="Bahnschrift SemiBold Condensed" pitchFamily="34" charset="0"/>
              </a:rPr>
              <a:t>buah-buahanan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dia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hasilkan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sementara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Habel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berhati-hati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memelihara</a:t>
            </a:r>
            <a:r>
              <a:rPr lang="en-US" sz="2400" dirty="0" smtClean="0">
                <a:latin typeface="Bahnschrift SemiBold Condensed" pitchFamily="34" charset="0"/>
              </a:rPr>
              <a:t>" </a:t>
            </a:r>
            <a:r>
              <a:rPr lang="en-US" sz="2400" dirty="0" err="1" smtClean="0">
                <a:latin typeface="Bahnschrift SemiBold Condensed" pitchFamily="34" charset="0"/>
              </a:rPr>
              <a:t>domba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diterimanya</a:t>
            </a:r>
            <a:r>
              <a:rPr lang="en-US" sz="2400" dirty="0" smtClean="0">
                <a:latin typeface="Bahnschrift SemiBold Condensed" pitchFamily="34" charset="0"/>
              </a:rPr>
              <a:t>.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Condensed" pitchFamily="34" charset="0"/>
              </a:rPr>
              <a:t>Habel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mematuhi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instruksi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mempersembahkan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persembahan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korban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bakaran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hewan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sementara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lalai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melakukannya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tidak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membawa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hewan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dikorbankan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tetapi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persembahan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berupa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buah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hasil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tanah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Apa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dilakukan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sebuah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tindakan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ketidaktaatan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terbuka</a:t>
            </a:r>
            <a:r>
              <a:rPr lang="en-US" sz="2400" dirty="0" smtClean="0">
                <a:latin typeface="Bahnschrift SemiBold Condensed" pitchFamily="34" charset="0"/>
              </a:rPr>
              <a:t>.</a:t>
            </a:r>
            <a:endParaRPr lang="en-US" sz="2400" dirty="0">
              <a:latin typeface="Bahnschrift SemiBold Condensed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305800" cy="3124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	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Kisah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Kain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Habel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dipandang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sebagai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sebuah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jalan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keselamatan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oleh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iman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yang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digambarkan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oleh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Habel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dan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persembahan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darah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hewan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sementara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sebuah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Eras Bold ITC" pitchFamily="34" charset="0"/>
              </a:rPr>
              <a:t>jalan</a:t>
            </a:r>
            <a:r>
              <a:rPr lang="en-US" sz="2800" dirty="0" smtClean="0">
                <a:solidFill>
                  <a:srgbClr val="00B0F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Eras Bold ITC" pitchFamily="34" charset="0"/>
              </a:rPr>
              <a:t>keselamatan</a:t>
            </a:r>
            <a:r>
              <a:rPr lang="en-US" sz="2800" dirty="0" smtClean="0">
                <a:solidFill>
                  <a:srgbClr val="00B0F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Eras Bold ITC" pitchFamily="34" charset="0"/>
              </a:rPr>
              <a:t>melalui</a:t>
            </a:r>
            <a:r>
              <a:rPr lang="en-US" sz="2800" dirty="0" smtClean="0">
                <a:solidFill>
                  <a:srgbClr val="00B0F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Eras Bold ITC" pitchFamily="34" charset="0"/>
              </a:rPr>
              <a:t>perbuatan</a:t>
            </a:r>
            <a:r>
              <a:rPr lang="en-US" sz="2800" dirty="0" smtClean="0">
                <a:solidFill>
                  <a:srgbClr val="00B0F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Eras Bold ITC" pitchFamily="34" charset="0"/>
              </a:rPr>
              <a:t>digambarkan</a:t>
            </a:r>
            <a:r>
              <a:rPr lang="en-US" sz="2800" dirty="0" smtClean="0">
                <a:solidFill>
                  <a:srgbClr val="00B0F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Eras Bold ITC" pitchFamily="34" charset="0"/>
              </a:rPr>
              <a:t>oleh</a:t>
            </a:r>
            <a:r>
              <a:rPr lang="en-US" sz="2800" dirty="0" smtClean="0">
                <a:solidFill>
                  <a:srgbClr val="00B0F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Eras Bold ITC" pitchFamily="34" charset="0"/>
              </a:rPr>
              <a:t>Kain</a:t>
            </a:r>
            <a:r>
              <a:rPr lang="en-US" sz="2800" dirty="0" smtClean="0">
                <a:solidFill>
                  <a:srgbClr val="00B0F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Eras Bold ITC" pitchFamily="34" charset="0"/>
              </a:rPr>
              <a:t>dan</a:t>
            </a:r>
            <a:r>
              <a:rPr lang="en-US" sz="2800" dirty="0" smtClean="0">
                <a:solidFill>
                  <a:srgbClr val="00B0F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Eras Bold ITC" pitchFamily="34" charset="0"/>
              </a:rPr>
              <a:t>persembahan</a:t>
            </a:r>
            <a:r>
              <a:rPr lang="en-US" sz="2800" dirty="0" smtClean="0">
                <a:solidFill>
                  <a:srgbClr val="00B0F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Eras Bold ITC" pitchFamily="34" charset="0"/>
              </a:rPr>
              <a:t>buah</a:t>
            </a:r>
            <a:r>
              <a:rPr lang="en-US" sz="2800" dirty="0" smtClean="0">
                <a:solidFill>
                  <a:srgbClr val="00B0F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Eras Bold ITC" pitchFamily="34" charset="0"/>
              </a:rPr>
              <a:t>hasil</a:t>
            </a:r>
            <a:r>
              <a:rPr lang="en-US" sz="2800" dirty="0" smtClean="0">
                <a:solidFill>
                  <a:srgbClr val="00B0F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Eras Bold ITC" pitchFamily="34" charset="0"/>
              </a:rPr>
              <a:t>tanah</a:t>
            </a:r>
            <a:r>
              <a:rPr lang="en-US" sz="2800" dirty="0" smtClean="0">
                <a:solidFill>
                  <a:srgbClr val="00B0F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Eras Bold ITC" pitchFamily="34" charset="0"/>
              </a:rPr>
              <a:t>usahanya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pic>
        <p:nvPicPr>
          <p:cNvPr id="13314" name="Picture 2" descr="Kain dan Habel - Wikibuku bahasa Indones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657600"/>
            <a:ext cx="3733800" cy="2819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Mengapa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Tuhan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menerima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persembahan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Habel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dan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menolak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persembahan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Kain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?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Kejadian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4:1-5.</a:t>
            </a:r>
            <a:endParaRPr lang="en-US" sz="2800" dirty="0">
              <a:solidFill>
                <a:srgbClr val="FFFF00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48006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latin typeface="Impact" pitchFamily="34" charset="0"/>
              </a:rPr>
              <a:t>Ibrani</a:t>
            </a:r>
            <a:r>
              <a:rPr lang="en-US" sz="2400" dirty="0" smtClean="0">
                <a:latin typeface="Impact" pitchFamily="34" charset="0"/>
              </a:rPr>
              <a:t> 11:4 </a:t>
            </a:r>
            <a:r>
              <a:rPr lang="en-US" sz="2400" dirty="0" smtClean="0">
                <a:latin typeface="Berlin Sans FB" pitchFamily="34" charset="0"/>
              </a:rPr>
              <a:t>"</a:t>
            </a: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iman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Habel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mempersembahkan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kepada</a:t>
            </a:r>
            <a:r>
              <a:rPr lang="en-US" sz="2400" dirty="0" smtClean="0">
                <a:latin typeface="Bahnschrift SemiBold Condensed" pitchFamily="34" charset="0"/>
              </a:rPr>
              <a:t> Allah </a:t>
            </a:r>
            <a:r>
              <a:rPr lang="en-US" sz="2400" dirty="0" err="1" smtClean="0">
                <a:latin typeface="Bahnschrift SemiBold Condensed" pitchFamily="34" charset="0"/>
              </a:rPr>
              <a:t>korban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lebih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baik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korban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jalan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memperoleh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kesaksian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kepadanya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benar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Allah </a:t>
            </a:r>
            <a:r>
              <a:rPr lang="en-US" sz="2400" dirty="0" err="1" smtClean="0">
                <a:latin typeface="Bahnschrift SemiBold Condensed" pitchFamily="34" charset="0"/>
              </a:rPr>
              <a:t>berkenan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persembahannya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iman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masih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berbicara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sesudah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mati</a:t>
            </a:r>
            <a:r>
              <a:rPr lang="en-US" sz="2400" dirty="0" smtClean="0">
                <a:latin typeface="Berlin Sans FB" pitchFamily="34" charset="0"/>
              </a:rPr>
              <a:t>".   </a:t>
            </a:r>
            <a:endParaRPr lang="en-US" sz="2400" dirty="0" smtClean="0">
              <a:latin typeface="Berlin Sans FB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 smtClean="0">
              <a:latin typeface="Berlin Sans FB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Impact" pitchFamily="34" charset="0"/>
              </a:rPr>
              <a:t>Ellen White </a:t>
            </a:r>
            <a:r>
              <a:rPr lang="en-US" sz="2400" dirty="0" err="1" smtClean="0">
                <a:latin typeface="Berlin Sans FB" pitchFamily="34" charset="0"/>
              </a:rPr>
              <a:t>menuliskan</a:t>
            </a:r>
            <a:r>
              <a:rPr lang="en-US" sz="2400" dirty="0" smtClean="0">
                <a:latin typeface="Berlin Sans FB" pitchFamily="34" charset="0"/>
              </a:rPr>
              <a:t>: "</a:t>
            </a:r>
            <a:r>
              <a:rPr lang="en-US" sz="2400" dirty="0" err="1" smtClean="0">
                <a:latin typeface="Bahnschrift SemiBold Condensed" pitchFamily="34" charset="0"/>
              </a:rPr>
              <a:t>Tanpa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tercurahnya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tidak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pengampunan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dosa</a:t>
            </a:r>
            <a:r>
              <a:rPr lang="en-US" sz="2400" dirty="0" smtClean="0">
                <a:latin typeface="Bahnschrift SemiBold Condensed" pitchFamily="34" charset="0"/>
              </a:rPr>
              <a:t>;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harus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menunjukkan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iman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dalam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Kristus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penebusan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dijanjikan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cara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mempersembahkan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anak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sulung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domba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korban</a:t>
            </a:r>
            <a:r>
              <a:rPr lang="en-US" sz="2400" dirty="0" smtClean="0">
                <a:latin typeface="Bahnschrift SemiBold Condensed" pitchFamily="34" charset="0"/>
              </a:rPr>
              <a:t>. Di </a:t>
            </a:r>
            <a:r>
              <a:rPr lang="en-US" sz="2400" dirty="0" err="1" smtClean="0">
                <a:latin typeface="Bahnschrift SemiBold Condensed" pitchFamily="34" charset="0"/>
              </a:rPr>
              <a:t>samping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buah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sulung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hasil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bumi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harus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dipersembahkan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persembahan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syukur</a:t>
            </a:r>
            <a:r>
              <a:rPr lang="en-US" sz="2400" dirty="0" smtClean="0">
                <a:latin typeface="Berlin Sans FB" pitchFamily="34" charset="0"/>
              </a:rPr>
              <a:t>" [Alfa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Omega, </a:t>
            </a:r>
            <a:r>
              <a:rPr lang="en-US" sz="2400" dirty="0" err="1" smtClean="0">
                <a:latin typeface="Berlin Sans FB" pitchFamily="34" charset="0"/>
              </a:rPr>
              <a:t>jld</a:t>
            </a:r>
            <a:r>
              <a:rPr lang="en-US" sz="2400" dirty="0" smtClean="0">
                <a:latin typeface="Berlin Sans FB" pitchFamily="34" charset="0"/>
              </a:rPr>
              <a:t>. 1, </a:t>
            </a:r>
            <a:r>
              <a:rPr lang="en-US" sz="2400" dirty="0" err="1" smtClean="0">
                <a:latin typeface="Berlin Sans FB" pitchFamily="34" charset="0"/>
              </a:rPr>
              <a:t>hlm</a:t>
            </a:r>
            <a:r>
              <a:rPr lang="en-US" sz="2400" dirty="0" smtClean="0">
                <a:latin typeface="Berlin Sans FB" pitchFamily="34" charset="0"/>
              </a:rPr>
              <a:t>. 74].</a:t>
            </a:r>
            <a:endParaRPr lang="en-US" sz="2400" dirty="0">
              <a:latin typeface="Berlin Sans FB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ercaya Pasti Taat"/>
          <p:cNvPicPr>
            <a:picLocks noChangeAspect="1" noChangeArrowheads="1"/>
          </p:cNvPicPr>
          <p:nvPr/>
        </p:nvPicPr>
        <p:blipFill>
          <a:blip r:embed="rId2"/>
          <a:srcRect l="97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143000"/>
            <a:ext cx="6324600" cy="2895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dirty="0" smtClean="0">
                <a:solidFill>
                  <a:srgbClr val="C00000"/>
                </a:solidFill>
              </a:rPr>
              <a:t>	</a:t>
            </a:r>
            <a:r>
              <a:rPr lang="en-US" sz="4400" dirty="0" smtClean="0">
                <a:solidFill>
                  <a:srgbClr val="C00000"/>
                </a:solidFill>
                <a:latin typeface="Gill Sans Ultra Bold Condensed" pitchFamily="34" charset="0"/>
              </a:rPr>
              <a:t>KETAATAN </a:t>
            </a:r>
            <a:r>
              <a:rPr lang="en-US" sz="4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adalah</a:t>
            </a:r>
            <a:r>
              <a:rPr lang="en-US" sz="4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Prinsip</a:t>
            </a:r>
            <a:r>
              <a:rPr lang="en-US" sz="4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Hidup</a:t>
            </a:r>
            <a:r>
              <a:rPr lang="en-US" sz="4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orang</a:t>
            </a:r>
            <a:r>
              <a:rPr lang="en-US" sz="4400" dirty="0" smtClean="0">
                <a:solidFill>
                  <a:srgbClr val="C00000"/>
                </a:solidFill>
                <a:latin typeface="Gill Sans Ultra Bold Condensed" pitchFamily="34" charset="0"/>
              </a:rPr>
              <a:t> BERIMAN [</a:t>
            </a:r>
            <a:r>
              <a:rPr lang="en-US" sz="4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Mikha</a:t>
            </a:r>
            <a:r>
              <a:rPr lang="en-US" sz="4400" dirty="0" smtClean="0">
                <a:solidFill>
                  <a:srgbClr val="C00000"/>
                </a:solidFill>
                <a:latin typeface="Gill Sans Ultra Bold Condensed" pitchFamily="34" charset="0"/>
              </a:rPr>
              <a:t> 6:7, </a:t>
            </a:r>
            <a:r>
              <a:rPr lang="en-US" sz="4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Yesaya</a:t>
            </a:r>
            <a:r>
              <a:rPr lang="en-US" sz="4400" dirty="0" smtClean="0">
                <a:solidFill>
                  <a:srgbClr val="C00000"/>
                </a:solidFill>
                <a:latin typeface="Gill Sans Ultra Bold Condensed" pitchFamily="34" charset="0"/>
              </a:rPr>
              <a:t> 1:11].</a:t>
            </a:r>
            <a:endParaRPr lang="en-US" sz="4400" dirty="0">
              <a:solidFill>
                <a:srgbClr val="C00000"/>
              </a:solidFill>
              <a:latin typeface="Gill Sans Ultra Bold Condensed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5760640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TINDAK KEJAHATAN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Selasa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12 April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5638800" cy="40386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sz="40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Kejadian</a:t>
            </a:r>
            <a:r>
              <a:rPr lang="en-US" sz="4000" dirty="0" smtClean="0">
                <a:solidFill>
                  <a:srgbClr val="FFFF00"/>
                </a:solidFill>
                <a:latin typeface="Gill Sans Ultra Bold Condensed" pitchFamily="34" charset="0"/>
              </a:rPr>
              <a:t> 4:5 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"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tetapi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Kain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korban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persembahannya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tidak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diindahkan-Nya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Lalu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hati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Kain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menjadi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sangat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panas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mukanya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muram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".</a:t>
            </a:r>
            <a:endParaRPr lang="en-US" dirty="0">
              <a:solidFill>
                <a:schemeClr val="bg1"/>
              </a:solidFill>
              <a:latin typeface="Eras Bold ITC" pitchFamily="34" charset="0"/>
            </a:endParaRPr>
          </a:p>
        </p:txBody>
      </p:sp>
      <p:pic>
        <p:nvPicPr>
          <p:cNvPr id="6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874"/>
          <a:stretch/>
        </p:blipFill>
        <p:spPr bwMode="auto">
          <a:xfrm>
            <a:off x="5410200" y="3657600"/>
            <a:ext cx="3310704" cy="2623620"/>
          </a:xfrm>
          <a:prstGeom prst="teardrop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81400"/>
            <a:ext cx="9144000" cy="3124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Kemarahan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Kain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tampaknya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diarahkan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pada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Tuhan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dan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Habel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Kain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marah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kepada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Tuhan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karena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dia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mengira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bahwa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dia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adalah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korban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ketidakadilan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marah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kepada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Habel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karena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dia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cemburu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pada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saudaranya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ini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sebab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korban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persembahan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Habel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diterima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Tuhan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9218" name="Picture 2" descr="Karena Marah Akhirnya Membunuh — PERPUSTAKAAN ONLINE Menara Pengawal"/>
          <p:cNvPicPr>
            <a:picLocks noChangeAspect="1" noChangeArrowheads="1"/>
          </p:cNvPicPr>
          <p:nvPr/>
        </p:nvPicPr>
        <p:blipFill>
          <a:blip r:embed="rId2"/>
          <a:srcRect b="25000"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44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fi-FI" sz="3200" dirty="0" smtClean="0">
                <a:solidFill>
                  <a:srgbClr val="C00000"/>
                </a:solidFill>
                <a:latin typeface="Impact" pitchFamily="34" charset="0"/>
              </a:rPr>
              <a:t>Bagaimana cara Tuhan mengatasi kemarahan Kain? Kejadian 4:6-7</a:t>
            </a:r>
            <a:endParaRPr lang="en-US" sz="3200" dirty="0">
              <a:solidFill>
                <a:srgbClr val="C00000"/>
              </a:solidFill>
              <a:latin typeface="Impac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1752600"/>
            <a:ext cx="76962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14350" indent="-514350">
              <a:buNone/>
            </a:pPr>
            <a:r>
              <a:rPr lang="en-US" sz="3600" dirty="0" err="1" smtClean="0">
                <a:latin typeface="Bahnschrift SemiBold Condensed" pitchFamily="34" charset="0"/>
              </a:rPr>
              <a:t>Tuhan</a:t>
            </a:r>
            <a:r>
              <a:rPr lang="en-US" sz="3600" dirty="0" smtClean="0">
                <a:latin typeface="Bahnschrift SemiBold Condensed" pitchFamily="34" charset="0"/>
              </a:rPr>
              <a:t> </a:t>
            </a:r>
            <a:r>
              <a:rPr lang="en-US" sz="3600" dirty="0" err="1" smtClean="0">
                <a:latin typeface="Bahnschrift SemiBold Condensed" pitchFamily="34" charset="0"/>
              </a:rPr>
              <a:t>tidak</a:t>
            </a:r>
            <a:r>
              <a:rPr lang="en-US" sz="3600" dirty="0" smtClean="0">
                <a:latin typeface="Bahnschrift SemiBold Condensed" pitchFamily="34" charset="0"/>
              </a:rPr>
              <a:t> </a:t>
            </a:r>
            <a:r>
              <a:rPr lang="en-US" sz="3600" dirty="0" err="1" smtClean="0">
                <a:latin typeface="Bahnschrift SemiBold Condensed" pitchFamily="34" charset="0"/>
              </a:rPr>
              <a:t>melemparkan</a:t>
            </a:r>
            <a:r>
              <a:rPr lang="en-US" sz="3600" dirty="0" smtClean="0">
                <a:latin typeface="Bahnschrift SemiBold Condensed" pitchFamily="34" charset="0"/>
              </a:rPr>
              <a:t> </a:t>
            </a:r>
            <a:r>
              <a:rPr lang="en-US" sz="3600" dirty="0" err="1" smtClean="0">
                <a:latin typeface="Bahnschrift SemiBold Condensed" pitchFamily="34" charset="0"/>
              </a:rPr>
              <a:t>tuduhan</a:t>
            </a:r>
            <a:r>
              <a:rPr lang="en-US" sz="3600" dirty="0" smtClean="0">
                <a:latin typeface="Bahnschrift SemiBold Condensed" pitchFamily="34" charset="0"/>
              </a:rPr>
              <a:t> </a:t>
            </a:r>
            <a:r>
              <a:rPr lang="en-US" sz="3600" dirty="0" err="1" smtClean="0">
                <a:latin typeface="Bahnschrift SemiBold Condensed" pitchFamily="34" charset="0"/>
              </a:rPr>
              <a:t>kepada</a:t>
            </a:r>
            <a:r>
              <a:rPr lang="en-US" sz="3600" dirty="0" smtClean="0">
                <a:latin typeface="Bahnschrift SemiBold Condensed" pitchFamily="34" charset="0"/>
              </a:rPr>
              <a:t> </a:t>
            </a:r>
            <a:r>
              <a:rPr lang="en-US" sz="3600" dirty="0" err="1" smtClean="0">
                <a:latin typeface="Bahnschrift SemiBold Condensed" pitchFamily="34" charset="0"/>
              </a:rPr>
              <a:t>Kain</a:t>
            </a:r>
            <a:r>
              <a:rPr lang="en-US" sz="3600" dirty="0" smtClean="0">
                <a:latin typeface="Bahnschrift SemiBold Condensed" pitchFamily="34" charset="0"/>
              </a:rPr>
              <a:t>.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667000"/>
            <a:ext cx="7696200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Bahnschrift SemiBold Condensed" pitchFamily="34" charset="0"/>
              </a:rPr>
              <a:t>Tuhan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mengajukan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pertanyaan</a:t>
            </a:r>
            <a:r>
              <a:rPr lang="en-US" sz="3200" dirty="0" smtClean="0">
                <a:latin typeface="Bahnschrift SemiBold Condensed" pitchFamily="34" charset="0"/>
              </a:rPr>
              <a:t>, </a:t>
            </a:r>
            <a:r>
              <a:rPr lang="en-US" sz="3200" dirty="0" err="1" smtClean="0">
                <a:latin typeface="Bahnschrift SemiBold Condensed" pitchFamily="34" charset="0"/>
              </a:rPr>
              <a:t>bukan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karena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Dia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tidak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tahu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jawabannya</a:t>
            </a:r>
            <a:r>
              <a:rPr lang="en-US" sz="3200" dirty="0" smtClean="0">
                <a:latin typeface="Bahnschrift SemiBold Condensed" pitchFamily="34" charset="0"/>
              </a:rPr>
              <a:t>, </a:t>
            </a:r>
            <a:r>
              <a:rPr lang="en-US" sz="3200" dirty="0" err="1" smtClean="0">
                <a:latin typeface="Bahnschrift SemiBold Condensed" pitchFamily="34" charset="0"/>
              </a:rPr>
              <a:t>tetapi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karena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Dia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ingin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Kain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melihat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dirinya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sendiri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dan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kemudian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memahami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alasan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dari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kondisinya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sendiri</a:t>
            </a:r>
            <a:r>
              <a:rPr lang="en-US" sz="3200" dirty="0" smtClean="0">
                <a:latin typeface="Bahnschrift SemiBold Condensed" pitchFamily="34" charset="0"/>
              </a:rPr>
              <a:t>. 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2819400" y="3505200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None/>
            </a:pPr>
            <a:r>
              <a:rPr lang="en-US" dirty="0" smtClean="0">
                <a:latin typeface="Bahnschrift SemiBold Condensed" pitchFamily="34" charset="0"/>
              </a:rPr>
              <a:t>	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3000" y="4953000"/>
            <a:ext cx="7696200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Bahnschrift SemiBold Condensed" pitchFamily="34" charset="0"/>
              </a:rPr>
              <a:t>Tuhan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berusaha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untuk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menebus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umat-Nya</a:t>
            </a:r>
            <a:r>
              <a:rPr lang="en-US" sz="3200" dirty="0" smtClean="0">
                <a:latin typeface="Bahnschrift SemiBold Condensed" pitchFamily="34" charset="0"/>
              </a:rPr>
              <a:t> yang </a:t>
            </a:r>
            <a:r>
              <a:rPr lang="en-US" sz="3200" dirty="0" err="1" smtClean="0">
                <a:latin typeface="Bahnschrift SemiBold Condensed" pitchFamily="34" charset="0"/>
              </a:rPr>
              <a:t>jatuh</a:t>
            </a:r>
            <a:r>
              <a:rPr lang="en-US" sz="3200" dirty="0" smtClean="0">
                <a:latin typeface="Bahnschrift SemiBold Condensed" pitchFamily="34" charset="0"/>
              </a:rPr>
              <a:t>, </a:t>
            </a:r>
            <a:r>
              <a:rPr lang="en-US" sz="3200" dirty="0" err="1" smtClean="0">
                <a:latin typeface="Bahnschrift SemiBold Condensed" pitchFamily="34" charset="0"/>
              </a:rPr>
              <a:t>bahkan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ketika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mereka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secara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terang-terangan</a:t>
            </a:r>
            <a:r>
              <a:rPr lang="en-US" sz="3200" dirty="0" smtClean="0">
                <a:latin typeface="Bahnschrift SemiBold Condensed" pitchFamily="34" charset="0"/>
              </a:rPr>
              <a:t> </a:t>
            </a:r>
            <a:r>
              <a:rPr lang="en-US" sz="3200" dirty="0" err="1" smtClean="0">
                <a:latin typeface="Bahnschrift SemiBold Condensed" pitchFamily="34" charset="0"/>
              </a:rPr>
              <a:t>mengecewakan-Nya</a:t>
            </a:r>
            <a:r>
              <a:rPr lang="en-US" sz="3200" dirty="0" smtClean="0">
                <a:latin typeface="Bahnschrift SemiBold Condensed" pitchFamily="34" charset="0"/>
              </a:rPr>
              <a:t>. 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381000" y="1447800"/>
            <a:ext cx="457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3124200"/>
            <a:ext cx="457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5029200"/>
            <a:ext cx="457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44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9696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fi-FI" sz="3200" dirty="0" smtClean="0">
                <a:solidFill>
                  <a:srgbClr val="C00000"/>
                </a:solidFill>
                <a:latin typeface="Impact" pitchFamily="34" charset="0"/>
              </a:rPr>
              <a:t>Bagaimana cara Tuhan mengatasi kemarahan Kain? Kejadian 4:6-7</a:t>
            </a:r>
            <a:endParaRPr lang="en-US" sz="3200" dirty="0">
              <a:solidFill>
                <a:srgbClr val="C00000"/>
              </a:solidFill>
              <a:latin typeface="Impac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3000" y="1676400"/>
            <a:ext cx="7848600" cy="48936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14350" indent="-514350">
              <a:buNone/>
            </a:pP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memberi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dua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nasihat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: </a:t>
            </a:r>
          </a:p>
          <a:p>
            <a:pPr marL="514350" indent="-514350">
              <a:buNone/>
            </a:pPr>
            <a:r>
              <a:rPr lang="en-US" sz="2400" dirty="0" smtClean="0">
                <a:latin typeface="Bahnschrift SemiBold Condensed" pitchFamily="34" charset="0"/>
              </a:rPr>
              <a:t>	[a].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mendesak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berbuat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baik</a:t>
            </a:r>
            <a:r>
              <a:rPr lang="en-US" sz="2400" dirty="0" smtClean="0">
                <a:latin typeface="Bahnschrift SemiBold Condensed" pitchFamily="34" charset="0"/>
              </a:rPr>
              <a:t>",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berperilaku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cara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benar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panggilan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bertobat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mengubah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sikapnya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berjanji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akan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diterima</a:t>
            </a:r>
            <a:r>
              <a:rPr lang="en-US" sz="2400" dirty="0" smtClean="0">
                <a:latin typeface="Bahnschrift SemiBold Condensed" pitchFamily="34" charset="0"/>
              </a:rPr>
              <a:t>"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diampuni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</a:p>
          <a:p>
            <a:pPr marL="514350" indent="-514350">
              <a:buNone/>
            </a:pPr>
            <a:r>
              <a:rPr lang="en-US" sz="2400" dirty="0" smtClean="0">
                <a:latin typeface="Bahnschrift SemiBold Condensed" pitchFamily="34" charset="0"/>
              </a:rPr>
              <a:t>	[b].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menasihati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berusaha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membimbingnya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jalan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benar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berkata</a:t>
            </a:r>
            <a:r>
              <a:rPr lang="en-US" sz="2400" dirty="0" smtClean="0">
                <a:latin typeface="Bahnschrift SemiBold Condensed" pitchFamily="34" charset="0"/>
              </a:rPr>
              <a:t>... "</a:t>
            </a:r>
            <a:r>
              <a:rPr lang="en-US" sz="2400" dirty="0" err="1" smtClean="0">
                <a:latin typeface="Bahnschrift SemiBold Condensed" pitchFamily="34" charset="0"/>
              </a:rPr>
              <a:t>Tetapi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jika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engkau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tidak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berbuat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baik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dosa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sudah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mengintip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depan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pintu</a:t>
            </a:r>
            <a:r>
              <a:rPr lang="en-US" sz="2400" dirty="0" smtClean="0">
                <a:latin typeface="Bahnschrift SemiBold Condensed" pitchFamily="34" charset="0"/>
              </a:rPr>
              <a:t>;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sangat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menggoda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engkau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tetapi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engkau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harus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berkuasa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atasnya</a:t>
            </a:r>
            <a:r>
              <a:rPr lang="en-US" sz="2400" dirty="0" smtClean="0">
                <a:latin typeface="Bahnschrift SemiBold Condensed" pitchFamily="34" charset="0"/>
              </a:rPr>
              <a:t>" [</a:t>
            </a:r>
            <a:r>
              <a:rPr lang="en-US" sz="2400" dirty="0" err="1" smtClean="0">
                <a:latin typeface="Bahnschrift SemiBold Condensed" pitchFamily="34" charset="0"/>
              </a:rPr>
              <a:t>Kejadian</a:t>
            </a:r>
            <a:r>
              <a:rPr lang="en-US" sz="2400" dirty="0" smtClean="0">
                <a:latin typeface="Bahnschrift SemiBold Condensed" pitchFamily="34" charset="0"/>
              </a:rPr>
              <a:t> 4:7]. Di </a:t>
            </a:r>
            <a:r>
              <a:rPr lang="en-US" sz="2400" dirty="0" err="1" smtClean="0">
                <a:latin typeface="Bahnschrift SemiBold Condensed" pitchFamily="34" charset="0"/>
              </a:rPr>
              <a:t>sini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mengajarkan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sikap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menghadapi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dosa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yaitu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pengendalian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diri</a:t>
            </a:r>
            <a:r>
              <a:rPr lang="en-US" sz="2400" dirty="0" smtClean="0">
                <a:latin typeface="Bahnschrift SemiBold Condensed" pitchFamily="34" charset="0"/>
              </a:rPr>
              <a:t>... _"</a:t>
            </a:r>
            <a:r>
              <a:rPr lang="en-US" sz="2400" dirty="0" err="1" smtClean="0">
                <a:latin typeface="Bahnschrift SemiBold Condensed" pitchFamily="34" charset="0"/>
              </a:rPr>
              <a:t>Engkau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harus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berkuasa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atasnya</a:t>
            </a:r>
            <a:r>
              <a:rPr lang="en-US" sz="2400" dirty="0" smtClean="0">
                <a:latin typeface="Bahnschrift SemiBold Condensed" pitchFamily="34" charset="0"/>
              </a:rPr>
              <a:t>". </a:t>
            </a:r>
            <a:r>
              <a:rPr lang="en-US" sz="2400" dirty="0" err="1" smtClean="0">
                <a:latin typeface="Bahnschrift SemiBold Condensed" pitchFamily="34" charset="0"/>
              </a:rPr>
              <a:t>Mengapa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penting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prinsip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?, </a:t>
            </a: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"...</a:t>
            </a:r>
            <a:r>
              <a:rPr lang="en-US" sz="2400" dirty="0" err="1" smtClean="0">
                <a:latin typeface="Bahnschrift SemiBold Condensed" pitchFamily="34" charset="0"/>
              </a:rPr>
              <a:t>tiap-tiap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orang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dicobai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oleh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keinginannya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sendiri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diseret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dipikat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olehnya</a:t>
            </a:r>
            <a:r>
              <a:rPr lang="en-US" sz="2400" dirty="0" smtClean="0">
                <a:latin typeface="Bahnschrift SemiBold Condensed" pitchFamily="34" charset="0"/>
              </a:rPr>
              <a:t>" [</a:t>
            </a:r>
            <a:r>
              <a:rPr lang="en-US" sz="2400" dirty="0" err="1" smtClean="0">
                <a:latin typeface="Bahnschrift SemiBold Condensed" pitchFamily="34" charset="0"/>
              </a:rPr>
              <a:t>Yakobus</a:t>
            </a:r>
            <a:r>
              <a:rPr lang="en-US" sz="2400" dirty="0" smtClean="0">
                <a:latin typeface="Bahnschrift SemiBold Condensed" pitchFamily="34" charset="0"/>
              </a:rPr>
              <a:t> 1:14].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3124200"/>
            <a:ext cx="457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4</a:t>
            </a:r>
            <a:endParaRPr 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3733800"/>
            <a:ext cx="6477000" cy="28956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	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Pada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akhirnya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Kain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tidak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memiliki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siapa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pun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untuk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disalahkan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atas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dosanya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kecuali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dirinya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sendiri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sebab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ia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telah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menggunakan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" pitchFamily="34" charset="0"/>
              </a:rPr>
              <a:t>kebebasan</a:t>
            </a:r>
            <a:r>
              <a:rPr lang="en-US" sz="2800" dirty="0" smtClean="0">
                <a:solidFill>
                  <a:schemeClr val="bg1"/>
                </a:solidFill>
                <a:latin typeface="Gill Sans Ultra Bol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" pitchFamily="34" charset="0"/>
              </a:rPr>
              <a:t>memilih</a:t>
            </a:r>
            <a:r>
              <a:rPr lang="en-US" sz="2800" dirty="0" smtClean="0">
                <a:solidFill>
                  <a:schemeClr val="bg1"/>
                </a:solidFill>
                <a:latin typeface="Gill Sans Ultra Bol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" pitchFamily="34" charset="0"/>
              </a:rPr>
              <a:t>menurut</a:t>
            </a:r>
            <a:r>
              <a:rPr lang="en-US" sz="2800" dirty="0" smtClean="0">
                <a:solidFill>
                  <a:schemeClr val="bg1"/>
                </a:solidFill>
                <a:latin typeface="Gill Sans Ultra Bol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" pitchFamily="34" charset="0"/>
              </a:rPr>
              <a:t>caranya</a:t>
            </a:r>
            <a:r>
              <a:rPr lang="en-US" sz="2800" dirty="0" smtClean="0">
                <a:solidFill>
                  <a:schemeClr val="bg1"/>
                </a:solidFill>
                <a:latin typeface="Gill Sans Ultra Bol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" pitchFamily="34" charset="0"/>
              </a:rPr>
              <a:t>sendiri</a:t>
            </a:r>
            <a:r>
              <a:rPr lang="en-US" sz="2800" dirty="0" smtClean="0">
                <a:solidFill>
                  <a:schemeClr val="bg1"/>
                </a:solidFill>
                <a:latin typeface="Gill Sans Ultra Bold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Gill Sans Ultra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381000"/>
            <a:ext cx="6096000" cy="310854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Ketika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kita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jatuh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ke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dalam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dosa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di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sana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ada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Injil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yang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menawarkan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kepada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kita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janji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tidak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hanya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tentang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pengampunan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dosa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tetapi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juga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kemenangan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atasnya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[1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Korintus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10:13]. </a:t>
            </a:r>
          </a:p>
        </p:txBody>
      </p:sp>
      <p:sp>
        <p:nvSpPr>
          <p:cNvPr id="8194" name="AutoShape 2" descr="Kain, Habel, Hak Prerogatif Allah dan Kita Halaman 1 - Kompasiana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6" name="AutoShape 4" descr="Kain, Habel, Hak Prerogatif Allah dan Kita Halaman 1 - Kompasiana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 descr="Kain dan Habel | susanti Ari's Blo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733800"/>
            <a:ext cx="2286000" cy="28646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31" r="6517"/>
          <a:stretch/>
        </p:blipFill>
        <p:spPr bwMode="auto">
          <a:xfrm>
            <a:off x="6019800" y="609600"/>
            <a:ext cx="2971112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Berlin Sans FB Demi" pitchFamily="34" charset="0"/>
              </a:rPr>
              <a:t>KEJADIAN 4:7</a:t>
            </a:r>
            <a:endParaRPr lang="en-US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077200" cy="32766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	“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Apakah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mukamu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tidak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akan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berseri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jika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engkau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berbuat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baik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?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Tetapi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jika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engkau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tidak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berbuat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baik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dosa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sudah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mengintip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di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depan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pintu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;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ia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sangat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menggoda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engkau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tetapi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engkau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harus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berkuasa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atasnya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”.</a:t>
            </a:r>
            <a:endParaRPr lang="en-U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Bernard MT Condensed" pitchFamily="18" charset="0"/>
              </a:rPr>
              <a:t>1 </a:t>
            </a:r>
            <a:r>
              <a:rPr lang="en-US" dirty="0" err="1" smtClean="0">
                <a:solidFill>
                  <a:srgbClr val="FFFF00"/>
                </a:solidFill>
                <a:latin typeface="Bernard MT Condensed" pitchFamily="18" charset="0"/>
              </a:rPr>
              <a:t>Yohanes</a:t>
            </a:r>
            <a:r>
              <a:rPr lang="en-US" dirty="0" smtClean="0">
                <a:solidFill>
                  <a:srgbClr val="FFFF00"/>
                </a:solidFill>
                <a:latin typeface="Bernard MT Condensed" pitchFamily="18" charset="0"/>
              </a:rPr>
              <a:t> 3:11-12</a:t>
            </a:r>
            <a:endParaRPr lang="en-US" dirty="0">
              <a:solidFill>
                <a:srgbClr val="FFFF00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	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Sebab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inilah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berita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telah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kamu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dengar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dari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mulanya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yaitu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bahwa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kita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harus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saling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mengasihi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;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bukan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seperti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Kain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, yang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berasal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dari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si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jahat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membunuh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adiknya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. Dan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apakah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sebabnya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ia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membunuhnya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?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Sebab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segala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perbuatannya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jahat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perbuatan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adiknya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benar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Britannic Bold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5760640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HUKUMAN KAIN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Rabu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13 April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1"/>
            <a:ext cx="6096000" cy="4267200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err="1" smtClean="0">
                <a:solidFill>
                  <a:schemeClr val="bg1"/>
                </a:solidFill>
              </a:rPr>
              <a:t>Seperti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nasihat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Tuhan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kepada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Kain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bahwa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nard MT Condensed" pitchFamily="18" charset="0"/>
              </a:rPr>
              <a:t>dosa</a:t>
            </a:r>
            <a:r>
              <a:rPr lang="en-US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nard MT Condensed" pitchFamily="18" charset="0"/>
              </a:rPr>
              <a:t>itu</a:t>
            </a:r>
            <a:r>
              <a:rPr lang="en-US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nard MT Condensed" pitchFamily="18" charset="0"/>
              </a:rPr>
              <a:t>mengintip</a:t>
            </a:r>
            <a:r>
              <a:rPr lang="en-US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nard MT Condensed" pitchFamily="18" charset="0"/>
              </a:rPr>
              <a:t>di</a:t>
            </a:r>
            <a:r>
              <a:rPr lang="en-US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nard MT Condensed" pitchFamily="18" charset="0"/>
              </a:rPr>
              <a:t>depan</a:t>
            </a:r>
            <a:r>
              <a:rPr lang="en-US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nard MT Condensed" pitchFamily="18" charset="0"/>
              </a:rPr>
              <a:t>pintu</a:t>
            </a:r>
            <a:r>
              <a:rPr lang="en-US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nard MT Condensed" pitchFamily="18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nard MT Condensed" pitchFamily="18" charset="0"/>
              </a:rPr>
              <a:t>sangat</a:t>
            </a:r>
            <a:r>
              <a:rPr lang="en-US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nard MT Condensed" pitchFamily="18" charset="0"/>
              </a:rPr>
              <a:t>mengoda</a:t>
            </a:r>
            <a:r>
              <a:rPr lang="en-US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nard MT Condensed" pitchFamily="18" charset="0"/>
              </a:rPr>
              <a:t>untuk</a:t>
            </a:r>
            <a:r>
              <a:rPr lang="en-US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nard MT Condensed" pitchFamily="18" charset="0"/>
              </a:rPr>
              <a:t>menjerat</a:t>
            </a:r>
            <a:r>
              <a:rPr lang="en-US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nard MT Condensed" pitchFamily="18" charset="0"/>
              </a:rPr>
              <a:t>manusia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Gill Sans Ultra Bold" pitchFamily="34" charset="0"/>
              </a:rPr>
              <a:t>	</a:t>
            </a:r>
            <a:r>
              <a:rPr lang="en-US" dirty="0" err="1" smtClean="0">
                <a:solidFill>
                  <a:srgbClr val="FFFF00"/>
                </a:solidFill>
                <a:latin typeface="Gill Sans Ultra Bold" pitchFamily="34" charset="0"/>
              </a:rPr>
              <a:t>Kain</a:t>
            </a:r>
            <a:r>
              <a:rPr lang="en-US" dirty="0" smtClean="0">
                <a:solidFill>
                  <a:srgbClr val="FFFF00"/>
                </a:solidFill>
                <a:latin typeface="Gill Sans Ultra Bol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" pitchFamily="34" charset="0"/>
              </a:rPr>
              <a:t>telah</a:t>
            </a:r>
            <a:r>
              <a:rPr lang="en-US" dirty="0" smtClean="0">
                <a:solidFill>
                  <a:srgbClr val="FFFF00"/>
                </a:solidFill>
                <a:latin typeface="Gill Sans Ultra Bol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" pitchFamily="34" charset="0"/>
              </a:rPr>
              <a:t>terjerat</a:t>
            </a:r>
            <a:r>
              <a:rPr lang="en-US" dirty="0" smtClean="0">
                <a:solidFill>
                  <a:srgbClr val="FFFF00"/>
                </a:solidFill>
                <a:latin typeface="Gill Sans Ultra Bol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" pitchFamily="34" charset="0"/>
              </a:rPr>
              <a:t>oleh</a:t>
            </a:r>
            <a:r>
              <a:rPr lang="en-US" dirty="0" smtClean="0">
                <a:solidFill>
                  <a:srgbClr val="FFFF00"/>
                </a:solidFill>
                <a:latin typeface="Gill Sans Ultra Bol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" pitchFamily="34" charset="0"/>
              </a:rPr>
              <a:t>dosa</a:t>
            </a:r>
            <a:r>
              <a:rPr lang="en-US" dirty="0" smtClean="0">
                <a:solidFill>
                  <a:srgbClr val="FFFF00"/>
                </a:solidFill>
                <a:latin typeface="Gill Sans Ultra Bol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" pitchFamily="34" charset="0"/>
              </a:rPr>
              <a:t>bahkan</a:t>
            </a:r>
            <a:r>
              <a:rPr lang="en-US" dirty="0" smtClean="0">
                <a:solidFill>
                  <a:srgbClr val="FFFF00"/>
                </a:solidFill>
                <a:latin typeface="Gill Sans Ultra Bol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" pitchFamily="34" charset="0"/>
              </a:rPr>
              <a:t>ia</a:t>
            </a:r>
            <a:r>
              <a:rPr lang="en-US" dirty="0" smtClean="0">
                <a:solidFill>
                  <a:srgbClr val="FFFF00"/>
                </a:solidFill>
                <a:latin typeface="Gill Sans Ultra Bol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" pitchFamily="34" charset="0"/>
              </a:rPr>
              <a:t>telah</a:t>
            </a:r>
            <a:r>
              <a:rPr lang="en-US" dirty="0" smtClean="0">
                <a:solidFill>
                  <a:srgbClr val="FFFF00"/>
                </a:solidFill>
                <a:latin typeface="Gill Sans Ultra Bol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" pitchFamily="34" charset="0"/>
              </a:rPr>
              <a:t>berbuat</a:t>
            </a:r>
            <a:r>
              <a:rPr lang="en-US" dirty="0" smtClean="0">
                <a:solidFill>
                  <a:srgbClr val="FFFF00"/>
                </a:solidFill>
                <a:latin typeface="Gill Sans Ultra Bol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" pitchFamily="34" charset="0"/>
              </a:rPr>
              <a:t>lebih</a:t>
            </a:r>
            <a:r>
              <a:rPr lang="en-US" dirty="0" smtClean="0">
                <a:solidFill>
                  <a:srgbClr val="FFFF00"/>
                </a:solidFill>
                <a:latin typeface="Gill Sans Ultra Bol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" pitchFamily="34" charset="0"/>
              </a:rPr>
              <a:t>jauh</a:t>
            </a:r>
            <a:r>
              <a:rPr lang="en-US" dirty="0" smtClean="0">
                <a:solidFill>
                  <a:srgbClr val="FFFF00"/>
                </a:solidFill>
                <a:latin typeface="Gill Sans Ultra Bol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" pitchFamily="34" charset="0"/>
              </a:rPr>
              <a:t>dari</a:t>
            </a:r>
            <a:r>
              <a:rPr lang="en-US" dirty="0" smtClean="0">
                <a:solidFill>
                  <a:srgbClr val="FFFF00"/>
                </a:solidFill>
                <a:latin typeface="Gill Sans Ultra Bol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" pitchFamily="34" charset="0"/>
              </a:rPr>
              <a:t>dosa</a:t>
            </a:r>
            <a:r>
              <a:rPr lang="en-US" dirty="0" smtClean="0">
                <a:solidFill>
                  <a:srgbClr val="FFFF00"/>
                </a:solidFill>
                <a:latin typeface="Gill Sans Ultra Bold" pitchFamily="34" charset="0"/>
              </a:rPr>
              <a:t> Adam. </a:t>
            </a:r>
            <a:endParaRPr lang="en-US" dirty="0">
              <a:solidFill>
                <a:srgbClr val="FFFF00"/>
              </a:solidFill>
              <a:latin typeface="Gill Sans Ultra Bold" pitchFamily="34" charset="0"/>
            </a:endParaRPr>
          </a:p>
        </p:txBody>
      </p:sp>
      <p:pic>
        <p:nvPicPr>
          <p:cNvPr id="6146" name="Picture 2" descr="Eulogi Untuk Kambing Kurban | Catatan Gentole"/>
          <p:cNvPicPr>
            <a:picLocks noChangeAspect="1" noChangeArrowheads="1"/>
          </p:cNvPicPr>
          <p:nvPr/>
        </p:nvPicPr>
        <p:blipFill>
          <a:blip r:embed="rId4"/>
          <a:srcRect r="25333"/>
          <a:stretch>
            <a:fillRect/>
          </a:stretch>
        </p:blipFill>
        <p:spPr bwMode="auto">
          <a:xfrm>
            <a:off x="6172200" y="2667000"/>
            <a:ext cx="2743200" cy="2963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na Pengakuan Yesus Dalam Alkitab Bahwa Dia Beragama Kristen? | REC -  Reformed Exodus Community"/>
          <p:cNvPicPr>
            <a:picLocks noChangeAspect="1" noChangeArrowheads="1"/>
          </p:cNvPicPr>
          <p:nvPr/>
        </p:nvPicPr>
        <p:blipFill>
          <a:blip r:embed="rId2"/>
          <a:srcRect l="9619" r="11123"/>
          <a:stretch>
            <a:fillRect/>
          </a:stretch>
        </p:blipFill>
        <p:spPr bwMode="auto">
          <a:xfrm>
            <a:off x="0" y="0"/>
            <a:ext cx="9126254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6019800" cy="57451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>
                <a:latin typeface="Bahnschrift SemiBold Condensed" pitchFamily="34" charset="0"/>
              </a:rPr>
              <a:t>Setelah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pembunuhan</a:t>
            </a:r>
            <a:r>
              <a:rPr lang="en-US" dirty="0" smtClean="0">
                <a:latin typeface="Bahnschrift SemiBold Condensed" pitchFamily="34" charset="0"/>
              </a:rPr>
              <a:t> yang </a:t>
            </a:r>
            <a:r>
              <a:rPr lang="en-US" dirty="0" err="1" smtClean="0">
                <a:latin typeface="Bahnschrift SemiBold Condensed" pitchFamily="34" charset="0"/>
              </a:rPr>
              <a:t>dilakukan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Kain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terhadap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Habel</a:t>
            </a:r>
            <a:r>
              <a:rPr lang="en-US" dirty="0" smtClean="0">
                <a:latin typeface="Bahnschrift SemiBold Condensed" pitchFamily="34" charset="0"/>
              </a:rPr>
              <a:t>, </a:t>
            </a:r>
            <a:r>
              <a:rPr lang="en-US" dirty="0" err="1" smtClean="0">
                <a:latin typeface="Bahnschrift SemiBold Condensed" pitchFamily="34" charset="0"/>
              </a:rPr>
              <a:t>Tuhan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datang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kembali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dengan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pertanyaan-pertanyaan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kepada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Kain</a:t>
            </a:r>
            <a:r>
              <a:rPr lang="en-US" dirty="0" smtClean="0">
                <a:latin typeface="Bahnschrift SemiBold Condensed" pitchFamily="34" charset="0"/>
              </a:rPr>
              <a:t>.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Tentu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saja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tidak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ada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yang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tersembunyi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bagi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Tuhan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mengetahui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segala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sesuatu</a:t>
            </a:r>
            <a:r>
              <a:rPr lang="en-US" dirty="0" smtClean="0">
                <a:solidFill>
                  <a:srgbClr val="C00000"/>
                </a:solidFill>
              </a:rPr>
              <a:t>,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	</a:t>
            </a:r>
            <a:r>
              <a:rPr lang="en-US" dirty="0" err="1" smtClean="0">
                <a:solidFill>
                  <a:srgbClr val="0070C0"/>
                </a:solidFill>
                <a:latin typeface="Eras Bold ITC" pitchFamily="34" charset="0"/>
              </a:rPr>
              <a:t>Ia</a:t>
            </a: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Eras Bold ITC" pitchFamily="34" charset="0"/>
              </a:rPr>
              <a:t>datang</a:t>
            </a: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Eras Bold ITC" pitchFamily="34" charset="0"/>
              </a:rPr>
              <a:t>dalam</a:t>
            </a: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Eras Bold ITC" pitchFamily="34" charset="0"/>
              </a:rPr>
              <a:t>misi</a:t>
            </a: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Eras Bold ITC" pitchFamily="34" charset="0"/>
              </a:rPr>
              <a:t>keselamatan</a:t>
            </a: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Eras Bold ITC" pitchFamily="34" charset="0"/>
              </a:rPr>
              <a:t>ketika</a:t>
            </a: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Eras Bold ITC" pitchFamily="34" charset="0"/>
              </a:rPr>
              <a:t>manusia</a:t>
            </a: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Eras Bold ITC" pitchFamily="34" charset="0"/>
              </a:rPr>
              <a:t>menyambutnya</a:t>
            </a: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Eras Bold ITC" pitchFamily="34" charset="0"/>
              </a:rPr>
              <a:t>dengan</a:t>
            </a: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Eras Bold ITC" pitchFamily="34" charset="0"/>
              </a:rPr>
              <a:t>sukacita</a:t>
            </a: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Eras Bold ITC" pitchFamily="34" charset="0"/>
              </a:rPr>
              <a:t>mereka</a:t>
            </a: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Eras Bold ITC" pitchFamily="34" charset="0"/>
              </a:rPr>
              <a:t>akan</a:t>
            </a: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Eras Bold ITC" pitchFamily="34" charset="0"/>
              </a:rPr>
              <a:t>mendapat</a:t>
            </a: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Eras Bold ITC" pitchFamily="34" charset="0"/>
              </a:rPr>
              <a:t>berkat</a:t>
            </a:r>
            <a:r>
              <a:rPr lang="en-US" dirty="0" smtClean="0">
                <a:solidFill>
                  <a:srgbClr val="0070C0"/>
                </a:solidFill>
                <a:latin typeface="Eras Bold ITC" pitchFamily="34" charset="0"/>
              </a:rPr>
              <a:t>.</a:t>
            </a:r>
            <a:endParaRPr lang="en-US" dirty="0">
              <a:solidFill>
                <a:srgbClr val="0070C0"/>
              </a:solidFill>
              <a:latin typeface="Eras Bold ITC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i-FI" sz="2800" dirty="0" smtClean="0">
                <a:latin typeface="Bernard MT Condensed" pitchFamily="18" charset="0"/>
              </a:rPr>
              <a:t>Apa pertanyaan Tuhan dan bagaimana Kain meresponnya? Kejadian 4:9-16</a:t>
            </a:r>
            <a:endParaRPr lang="en-US" sz="2800" dirty="0"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bertanya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: "Di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manakah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Habel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adikmu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?"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Respon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Kain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: "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Aku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tidak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tahu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!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Apakah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aku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penjaga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adikku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?"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Respon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Kain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menunjukkan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bahwa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dia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tidak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mengakui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dosanya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bahkan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dia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menyangkalnya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.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Kain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bahkan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secara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terbuka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menentang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Tuhan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.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Pertanyaan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selanjutnya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: "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Apakah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kauperbuat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ini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?"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Tanpa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menunggu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jawaban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Kain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mengingatkannya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bahwa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Dia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tahu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segalanya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karena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suara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darah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Habel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mencapai-Nya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dari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tanah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sebuah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gambaran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menandakan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bahwa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tahu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tentang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pembunuhan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akan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menanggapinya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Eras Demi ITC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1596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Eras Bold ITC" pitchFamily="34" charset="0"/>
              </a:rPr>
              <a:t>Apa</a:t>
            </a:r>
            <a:r>
              <a:rPr lang="en-US" sz="3200" dirty="0" smtClean="0">
                <a:latin typeface="Eras Bold ITC" pitchFamily="34" charset="0"/>
              </a:rPr>
              <a:t> </a:t>
            </a:r>
            <a:r>
              <a:rPr lang="en-US" sz="3200" dirty="0" err="1" smtClean="0">
                <a:latin typeface="Eras Bold ITC" pitchFamily="34" charset="0"/>
              </a:rPr>
              <a:t>akibat</a:t>
            </a:r>
            <a:r>
              <a:rPr lang="en-US" sz="3200" dirty="0" smtClean="0">
                <a:latin typeface="Eras Bold ITC" pitchFamily="34" charset="0"/>
              </a:rPr>
              <a:t> </a:t>
            </a:r>
            <a:r>
              <a:rPr lang="en-US" sz="3200" dirty="0" err="1" smtClean="0">
                <a:latin typeface="Eras Bold ITC" pitchFamily="34" charset="0"/>
              </a:rPr>
              <a:t>dosa</a:t>
            </a:r>
            <a:r>
              <a:rPr lang="en-US" sz="3200" dirty="0" smtClean="0">
                <a:latin typeface="Eras Bold ITC" pitchFamily="34" charset="0"/>
              </a:rPr>
              <a:t> </a:t>
            </a:r>
            <a:r>
              <a:rPr lang="en-US" sz="3200" dirty="0" err="1" smtClean="0">
                <a:latin typeface="Eras Bold ITC" pitchFamily="34" charset="0"/>
              </a:rPr>
              <a:t>Kain</a:t>
            </a:r>
            <a:r>
              <a:rPr lang="en-US" sz="3200" dirty="0" smtClean="0">
                <a:latin typeface="Eras Bold ITC" pitchFamily="34" charset="0"/>
              </a:rPr>
              <a:t>?</a:t>
            </a:r>
            <a:endParaRPr lang="en-US" sz="3200" dirty="0"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5029200"/>
          </a:xfrm>
          <a:solidFill>
            <a:schemeClr val="bg1">
              <a:alpha val="87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600" dirty="0" err="1" smtClean="0">
                <a:latin typeface="Bahnschrift SemiBold Condensed" pitchFamily="34" charset="0"/>
              </a:rPr>
              <a:t>Karena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darah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Habel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dicurahkan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ke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tanah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maka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tanah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itu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sekarang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dikutuk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lagi</a:t>
            </a:r>
            <a:r>
              <a:rPr lang="en-US" sz="2600" dirty="0" smtClean="0">
                <a:latin typeface="Bahnschrift SemiBold Condensed" pitchFamily="34" charset="0"/>
              </a:rPr>
              <a:t>. </a:t>
            </a:r>
            <a:r>
              <a:rPr lang="en-US" sz="2600" dirty="0" err="1" smtClean="0">
                <a:latin typeface="Bahnschrift SemiBold Condensed" pitchFamily="34" charset="0"/>
              </a:rPr>
              <a:t>Kejadian</a:t>
            </a:r>
            <a:r>
              <a:rPr lang="en-US" sz="2600" dirty="0" smtClean="0">
                <a:latin typeface="Bahnschrift SemiBold Condensed" pitchFamily="34" charset="0"/>
              </a:rPr>
              <a:t> 4:12a "</a:t>
            </a:r>
            <a:r>
              <a:rPr lang="en-US" sz="2600" dirty="0" err="1" smtClean="0">
                <a:latin typeface="Bahnschrift SemiBold Condensed" pitchFamily="34" charset="0"/>
              </a:rPr>
              <a:t>Apabila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engkau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mengusahakan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tanah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itu</a:t>
            </a:r>
            <a:r>
              <a:rPr lang="en-US" sz="2600" dirty="0" smtClean="0">
                <a:latin typeface="Bahnschrift SemiBold Condensed" pitchFamily="34" charset="0"/>
              </a:rPr>
              <a:t>, </a:t>
            </a:r>
            <a:r>
              <a:rPr lang="en-US" sz="2600" dirty="0" err="1" smtClean="0">
                <a:latin typeface="Bahnschrift SemiBold Condensed" pitchFamily="34" charset="0"/>
              </a:rPr>
              <a:t>maka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tanah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itu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tidak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memberikan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hasil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sepenuhnya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lagi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kepadamu</a:t>
            </a:r>
            <a:r>
              <a:rPr lang="en-US" sz="2600" dirty="0" smtClean="0">
                <a:latin typeface="Bahnschrift SemiBold Condensed" pitchFamily="34" charset="0"/>
              </a:rPr>
              <a:t>..."  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err="1" smtClean="0">
                <a:latin typeface="Bahnschrift SemiBold Condensed" pitchFamily="34" charset="0"/>
              </a:rPr>
              <a:t>Kain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dikutuk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menjadi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pengungsi</a:t>
            </a:r>
            <a:r>
              <a:rPr lang="en-US" sz="2600" dirty="0" smtClean="0">
                <a:latin typeface="Bahnschrift SemiBold Condensed" pitchFamily="34" charset="0"/>
              </a:rPr>
              <a:t>, </a:t>
            </a:r>
            <a:r>
              <a:rPr lang="en-US" sz="2600" dirty="0" err="1" smtClean="0">
                <a:latin typeface="Bahnschrift SemiBold Condensed" pitchFamily="34" charset="0"/>
              </a:rPr>
              <a:t>jauh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dari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Tuhan</a:t>
            </a:r>
            <a:r>
              <a:rPr lang="en-US" sz="2600" dirty="0" smtClean="0">
                <a:latin typeface="Bahnschrift SemiBold Condensed" pitchFamily="34" charset="0"/>
              </a:rPr>
              <a:t>. </a:t>
            </a:r>
            <a:r>
              <a:rPr lang="en-US" sz="2600" dirty="0" err="1" smtClean="0">
                <a:latin typeface="Bahnschrift SemiBold Condensed" pitchFamily="34" charset="0"/>
              </a:rPr>
              <a:t>Kejadian</a:t>
            </a:r>
            <a:r>
              <a:rPr lang="en-US" sz="2600" dirty="0" smtClean="0">
                <a:latin typeface="Bahnschrift SemiBold Condensed" pitchFamily="34" charset="0"/>
              </a:rPr>
              <a:t> 4:12b "....</a:t>
            </a:r>
            <a:r>
              <a:rPr lang="en-US" sz="2600" dirty="0" err="1" smtClean="0">
                <a:latin typeface="Bahnschrift SemiBold Condensed" pitchFamily="34" charset="0"/>
              </a:rPr>
              <a:t>engkau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menjadi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seorang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pelarian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pengembara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bumi</a:t>
            </a:r>
            <a:r>
              <a:rPr lang="en-US" sz="2600" dirty="0" smtClean="0">
                <a:latin typeface="Bahnschrift SemiBold Condensed" pitchFamily="34" charset="0"/>
              </a:rPr>
              <a:t>."   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err="1" smtClean="0">
                <a:latin typeface="Bahnschrift SemiBold Condensed" pitchFamily="34" charset="0"/>
              </a:rPr>
              <a:t>Kain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diliputi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oleh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ketakutan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hidupnya</a:t>
            </a:r>
            <a:r>
              <a:rPr lang="en-US" sz="2600" dirty="0" smtClean="0">
                <a:latin typeface="Bahnschrift SemiBold Condensed" pitchFamily="34" charset="0"/>
              </a:rPr>
              <a:t>. </a:t>
            </a:r>
            <a:r>
              <a:rPr lang="en-US" sz="2600" dirty="0" err="1" smtClean="0">
                <a:latin typeface="Bahnschrift SemiBold Condensed" pitchFamily="34" charset="0"/>
              </a:rPr>
              <a:t>Kejadian</a:t>
            </a:r>
            <a:r>
              <a:rPr lang="en-US" sz="2600" dirty="0" smtClean="0">
                <a:latin typeface="Bahnschrift SemiBold Condensed" pitchFamily="34" charset="0"/>
              </a:rPr>
              <a:t> 4:13-14 </a:t>
            </a:r>
            <a:r>
              <a:rPr lang="en-US" sz="2600" dirty="0" err="1" smtClean="0">
                <a:latin typeface="Bahnschrift SemiBold Condensed" pitchFamily="34" charset="0"/>
              </a:rPr>
              <a:t>Kata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Kain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kepada</a:t>
            </a:r>
            <a:r>
              <a:rPr lang="en-US" sz="2600" dirty="0" smtClean="0">
                <a:latin typeface="Bahnschrift SemiBold Condensed" pitchFamily="34" charset="0"/>
              </a:rPr>
              <a:t> TUHAN: "</a:t>
            </a:r>
            <a:r>
              <a:rPr lang="en-US" sz="2600" dirty="0" err="1" smtClean="0">
                <a:latin typeface="Bahnschrift SemiBold Condensed" pitchFamily="34" charset="0"/>
              </a:rPr>
              <a:t>Hukumanku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itu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lebih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besar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dari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pada</a:t>
            </a:r>
            <a:r>
              <a:rPr lang="en-US" sz="2600" dirty="0" smtClean="0">
                <a:latin typeface="Bahnschrift SemiBold Condensed" pitchFamily="34" charset="0"/>
              </a:rPr>
              <a:t> yang </a:t>
            </a:r>
            <a:r>
              <a:rPr lang="en-US" sz="2600" dirty="0" err="1" smtClean="0">
                <a:latin typeface="Bahnschrift SemiBold Condensed" pitchFamily="34" charset="0"/>
              </a:rPr>
              <a:t>dapat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kutanggung</a:t>
            </a:r>
            <a:r>
              <a:rPr lang="en-US" sz="2600" dirty="0" smtClean="0">
                <a:latin typeface="Bahnschrift SemiBold Condensed" pitchFamily="34" charset="0"/>
              </a:rPr>
              <a:t>. </a:t>
            </a:r>
            <a:r>
              <a:rPr lang="en-US" sz="2600" dirty="0" err="1" smtClean="0">
                <a:latin typeface="Bahnschrift SemiBold Condensed" pitchFamily="34" charset="0"/>
              </a:rPr>
              <a:t>Engkau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menghalau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aku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sekarang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dari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tanah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ini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aku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tersembunyi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dari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hadapan</a:t>
            </a:r>
            <a:r>
              <a:rPr lang="en-US" sz="2600" dirty="0" smtClean="0">
                <a:latin typeface="Bahnschrift SemiBold Condensed" pitchFamily="34" charset="0"/>
              </a:rPr>
              <a:t>-Mu, </a:t>
            </a:r>
            <a:r>
              <a:rPr lang="en-US" sz="2600" dirty="0" err="1" smtClean="0">
                <a:latin typeface="Bahnschrift SemiBold Condensed" pitchFamily="34" charset="0"/>
              </a:rPr>
              <a:t>seorang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pelarian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pengembara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bumi</a:t>
            </a:r>
            <a:r>
              <a:rPr lang="en-US" sz="2600" dirty="0" smtClean="0">
                <a:latin typeface="Bahnschrift SemiBold Condensed" pitchFamily="34" charset="0"/>
              </a:rPr>
              <a:t>; </a:t>
            </a:r>
            <a:r>
              <a:rPr lang="en-US" sz="2600" dirty="0" err="1" smtClean="0">
                <a:latin typeface="Bahnschrift SemiBold Condensed" pitchFamily="34" charset="0"/>
              </a:rPr>
              <a:t>maka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barangsiapa</a:t>
            </a:r>
            <a:r>
              <a:rPr lang="en-US" sz="2600" dirty="0" smtClean="0">
                <a:latin typeface="Bahnschrift SemiBold Condensed" pitchFamily="34" charset="0"/>
              </a:rPr>
              <a:t> yang </a:t>
            </a:r>
            <a:r>
              <a:rPr lang="en-US" sz="2600" dirty="0" err="1" smtClean="0">
                <a:latin typeface="Bahnschrift SemiBold Condensed" pitchFamily="34" charset="0"/>
              </a:rPr>
              <a:t>akan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bertemu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dengan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aku</a:t>
            </a:r>
            <a:r>
              <a:rPr lang="en-US" sz="2600" dirty="0" smtClean="0">
                <a:latin typeface="Bahnschrift SemiBold Condensed" pitchFamily="34" charset="0"/>
              </a:rPr>
              <a:t>, </a:t>
            </a:r>
            <a:r>
              <a:rPr lang="en-US" sz="2600" dirty="0" err="1" smtClean="0">
                <a:latin typeface="Bahnschrift SemiBold Condensed" pitchFamily="34" charset="0"/>
              </a:rPr>
              <a:t>tentulah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membunuh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aku</a:t>
            </a:r>
            <a:r>
              <a:rPr lang="en-US" sz="2600" dirty="0" smtClean="0">
                <a:latin typeface="Bahnschrift SemiBold Condensed" pitchFamily="34" charset="0"/>
              </a:rPr>
              <a:t>."</a:t>
            </a:r>
            <a:endParaRPr lang="en-US" sz="2600" dirty="0">
              <a:latin typeface="Bahnschrift SemiBold Condensed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800600"/>
            <a:ext cx="8229600" cy="1828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	TUHAN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membenci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dosa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,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tetapi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mengasihi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orang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berdosa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dan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rindu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menyelamatkan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Eras Bold ITC" pitchFamily="34" charset="0"/>
              </a:rPr>
              <a:t>mereka</a:t>
            </a:r>
            <a:r>
              <a:rPr lang="en-US" sz="3600" dirty="0" smtClean="0">
                <a:solidFill>
                  <a:srgbClr val="FFFF00"/>
                </a:solidFill>
                <a:latin typeface="Eras Bold ITC" pitchFamily="34" charset="0"/>
              </a:rPr>
              <a:t>.</a:t>
            </a:r>
            <a:endParaRPr lang="en-US" sz="3600" dirty="0">
              <a:solidFill>
                <a:srgbClr val="FFFF00"/>
              </a:solidFill>
              <a:latin typeface="Eras Bold IT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457200"/>
            <a:ext cx="5867400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Bahnschrift SemiBold Condensed" pitchFamily="34" charset="0"/>
              </a:rPr>
              <a:t>Meskipun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Kain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membunuh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adiknya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membangkang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terhadap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Tuhan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Tuhan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tetap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menunjukkan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belas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kasihan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kepadanya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meskipun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err="1" smtClean="0">
                <a:latin typeface="Bahnschrift SemiBold Condensed" pitchFamily="34" charset="0"/>
              </a:rPr>
              <a:t>Kain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pergi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dari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hadapan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Tuhan</a:t>
            </a:r>
            <a:r>
              <a:rPr lang="en-US" sz="2800" dirty="0" smtClean="0">
                <a:latin typeface="Bahnschrift SemiBold Condensed" pitchFamily="34" charset="0"/>
              </a:rPr>
              <a:t>" [</a:t>
            </a:r>
            <a:r>
              <a:rPr lang="en-US" sz="2800" dirty="0" err="1" smtClean="0">
                <a:latin typeface="Bahnschrift SemiBold Condensed" pitchFamily="34" charset="0"/>
              </a:rPr>
              <a:t>Kejadian</a:t>
            </a:r>
            <a:r>
              <a:rPr lang="en-US" sz="2800" dirty="0" smtClean="0">
                <a:latin typeface="Bahnschrift SemiBold Condensed" pitchFamily="34" charset="0"/>
              </a:rPr>
              <a:t> 4: 16], </a:t>
            </a:r>
            <a:r>
              <a:rPr lang="en-US" sz="2800" dirty="0" err="1" smtClean="0">
                <a:latin typeface="Bahnschrift SemiBold Condensed" pitchFamily="34" charset="0"/>
              </a:rPr>
              <a:t>Tuhan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masih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memberinya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perlindungan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dengan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menaruh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tanda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pada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Kain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Kejadian</a:t>
            </a:r>
            <a:r>
              <a:rPr lang="en-US" sz="2800" dirty="0" smtClean="0">
                <a:latin typeface="Bahnschrift SemiBold Condensed" pitchFamily="34" charset="0"/>
              </a:rPr>
              <a:t> 4:15]. </a:t>
            </a:r>
            <a:r>
              <a:rPr lang="en-US" sz="2800" dirty="0" err="1" smtClean="0">
                <a:latin typeface="Bahnschrift SemiBold Condensed" pitchFamily="34" charset="0"/>
              </a:rPr>
              <a:t>Seperti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apa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err="1" smtClean="0">
                <a:latin typeface="Bahnschrift SemiBold Condensed" pitchFamily="34" charset="0"/>
              </a:rPr>
              <a:t>tanda</a:t>
            </a:r>
            <a:r>
              <a:rPr lang="en-US" sz="2800" dirty="0" smtClean="0">
                <a:latin typeface="Bahnschrift SemiBold Condensed" pitchFamily="34" charset="0"/>
              </a:rPr>
              <a:t>" </a:t>
            </a:r>
            <a:r>
              <a:rPr lang="en-US" sz="2800" dirty="0" err="1" smtClean="0">
                <a:latin typeface="Bahnschrift SemiBold Condensed" pitchFamily="34" charset="0"/>
              </a:rPr>
              <a:t>itu</a:t>
            </a:r>
            <a:r>
              <a:rPr lang="en-US" sz="2800" dirty="0" smtClean="0">
                <a:latin typeface="Bahnschrift SemiBold Condensed" pitchFamily="34" charset="0"/>
              </a:rPr>
              <a:t>?, </a:t>
            </a:r>
            <a:r>
              <a:rPr lang="en-US" sz="2800" dirty="0" err="1" smtClean="0">
                <a:latin typeface="Bahnschrift SemiBold Condensed" pitchFamily="34" charset="0"/>
              </a:rPr>
              <a:t>kita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tidak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diberi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tahu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tetapi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apa</a:t>
            </a:r>
            <a:r>
              <a:rPr lang="en-US" sz="2800" dirty="0" smtClean="0">
                <a:latin typeface="Bahnschrift SemiBold Condensed" pitchFamily="34" charset="0"/>
              </a:rPr>
              <a:t> pun </a:t>
            </a:r>
            <a:r>
              <a:rPr lang="en-US" sz="2800" dirty="0" err="1" smtClean="0">
                <a:latin typeface="Bahnschrift SemiBold Condensed" pitchFamily="34" charset="0"/>
              </a:rPr>
              <a:t>itu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itu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datang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hanya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karena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anugerah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Tuhan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kepadanya</a:t>
            </a:r>
            <a:r>
              <a:rPr lang="en-US" sz="2800" dirty="0" smtClean="0">
                <a:latin typeface="Bahnschrift SemiBold Condensed" pitchFamily="34" charset="0"/>
              </a:rPr>
              <a:t>.</a:t>
            </a:r>
          </a:p>
        </p:txBody>
      </p:sp>
      <p:pic>
        <p:nvPicPr>
          <p:cNvPr id="2050" name="Picture 2" descr="Setia Mengikuti Yesus Kristus | SESAWI.N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609600"/>
            <a:ext cx="2614066" cy="3636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5760640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KEJAHATAN MANUSIA</a:t>
            </a:r>
            <a:r>
              <a:rPr lang="fi-FI" sz="3200" dirty="0" smtClean="0">
                <a:latin typeface="Impact" pitchFamily="34" charset="0"/>
              </a:rPr>
              <a:t/>
            </a:r>
            <a:br>
              <a:rPr lang="fi-FI" sz="3200" dirty="0" smtClean="0">
                <a:latin typeface="Impact" pitchFamily="34" charset="0"/>
              </a:rPr>
            </a:br>
            <a:r>
              <a:rPr lang="fi-FI" sz="2800" dirty="0" smtClean="0">
                <a:solidFill>
                  <a:schemeClr val="bg1"/>
                </a:solidFill>
                <a:latin typeface="Bernard MT Condensed" pitchFamily="18" charset="0"/>
              </a:rPr>
              <a:t>Kamis, 14 April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57912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 smtClean="0">
                <a:latin typeface="Berlin Sans FB Demi" pitchFamily="34" charset="0"/>
              </a:rPr>
              <a:t>	</a:t>
            </a:r>
            <a:r>
              <a:rPr lang="en-US" sz="3000" dirty="0" err="1" smtClean="0">
                <a:latin typeface="Berlin Sans FB Demi" pitchFamily="34" charset="0"/>
              </a:rPr>
              <a:t>Kejahatan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Kain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telah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membuka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jalan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bagi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meningkatnya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kejahatan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umat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manusia</a:t>
            </a:r>
            <a:r>
              <a:rPr lang="en-US" sz="3000" dirty="0" smtClean="0">
                <a:latin typeface="Berlin Sans FB Demi" pitchFamily="34" charset="0"/>
              </a:rPr>
              <a:t>. </a:t>
            </a:r>
            <a:r>
              <a:rPr lang="en-US" sz="3000" dirty="0" err="1" smtClean="0">
                <a:latin typeface="Berlin Sans FB Demi" pitchFamily="34" charset="0"/>
              </a:rPr>
              <a:t>Apa</a:t>
            </a:r>
            <a:r>
              <a:rPr lang="en-US" sz="3000" dirty="0" smtClean="0">
                <a:latin typeface="Berlin Sans FB Demi" pitchFamily="34" charset="0"/>
              </a:rPr>
              <a:t> yang </a:t>
            </a:r>
            <a:r>
              <a:rPr lang="en-US" sz="3000" dirty="0" err="1" smtClean="0">
                <a:latin typeface="Berlin Sans FB Demi" pitchFamily="34" charset="0"/>
              </a:rPr>
              <a:t>selanjutnya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dilakukan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oleh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cucu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dari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Kain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yaitu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Lamekh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menunjukkan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bagaimana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meningkatnya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arus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kejahatan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pada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masa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itu</a:t>
            </a:r>
            <a:r>
              <a:rPr lang="en-US" sz="3000" dirty="0" smtClean="0">
                <a:latin typeface="Berlin Sans FB Demi" pitchFamily="34" charset="0"/>
              </a:rPr>
              <a:t>.</a:t>
            </a:r>
            <a:endParaRPr lang="en-US" sz="3000" dirty="0">
              <a:latin typeface="Berlin Sans FB Demi" pitchFamily="34" charset="0"/>
            </a:endParaRPr>
          </a:p>
        </p:txBody>
      </p:sp>
      <p:sp>
        <p:nvSpPr>
          <p:cNvPr id="4098" name="AutoShape 2" descr="KAIN MEMBUNUH HABEL | STAND TO JES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0" name="AutoShape 4" descr="KAIN MEMBUNUH HABEL | STAND TO JES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KAIN MEMBUNUH HABEL | STAND TO JES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Kain, Habel, Hak Prerogatif Allah dan Kita Halaman 1 - Kompasiana.c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133600"/>
            <a:ext cx="2933700" cy="35801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15962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fi-FI" sz="3200" dirty="0" smtClean="0">
                <a:solidFill>
                  <a:schemeClr val="bg1"/>
                </a:solidFill>
                <a:latin typeface="Bernard MT Condensed" pitchFamily="18" charset="0"/>
              </a:rPr>
              <a:t>Perbandingan kejahatan Kain dan Lamekh:</a:t>
            </a:r>
            <a:endParaRPr lang="en-US" sz="32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5638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err="1" smtClean="0">
                <a:latin typeface="Bahnschrift SemiBold Condensed" pitchFamily="34" charset="0"/>
              </a:rPr>
              <a:t>Sementara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tetap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diam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tentang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satu-satunya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kejahatannya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tercatat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Lamekh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tampaknya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menyombongkan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kejahatannya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mengungkapkannya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dalam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sebuah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lagu</a:t>
            </a:r>
            <a:r>
              <a:rPr lang="en-US" sz="2400" dirty="0" smtClean="0">
                <a:latin typeface="Bahnschrift SemiBold Condensed" pitchFamily="34" charset="0"/>
              </a:rPr>
              <a:t>: </a:t>
            </a:r>
            <a:r>
              <a:rPr lang="en-US" sz="2400" dirty="0" err="1" smtClean="0">
                <a:latin typeface="Bahnschrift SemiBold Condensed" pitchFamily="34" charset="0"/>
              </a:rPr>
              <a:t>Kejadian</a:t>
            </a:r>
            <a:r>
              <a:rPr lang="en-US" sz="2400" dirty="0" smtClean="0">
                <a:latin typeface="Bahnschrift SemiBold Condensed" pitchFamily="34" charset="0"/>
              </a:rPr>
              <a:t> 4:23-24 </a:t>
            </a:r>
            <a:r>
              <a:rPr lang="en-US" sz="2400" dirty="0" err="1" smtClean="0">
                <a:latin typeface="Bahnschrift SemiBold Condensed" pitchFamily="34" charset="0"/>
              </a:rPr>
              <a:t>Berkatalah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Lamekh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kedua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isterinya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400" dirty="0" smtClean="0">
                <a:latin typeface="Bahnschrift SemiBold Condensed" pitchFamily="34" charset="0"/>
              </a:rPr>
              <a:t>: "</a:t>
            </a:r>
            <a:r>
              <a:rPr lang="en-US" sz="2400" dirty="0" err="1" smtClean="0">
                <a:latin typeface="Bahnschrift SemiBold Condensed" pitchFamily="34" charset="0"/>
              </a:rPr>
              <a:t>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Zila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dengarkanlah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suaraku</a:t>
            </a:r>
            <a:r>
              <a:rPr lang="en-US" sz="2400" dirty="0" smtClean="0">
                <a:latin typeface="Bahnschrift SemiBold Condensed" pitchFamily="34" charset="0"/>
              </a:rPr>
              <a:t>: </a:t>
            </a:r>
            <a:r>
              <a:rPr lang="en-US" sz="2400" dirty="0" err="1" smtClean="0">
                <a:latin typeface="Bahnschrift SemiBold Condensed" pitchFamily="34" charset="0"/>
              </a:rPr>
              <a:t>hai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isteri-isteri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Lamekh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pasanglah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telingamu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perkataanku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: </a:t>
            </a:r>
            <a:r>
              <a:rPr lang="en-US" sz="2400" dirty="0" err="1" smtClean="0">
                <a:latin typeface="Bahnschrift SemiBold Condensed" pitchFamily="34" charset="0"/>
              </a:rPr>
              <a:t>Aku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membunuh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seorang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laki-laki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melukai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aku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membunuh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seorang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muda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memukul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aku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sampai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bengkak</a:t>
            </a:r>
            <a:r>
              <a:rPr lang="en-US" sz="2400" dirty="0" smtClean="0">
                <a:latin typeface="Bahnschrift SemiBold Condensed" pitchFamily="34" charset="0"/>
              </a:rPr>
              <a:t>; </a:t>
            </a:r>
            <a:r>
              <a:rPr lang="en-US" sz="2400" dirty="0" err="1" smtClean="0">
                <a:latin typeface="Bahnschrift SemiBold Condensed" pitchFamily="34" charset="0"/>
              </a:rPr>
              <a:t>sebab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jika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harus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dibalaskan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tujuh</a:t>
            </a:r>
            <a:r>
              <a:rPr lang="en-US" sz="2400" dirty="0" smtClean="0">
                <a:latin typeface="Bahnschrift SemiBold Condensed" pitchFamily="34" charset="0"/>
              </a:rPr>
              <a:t> kali </a:t>
            </a:r>
            <a:r>
              <a:rPr lang="en-US" sz="2400" dirty="0" err="1" smtClean="0">
                <a:latin typeface="Bahnschrift SemiBold Condensed" pitchFamily="34" charset="0"/>
              </a:rPr>
              <a:t>lipat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maka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Lamekh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tujuh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puluh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tujuh</a:t>
            </a:r>
            <a:r>
              <a:rPr lang="en-US" sz="2400" dirty="0" smtClean="0">
                <a:latin typeface="Bahnschrift SemiBold Condensed" pitchFamily="34" charset="0"/>
              </a:rPr>
              <a:t> kali </a:t>
            </a:r>
            <a:r>
              <a:rPr lang="en-US" sz="2400" dirty="0" err="1" smtClean="0">
                <a:latin typeface="Bahnschrift SemiBold Condensed" pitchFamily="34" charset="0"/>
              </a:rPr>
              <a:t>lipat</a:t>
            </a:r>
            <a:r>
              <a:rPr lang="en-US" sz="2400" dirty="0" smtClean="0">
                <a:latin typeface="Bahnschrift SemiBold Condensed" pitchFamily="34" charset="0"/>
              </a:rPr>
              <a:t>."   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err="1" smtClean="0">
                <a:latin typeface="Bahnschrift SemiBold Condensed" pitchFamily="34" charset="0"/>
              </a:rPr>
              <a:t>Saat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meminta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belas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kasihan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Lamekh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tidak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tercatat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memintanya</a:t>
            </a:r>
            <a:r>
              <a:rPr lang="en-US" sz="2400" dirty="0" smtClean="0">
                <a:latin typeface="Bahnschrift SemiBold Condensed" pitchFamily="34" charset="0"/>
              </a:rPr>
              <a:t>.    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err="1" smtClean="0">
                <a:latin typeface="Bahnschrift SemiBold Condensed" pitchFamily="34" charset="0"/>
              </a:rPr>
              <a:t>Sementara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dibalas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tujuh</a:t>
            </a:r>
            <a:r>
              <a:rPr lang="en-US" sz="2400" dirty="0" smtClean="0">
                <a:latin typeface="Bahnschrift SemiBold Condensed" pitchFamily="34" charset="0"/>
              </a:rPr>
              <a:t> kali </a:t>
            </a:r>
            <a:r>
              <a:rPr lang="en-US" sz="2400" dirty="0" err="1" smtClean="0">
                <a:latin typeface="Bahnschrift SemiBold Condensed" pitchFamily="34" charset="0"/>
              </a:rPr>
              <a:t>oleh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Lamekh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percaya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dibalas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tujuh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puluh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tujuh</a:t>
            </a:r>
            <a:r>
              <a:rPr lang="en-US" sz="2400" dirty="0" smtClean="0">
                <a:latin typeface="Bahnschrift SemiBold Condensed" pitchFamily="34" charset="0"/>
              </a:rPr>
              <a:t> kali [</a:t>
            </a:r>
            <a:r>
              <a:rPr lang="en-US" sz="2400" dirty="0" err="1" smtClean="0">
                <a:latin typeface="Bahnschrift SemiBold Condensed" pitchFamily="34" charset="0"/>
              </a:rPr>
              <a:t>Kejadian</a:t>
            </a:r>
            <a:r>
              <a:rPr lang="en-US" sz="2400" dirty="0" smtClean="0">
                <a:latin typeface="Bahnschrift SemiBold Condensed" pitchFamily="34" charset="0"/>
              </a:rPr>
              <a:t> 4:24], </a:t>
            </a:r>
            <a:r>
              <a:rPr lang="en-US" sz="2400" dirty="0" err="1" smtClean="0">
                <a:latin typeface="Bahnschrift SemiBold Condensed" pitchFamily="34" charset="0"/>
              </a:rPr>
              <a:t>sebuah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petunjuk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sangat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menyadari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kesalahannya</a:t>
            </a:r>
            <a:r>
              <a:rPr lang="en-US" sz="2400" dirty="0" smtClean="0">
                <a:latin typeface="Bahnschrift SemiBold Condensed" pitchFamily="34" charset="0"/>
              </a:rPr>
              <a:t>.   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err="1" smtClean="0">
                <a:latin typeface="Bahnschrift SemiBold Condensed" pitchFamily="34" charset="0"/>
              </a:rPr>
              <a:t>Kain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menganut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monogami</a:t>
            </a:r>
            <a:r>
              <a:rPr lang="en-US" sz="2400" dirty="0" smtClean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Kejadian</a:t>
            </a:r>
            <a:r>
              <a:rPr lang="en-US" sz="2400" dirty="0" smtClean="0">
                <a:latin typeface="Bahnschrift SemiBold Condensed" pitchFamily="34" charset="0"/>
              </a:rPr>
              <a:t> 4:17]; </a:t>
            </a:r>
            <a:r>
              <a:rPr lang="en-US" sz="2400" dirty="0" err="1" smtClean="0">
                <a:latin typeface="Bahnschrift SemiBold Condensed" pitchFamily="34" charset="0"/>
              </a:rPr>
              <a:t>Lamekh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memperkenalkan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poligami</a:t>
            </a:r>
            <a:r>
              <a:rPr lang="en-US" sz="2400" dirty="0" smtClean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Kejadian</a:t>
            </a:r>
            <a:r>
              <a:rPr lang="en-US" sz="2400" dirty="0" smtClean="0">
                <a:latin typeface="Bahnschrift SemiBold Condensed" pitchFamily="34" charset="0"/>
              </a:rPr>
              <a:t> 4:19].</a:t>
            </a:r>
            <a:endParaRPr lang="en-US" sz="2400" dirty="0">
              <a:latin typeface="Bahnschrift SemiBold Condensed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67000"/>
            <a:ext cx="5791200" cy="39624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>
                <a:latin typeface="Bahnschrift SemiBold Condensed" pitchFamily="34" charset="0"/>
              </a:rPr>
              <a:t>	</a:t>
            </a:r>
            <a:r>
              <a:rPr lang="en-US" sz="2800" dirty="0" err="1" smtClean="0">
                <a:latin typeface="Bahnschrift SemiBold Condensed" pitchFamily="34" charset="0"/>
              </a:rPr>
              <a:t>Nama</a:t>
            </a:r>
            <a:r>
              <a:rPr lang="en-US" sz="2800" dirty="0" smtClean="0">
                <a:latin typeface="Bahnschrift SemiBold Condensed" pitchFamily="34" charset="0"/>
              </a:rPr>
              <a:t> Set </a:t>
            </a:r>
            <a:r>
              <a:rPr lang="en-US" sz="2800" dirty="0" err="1" smtClean="0">
                <a:latin typeface="Bahnschrift SemiBold Condensed" pitchFamily="34" charset="0"/>
              </a:rPr>
              <a:t>berasal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dari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kata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kerja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'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ashit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'</a:t>
            </a:r>
            <a:r>
              <a:rPr lang="en-US" sz="2800" dirty="0" smtClean="0">
                <a:latin typeface="Bahnschrift SemiBold Condensed" pitchFamily="34" charset="0"/>
              </a:rPr>
              <a:t>, yang </a:t>
            </a:r>
            <a:r>
              <a:rPr lang="en-US" sz="2800" dirty="0" err="1" smtClean="0">
                <a:latin typeface="Bahnschrift SemiBold Condensed" pitchFamily="34" charset="0"/>
              </a:rPr>
              <a:t>berarti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"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Aku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akan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mengadakan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"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Kejadian</a:t>
            </a:r>
            <a:r>
              <a:rPr lang="en-US" sz="2800" dirty="0" smtClean="0">
                <a:latin typeface="Bahnschrift SemiBold Condensed" pitchFamily="34" charset="0"/>
              </a:rPr>
              <a:t> 3:15], </a:t>
            </a:r>
            <a:r>
              <a:rPr lang="en-US" sz="2800" dirty="0" err="1" smtClean="0">
                <a:latin typeface="Bahnschrift SemiBold Condensed" pitchFamily="34" charset="0"/>
              </a:rPr>
              <a:t>nama</a:t>
            </a:r>
            <a:r>
              <a:rPr lang="en-US" sz="2800" dirty="0" smtClean="0">
                <a:latin typeface="Bahnschrift SemiBold Condensed" pitchFamily="34" charset="0"/>
              </a:rPr>
              <a:t> Set </a:t>
            </a:r>
            <a:r>
              <a:rPr lang="en-US" sz="2800" dirty="0" err="1" smtClean="0">
                <a:latin typeface="Bahnschrift SemiBold Condensed" pitchFamily="34" charset="0"/>
              </a:rPr>
              <a:t>ini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memperkenalkan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kembali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nubuatan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Mesianik</a:t>
            </a:r>
            <a:r>
              <a:rPr lang="en-US" sz="2800" dirty="0" smtClean="0">
                <a:latin typeface="Bahnschrift SemiBold Condensed" pitchFamily="34" charset="0"/>
              </a:rPr>
              <a:t>. </a:t>
            </a:r>
            <a:r>
              <a:rPr lang="en-US" sz="2800" dirty="0" err="1" smtClean="0">
                <a:latin typeface="Bahnschrift SemiBold Condensed" pitchFamily="34" charset="0"/>
              </a:rPr>
              <a:t>Benih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Mesianik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diteruskan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garis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keturunan</a:t>
            </a:r>
            <a:r>
              <a:rPr lang="en-US" sz="2800" dirty="0" smtClean="0">
                <a:latin typeface="Bahnschrift SemiBold Condensed" pitchFamily="34" charset="0"/>
              </a:rPr>
              <a:t> Set [</a:t>
            </a:r>
            <a:r>
              <a:rPr lang="en-US" sz="2800" dirty="0" err="1" smtClean="0">
                <a:latin typeface="Bahnschrift SemiBold Condensed" pitchFamily="34" charset="0"/>
              </a:rPr>
              <a:t>Kejadian</a:t>
            </a:r>
            <a:r>
              <a:rPr lang="en-US" sz="2800" dirty="0" smtClean="0">
                <a:latin typeface="Bahnschrift SemiBold Condensed" pitchFamily="34" charset="0"/>
              </a:rPr>
              <a:t> 5:3], </a:t>
            </a:r>
            <a:r>
              <a:rPr lang="en-US" sz="2800" dirty="0" err="1" smtClean="0">
                <a:latin typeface="Bahnschrift SemiBold Condensed" pitchFamily="34" charset="0"/>
              </a:rPr>
              <a:t>seterusnya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Henokh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Kejadian</a:t>
            </a:r>
            <a:r>
              <a:rPr lang="en-US" sz="2800" dirty="0" smtClean="0">
                <a:latin typeface="Bahnschrift SemiBold Condensed" pitchFamily="34" charset="0"/>
              </a:rPr>
              <a:t> 5:24], </a:t>
            </a:r>
            <a:r>
              <a:rPr lang="en-US" sz="2800" dirty="0" err="1" smtClean="0">
                <a:latin typeface="Bahnschrift SemiBold Condensed" pitchFamily="34" charset="0"/>
              </a:rPr>
              <a:t>kemudian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Metusalah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diakhiri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dengan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Nuh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Kejadian</a:t>
            </a:r>
            <a:r>
              <a:rPr lang="en-US" sz="2800" dirty="0" smtClean="0">
                <a:latin typeface="Bahnschrift SemiBold Condensed" pitchFamily="34" charset="0"/>
              </a:rPr>
              <a:t> 6:8].</a:t>
            </a:r>
            <a:endParaRPr lang="en-US" sz="2800" dirty="0">
              <a:latin typeface="Bahnschrift SemiBold Condens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0800" y="457200"/>
            <a:ext cx="624840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dirty="0" err="1" smtClean="0">
                <a:latin typeface="Berlin Sans FB Demi" pitchFamily="34" charset="0"/>
              </a:rPr>
              <a:t>Setelah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kematian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Habel</a:t>
            </a:r>
            <a:r>
              <a:rPr lang="en-US" sz="3000" dirty="0" smtClean="0">
                <a:latin typeface="Berlin Sans FB Demi" pitchFamily="34" charset="0"/>
              </a:rPr>
              <a:t>, </a:t>
            </a:r>
            <a:r>
              <a:rPr lang="en-US" sz="3000" dirty="0" err="1" smtClean="0">
                <a:latin typeface="Berlin Sans FB Demi" pitchFamily="34" charset="0"/>
              </a:rPr>
              <a:t>Tuhan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memberikan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seorang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anak</a:t>
            </a:r>
            <a:r>
              <a:rPr lang="en-US" sz="3000" dirty="0" smtClean="0">
                <a:latin typeface="Berlin Sans FB Demi" pitchFamily="34" charset="0"/>
              </a:rPr>
              <a:t> yang lain </a:t>
            </a:r>
            <a:r>
              <a:rPr lang="en-US" sz="3000" dirty="0" err="1" smtClean="0">
                <a:latin typeface="Berlin Sans FB Demi" pitchFamily="34" charset="0"/>
              </a:rPr>
              <a:t>kepada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Hawa</a:t>
            </a:r>
            <a:r>
              <a:rPr lang="en-US" sz="3000" dirty="0" smtClean="0">
                <a:latin typeface="Berlin Sans FB Demi" pitchFamily="34" charset="0"/>
              </a:rPr>
              <a:t> yang </a:t>
            </a:r>
            <a:r>
              <a:rPr lang="en-US" sz="3000" dirty="0" err="1" smtClean="0">
                <a:latin typeface="Berlin Sans FB Demi" pitchFamily="34" charset="0"/>
              </a:rPr>
              <a:t>kemudian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diberi</a:t>
            </a:r>
            <a:r>
              <a:rPr lang="en-US" sz="3000" dirty="0" smtClean="0">
                <a:latin typeface="Berlin Sans FB Demi" pitchFamily="34" charset="0"/>
              </a:rPr>
              <a:t> </a:t>
            </a:r>
            <a:r>
              <a:rPr lang="en-US" sz="3000" dirty="0" err="1" smtClean="0">
                <a:latin typeface="Berlin Sans FB Demi" pitchFamily="34" charset="0"/>
              </a:rPr>
              <a:t>nama</a:t>
            </a:r>
            <a:r>
              <a:rPr lang="en-US" sz="3000" dirty="0" smtClean="0">
                <a:latin typeface="Berlin Sans FB Demi" pitchFamily="34" charset="0"/>
              </a:rPr>
              <a:t> Set.</a:t>
            </a:r>
          </a:p>
        </p:txBody>
      </p:sp>
      <p:pic>
        <p:nvPicPr>
          <p:cNvPr id="2050" name="Picture 2" descr="Kisah Anak Adam dan Kejahatan Pertama di Muka Bumi"/>
          <p:cNvPicPr>
            <a:picLocks noChangeAspect="1" noChangeArrowheads="1"/>
          </p:cNvPicPr>
          <p:nvPr/>
        </p:nvPicPr>
        <p:blipFill>
          <a:blip r:embed="rId3"/>
          <a:srcRect l="4545" r="25000"/>
          <a:stretch>
            <a:fillRect/>
          </a:stretch>
        </p:blipFill>
        <p:spPr bwMode="auto">
          <a:xfrm>
            <a:off x="304800" y="381000"/>
            <a:ext cx="2057400" cy="19407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Targoum - Wikiwand"/>
          <p:cNvPicPr>
            <a:picLocks noChangeAspect="1" noChangeArrowheads="1"/>
          </p:cNvPicPr>
          <p:nvPr/>
        </p:nvPicPr>
        <p:blipFill>
          <a:blip r:embed="rId4"/>
          <a:srcRect l="7273" t="4678" r="14546" b="9552"/>
          <a:stretch>
            <a:fillRect/>
          </a:stretch>
        </p:blipFill>
        <p:spPr bwMode="auto">
          <a:xfrm>
            <a:off x="6248400" y="3124200"/>
            <a:ext cx="2416233" cy="3090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352800"/>
            <a:ext cx="6019800" cy="3124200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	Allah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telah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membangkitkan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benih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setia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menggantikan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Habel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yaitu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Set.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Melalui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dia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Allah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dapat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memenuhi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tujuan-Nya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untuk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menebus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dunia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. Allah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selalu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menepati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janji-Nya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kelemahan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kegagalan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manusia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tidak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dapat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menghentikannya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381000"/>
            <a:ext cx="6705600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Gill Sans Ultra Bold Condensed" pitchFamily="34" charset="0"/>
              </a:rPr>
              <a:t>Frasa</a:t>
            </a:r>
            <a:r>
              <a:rPr lang="en-US" sz="2400" dirty="0" smtClean="0">
                <a:latin typeface="Gill Sans Ultra Bold Condensed" pitchFamily="34" charset="0"/>
              </a:rPr>
              <a:t> "</a:t>
            </a:r>
            <a:r>
              <a:rPr lang="en-US" sz="2400" dirty="0" err="1" smtClean="0">
                <a:latin typeface="Gill Sans Ultra Bold Condensed" pitchFamily="34" charset="0"/>
              </a:rPr>
              <a:t>anak-anak</a:t>
            </a:r>
            <a:r>
              <a:rPr lang="en-US" sz="2400" dirty="0" smtClean="0">
                <a:latin typeface="Gill Sans Ultra Bold Condensed" pitchFamily="34" charset="0"/>
              </a:rPr>
              <a:t> Allah" [</a:t>
            </a:r>
            <a:r>
              <a:rPr lang="en-US" sz="2400" dirty="0" err="1" smtClean="0">
                <a:latin typeface="Gill Sans Ultra Bold Condensed" pitchFamily="34" charset="0"/>
              </a:rPr>
              <a:t>Kejadian</a:t>
            </a:r>
            <a:r>
              <a:rPr lang="en-US" sz="2400" dirty="0" smtClean="0">
                <a:latin typeface="Gill Sans Ultra Bold Condensed" pitchFamily="34" charset="0"/>
              </a:rPr>
              <a:t> 6:2] </a:t>
            </a:r>
            <a:r>
              <a:rPr lang="en-US" sz="2400" dirty="0" err="1" smtClean="0">
                <a:latin typeface="Gill Sans Ultra Bold Condensed" pitchFamily="34" charset="0"/>
              </a:rPr>
              <a:t>mengacu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pada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garis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keturunan</a:t>
            </a:r>
            <a:r>
              <a:rPr lang="en-US" sz="2400" dirty="0" smtClean="0">
                <a:latin typeface="Gill Sans Ultra Bold Condensed" pitchFamily="34" charset="0"/>
              </a:rPr>
              <a:t> Set yang </a:t>
            </a:r>
            <a:r>
              <a:rPr lang="en-US" sz="2400" dirty="0" err="1" smtClean="0">
                <a:latin typeface="Gill Sans Ultra Bold Condensed" pitchFamily="34" charset="0"/>
              </a:rPr>
              <a:t>memelihara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gambar</a:t>
            </a:r>
            <a:r>
              <a:rPr lang="en-US" sz="2400" dirty="0" smtClean="0">
                <a:latin typeface="Gill Sans Ultra Bold Condensed" pitchFamily="34" charset="0"/>
              </a:rPr>
              <a:t> Allah [</a:t>
            </a:r>
            <a:r>
              <a:rPr lang="en-US" sz="2400" dirty="0" err="1" smtClean="0">
                <a:latin typeface="Gill Sans Ultra Bold Condensed" pitchFamily="34" charset="0"/>
              </a:rPr>
              <a:t>Kejadian</a:t>
            </a:r>
            <a:r>
              <a:rPr lang="en-US" sz="2400" dirty="0" smtClean="0">
                <a:latin typeface="Gill Sans Ultra Bold Condensed" pitchFamily="34" charset="0"/>
              </a:rPr>
              <a:t> 5:1,4]. Di </a:t>
            </a:r>
            <a:r>
              <a:rPr lang="en-US" sz="2400" dirty="0" err="1" smtClean="0">
                <a:latin typeface="Gill Sans Ultra Bold Condensed" pitchFamily="34" charset="0"/>
              </a:rPr>
              <a:t>sisi</a:t>
            </a:r>
            <a:r>
              <a:rPr lang="en-US" sz="2400" dirty="0" smtClean="0">
                <a:latin typeface="Gill Sans Ultra Bold Condensed" pitchFamily="34" charset="0"/>
              </a:rPr>
              <a:t> lain, "</a:t>
            </a:r>
            <a:r>
              <a:rPr lang="en-US" sz="2400" dirty="0" err="1" smtClean="0">
                <a:latin typeface="Gill Sans Ultra Bold Condensed" pitchFamily="34" charset="0"/>
              </a:rPr>
              <a:t>anak-anak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perempuan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manusia</a:t>
            </a:r>
            <a:r>
              <a:rPr lang="en-US" sz="2400" dirty="0" smtClean="0">
                <a:latin typeface="Gill Sans Ultra Bold Condensed" pitchFamily="34" charset="0"/>
              </a:rPr>
              <a:t>" [</a:t>
            </a:r>
            <a:r>
              <a:rPr lang="en-US" sz="2400" dirty="0" err="1" smtClean="0">
                <a:latin typeface="Gill Sans Ultra Bold Condensed" pitchFamily="34" charset="0"/>
              </a:rPr>
              <a:t>Kejadian</a:t>
            </a:r>
            <a:r>
              <a:rPr lang="en-US" sz="2400" dirty="0" smtClean="0">
                <a:latin typeface="Gill Sans Ultra Bold Condensed" pitchFamily="34" charset="0"/>
              </a:rPr>
              <a:t> 6:1] </a:t>
            </a:r>
            <a:r>
              <a:rPr lang="en-US" sz="2400" dirty="0" err="1" smtClean="0">
                <a:latin typeface="Gill Sans Ultra Bold Condensed" pitchFamily="34" charset="0"/>
              </a:rPr>
              <a:t>tampaknya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memiliki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konotasi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negatif</a:t>
            </a:r>
            <a:r>
              <a:rPr lang="en-US" sz="2400" dirty="0" smtClean="0">
                <a:latin typeface="Gill Sans Ultra Bold Condensed" pitchFamily="34" charset="0"/>
              </a:rPr>
              <a:t>, </a:t>
            </a:r>
            <a:r>
              <a:rPr lang="en-US" sz="2400" dirty="0" err="1" smtClean="0">
                <a:latin typeface="Gill Sans Ultra Bold Condensed" pitchFamily="34" charset="0"/>
              </a:rPr>
              <a:t>ini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membedakan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keturunan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gambar</a:t>
            </a:r>
            <a:r>
              <a:rPr lang="en-US" sz="2400" dirty="0" smtClean="0">
                <a:latin typeface="Gill Sans Ultra Bold Condensed" pitchFamily="34" charset="0"/>
              </a:rPr>
              <a:t> Allah </a:t>
            </a:r>
            <a:r>
              <a:rPr lang="en-US" sz="2400" dirty="0" err="1" smtClean="0">
                <a:latin typeface="Gill Sans Ultra Bold Condensed" pitchFamily="34" charset="0"/>
              </a:rPr>
              <a:t>dengan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mereka</a:t>
            </a:r>
            <a:r>
              <a:rPr lang="en-US" sz="2400" dirty="0" smtClean="0">
                <a:latin typeface="Gill Sans Ultra Bold Condensed" pitchFamily="34" charset="0"/>
              </a:rPr>
              <a:t> yang </a:t>
            </a:r>
            <a:r>
              <a:rPr lang="en-US" sz="2400" dirty="0" err="1" smtClean="0">
                <a:latin typeface="Gill Sans Ultra Bold Condensed" pitchFamily="34" charset="0"/>
              </a:rPr>
              <a:t>menurut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gambar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manusia</a:t>
            </a:r>
            <a:r>
              <a:rPr lang="en-US" sz="2400" dirty="0" smtClean="0">
                <a:latin typeface="Gill Sans Ultra Bold Condensed" pitchFamily="34" charset="0"/>
              </a:rPr>
              <a:t>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286000" cy="296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Jual Hiasan Dinding/ Postcard Tuhan Yesus &amp; Santo Santa Pelindung  Indonesia|Shopee Indonesia"/>
          <p:cNvPicPr>
            <a:picLocks noChangeAspect="1" noChangeArrowheads="1"/>
          </p:cNvPicPr>
          <p:nvPr/>
        </p:nvPicPr>
        <p:blipFill>
          <a:blip r:embed="rId4" cstate="print"/>
          <a:srcRect l="15258" t="9079" r="18159"/>
          <a:stretch>
            <a:fillRect/>
          </a:stretch>
        </p:blipFill>
        <p:spPr bwMode="auto">
          <a:xfrm>
            <a:off x="6629400" y="3352800"/>
            <a:ext cx="2209800" cy="30175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" y="0"/>
            <a:ext cx="9138197" cy="6858000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2984DC5D-1301-47CB-B542-C744AB7B3D13}"/>
              </a:ext>
            </a:extLst>
          </p:cNvPr>
          <p:cNvSpPr txBox="1"/>
          <p:nvPr/>
        </p:nvSpPr>
        <p:spPr>
          <a:xfrm>
            <a:off x="261200" y="530929"/>
            <a:ext cx="5225200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 smtClean="0"/>
              <a:t>Sulit</a:t>
            </a:r>
            <a:r>
              <a:rPr lang="en-US" sz="2400" b="1" dirty="0" smtClean="0"/>
              <a:t> </a:t>
            </a:r>
            <a:r>
              <a:rPr lang="en-US" sz="2400" b="1" dirty="0" err="1"/>
              <a:t>untuk</a:t>
            </a:r>
            <a:r>
              <a:rPr lang="en-US" sz="2400" b="1" dirty="0"/>
              <a:t> </a:t>
            </a:r>
            <a:r>
              <a:rPr lang="en-US" sz="2400" b="1" dirty="0" err="1"/>
              <a:t>membayangkan</a:t>
            </a:r>
            <a:r>
              <a:rPr lang="en-US" sz="2400" b="1" dirty="0"/>
              <a:t> </a:t>
            </a:r>
            <a:r>
              <a:rPr lang="en-US" sz="2400" b="1" dirty="0" err="1"/>
              <a:t>bagaimana</a:t>
            </a:r>
            <a:r>
              <a:rPr lang="en-US" sz="2400" b="1" dirty="0"/>
              <a:t> </a:t>
            </a:r>
            <a:r>
              <a:rPr lang="en-US" sz="2400" b="1" dirty="0" err="1"/>
              <a:t>perasaan</a:t>
            </a:r>
            <a:r>
              <a:rPr lang="en-US" sz="2400" b="1" dirty="0"/>
              <a:t> Adam </a:t>
            </a:r>
            <a:r>
              <a:rPr lang="en-US" sz="2400" b="1" dirty="0" err="1"/>
              <a:t>dan</a:t>
            </a:r>
            <a:r>
              <a:rPr lang="en-US" sz="2400" b="1" dirty="0"/>
              <a:t> </a:t>
            </a:r>
            <a:r>
              <a:rPr lang="en-US" sz="2400" b="1" dirty="0" err="1"/>
              <a:t>Hawa</a:t>
            </a:r>
            <a:r>
              <a:rPr lang="en-US" sz="2400" b="1" dirty="0"/>
              <a:t> </a:t>
            </a:r>
            <a:r>
              <a:rPr lang="en-US" sz="2400" b="1" dirty="0" err="1"/>
              <a:t>ketika</a:t>
            </a:r>
            <a:r>
              <a:rPr lang="en-US" sz="2400" b="1" dirty="0"/>
              <a:t> </a:t>
            </a:r>
            <a:r>
              <a:rPr lang="en-US" sz="2400" b="1" dirty="0" err="1"/>
              <a:t>mereka</a:t>
            </a:r>
            <a:r>
              <a:rPr lang="en-US" sz="2400" b="1" dirty="0"/>
              <a:t> </a:t>
            </a:r>
            <a:r>
              <a:rPr lang="en-US" sz="2400" b="1" dirty="0" err="1"/>
              <a:t>mengetahui</a:t>
            </a:r>
            <a:r>
              <a:rPr lang="en-US" sz="2400" b="1" dirty="0"/>
              <a:t> </a:t>
            </a:r>
            <a:r>
              <a:rPr lang="en-US" sz="2400" b="1" dirty="0" err="1"/>
              <a:t>bahwa</a:t>
            </a:r>
            <a:r>
              <a:rPr lang="en-US" sz="2400" b="1" dirty="0"/>
              <a:t> </a:t>
            </a:r>
            <a:r>
              <a:rPr lang="en-US" sz="2400" b="1" dirty="0" err="1"/>
              <a:t>anak</a:t>
            </a:r>
            <a:r>
              <a:rPr lang="en-US" sz="2400" b="1" dirty="0"/>
              <a:t> </a:t>
            </a:r>
            <a:r>
              <a:rPr lang="en-US" sz="2400" b="1" dirty="0" err="1"/>
              <a:t>sulung</a:t>
            </a:r>
            <a:r>
              <a:rPr lang="en-US" sz="2400" b="1" dirty="0"/>
              <a:t> </a:t>
            </a:r>
            <a:r>
              <a:rPr lang="en-US" sz="2400" b="1" dirty="0" err="1"/>
              <a:t>mereka</a:t>
            </a:r>
            <a:r>
              <a:rPr lang="en-US" sz="2400" b="1" dirty="0"/>
              <a:t>, </a:t>
            </a:r>
            <a:r>
              <a:rPr lang="en-US" sz="2400" b="1" dirty="0" err="1"/>
              <a:t>Kain</a:t>
            </a:r>
            <a:r>
              <a:rPr lang="en-US" sz="2400" b="1" dirty="0"/>
              <a:t> </a:t>
            </a:r>
            <a:r>
              <a:rPr lang="en-US" sz="2400" b="1" dirty="0" err="1"/>
              <a:t>telah</a:t>
            </a:r>
            <a:r>
              <a:rPr lang="en-US" sz="2400" b="1" dirty="0"/>
              <a:t> </a:t>
            </a:r>
            <a:r>
              <a:rPr lang="en-US" sz="2400" b="1" dirty="0" err="1"/>
              <a:t>membunuh</a:t>
            </a:r>
            <a:r>
              <a:rPr lang="en-US" sz="2400" b="1" dirty="0"/>
              <a:t> </a:t>
            </a:r>
            <a:r>
              <a:rPr lang="en-US" sz="2400" b="1" dirty="0" err="1"/>
              <a:t>saudaranya</a:t>
            </a:r>
            <a:r>
              <a:rPr lang="en-US" sz="2400" b="1" dirty="0"/>
              <a:t> </a:t>
            </a:r>
            <a:r>
              <a:rPr lang="en-US" sz="2400" b="1" dirty="0" err="1"/>
              <a:t>Habel</a:t>
            </a:r>
            <a:r>
              <a:rPr lang="en-US" sz="2400" b="1" dirty="0"/>
              <a:t>.</a:t>
            </a:r>
            <a:endParaRPr lang="es-ES" sz="2400" b="1" dirty="0"/>
          </a:p>
          <a:p>
            <a:pPr>
              <a:spcBef>
                <a:spcPts val="600"/>
              </a:spcBef>
            </a:pPr>
            <a:r>
              <a:rPr lang="en-US" sz="2400" b="1" dirty="0" err="1" smtClean="0"/>
              <a:t>Kejadian</a:t>
            </a:r>
            <a:r>
              <a:rPr lang="en-US" sz="2400" b="1" dirty="0" smtClean="0"/>
              <a:t> </a:t>
            </a:r>
            <a:r>
              <a:rPr lang="en-US" sz="2400" b="1" dirty="0"/>
              <a:t>4 </a:t>
            </a:r>
            <a:r>
              <a:rPr lang="en-US" sz="2400" b="1" dirty="0" err="1"/>
              <a:t>berisi</a:t>
            </a:r>
            <a:r>
              <a:rPr lang="en-US" sz="2400" b="1" dirty="0"/>
              <a:t> </a:t>
            </a:r>
            <a:r>
              <a:rPr lang="en-US" sz="2400" b="1" dirty="0" err="1"/>
              <a:t>kisah</a:t>
            </a:r>
            <a:r>
              <a:rPr lang="en-US" sz="2400" b="1" dirty="0"/>
              <a:t> </a:t>
            </a:r>
            <a:r>
              <a:rPr lang="en-US" sz="2400" b="1" dirty="0" err="1"/>
              <a:t>pembunuhan</a:t>
            </a:r>
            <a:r>
              <a:rPr lang="en-US" sz="2400" b="1" dirty="0"/>
              <a:t> </a:t>
            </a:r>
            <a:r>
              <a:rPr lang="en-US" sz="2400" b="1" dirty="0" err="1"/>
              <a:t>pertama</a:t>
            </a:r>
            <a:r>
              <a:rPr lang="en-US" sz="2400" b="1" dirty="0"/>
              <a:t> </a:t>
            </a:r>
            <a:r>
              <a:rPr lang="en-US" sz="2400" b="1" dirty="0" err="1"/>
              <a:t>dan</a:t>
            </a:r>
            <a:r>
              <a:rPr lang="en-US" sz="2400" b="1" dirty="0"/>
              <a:t> </a:t>
            </a:r>
            <a:r>
              <a:rPr lang="en-US" sz="2400" b="1" dirty="0" err="1"/>
              <a:t>jatuhnya</a:t>
            </a:r>
            <a:r>
              <a:rPr lang="en-US" sz="2400" b="1" dirty="0"/>
              <a:t> </a:t>
            </a:r>
            <a:r>
              <a:rPr lang="en-US" sz="2400" b="1" dirty="0" err="1"/>
              <a:t>manusia</a:t>
            </a:r>
            <a:r>
              <a:rPr lang="en-US" sz="2400" b="1" dirty="0"/>
              <a:t> </a:t>
            </a:r>
            <a:r>
              <a:rPr lang="en-US" sz="2400" b="1" dirty="0" err="1"/>
              <a:t>semakin</a:t>
            </a:r>
            <a:r>
              <a:rPr lang="en-US" sz="2400" b="1" dirty="0"/>
              <a:t> </a:t>
            </a:r>
            <a:r>
              <a:rPr lang="en-US" sz="2400" b="1" dirty="0" err="1"/>
              <a:t>dalam</a:t>
            </a:r>
            <a:r>
              <a:rPr lang="en-US" sz="2400" b="1" dirty="0"/>
              <a:t> </a:t>
            </a:r>
            <a:r>
              <a:rPr lang="en-US" sz="2400" b="1" dirty="0" err="1"/>
              <a:t>ke</a:t>
            </a:r>
            <a:r>
              <a:rPr lang="en-US" sz="2400" b="1" dirty="0"/>
              <a:t> </a:t>
            </a:r>
            <a:r>
              <a:rPr lang="en-US" sz="2400" b="1" dirty="0" err="1"/>
              <a:t>dalam</a:t>
            </a:r>
            <a:r>
              <a:rPr lang="en-US" sz="2400" b="1" dirty="0"/>
              <a:t> </a:t>
            </a:r>
            <a:r>
              <a:rPr lang="en-US" sz="2400" b="1" dirty="0" err="1"/>
              <a:t>dosa</a:t>
            </a:r>
            <a:r>
              <a:rPr lang="en-US" sz="2400" b="1" dirty="0"/>
              <a:t>.</a:t>
            </a:r>
            <a:endParaRPr lang="es-ES" sz="2400" b="1" dirty="0"/>
          </a:p>
        </p:txBody>
      </p:sp>
      <p:sp>
        <p:nvSpPr>
          <p:cNvPr id="5" name="CuadroTexto 8">
            <a:extLst>
              <a:ext uri="{FF2B5EF4-FFF2-40B4-BE49-F238E27FC236}">
                <a16:creationId xmlns="" xmlns:a16="http://schemas.microsoft.com/office/drawing/2014/main" id="{BCCC0C1D-F04B-48BC-80FE-AEA6315581A5}"/>
              </a:ext>
            </a:extLst>
          </p:cNvPr>
          <p:cNvSpPr txBox="1"/>
          <p:nvPr/>
        </p:nvSpPr>
        <p:spPr>
          <a:xfrm>
            <a:off x="4419600" y="3810000"/>
            <a:ext cx="4463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smtClean="0">
                <a:latin typeface="Impact" pitchFamily="34" charset="0"/>
              </a:rPr>
              <a:t>Allah </a:t>
            </a:r>
            <a:r>
              <a:rPr lang="en-US" sz="2800" dirty="0" err="1">
                <a:latin typeface="Impact" pitchFamily="34" charset="0"/>
              </a:rPr>
              <a:t>juga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hadir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dalam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pasal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ini</a:t>
            </a:r>
            <a:r>
              <a:rPr lang="en-US" sz="2800" dirty="0">
                <a:latin typeface="Impact" pitchFamily="34" charset="0"/>
              </a:rPr>
              <a:t>. </a:t>
            </a:r>
            <a:r>
              <a:rPr lang="en-US" sz="2800" dirty="0" err="1">
                <a:latin typeface="Impact" pitchFamily="34" charset="0"/>
              </a:rPr>
              <a:t>Dia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id-ID" sz="2800" dirty="0" smtClean="0">
                <a:latin typeface="Impact" pitchFamily="34" charset="0"/>
              </a:rPr>
              <a:t>peduli </a:t>
            </a:r>
            <a:r>
              <a:rPr lang="en-US" sz="2800" dirty="0" err="1" smtClean="0">
                <a:latin typeface="Impact" pitchFamily="34" charset="0"/>
              </a:rPr>
              <a:t>akan</a:t>
            </a:r>
            <a:r>
              <a:rPr lang="en-US" sz="2800" dirty="0" smtClean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anak</a:t>
            </a:r>
            <a:r>
              <a:rPr lang="en-US" sz="2800" dirty="0">
                <a:latin typeface="Impact" pitchFamily="34" charset="0"/>
              </a:rPr>
              <a:t>-</a:t>
            </a:r>
            <a:r>
              <a:rPr lang="en-US" sz="2800" dirty="0" err="1">
                <a:latin typeface="Impact" pitchFamily="34" charset="0"/>
              </a:rPr>
              <a:t>anak</a:t>
            </a:r>
            <a:r>
              <a:rPr lang="en-US" sz="2800" dirty="0">
                <a:latin typeface="Impact" pitchFamily="34" charset="0"/>
              </a:rPr>
              <a:t>-Nya </a:t>
            </a:r>
            <a:r>
              <a:rPr lang="en-US" sz="2800" dirty="0" err="1">
                <a:latin typeface="Impact" pitchFamily="34" charset="0"/>
              </a:rPr>
              <a:t>dan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menawarkan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kasih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karunia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kepada</a:t>
            </a:r>
            <a:r>
              <a:rPr lang="en-US" sz="2800" dirty="0">
                <a:latin typeface="Impact" pitchFamily="34" charset="0"/>
              </a:rPr>
              <a:t> orang-orang </a:t>
            </a:r>
            <a:r>
              <a:rPr lang="en-US" sz="2800" dirty="0" err="1">
                <a:latin typeface="Impact" pitchFamily="34" charset="0"/>
              </a:rPr>
              <a:t>berdosa</a:t>
            </a:r>
            <a:r>
              <a:rPr lang="en-US" sz="2800" dirty="0">
                <a:latin typeface="Impact" pitchFamily="34" charset="0"/>
              </a:rPr>
              <a:t>.</a:t>
            </a:r>
            <a:endParaRPr lang="es-ES" sz="2800" dirty="0">
              <a:latin typeface="Impact" pitchFamily="34" charset="0"/>
            </a:endParaRPr>
          </a:p>
        </p:txBody>
      </p:sp>
      <p:pic>
        <p:nvPicPr>
          <p:cNvPr id="6" name="Imagen 14" descr="Imagen que contiene pasto, exterior, verde, campo&#10;&#10;Descripción generada automáticamente">
            <a:extLst>
              <a:ext uri="{FF2B5EF4-FFF2-40B4-BE49-F238E27FC236}">
                <a16:creationId xmlns="" xmlns:a16="http://schemas.microsoft.com/office/drawing/2014/main" id="{C318D280-51F5-4D3E-8A30-1ECFC9A62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200" y="3962400"/>
            <a:ext cx="3642241" cy="20505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4" descr="Hombre sentado en el pasto&#10;&#10;Descripción generada automáticamente con confianza baja">
            <a:extLst>
              <a:ext uri="{FF2B5EF4-FFF2-40B4-BE49-F238E27FC236}">
                <a16:creationId xmlns="" xmlns:a16="http://schemas.microsoft.com/office/drawing/2014/main" id="{36B98CA6-1DB4-46E0-AE98-2AA16A14EE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15000" y="685800"/>
            <a:ext cx="3171189" cy="16374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990600"/>
            <a:ext cx="7467600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latin typeface="Gill Sans Ultra Bold Condensed" pitchFamily="34" charset="0"/>
              </a:rPr>
              <a:t>Kemungkinan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pemberian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nama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untuk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Kain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dan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Habel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menunjukkan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bahwa</a:t>
            </a:r>
            <a:r>
              <a:rPr lang="en-US" sz="2200" dirty="0" smtClean="0">
                <a:latin typeface="Gill Sans Ultra Bold Condensed" pitchFamily="34" charset="0"/>
              </a:rPr>
              <a:t> Adam </a:t>
            </a:r>
            <a:r>
              <a:rPr lang="en-US" sz="2200" dirty="0" err="1" smtClean="0">
                <a:latin typeface="Gill Sans Ultra Bold Condensed" pitchFamily="34" charset="0"/>
              </a:rPr>
              <a:t>dan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Hawa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percaya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hanya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pada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Kain</a:t>
            </a:r>
            <a:r>
              <a:rPr lang="en-US" sz="2200" dirty="0" smtClean="0">
                <a:latin typeface="Gill Sans Ultra Bold Condensed" pitchFamily="34" charset="0"/>
              </a:rPr>
              <a:t>, </a:t>
            </a:r>
            <a:r>
              <a:rPr lang="en-US" sz="2200" dirty="0" err="1" smtClean="0">
                <a:latin typeface="Gill Sans Ultra Bold Condensed" pitchFamily="34" charset="0"/>
              </a:rPr>
              <a:t>bahwa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ia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adalah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Mesias</a:t>
            </a:r>
            <a:r>
              <a:rPr lang="en-US" sz="2200" dirty="0" smtClean="0">
                <a:latin typeface="Gill Sans Ultra Bold Condensed" pitchFamily="34" charset="0"/>
              </a:rPr>
              <a:t> yang </a:t>
            </a:r>
            <a:r>
              <a:rPr lang="en-US" sz="2200" dirty="0" err="1" smtClean="0">
                <a:latin typeface="Gill Sans Ultra Bold Condensed" pitchFamily="34" charset="0"/>
              </a:rPr>
              <a:t>dijanjikan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itu</a:t>
            </a:r>
            <a:r>
              <a:rPr lang="en-US" sz="2200" dirty="0" smtClean="0">
                <a:latin typeface="Gill Sans Ultra Bold Condensed" pitchFamily="34" charset="0"/>
              </a:rPr>
              <a:t>.</a:t>
            </a:r>
            <a:endParaRPr lang="en-US" sz="2200" dirty="0">
              <a:latin typeface="Gill Sans Ultra Bold Condens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2209800"/>
            <a:ext cx="74676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KETAATAN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adalah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Prinsip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Hidup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orang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BERIMAN </a:t>
            </a:r>
            <a:endParaRPr lang="en-US" sz="2800" dirty="0">
              <a:latin typeface="Eras Bold IT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3276600"/>
            <a:ext cx="7467600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Ketika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kita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jatuh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ke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dalam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dosa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di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sana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ada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Injil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menawarkan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kepada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kita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janji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tidak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hanya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tentang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pengampunan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dosa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tetapi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juga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kemenangan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atasnya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endParaRPr lang="en-US" sz="2400" dirty="0">
              <a:latin typeface="Bahnschrift SemiBold Condens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4648200"/>
            <a:ext cx="74676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TUHAN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membenci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dosa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tetapi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mengasihi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orang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berdosa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rindu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menyelamatkan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mereka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  <a:endParaRPr lang="en-US" sz="2400" dirty="0">
              <a:solidFill>
                <a:srgbClr val="C00000"/>
              </a:solidFill>
              <a:latin typeface="Gill Sans Ultra Bold Condens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5638800"/>
            <a:ext cx="7467600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Allah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selalu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menepati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janji-Nya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kelemahan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kegagalan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manusia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tidak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dapat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menggantikannya</a:t>
            </a:r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5760640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KAIN DAN HABEL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Minggu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10 April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6019800" cy="4267200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	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Kejadian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4:1-2 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	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Kemudian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manusia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bersetubuh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Hawa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isterinya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mengandunglah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perempuan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lalu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melahirkan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Kain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;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maka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kata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perempuan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: "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Aku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telah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mendapat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seorang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anak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laki-laki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pertolongan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TUHAN."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Selanjutnya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dilahirkannyalah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Habel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adik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Kain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;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Habel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menjadi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gembala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kambing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domba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Kain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menjadi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petani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  <p:pic>
        <p:nvPicPr>
          <p:cNvPr id="8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95" r="28013" b="10505"/>
          <a:stretch/>
        </p:blipFill>
        <p:spPr bwMode="auto">
          <a:xfrm>
            <a:off x="6084168" y="2636912"/>
            <a:ext cx="2682080" cy="2948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8915400" cy="3429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	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Nama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TUHAN 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[YHWH]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diperkenalkan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kata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sama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'et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untuk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memperkenalkan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Kain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demikian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frasa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'et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qayin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sejajar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frasa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'et YHWH 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yang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muncul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di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tempat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sama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hal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ini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menunjukkan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bahwa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frasa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tersebut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saling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bertalian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satu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yang lain. </a:t>
            </a:r>
            <a:endParaRPr lang="en-US" sz="2800" dirty="0" smtClean="0">
              <a:solidFill>
                <a:schemeClr val="bg1"/>
              </a:solidFill>
              <a:latin typeface="Franklin Gothic Demi Cond" pitchFamily="34" charset="0"/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  <a:latin typeface="Franklin Gothic Demi Cond" pitchFamily="34" charset="0"/>
            </a:endParaRPr>
          </a:p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	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Jadi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ucapan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Hawa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di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Kejadian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4:1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dapat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menunjukkan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bahwa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: 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"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Aku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telah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memperoleh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seorang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manusia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yakni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Tuhan</a:t>
            </a:r>
            <a:r>
              <a:rPr lang="en-US" sz="28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Franklin Gothic Demi Cond" pitchFamily="34" charset="0"/>
              </a:rPr>
              <a:t>sendiri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".</a:t>
            </a:r>
            <a:endParaRPr lang="en-US" sz="2800" dirty="0">
              <a:solidFill>
                <a:schemeClr val="bg1"/>
              </a:solidFill>
              <a:latin typeface="Franklin Gothic Demi Cond" pitchFamily="34" charset="0"/>
            </a:endParaRPr>
          </a:p>
        </p:txBody>
      </p:sp>
      <p:pic>
        <p:nvPicPr>
          <p:cNvPr id="20482" name="Picture 2" descr="Ibrani, Aram, dan Yunani - Lembaga Alkitab Indones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1" y="3886906"/>
            <a:ext cx="6248400" cy="2636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255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 smtClean="0">
                <a:latin typeface="Bahnschrift SemiBold Condensed" pitchFamily="34" charset="0"/>
              </a:rPr>
              <a:t>Beberapa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dasar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pemikiran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dapat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kita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pahami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tentang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kelahiran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br>
              <a:rPr lang="en-US" sz="2800" dirty="0" smtClean="0">
                <a:latin typeface="Bahnschrift SemiBold Condensed" pitchFamily="34" charset="0"/>
              </a:rPr>
            </a:br>
            <a:r>
              <a:rPr lang="en-US" sz="2800" dirty="0" err="1" smtClean="0">
                <a:latin typeface="Bahnschrift SemiBold Condensed" pitchFamily="34" charset="0"/>
              </a:rPr>
              <a:t>Kain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Habel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serta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bagaimana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respon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ditunjukkan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oleh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br>
              <a:rPr lang="en-US" sz="2800" dirty="0" smtClean="0">
                <a:latin typeface="Bahnschrift SemiBold Condensed" pitchFamily="34" charset="0"/>
              </a:rPr>
            </a:br>
            <a:r>
              <a:rPr lang="en-US" sz="2800" dirty="0" err="1" smtClean="0">
                <a:latin typeface="Bahnschrift SemiBold Condensed" pitchFamily="34" charset="0"/>
              </a:rPr>
              <a:t>orang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tuanya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kepada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mereka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berdua</a:t>
            </a:r>
            <a:r>
              <a:rPr lang="en-US" sz="2800" dirty="0" smtClean="0">
                <a:latin typeface="Bahnschrift SemiBold Condensed" pitchFamily="34" charset="0"/>
              </a:rPr>
              <a:t>?</a:t>
            </a:r>
            <a:endParaRPr lang="en-US" sz="2800" dirty="0">
              <a:latin typeface="Bahnschrift SemiBold Condens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1981200"/>
            <a:ext cx="7162800" cy="16927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 err="1" smtClean="0">
                <a:latin typeface="Franklin Gothic Demi Cond" pitchFamily="34" charset="0"/>
              </a:rPr>
              <a:t>Kain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adalah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anak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sulung</a:t>
            </a:r>
            <a:r>
              <a:rPr lang="en-US" sz="2600" dirty="0" smtClean="0">
                <a:latin typeface="Franklin Gothic Demi Cond" pitchFamily="34" charset="0"/>
              </a:rPr>
              <a:t> yang </a:t>
            </a:r>
            <a:r>
              <a:rPr lang="en-US" sz="2600" dirty="0" err="1" smtClean="0">
                <a:latin typeface="Franklin Gothic Demi Cond" pitchFamily="34" charset="0"/>
              </a:rPr>
              <a:t>hampir</a:t>
            </a:r>
            <a:r>
              <a:rPr lang="en-US" sz="2600" dirty="0" smtClean="0">
                <a:latin typeface="Franklin Gothic Demi Cond" pitchFamily="34" charset="0"/>
              </a:rPr>
              <a:t> "</a:t>
            </a:r>
            <a:r>
              <a:rPr lang="en-US" sz="2600" dirty="0" err="1" smtClean="0">
                <a:latin typeface="Franklin Gothic Demi Cond" pitchFamily="34" charset="0"/>
              </a:rPr>
              <a:t>disembah</a:t>
            </a:r>
            <a:r>
              <a:rPr lang="en-US" sz="2600" dirty="0" smtClean="0">
                <a:latin typeface="Franklin Gothic Demi Cond" pitchFamily="34" charset="0"/>
              </a:rPr>
              <a:t>" </a:t>
            </a:r>
            <a:r>
              <a:rPr lang="en-US" sz="2600" dirty="0" err="1" smtClean="0">
                <a:latin typeface="Franklin Gothic Demi Cond" pitchFamily="34" charset="0"/>
              </a:rPr>
              <a:t>oleh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orang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tuanya</a:t>
            </a:r>
            <a:r>
              <a:rPr lang="en-US" sz="2600" dirty="0" smtClean="0">
                <a:latin typeface="Franklin Gothic Demi Cond" pitchFamily="34" charset="0"/>
              </a:rPr>
              <a:t>. </a:t>
            </a:r>
            <a:r>
              <a:rPr lang="en-US" sz="2600" dirty="0" err="1" smtClean="0">
                <a:latin typeface="Franklin Gothic Demi Cond" pitchFamily="34" charset="0"/>
              </a:rPr>
              <a:t>Karena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mengingat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nubuatan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Mesianik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dari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Kejadian</a:t>
            </a:r>
            <a:r>
              <a:rPr lang="en-US" sz="2600" dirty="0" smtClean="0">
                <a:latin typeface="Franklin Gothic Demi Cond" pitchFamily="34" charset="0"/>
              </a:rPr>
              <a:t> 3:15, </a:t>
            </a:r>
            <a:r>
              <a:rPr lang="en-US" sz="2600" dirty="0" err="1" smtClean="0">
                <a:latin typeface="Franklin Gothic Demi Cond" pitchFamily="34" charset="0"/>
              </a:rPr>
              <a:t>yaitu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Juruselamat</a:t>
            </a:r>
            <a:r>
              <a:rPr lang="en-US" sz="2600" dirty="0" smtClean="0">
                <a:latin typeface="Franklin Gothic Demi Cond" pitchFamily="34" charset="0"/>
              </a:rPr>
              <a:t> yang </a:t>
            </a:r>
            <a:r>
              <a:rPr lang="en-US" sz="2600" dirty="0" err="1" smtClean="0">
                <a:latin typeface="Franklin Gothic Demi Cond" pitchFamily="34" charset="0"/>
              </a:rPr>
              <a:t>dijanjikan</a:t>
            </a:r>
            <a:r>
              <a:rPr lang="en-US" sz="2600" dirty="0" smtClean="0">
                <a:latin typeface="Franklin Gothic Demi Cond" pitchFamily="34" charset="0"/>
              </a:rPr>
              <a:t>, </a:t>
            </a:r>
            <a:r>
              <a:rPr lang="en-US" sz="2600" dirty="0" err="1" smtClean="0">
                <a:latin typeface="Franklin Gothic Demi Cond" pitchFamily="34" charset="0"/>
              </a:rPr>
              <a:t>dan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tentu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saja</a:t>
            </a:r>
            <a:r>
              <a:rPr lang="en-US" sz="2600" dirty="0" smtClean="0">
                <a:latin typeface="Franklin Gothic Demi Cond" pitchFamily="34" charset="0"/>
              </a:rPr>
              <a:t> Adam </a:t>
            </a:r>
            <a:r>
              <a:rPr lang="en-US" sz="2600" dirty="0" err="1" smtClean="0">
                <a:latin typeface="Franklin Gothic Demi Cond" pitchFamily="34" charset="0"/>
              </a:rPr>
              <a:t>dan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Hawa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menanti-nantikannya</a:t>
            </a:r>
            <a:r>
              <a:rPr lang="en-US" sz="2600" dirty="0" smtClean="0">
                <a:latin typeface="Franklin Gothic Demi Cond" pitchFamily="34" charset="0"/>
              </a:rPr>
              <a:t>. </a:t>
            </a:r>
            <a:endParaRPr lang="en-US" sz="2600" dirty="0"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600200"/>
            <a:ext cx="4572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6400" y="4038600"/>
            <a:ext cx="7162800" cy="24929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 err="1" smtClean="0">
                <a:latin typeface="Franklin Gothic Demi Cond" pitchFamily="34" charset="0"/>
              </a:rPr>
              <a:t>Hawa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dengan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bersemangat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mengomentari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kelahiran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Kain</a:t>
            </a:r>
            <a:r>
              <a:rPr lang="en-US" sz="2600" dirty="0" smtClean="0">
                <a:latin typeface="Franklin Gothic Demi Cond" pitchFamily="34" charset="0"/>
              </a:rPr>
              <a:t>, </a:t>
            </a:r>
            <a:r>
              <a:rPr lang="en-US" sz="2600" dirty="0" err="1" smtClean="0">
                <a:latin typeface="Franklin Gothic Demi Cond" pitchFamily="34" charset="0"/>
              </a:rPr>
              <a:t>dan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dia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tidak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mengatakan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apa-apa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tentang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Habel</a:t>
            </a:r>
            <a:r>
              <a:rPr lang="en-US" sz="2600" dirty="0" smtClean="0">
                <a:latin typeface="Franklin Gothic Demi Cond" pitchFamily="34" charset="0"/>
              </a:rPr>
              <a:t>, </a:t>
            </a:r>
            <a:r>
              <a:rPr lang="en-US" sz="2600" dirty="0" err="1" smtClean="0">
                <a:latin typeface="Franklin Gothic Demi Cond" pitchFamily="34" charset="0"/>
              </a:rPr>
              <a:t>setidaknya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tidak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ada</a:t>
            </a:r>
            <a:r>
              <a:rPr lang="en-US" sz="2600" dirty="0" smtClean="0">
                <a:latin typeface="Franklin Gothic Demi Cond" pitchFamily="34" charset="0"/>
              </a:rPr>
              <a:t> yang </a:t>
            </a:r>
            <a:r>
              <a:rPr lang="en-US" sz="2600" dirty="0" err="1" smtClean="0">
                <a:latin typeface="Franklin Gothic Demi Cond" pitchFamily="34" charset="0"/>
              </a:rPr>
              <a:t>tercatat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dalam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teks</a:t>
            </a:r>
            <a:r>
              <a:rPr lang="en-US" sz="2600" dirty="0" smtClean="0">
                <a:latin typeface="Franklin Gothic Demi Cond" pitchFamily="34" charset="0"/>
              </a:rPr>
              <a:t>, </a:t>
            </a:r>
            <a:r>
              <a:rPr lang="en-US" sz="2600" dirty="0" err="1" smtClean="0">
                <a:latin typeface="Franklin Gothic Demi Cond" pitchFamily="34" charset="0"/>
              </a:rPr>
              <a:t>berbeda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halnya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dengan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kelahiran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Kain</a:t>
            </a:r>
            <a:r>
              <a:rPr lang="en-US" sz="2600" dirty="0" smtClean="0">
                <a:latin typeface="Franklin Gothic Demi Cond" pitchFamily="34" charset="0"/>
              </a:rPr>
              <a:t>. </a:t>
            </a:r>
            <a:r>
              <a:rPr lang="en-US" sz="2600" dirty="0" err="1" smtClean="0">
                <a:latin typeface="Franklin Gothic Demi Cond" pitchFamily="34" charset="0"/>
              </a:rPr>
              <a:t>Kemungkinan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Hawa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berpikir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bahwa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dia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telah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melahirkan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Penebus</a:t>
            </a:r>
            <a:r>
              <a:rPr lang="en-US" sz="2600" dirty="0" smtClean="0">
                <a:latin typeface="Franklin Gothic Demi Cond" pitchFamily="34" charset="0"/>
              </a:rPr>
              <a:t> yang </a:t>
            </a:r>
            <a:r>
              <a:rPr lang="en-US" sz="2600" dirty="0" err="1" smtClean="0">
                <a:latin typeface="Franklin Gothic Demi Cond" pitchFamily="34" charset="0"/>
              </a:rPr>
              <a:t>dijanjikan</a:t>
            </a:r>
            <a:r>
              <a:rPr lang="en-US" sz="2600" dirty="0" smtClean="0">
                <a:latin typeface="Franklin Gothic Demi Cond" pitchFamily="34" charset="0"/>
              </a:rPr>
              <a:t> </a:t>
            </a:r>
            <a:r>
              <a:rPr lang="en-US" sz="2600" dirty="0" err="1" smtClean="0">
                <a:latin typeface="Franklin Gothic Demi Cond" pitchFamily="34" charset="0"/>
              </a:rPr>
              <a:t>itu</a:t>
            </a:r>
            <a:endParaRPr lang="en-US" sz="2600" dirty="0"/>
          </a:p>
        </p:txBody>
      </p:sp>
      <p:sp>
        <p:nvSpPr>
          <p:cNvPr id="12" name="Rectangle 11"/>
          <p:cNvSpPr/>
          <p:nvPr/>
        </p:nvSpPr>
        <p:spPr>
          <a:xfrm>
            <a:off x="762000" y="3962400"/>
            <a:ext cx="4572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44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6248400" cy="6629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2400" dirty="0" err="1" smtClean="0">
                <a:solidFill>
                  <a:schemeClr val="bg1"/>
                </a:solidFill>
              </a:rPr>
              <a:t>Nama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Kain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sendiri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berasal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dari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kata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kerja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Ibrani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qanah</a:t>
            </a:r>
            <a:r>
              <a:rPr lang="en-US" sz="2400" dirty="0" smtClean="0">
                <a:solidFill>
                  <a:schemeClr val="bg1"/>
                </a:solidFill>
              </a:rPr>
              <a:t>, yang </a:t>
            </a:r>
            <a:r>
              <a:rPr lang="en-US" sz="2400" dirty="0" err="1" smtClean="0">
                <a:solidFill>
                  <a:schemeClr val="bg1"/>
                </a:solidFill>
              </a:rPr>
              <a:t>berarti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"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memperoleh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" </a:t>
            </a:r>
            <a:r>
              <a:rPr lang="en-US" sz="2400" dirty="0" err="1" smtClean="0">
                <a:solidFill>
                  <a:schemeClr val="bg1"/>
                </a:solidFill>
              </a:rPr>
              <a:t>dan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menunjukkan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perolehan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kepemilikan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atas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sesuatu</a:t>
            </a:r>
            <a:r>
              <a:rPr lang="en-US" sz="2400" dirty="0" smtClean="0">
                <a:solidFill>
                  <a:schemeClr val="bg1"/>
                </a:solidFill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</a:rPr>
              <a:t>berharga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berkuasa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Di </a:t>
            </a:r>
            <a:r>
              <a:rPr lang="en-US" sz="2400" dirty="0" err="1" smtClean="0">
                <a:solidFill>
                  <a:schemeClr val="bg1"/>
                </a:solidFill>
              </a:rPr>
              <a:t>sisi</a:t>
            </a:r>
            <a:r>
              <a:rPr lang="en-US" sz="2400" dirty="0" smtClean="0">
                <a:solidFill>
                  <a:schemeClr val="bg1"/>
                </a:solidFill>
              </a:rPr>
              <a:t> lain, </a:t>
            </a:r>
            <a:r>
              <a:rPr lang="en-US" sz="2400" dirty="0" err="1" smtClean="0">
                <a:solidFill>
                  <a:schemeClr val="bg1"/>
                </a:solidFill>
              </a:rPr>
              <a:t>nama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Ibrani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Hebel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dalam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bahasa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Inggris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Abel,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berarti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"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uap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" </a:t>
            </a:r>
            <a:r>
              <a:rPr lang="en-US" sz="2400" dirty="0" smtClean="0">
                <a:solidFill>
                  <a:schemeClr val="bg1"/>
                </a:solidFill>
              </a:rPr>
              <a:t>[</a:t>
            </a:r>
            <a:r>
              <a:rPr lang="en-US" sz="2400" dirty="0" err="1" smtClean="0">
                <a:solidFill>
                  <a:schemeClr val="bg1"/>
                </a:solidFill>
              </a:rPr>
              <a:t>Mazmur</a:t>
            </a:r>
            <a:r>
              <a:rPr lang="en-US" sz="2400" dirty="0" smtClean="0">
                <a:solidFill>
                  <a:schemeClr val="bg1"/>
                </a:solidFill>
              </a:rPr>
              <a:t> 62:9], </a:t>
            </a:r>
            <a:r>
              <a:rPr lang="en-US" sz="2400" dirty="0" err="1" smtClean="0">
                <a:solidFill>
                  <a:schemeClr val="bg1"/>
                </a:solidFill>
              </a:rPr>
              <a:t>atau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"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nafas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" </a:t>
            </a:r>
            <a:r>
              <a:rPr lang="en-US" sz="2400" dirty="0" smtClean="0">
                <a:solidFill>
                  <a:schemeClr val="bg1"/>
                </a:solidFill>
              </a:rPr>
              <a:t>[</a:t>
            </a:r>
            <a:r>
              <a:rPr lang="en-US" sz="2400" dirty="0" err="1" smtClean="0">
                <a:solidFill>
                  <a:schemeClr val="bg1"/>
                </a:solidFill>
              </a:rPr>
              <a:t>Mazmur</a:t>
            </a:r>
            <a:r>
              <a:rPr lang="en-US" sz="2400" dirty="0" smtClean="0">
                <a:solidFill>
                  <a:schemeClr val="bg1"/>
                </a:solidFill>
              </a:rPr>
              <a:t> 144:4] </a:t>
            </a:r>
            <a:r>
              <a:rPr lang="en-US" sz="2400" dirty="0" err="1" smtClean="0">
                <a:solidFill>
                  <a:schemeClr val="bg1"/>
                </a:solidFill>
              </a:rPr>
              <a:t>dan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menunjukkan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sifat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sulit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dipahami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kosong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kurang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substansi</a:t>
            </a:r>
            <a:r>
              <a:rPr lang="en-US" sz="2400" dirty="0" smtClean="0">
                <a:solidFill>
                  <a:schemeClr val="bg1"/>
                </a:solidFill>
              </a:rPr>
              <a:t>; </a:t>
            </a:r>
            <a:r>
              <a:rPr lang="en-US" sz="2400" dirty="0" err="1" smtClean="0">
                <a:solidFill>
                  <a:schemeClr val="bg1"/>
                </a:solidFill>
              </a:rPr>
              <a:t>kata</a:t>
            </a:r>
            <a:r>
              <a:rPr lang="en-US" sz="2400" dirty="0" smtClean="0">
                <a:solidFill>
                  <a:schemeClr val="bg1"/>
                </a:solidFill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</a:rPr>
              <a:t>sama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hebel</a:t>
            </a:r>
            <a:r>
              <a:rPr lang="en-US" sz="2400" dirty="0" smtClean="0">
                <a:solidFill>
                  <a:schemeClr val="bg1"/>
                </a:solidFill>
              </a:rPr>
              <a:t> [</a:t>
            </a:r>
            <a:r>
              <a:rPr lang="en-US" sz="2400" dirty="0" err="1" smtClean="0">
                <a:solidFill>
                  <a:schemeClr val="bg1"/>
                </a:solidFill>
              </a:rPr>
              <a:t>Habel</a:t>
            </a:r>
            <a:r>
              <a:rPr lang="en-US" sz="2400" dirty="0" smtClean="0">
                <a:solidFill>
                  <a:schemeClr val="bg1"/>
                </a:solidFill>
              </a:rPr>
              <a:t>], </a:t>
            </a:r>
            <a:r>
              <a:rPr lang="en-US" sz="2400" dirty="0" err="1" smtClean="0">
                <a:solidFill>
                  <a:schemeClr val="bg1"/>
                </a:solidFill>
              </a:rPr>
              <a:t>digunakan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berulang</a:t>
            </a:r>
            <a:r>
              <a:rPr lang="en-US" sz="2400" dirty="0" smtClean="0">
                <a:solidFill>
                  <a:schemeClr val="bg1"/>
                </a:solidFill>
              </a:rPr>
              <a:t> kali </a:t>
            </a:r>
            <a:r>
              <a:rPr lang="en-US" sz="2400" dirty="0" err="1" smtClean="0">
                <a:solidFill>
                  <a:schemeClr val="bg1"/>
                </a:solidFill>
              </a:rPr>
              <a:t>dalam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kitab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Pengkhotbah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untuk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"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kesia-siaan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". </a:t>
            </a:r>
            <a:endParaRPr lang="en-US" sz="2400" dirty="0" smtClean="0">
              <a:solidFill>
                <a:srgbClr val="FFFF00"/>
              </a:solidFill>
              <a:latin typeface="Eras Bold ITC" pitchFamily="34" charset="0"/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	</a:t>
            </a:r>
            <a:endParaRPr lang="en-US" sz="2400" dirty="0" smtClean="0">
              <a:solidFill>
                <a:srgbClr val="FFFF00"/>
              </a:solidFill>
              <a:latin typeface="Eras Bold ITC" pitchFamily="34" charset="0"/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Kemungkinan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pemberian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nama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untuk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Kain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dan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Habel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menunjukkan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bahwa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Adam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dan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Hawa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percaya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hanya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pada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Kain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karena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mereka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percaya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bahwa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dia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bukan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saudaranya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adalah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Mesias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yang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dijanjikan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mpact" pitchFamily="34" charset="0"/>
              </a:rPr>
              <a:t>itu</a:t>
            </a:r>
            <a:r>
              <a:rPr lang="en-US" sz="2000" dirty="0" smtClean="0">
                <a:solidFill>
                  <a:schemeClr val="bg1"/>
                </a:solidFill>
                <a:latin typeface="Impact" pitchFamily="34" charset="0"/>
              </a:rPr>
              <a:t>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Targoum - Wikiwand"/>
          <p:cNvPicPr>
            <a:picLocks noChangeAspect="1" noChangeArrowheads="1"/>
          </p:cNvPicPr>
          <p:nvPr/>
        </p:nvPicPr>
        <p:blipFill>
          <a:blip r:embed="rId3"/>
          <a:srcRect l="7273" t="4678" r="14546" b="9552"/>
          <a:stretch>
            <a:fillRect/>
          </a:stretch>
        </p:blipFill>
        <p:spPr bwMode="auto">
          <a:xfrm>
            <a:off x="6477000" y="2209800"/>
            <a:ext cx="2263833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90600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  <a:t/>
            </a:r>
            <a:b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</a:br>
            <a: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  <a:t>Ellen G. White, Alfa </a:t>
            </a:r>
            <a:r>
              <a:rPr lang="en-US" sz="3200" dirty="0" err="1" smtClean="0">
                <a:solidFill>
                  <a:srgbClr val="FFFF00"/>
                </a:solidFill>
                <a:latin typeface="Berlin Sans FB Demi" pitchFamily="34" charset="0"/>
              </a:rPr>
              <a:t>dan</a:t>
            </a:r>
            <a: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  <a:t> Omega, </a:t>
            </a:r>
            <a:r>
              <a:rPr lang="en-US" sz="3200" dirty="0" err="1" smtClean="0">
                <a:solidFill>
                  <a:srgbClr val="FFFF00"/>
                </a:solidFill>
                <a:latin typeface="Berlin Sans FB Demi" pitchFamily="34" charset="0"/>
              </a:rPr>
              <a:t>jld</a:t>
            </a:r>
            <a: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  <a:t>. 5, </a:t>
            </a:r>
            <a:r>
              <a:rPr lang="en-US" sz="3200" dirty="0" err="1" smtClean="0">
                <a:solidFill>
                  <a:srgbClr val="FFFF00"/>
                </a:solidFill>
                <a:latin typeface="Berlin Sans FB Demi" pitchFamily="34" charset="0"/>
              </a:rPr>
              <a:t>hlm</a:t>
            </a:r>
            <a: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  <a:t>. 28</a:t>
            </a:r>
            <a:b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</a:br>
            <a:endParaRPr lang="en-US" sz="3200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828800"/>
            <a:ext cx="6400800" cy="4114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dirty="0" smtClean="0">
                <a:latin typeface="Franklin Gothic Demi Cond" pitchFamily="34" charset="0"/>
              </a:rPr>
              <a:t>	“</a:t>
            </a:r>
            <a:r>
              <a:rPr lang="en-US" dirty="0" err="1" smtClean="0">
                <a:latin typeface="Franklin Gothic Demi Cond" pitchFamily="34" charset="0"/>
              </a:rPr>
              <a:t>Kedatangan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Juruselamat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telah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dinubuatkan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di</a:t>
            </a:r>
            <a:r>
              <a:rPr lang="en-US" dirty="0" smtClean="0">
                <a:latin typeface="Franklin Gothic Demi Cond" pitchFamily="34" charset="0"/>
              </a:rPr>
              <a:t> Eden. </a:t>
            </a:r>
            <a:r>
              <a:rPr lang="en-US" dirty="0" err="1" smtClean="0">
                <a:latin typeface="Franklin Gothic Demi Cond" pitchFamily="34" charset="0"/>
              </a:rPr>
              <a:t>Ketika</a:t>
            </a:r>
            <a:r>
              <a:rPr lang="en-US" dirty="0" smtClean="0">
                <a:latin typeface="Franklin Gothic Demi Cond" pitchFamily="34" charset="0"/>
              </a:rPr>
              <a:t> Adam </a:t>
            </a:r>
            <a:r>
              <a:rPr lang="en-US" dirty="0" err="1" smtClean="0">
                <a:latin typeface="Franklin Gothic Demi Cond" pitchFamily="34" charset="0"/>
              </a:rPr>
              <a:t>dan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Hawa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pertama</a:t>
            </a:r>
            <a:r>
              <a:rPr lang="en-US" dirty="0" smtClean="0">
                <a:latin typeface="Franklin Gothic Demi Cond" pitchFamily="34" charset="0"/>
              </a:rPr>
              <a:t> kali </a:t>
            </a:r>
            <a:r>
              <a:rPr lang="en-US" dirty="0" err="1" smtClean="0">
                <a:latin typeface="Franklin Gothic Demi Cond" pitchFamily="34" charset="0"/>
              </a:rPr>
              <a:t>mendengar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janji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itu</a:t>
            </a:r>
            <a:r>
              <a:rPr lang="en-US" dirty="0" smtClean="0">
                <a:latin typeface="Franklin Gothic Demi Cond" pitchFamily="34" charset="0"/>
              </a:rPr>
              <a:t>, </a:t>
            </a:r>
            <a:r>
              <a:rPr lang="en-US" dirty="0" err="1" smtClean="0">
                <a:latin typeface="Franklin Gothic Demi Cond" pitchFamily="34" charset="0"/>
              </a:rPr>
              <a:t>mereka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sangat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mengharapkan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kegenapannya</a:t>
            </a:r>
            <a:r>
              <a:rPr lang="en-US" dirty="0" smtClean="0">
                <a:latin typeface="Franklin Gothic Demi Cond" pitchFamily="34" charset="0"/>
              </a:rPr>
              <a:t> yang </a:t>
            </a:r>
            <a:r>
              <a:rPr lang="en-US" dirty="0" err="1" smtClean="0">
                <a:latin typeface="Franklin Gothic Demi Cond" pitchFamily="34" charset="0"/>
              </a:rPr>
              <a:t>segera</a:t>
            </a:r>
            <a:r>
              <a:rPr lang="en-US" dirty="0" smtClean="0">
                <a:latin typeface="Franklin Gothic Demi Cond" pitchFamily="34" charset="0"/>
              </a:rPr>
              <a:t>. </a:t>
            </a:r>
            <a:r>
              <a:rPr lang="en-US" dirty="0" err="1" smtClean="0">
                <a:latin typeface="Franklin Gothic Demi Cond" pitchFamily="34" charset="0"/>
              </a:rPr>
              <a:t>Mereka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menyambut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anak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sulung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mereka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dengan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segala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sukacita</a:t>
            </a:r>
            <a:r>
              <a:rPr lang="en-US" dirty="0" smtClean="0">
                <a:latin typeface="Franklin Gothic Demi Cond" pitchFamily="34" charset="0"/>
              </a:rPr>
              <a:t>, </a:t>
            </a:r>
            <a:r>
              <a:rPr lang="en-US" dirty="0" err="1" smtClean="0">
                <a:latin typeface="Franklin Gothic Demi Cond" pitchFamily="34" charset="0"/>
              </a:rPr>
              <a:t>mengharap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bahwa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mungkin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dialah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Pelepas</a:t>
            </a:r>
            <a:r>
              <a:rPr lang="en-US" dirty="0" smtClean="0">
                <a:latin typeface="Franklin Gothic Demi Cond" pitchFamily="34" charset="0"/>
              </a:rPr>
              <a:t> </a:t>
            </a:r>
            <a:r>
              <a:rPr lang="en-US" dirty="0" err="1" smtClean="0">
                <a:latin typeface="Franklin Gothic Demi Cond" pitchFamily="34" charset="0"/>
              </a:rPr>
              <a:t>itu</a:t>
            </a:r>
            <a:r>
              <a:rPr lang="en-US" dirty="0" smtClean="0">
                <a:latin typeface="Franklin Gothic Demi Cond" pitchFamily="34" charset="0"/>
              </a:rPr>
              <a:t>”.</a:t>
            </a:r>
            <a:endParaRPr lang="en-US" dirty="0">
              <a:latin typeface="Franklin Gothic Demi Cond" pitchFamily="34" charset="0"/>
            </a:endParaRPr>
          </a:p>
        </p:txBody>
      </p:sp>
      <p:pic>
        <p:nvPicPr>
          <p:cNvPr id="5" name="Picture 2" descr="Pin on Pioners S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082800"/>
            <a:ext cx="2581275" cy="3441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914400"/>
            <a:ext cx="54864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Eras Bold ITC" pitchFamily="34" charset="0"/>
              </a:rPr>
              <a:t>Pertanyaan</a:t>
            </a:r>
            <a:r>
              <a:rPr lang="en-US" sz="3200" dirty="0" smtClean="0">
                <a:latin typeface="Eras Bold ITC" pitchFamily="34" charset="0"/>
              </a:rPr>
              <a:t> </a:t>
            </a:r>
            <a:r>
              <a:rPr lang="en-US" sz="3200" dirty="0" err="1" smtClean="0">
                <a:latin typeface="Eras Bold ITC" pitchFamily="34" charset="0"/>
              </a:rPr>
              <a:t>renungan</a:t>
            </a:r>
            <a:r>
              <a:rPr lang="en-US" sz="3200" dirty="0" smtClean="0">
                <a:latin typeface="Eras Bold ITC" pitchFamily="34" charset="0"/>
              </a:rPr>
              <a:t>:</a:t>
            </a:r>
            <a:endParaRPr lang="en-US" sz="3200" dirty="0"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2743200"/>
            <a:ext cx="4953000" cy="2895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latin typeface="Franklin Gothic Demi Cond" pitchFamily="34" charset="0"/>
              </a:rPr>
              <a:t>	</a:t>
            </a:r>
            <a:r>
              <a:rPr lang="en-US" sz="3600" dirty="0" err="1" smtClean="0">
                <a:latin typeface="Franklin Gothic Demi Cond" pitchFamily="34" charset="0"/>
              </a:rPr>
              <a:t>Pernahkan</a:t>
            </a:r>
            <a:r>
              <a:rPr lang="en-US" sz="3600" dirty="0" smtClean="0">
                <a:latin typeface="Franklin Gothic Demi Cond" pitchFamily="34" charset="0"/>
              </a:rPr>
              <a:t> </a:t>
            </a:r>
            <a:r>
              <a:rPr lang="en-US" sz="3600" dirty="0" err="1" smtClean="0">
                <a:latin typeface="Franklin Gothic Demi Cond" pitchFamily="34" charset="0"/>
              </a:rPr>
              <a:t>anda</a:t>
            </a:r>
            <a:r>
              <a:rPr lang="en-US" sz="3600" dirty="0" smtClean="0">
                <a:latin typeface="Franklin Gothic Demi Cond" pitchFamily="34" charset="0"/>
              </a:rPr>
              <a:t> </a:t>
            </a:r>
            <a:r>
              <a:rPr lang="en-US" sz="3600" dirty="0" err="1" smtClean="0">
                <a:latin typeface="Franklin Gothic Demi Cond" pitchFamily="34" charset="0"/>
              </a:rPr>
              <a:t>mendapati</a:t>
            </a:r>
            <a:r>
              <a:rPr lang="en-US" sz="3600" dirty="0" smtClean="0">
                <a:latin typeface="Franklin Gothic Demi Cond" pitchFamily="34" charset="0"/>
              </a:rPr>
              <a:t> </a:t>
            </a:r>
            <a:r>
              <a:rPr lang="en-US" sz="3600" dirty="0" err="1" smtClean="0">
                <a:latin typeface="Franklin Gothic Demi Cond" pitchFamily="34" charset="0"/>
              </a:rPr>
              <a:t>bahwa</a:t>
            </a:r>
            <a:r>
              <a:rPr lang="en-US" sz="3600" dirty="0" smtClean="0">
                <a:latin typeface="Franklin Gothic Demi Cond" pitchFamily="34" charset="0"/>
              </a:rPr>
              <a:t> </a:t>
            </a:r>
            <a:r>
              <a:rPr lang="en-US" sz="3600" dirty="0" err="1" smtClean="0">
                <a:latin typeface="Franklin Gothic Demi Cond" pitchFamily="34" charset="0"/>
              </a:rPr>
              <a:t>persepsi</a:t>
            </a:r>
            <a:r>
              <a:rPr lang="en-US" sz="3600" dirty="0" smtClean="0">
                <a:latin typeface="Franklin Gothic Demi Cond" pitchFamily="34" charset="0"/>
              </a:rPr>
              <a:t> </a:t>
            </a:r>
            <a:r>
              <a:rPr lang="en-US" sz="3600" dirty="0" err="1" smtClean="0">
                <a:latin typeface="Franklin Gothic Demi Cond" pitchFamily="34" charset="0"/>
              </a:rPr>
              <a:t>anda</a:t>
            </a:r>
            <a:r>
              <a:rPr lang="en-US" sz="3600" dirty="0" smtClean="0">
                <a:latin typeface="Franklin Gothic Demi Cond" pitchFamily="34" charset="0"/>
              </a:rPr>
              <a:t> </a:t>
            </a:r>
            <a:r>
              <a:rPr lang="en-US" sz="3600" dirty="0" err="1" smtClean="0">
                <a:latin typeface="Franklin Gothic Demi Cond" pitchFamily="34" charset="0"/>
              </a:rPr>
              <a:t>tentang</a:t>
            </a:r>
            <a:r>
              <a:rPr lang="en-US" sz="3600" dirty="0" smtClean="0">
                <a:latin typeface="Franklin Gothic Demi Cond" pitchFamily="34" charset="0"/>
              </a:rPr>
              <a:t> </a:t>
            </a:r>
            <a:r>
              <a:rPr lang="en-US" sz="3600" dirty="0" err="1" smtClean="0">
                <a:latin typeface="Franklin Gothic Demi Cond" pitchFamily="34" charset="0"/>
              </a:rPr>
              <a:t>seseorang</a:t>
            </a:r>
            <a:r>
              <a:rPr lang="en-US" sz="3600" dirty="0" smtClean="0">
                <a:latin typeface="Franklin Gothic Demi Cond" pitchFamily="34" charset="0"/>
              </a:rPr>
              <a:t> </a:t>
            </a:r>
            <a:r>
              <a:rPr lang="en-US" sz="3600" dirty="0" err="1" smtClean="0">
                <a:latin typeface="Franklin Gothic Demi Cond" pitchFamily="34" charset="0"/>
              </a:rPr>
              <a:t>ternyata</a:t>
            </a:r>
            <a:r>
              <a:rPr lang="en-US" sz="3600" dirty="0" smtClean="0">
                <a:latin typeface="Franklin Gothic Demi Cond" pitchFamily="34" charset="0"/>
              </a:rPr>
              <a:t> </a:t>
            </a:r>
            <a:r>
              <a:rPr lang="en-US" sz="3600" dirty="0" err="1" smtClean="0">
                <a:latin typeface="Franklin Gothic Demi Cond" pitchFamily="34" charset="0"/>
              </a:rPr>
              <a:t>salah</a:t>
            </a:r>
            <a:r>
              <a:rPr lang="en-US" sz="3600" dirty="0" smtClean="0">
                <a:latin typeface="Franklin Gothic Demi Cond" pitchFamily="34" charset="0"/>
              </a:rPr>
              <a:t>?</a:t>
            </a:r>
            <a:endParaRPr lang="en-US" sz="3600" dirty="0">
              <a:latin typeface="Franklin Gothic Demi Cond" pitchFamily="34" charset="0"/>
            </a:endParaRPr>
          </a:p>
        </p:txBody>
      </p:sp>
      <p:pic>
        <p:nvPicPr>
          <p:cNvPr id="16386" name="Picture 2" descr="Kebahagiaan yang Hakiki dalam Ilmu Berpikir Manusia - Nyarink"/>
          <p:cNvPicPr>
            <a:picLocks noChangeAspect="1" noChangeArrowheads="1"/>
          </p:cNvPicPr>
          <p:nvPr/>
        </p:nvPicPr>
        <p:blipFill>
          <a:blip r:embed="rId2"/>
          <a:srcRect l="26667" r="25556"/>
          <a:stretch>
            <a:fillRect/>
          </a:stretch>
        </p:blipFill>
        <p:spPr bwMode="auto">
          <a:xfrm>
            <a:off x="0" y="-5293"/>
            <a:ext cx="4038600" cy="6863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1143</Words>
  <Application>Microsoft Office PowerPoint</Application>
  <PresentationFormat>On-screen Show (4:3)</PresentationFormat>
  <Paragraphs>95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KEJADIAN 4:7</vt:lpstr>
      <vt:lpstr>Slide 3</vt:lpstr>
      <vt:lpstr>KAIN DAN HABEL Minggu, 10 April 2022</vt:lpstr>
      <vt:lpstr>Slide 5</vt:lpstr>
      <vt:lpstr>Beberapa dasar pemikiran yang dapat kita pahami tentang kelahiran  Kain dan Habel serta bagaimana respon yang ditunjukkan oleh  orang tuanya kepada mereka berdua?</vt:lpstr>
      <vt:lpstr>Slide 7</vt:lpstr>
      <vt:lpstr> Ellen G. White, Alfa dan Omega, jld. 5, hlm. 28 </vt:lpstr>
      <vt:lpstr>Pertanyaan renungan:</vt:lpstr>
      <vt:lpstr>DUA PERSEMBAHAN Senin, 11 April 2022</vt:lpstr>
      <vt:lpstr>Bagaimana kehidupan Kain dan Habel dilukiskan?</vt:lpstr>
      <vt:lpstr>Slide 12</vt:lpstr>
      <vt:lpstr>Mengapa Tuhan menerima persembahan Habel dan menolak persembahan Kain? Kejadian 4:1-5.</vt:lpstr>
      <vt:lpstr>Slide 14</vt:lpstr>
      <vt:lpstr>TINDAK KEJAHATAN Selasa, 12 April 2022</vt:lpstr>
      <vt:lpstr>Slide 16</vt:lpstr>
      <vt:lpstr>Bagaimana cara Tuhan mengatasi kemarahan Kain? Kejadian 4:6-7</vt:lpstr>
      <vt:lpstr>Bagaimana cara Tuhan mengatasi kemarahan Kain? Kejadian 4:6-7</vt:lpstr>
      <vt:lpstr>Slide 19</vt:lpstr>
      <vt:lpstr>1 Yohanes 3:11-12</vt:lpstr>
      <vt:lpstr>HUKUMAN KAIN Rabu, 13 April 2022</vt:lpstr>
      <vt:lpstr>Slide 22</vt:lpstr>
      <vt:lpstr>Apa pertanyaan Tuhan dan bagaimana Kain meresponnya? Kejadian 4:9-16</vt:lpstr>
      <vt:lpstr>Apa akibat dosa Kain?</vt:lpstr>
      <vt:lpstr>Slide 25</vt:lpstr>
      <vt:lpstr>KEJAHATAN MANUSIA Kamis, 14 April 2022</vt:lpstr>
      <vt:lpstr>Perbandingan kejahatan Kain dan Lamekh: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siswanto</dc:creator>
  <cp:lastModifiedBy>daniel siswanto</cp:lastModifiedBy>
  <cp:revision>34</cp:revision>
  <dcterms:created xsi:type="dcterms:W3CDTF">2022-04-10T12:38:14Z</dcterms:created>
  <dcterms:modified xsi:type="dcterms:W3CDTF">2022-04-14T09:27:21Z</dcterms:modified>
</cp:coreProperties>
</file>