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8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CA6D-317E-4BDD-A002-6EAE8EF3EB07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0DBF-9E2B-4162-ABFB-7D7715B23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2"/>
          <a:srcRect l="3030" r="8081"/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  <a:blipFill dpi="0" rotWithShape="1">
            <a:blip r:embed="rId3">
              <a:alphaModFix amt="1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-1429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Impact" pitchFamily="34" charset="0"/>
              </a:rPr>
              <a:t>SEMUA BANGSA DAN BABEL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10" y="928670"/>
            <a:ext cx="6400800" cy="928694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Bahnschrift SemiBold Condensed" pitchFamily="34" charset="0"/>
              </a:rPr>
              <a:t>Pelajaran</a:t>
            </a:r>
            <a:r>
              <a:rPr lang="en-US" sz="2000" dirty="0" smtClean="0">
                <a:solidFill>
                  <a:schemeClr val="tx1"/>
                </a:solidFill>
                <a:latin typeface="Bahnschrift SemiBold Condensed" pitchFamily="34" charset="0"/>
              </a:rPr>
              <a:t> ke-5, </a:t>
            </a:r>
            <a:r>
              <a:rPr lang="en-US" sz="2000" dirty="0" err="1" smtClean="0">
                <a:solidFill>
                  <a:schemeClr val="tx1"/>
                </a:solidFill>
                <a:latin typeface="Bahnschrift SemiBold Condensed" pitchFamily="34" charset="0"/>
              </a:rPr>
              <a:t>Triwulan</a:t>
            </a:r>
            <a:r>
              <a:rPr lang="en-US" sz="2000" dirty="0" smtClean="0">
                <a:solidFill>
                  <a:schemeClr val="tx1"/>
                </a:solidFill>
                <a:latin typeface="Bahnschrift SemiBold Condensed" pitchFamily="34" charset="0"/>
              </a:rPr>
              <a:t> II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Bahnschrift SemiBold Condensed" pitchFamily="34" charset="0"/>
              </a:rPr>
              <a:t>Tahun</a:t>
            </a:r>
            <a:r>
              <a:rPr lang="en-US" sz="2000" dirty="0" smtClean="0">
                <a:solidFill>
                  <a:schemeClr val="tx1"/>
                </a:solidFill>
                <a:latin typeface="Bahnschrift SemiBold Condensed" pitchFamily="34" charset="0"/>
              </a:rPr>
              <a:t> 2022</a:t>
            </a:r>
            <a:endParaRPr lang="en-US" sz="20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88"/>
            <a:ext cx="576064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solidFill>
                  <a:srgbClr val="FFFF00"/>
                </a:solidFill>
                <a:latin typeface="Impact" pitchFamily="34" charset="0"/>
              </a:rPr>
              <a:t>SILSILAH KEJADIAN</a:t>
            </a:r>
            <a:br>
              <a:rPr lang="fi-FI" sz="32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fi-FI" sz="2800" dirty="0" smtClean="0">
                <a:solidFill>
                  <a:schemeClr val="bg1"/>
                </a:solidFill>
                <a:latin typeface="Bernard MT Condensed" pitchFamily="18" charset="0"/>
              </a:rPr>
              <a:t>Senin, 25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926" y="1857364"/>
            <a:ext cx="5929354" cy="46434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>
                <a:latin typeface="Berlin Sans FB" pitchFamily="34" charset="0"/>
              </a:rPr>
              <a:t>	</a:t>
            </a:r>
            <a:r>
              <a:rPr lang="en-US" sz="2800" dirty="0" err="1" smtClean="0">
                <a:latin typeface="Berlin Sans FB" pitchFamily="34" charset="0"/>
              </a:rPr>
              <a:t>Nuh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adalah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penghubung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peradaban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sebelum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pasca</a:t>
            </a:r>
            <a:r>
              <a:rPr lang="en-US" sz="2800" dirty="0" smtClean="0">
                <a:latin typeface="Berlin Sans FB" pitchFamily="34" charset="0"/>
              </a:rPr>
              <a:t> Air Bah. </a:t>
            </a:r>
            <a:r>
              <a:rPr lang="en-US" sz="2800" dirty="0" err="1" smtClean="0">
                <a:latin typeface="Eras Bold ITC" pitchFamily="34" charset="0"/>
              </a:rPr>
              <a:t>Nuh</a:t>
            </a:r>
            <a:r>
              <a:rPr lang="en-US" sz="2800" dirty="0" smtClean="0">
                <a:latin typeface="Eras Bold ITC" pitchFamily="34" charset="0"/>
              </a:rPr>
              <a:t> </a:t>
            </a:r>
            <a:r>
              <a:rPr lang="en-US" sz="2800" dirty="0" err="1" smtClean="0">
                <a:latin typeface="Eras Bold ITC" pitchFamily="34" charset="0"/>
              </a:rPr>
              <a:t>masih</a:t>
            </a:r>
            <a:r>
              <a:rPr lang="en-US" sz="2800" dirty="0" smtClean="0">
                <a:latin typeface="Eras Bold ITC" pitchFamily="34" charset="0"/>
              </a:rPr>
              <a:t> </a:t>
            </a:r>
            <a:r>
              <a:rPr lang="en-US" sz="2800" dirty="0" err="1" smtClean="0">
                <a:latin typeface="Eras Bold ITC" pitchFamily="34" charset="0"/>
              </a:rPr>
              <a:t>hidup</a:t>
            </a:r>
            <a:r>
              <a:rPr lang="en-US" sz="2800" dirty="0" smtClean="0">
                <a:latin typeface="Eras Bold ITC" pitchFamily="34" charset="0"/>
              </a:rPr>
              <a:t> 350 </a:t>
            </a:r>
            <a:r>
              <a:rPr lang="en-US" sz="2800" dirty="0" err="1" smtClean="0">
                <a:latin typeface="Eras Bold ITC" pitchFamily="34" charset="0"/>
              </a:rPr>
              <a:t>tahun</a:t>
            </a:r>
            <a:r>
              <a:rPr lang="en-US" sz="2800" dirty="0" smtClean="0">
                <a:latin typeface="Eras Bold ITC" pitchFamily="34" charset="0"/>
              </a:rPr>
              <a:t> </a:t>
            </a:r>
            <a:r>
              <a:rPr lang="en-US" sz="2800" dirty="0" err="1" smtClean="0">
                <a:latin typeface="Eras Bold ITC" pitchFamily="34" charset="0"/>
              </a:rPr>
              <a:t>pasca</a:t>
            </a:r>
            <a:r>
              <a:rPr lang="en-US" sz="2800" dirty="0" smtClean="0">
                <a:latin typeface="Eras Bold ITC" pitchFamily="34" charset="0"/>
              </a:rPr>
              <a:t> Air Bah </a:t>
            </a:r>
            <a:r>
              <a:rPr lang="en-US" sz="2800" dirty="0" smtClean="0">
                <a:latin typeface="Berlin Sans FB" pitchFamily="34" charset="0"/>
              </a:rPr>
              <a:t>[</a:t>
            </a:r>
            <a:r>
              <a:rPr lang="en-US" sz="2800" dirty="0" err="1" smtClean="0">
                <a:latin typeface="Berlin Sans FB" pitchFamily="34" charset="0"/>
              </a:rPr>
              <a:t>Kejadian</a:t>
            </a:r>
            <a:r>
              <a:rPr lang="en-US" sz="2800" dirty="0" smtClean="0">
                <a:latin typeface="Berlin Sans FB" pitchFamily="34" charset="0"/>
              </a:rPr>
              <a:t> 9:28], </a:t>
            </a:r>
            <a:r>
              <a:rPr lang="en-US" sz="2800" dirty="0" err="1" smtClean="0">
                <a:latin typeface="Impact" pitchFamily="34" charset="0"/>
              </a:rPr>
              <a:t>dia</a:t>
            </a:r>
            <a:r>
              <a:rPr lang="en-US" sz="2800" dirty="0" smtClean="0">
                <a:latin typeface="Impact" pitchFamily="34" charset="0"/>
              </a:rPr>
              <a:t> </a:t>
            </a:r>
            <a:r>
              <a:rPr lang="en-US" sz="2800" dirty="0" err="1" smtClean="0">
                <a:latin typeface="Impact" pitchFamily="34" charset="0"/>
              </a:rPr>
              <a:t>adalah</a:t>
            </a:r>
            <a:r>
              <a:rPr lang="en-US" sz="2800" dirty="0" smtClean="0">
                <a:latin typeface="Impact" pitchFamily="34" charset="0"/>
              </a:rPr>
              <a:t> </a:t>
            </a:r>
            <a:r>
              <a:rPr lang="en-US" sz="2800" dirty="0" err="1" smtClean="0">
                <a:latin typeface="Impact" pitchFamily="34" charset="0"/>
              </a:rPr>
              <a:t>generasi</a:t>
            </a:r>
            <a:r>
              <a:rPr lang="en-US" sz="2800" dirty="0" smtClean="0">
                <a:latin typeface="Impact" pitchFamily="34" charset="0"/>
              </a:rPr>
              <a:t> </a:t>
            </a:r>
            <a:r>
              <a:rPr lang="en-US" sz="2800" dirty="0" err="1" smtClean="0">
                <a:latin typeface="Impact" pitchFamily="34" charset="0"/>
              </a:rPr>
              <a:t>terakhir</a:t>
            </a:r>
            <a:r>
              <a:rPr lang="en-US" sz="2800" dirty="0" smtClean="0">
                <a:latin typeface="Impact" pitchFamily="34" charset="0"/>
              </a:rPr>
              <a:t> </a:t>
            </a:r>
            <a:r>
              <a:rPr lang="en-US" sz="2800" dirty="0" err="1" smtClean="0">
                <a:latin typeface="Impact" pitchFamily="34" charset="0"/>
              </a:rPr>
              <a:t>dari</a:t>
            </a:r>
            <a:r>
              <a:rPr lang="en-US" sz="2800" dirty="0" smtClean="0">
                <a:latin typeface="Impact" pitchFamily="34" charset="0"/>
              </a:rPr>
              <a:t> </a:t>
            </a:r>
            <a:r>
              <a:rPr lang="en-US" sz="2800" dirty="0" err="1" smtClean="0">
                <a:latin typeface="Impact" pitchFamily="34" charset="0"/>
              </a:rPr>
              <a:t>silsilah</a:t>
            </a:r>
            <a:r>
              <a:rPr lang="en-US" sz="2800" dirty="0" smtClean="0">
                <a:latin typeface="Impact" pitchFamily="34" charset="0"/>
              </a:rPr>
              <a:t> Adam </a:t>
            </a:r>
            <a:r>
              <a:rPr lang="en-US" sz="2800" dirty="0" err="1" smtClean="0">
                <a:latin typeface="Impact" pitchFamily="34" charset="0"/>
              </a:rPr>
              <a:t>sebelum</a:t>
            </a:r>
            <a:r>
              <a:rPr lang="en-US" sz="2800" dirty="0" smtClean="0">
                <a:latin typeface="Impact" pitchFamily="34" charset="0"/>
              </a:rPr>
              <a:t> Air Bah. </a:t>
            </a:r>
            <a:endParaRPr lang="en-US" sz="2800" dirty="0" smtClean="0">
              <a:latin typeface="Impact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Berlin Sans FB" pitchFamily="34" charset="0"/>
              </a:rPr>
              <a:t>	</a:t>
            </a:r>
            <a:endParaRPr lang="en-US" sz="28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Berlin Sans FB" pitchFamily="34" charset="0"/>
              </a:rPr>
              <a:t>	</a:t>
            </a:r>
            <a:r>
              <a:rPr lang="en-US" sz="2800" dirty="0" smtClean="0">
                <a:latin typeface="Bahnschrift SemiBold Condensed" pitchFamily="34" charset="0"/>
              </a:rPr>
              <a:t>Adam </a:t>
            </a:r>
            <a:r>
              <a:rPr lang="en-US" sz="2800" dirty="0" err="1" smtClean="0">
                <a:latin typeface="Bahnschrift SemiBold Condensed" pitchFamily="34" charset="0"/>
              </a:rPr>
              <a:t>meninggal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ketika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Lamekh</a:t>
            </a:r>
            <a:r>
              <a:rPr lang="en-US" sz="2800" dirty="0" smtClean="0">
                <a:latin typeface="Bahnschrift SemiBold Condensed" pitchFamily="34" charset="0"/>
              </a:rPr>
              <a:t>, ayah </a:t>
            </a:r>
            <a:r>
              <a:rPr lang="en-US" sz="2800" dirty="0" err="1" smtClean="0">
                <a:latin typeface="Bahnschrift SemiBold Condensed" pitchFamily="34" charset="0"/>
              </a:rPr>
              <a:t>Nuh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berusia</a:t>
            </a:r>
            <a:r>
              <a:rPr lang="en-US" sz="2800" dirty="0" smtClean="0">
                <a:latin typeface="Bahnschrift SemiBold Condensed" pitchFamily="34" charset="0"/>
              </a:rPr>
              <a:t> 56 </a:t>
            </a:r>
            <a:r>
              <a:rPr lang="en-US" sz="2800" dirty="0" err="1" smtClean="0">
                <a:latin typeface="Bahnschrift SemiBold Condensed" pitchFamily="34" charset="0"/>
              </a:rPr>
              <a:t>tahun</a:t>
            </a:r>
            <a:r>
              <a:rPr lang="en-US" sz="2800" dirty="0" smtClean="0"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latin typeface="Bahnschrift SemiBold Condensed" pitchFamily="34" charset="0"/>
              </a:rPr>
              <a:t>Nuh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pasti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pernah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mendengar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cerita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tentang</a:t>
            </a:r>
            <a:r>
              <a:rPr lang="en-US" sz="2800" dirty="0" smtClean="0">
                <a:latin typeface="Bahnschrift SemiBold Condensed" pitchFamily="34" charset="0"/>
              </a:rPr>
              <a:t> Adam </a:t>
            </a:r>
            <a:r>
              <a:rPr lang="en-US" sz="2800" dirty="0" err="1" smtClean="0">
                <a:latin typeface="Bahnschrift SemiBold Condensed" pitchFamily="34" charset="0"/>
              </a:rPr>
              <a:t>dari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ayahnya</a:t>
            </a:r>
            <a:r>
              <a:rPr lang="en-US" sz="2800" dirty="0" smtClean="0">
                <a:latin typeface="Bahnschrift SemiBold Condensed" pitchFamily="34" charset="0"/>
              </a:rPr>
              <a:t>, yang </a:t>
            </a:r>
            <a:r>
              <a:rPr lang="en-US" sz="2800" dirty="0" err="1" smtClean="0">
                <a:latin typeface="Bahnschrift SemiBold Condensed" pitchFamily="34" charset="0"/>
              </a:rPr>
              <a:t>bisa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dia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sampaikan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kepada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keturunannya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sebelum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dan</a:t>
            </a:r>
            <a:r>
              <a:rPr lang="en-US" sz="2800" dirty="0" smtClean="0"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latin typeface="Bahnschrift SemiBold Condensed" pitchFamily="34" charset="0"/>
              </a:rPr>
              <a:t>sesudah</a:t>
            </a:r>
            <a:r>
              <a:rPr lang="en-US" sz="2800" dirty="0" smtClean="0">
                <a:latin typeface="Bahnschrift SemiBold Condensed" pitchFamily="34" charset="0"/>
              </a:rPr>
              <a:t> Air Bah.</a:t>
            </a:r>
            <a:endParaRPr lang="en-US" sz="2800" dirty="0">
              <a:latin typeface="Bahnschrift SemiBold Condensed" pitchFamily="34" charset="0"/>
            </a:endParaRPr>
          </a:p>
        </p:txBody>
      </p:sp>
      <p:pic>
        <p:nvPicPr>
          <p:cNvPr id="19458" name="Picture 2" descr="10 Orang Paling Panjang Usianya Di Alkitab - RUBRIK KRISTEN"/>
          <p:cNvPicPr>
            <a:picLocks noChangeAspect="1" noChangeArrowheads="1"/>
          </p:cNvPicPr>
          <p:nvPr/>
        </p:nvPicPr>
        <p:blipFill>
          <a:blip r:embed="rId4"/>
          <a:srcRect l="13499" r="11500"/>
          <a:stretch>
            <a:fillRect/>
          </a:stretch>
        </p:blipFill>
        <p:spPr bwMode="auto">
          <a:xfrm>
            <a:off x="214282" y="2071678"/>
            <a:ext cx="3082641" cy="3912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Di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beberapa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bagian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Alkitab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mencatat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tentang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silsilah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seperti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Kejadian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10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dan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Lukas 3:23-38,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apa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tujuan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silsilah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tersebut</a:t>
            </a:r>
            <a:r>
              <a:rPr lang="en-US" sz="3200" dirty="0" smtClean="0">
                <a:solidFill>
                  <a:srgbClr val="FFFF00"/>
                </a:solidFill>
                <a:latin typeface="Bahnschrift SemiBold Condensed" pitchFamily="34" charset="0"/>
              </a:rPr>
              <a:t>?</a:t>
            </a:r>
            <a:endParaRPr lang="en-US" sz="3200" dirty="0">
              <a:solidFill>
                <a:srgbClr val="FFFF00"/>
              </a:solidFill>
              <a:latin typeface="Bahnschrift SemiBold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51435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Silsilah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menekankan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sifat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historis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dari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peristiwa-peristiwa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A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lkitabiah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, yang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terkait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dengan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orang-orang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nyata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hidup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mati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serta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hari-harinya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dihitung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dengan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tepat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.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Silsilah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menunjukkan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kesinambungan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penulis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dari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zaman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kuno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hingga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modern,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membangun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hubungan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jelas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dengan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masa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lalu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hingga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"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masa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kini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".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Silsilah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mengingatkan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kita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pada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kerapuhan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manusia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efek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tragis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dari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kutukan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dosa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dan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akibatnya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mematikan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pada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semua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generasi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Bahnschrift SemiBold Condensed" pitchFamily="34" charset="0"/>
              </a:rPr>
              <a:t>setelahnya</a:t>
            </a:r>
            <a:r>
              <a:rPr lang="en-US" dirty="0" smtClean="0">
                <a:solidFill>
                  <a:srgbClr val="002060"/>
                </a:solidFill>
                <a:latin typeface="Bahnschrift SemiBold Condensed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803" b="13132"/>
          <a:stretch/>
        </p:blipFill>
        <p:spPr bwMode="auto">
          <a:xfrm>
            <a:off x="-6351" y="0"/>
            <a:ext cx="9143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214422"/>
            <a:ext cx="7072362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	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Alkitab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juga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memberikan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klasifikasi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adanya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70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bangsa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yang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menggambarkan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70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anggota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keluarga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Yakub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[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Kejadian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46:27],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kemudian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70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tua-tua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Israel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di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padang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gurun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[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Keluaran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24:9],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dan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pengutusan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70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murid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Eras Demi ITC" pitchFamily="34" charset="0"/>
              </a:rPr>
              <a:t>Yesus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</a:rPr>
              <a:t> [Lukas 10:1].</a:t>
            </a:r>
            <a:endParaRPr lang="en-US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Gagasan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tentang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angka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70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tersebut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lebih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dari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sekedar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jumlah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tetapi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memberikan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beberapa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petunjuk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ernard MT Condensed" pitchFamily="18" charset="0"/>
              </a:rPr>
              <a:t>bahwa</a:t>
            </a:r>
            <a:r>
              <a:rPr lang="en-US" sz="2800" dirty="0" smtClean="0">
                <a:solidFill>
                  <a:srgbClr val="FFFF00"/>
                </a:solidFill>
                <a:latin typeface="Bernard MT Condensed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Impact" pitchFamily="34" charset="0"/>
              </a:rPr>
              <a:t>70 </a:t>
            </a:r>
            <a:r>
              <a:rPr lang="en-US" sz="2600" dirty="0" err="1" smtClean="0">
                <a:latin typeface="Impact" pitchFamily="34" charset="0"/>
              </a:rPr>
              <a:t>bangsa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menekankan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terwujudnya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berkat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dan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janji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Tuhan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kepada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Nuh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untuk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beranak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cucu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dan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bertambah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banyak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serta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penuhi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bumi</a:t>
            </a:r>
            <a:r>
              <a:rPr lang="en-US" sz="2600" dirty="0" smtClean="0">
                <a:latin typeface="Impact" pitchFamily="34" charset="0"/>
              </a:rPr>
              <a:t> [</a:t>
            </a:r>
            <a:r>
              <a:rPr lang="en-US" sz="2600" dirty="0" err="1" smtClean="0">
                <a:latin typeface="Impact" pitchFamily="34" charset="0"/>
              </a:rPr>
              <a:t>Kejadian</a:t>
            </a:r>
            <a:r>
              <a:rPr lang="en-US" sz="2600" dirty="0" smtClean="0">
                <a:latin typeface="Impact" pitchFamily="34" charset="0"/>
              </a:rPr>
              <a:t> 9:1].  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Impact" pitchFamily="34" charset="0"/>
              </a:rPr>
              <a:t>70 </a:t>
            </a:r>
            <a:r>
              <a:rPr lang="en-US" sz="2600" dirty="0" err="1" smtClean="0">
                <a:latin typeface="Impact" pitchFamily="34" charset="0"/>
              </a:rPr>
              <a:t>tua-tua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menyiratkan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misi</a:t>
            </a:r>
            <a:r>
              <a:rPr lang="en-US" sz="2600" dirty="0" smtClean="0">
                <a:latin typeface="Impact" pitchFamily="34" charset="0"/>
              </a:rPr>
              <a:t> Israel </a:t>
            </a:r>
            <a:r>
              <a:rPr lang="en-US" sz="2600" dirty="0" err="1" smtClean="0">
                <a:latin typeface="Impact" pitchFamily="34" charset="0"/>
              </a:rPr>
              <a:t>terhadap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segala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bangsa</a:t>
            </a:r>
            <a:r>
              <a:rPr lang="en-US" sz="2600" dirty="0" smtClean="0">
                <a:latin typeface="Impact" pitchFamily="34" charset="0"/>
              </a:rPr>
              <a:t>: </a:t>
            </a:r>
            <a:r>
              <a:rPr lang="en-US" sz="2600" dirty="0" err="1" smtClean="0">
                <a:latin typeface="Impact" pitchFamily="34" charset="0"/>
              </a:rPr>
              <a:t>Ulangan</a:t>
            </a:r>
            <a:r>
              <a:rPr lang="en-US" sz="2600" dirty="0" smtClean="0">
                <a:latin typeface="Impact" pitchFamily="34" charset="0"/>
              </a:rPr>
              <a:t> 32:8 </a:t>
            </a:r>
            <a:r>
              <a:rPr lang="en-US" sz="2600" dirty="0" smtClean="0">
                <a:latin typeface="Bahnschrift SemiBold Condensed" pitchFamily="34" charset="0"/>
              </a:rPr>
              <a:t>"</a:t>
            </a:r>
            <a:r>
              <a:rPr lang="en-US" sz="2600" dirty="0" err="1" smtClean="0">
                <a:latin typeface="Bahnschrift SemiBold Condensed" pitchFamily="34" charset="0"/>
              </a:rPr>
              <a:t>Ketika</a:t>
            </a:r>
            <a:r>
              <a:rPr lang="en-US" sz="2600" dirty="0" smtClean="0">
                <a:latin typeface="Bahnschrift SemiBold Condensed" pitchFamily="34" charset="0"/>
              </a:rPr>
              <a:t> Sang </a:t>
            </a:r>
            <a:r>
              <a:rPr lang="en-US" sz="2600" dirty="0" err="1" smtClean="0">
                <a:latin typeface="Bahnschrift SemiBold Condensed" pitchFamily="34" charset="0"/>
              </a:rPr>
              <a:t>Mahatinggi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membagi-bagikan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milik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pusaka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kepada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bangsa-bangsa</a:t>
            </a:r>
            <a:r>
              <a:rPr lang="en-US" sz="2600" dirty="0" smtClean="0">
                <a:latin typeface="Bahnschrift SemiBold Condensed" pitchFamily="34" charset="0"/>
              </a:rPr>
              <a:t>, </a:t>
            </a:r>
            <a:r>
              <a:rPr lang="en-US" sz="2600" dirty="0" err="1" smtClean="0">
                <a:latin typeface="Bahnschrift SemiBold Condensed" pitchFamily="34" charset="0"/>
              </a:rPr>
              <a:t>ketika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Ia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memisah-misah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anak-anak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manusia</a:t>
            </a:r>
            <a:r>
              <a:rPr lang="en-US" sz="2600" dirty="0" smtClean="0">
                <a:latin typeface="Bahnschrift SemiBold Condensed" pitchFamily="34" charset="0"/>
              </a:rPr>
              <a:t>, </a:t>
            </a:r>
            <a:r>
              <a:rPr lang="en-US" sz="2600" dirty="0" err="1" smtClean="0">
                <a:latin typeface="Bahnschrift SemiBold Condensed" pitchFamily="34" charset="0"/>
              </a:rPr>
              <a:t>maka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Ia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menetapkan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wilayah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bangsa-bangsa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menurut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bilangan</a:t>
            </a:r>
            <a:r>
              <a:rPr lang="en-US" sz="2600" dirty="0" smtClean="0">
                <a:latin typeface="Bahnschrift SemiBold Condensed" pitchFamily="34" charset="0"/>
              </a:rPr>
              <a:t> </a:t>
            </a:r>
            <a:r>
              <a:rPr lang="en-US" sz="2600" dirty="0" err="1" smtClean="0">
                <a:latin typeface="Bahnschrift SemiBold Condensed" pitchFamily="34" charset="0"/>
              </a:rPr>
              <a:t>anak-anak</a:t>
            </a:r>
            <a:r>
              <a:rPr lang="en-US" sz="2600" dirty="0" smtClean="0">
                <a:latin typeface="Bahnschrift SemiBold Condensed" pitchFamily="34" charset="0"/>
              </a:rPr>
              <a:t> Israel".  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err="1" smtClean="0">
                <a:latin typeface="Impact" pitchFamily="34" charset="0"/>
              </a:rPr>
              <a:t>Pengutusan</a:t>
            </a:r>
            <a:r>
              <a:rPr lang="en-US" sz="2600" dirty="0" smtClean="0">
                <a:latin typeface="Impact" pitchFamily="34" charset="0"/>
              </a:rPr>
              <a:t> 70 </a:t>
            </a:r>
            <a:r>
              <a:rPr lang="en-US" sz="2600" dirty="0" err="1" smtClean="0">
                <a:latin typeface="Impact" pitchFamily="34" charset="0"/>
              </a:rPr>
              <a:t>murid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Yesus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juga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dimaksudkan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untuk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misi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menginjili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bangsa-bangsa</a:t>
            </a:r>
            <a:r>
              <a:rPr lang="en-US" sz="2600" dirty="0" smtClean="0">
                <a:latin typeface="Impact" pitchFamily="34" charset="0"/>
              </a:rPr>
              <a:t>. </a:t>
            </a:r>
            <a:r>
              <a:rPr lang="en-US" sz="2600" dirty="0" err="1" smtClean="0">
                <a:latin typeface="Berlin Sans FB" pitchFamily="34" charset="0"/>
              </a:rPr>
              <a:t>Seluruh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dunia</a:t>
            </a:r>
            <a:r>
              <a:rPr lang="en-US" sz="2600" dirty="0" smtClean="0">
                <a:latin typeface="Berlin Sans FB" pitchFamily="34" charset="0"/>
              </a:rPr>
              <a:t>, </a:t>
            </a:r>
            <a:r>
              <a:rPr lang="en-US" sz="2600" dirty="0" err="1" smtClean="0">
                <a:latin typeface="Berlin Sans FB" pitchFamily="34" charset="0"/>
              </a:rPr>
              <a:t>segala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bangsa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harus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mendengar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Kabar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Baik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tentang</a:t>
            </a:r>
            <a:r>
              <a:rPr lang="en-US" sz="2600" dirty="0" smtClean="0">
                <a:latin typeface="Berlin Sans FB" pitchFamily="34" charset="0"/>
              </a:rPr>
              <a:t> </a:t>
            </a:r>
            <a:r>
              <a:rPr lang="en-US" sz="2600" dirty="0" err="1" smtClean="0">
                <a:latin typeface="Berlin Sans FB" pitchFamily="34" charset="0"/>
              </a:rPr>
              <a:t>Yesus</a:t>
            </a:r>
            <a:r>
              <a:rPr lang="en-US" sz="2600" dirty="0" smtClean="0">
                <a:latin typeface="Berlin Sans FB" pitchFamily="34" charset="0"/>
              </a:rPr>
              <a:t>.</a:t>
            </a:r>
            <a:endParaRPr lang="en-US" sz="2600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ble-background - Big Dream Ministries"/>
          <p:cNvPicPr>
            <a:picLocks noChangeAspect="1" noChangeArrowheads="1"/>
          </p:cNvPicPr>
          <p:nvPr/>
        </p:nvPicPr>
        <p:blipFill>
          <a:blip r:embed="rId2"/>
          <a:srcRect l="6205" r="24199"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32"/>
            <a:ext cx="6186502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Sejarah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dunia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diisi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oleh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orang-orang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nyata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mereka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adalah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tokoh-tokoh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sejarah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Adam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hingga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generasi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selanjutnya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Masing-masing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memiliki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akses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langsung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saksi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mengalami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memiliki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ingatan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pribadi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akan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peristiwa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masa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lalu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Daftar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silsilah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menunjukkan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kaitan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generasi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satu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kepada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generasi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yang lain [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Matius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1:1-17].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88"/>
            <a:ext cx="576064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Impact" pitchFamily="34" charset="0"/>
              </a:rPr>
              <a:t>SATU BAHASA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Selasa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, 26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84" y="4286256"/>
            <a:ext cx="6715172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erlin Sans FB" pitchFamily="34" charset="0"/>
              </a:rPr>
              <a:t>NIAT </a:t>
            </a:r>
            <a:r>
              <a:rPr lang="en-US" sz="2400" dirty="0" err="1" smtClean="0">
                <a:latin typeface="Berlin Sans FB" pitchFamily="34" charset="0"/>
              </a:rPr>
              <a:t>para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pembangun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menara</a:t>
            </a:r>
            <a:r>
              <a:rPr lang="en-US" sz="2400" dirty="0" smtClean="0">
                <a:latin typeface="Berlin Sans FB" pitchFamily="34" charset="0"/>
              </a:rPr>
              <a:t> Babel </a:t>
            </a:r>
            <a:r>
              <a:rPr lang="en-US" sz="2400" dirty="0" err="1" smtClean="0">
                <a:latin typeface="Berlin Sans FB" pitchFamily="34" charset="0"/>
              </a:rPr>
              <a:t>dinyatakan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dalam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Kejadian</a:t>
            </a:r>
            <a:r>
              <a:rPr lang="en-US" sz="2400" dirty="0" smtClean="0">
                <a:latin typeface="Impact" pitchFamily="34" charset="0"/>
              </a:rPr>
              <a:t> 11:4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Juga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kata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mereka</a:t>
            </a:r>
            <a:r>
              <a:rPr lang="en-US" sz="2400" dirty="0" smtClean="0">
                <a:latin typeface="Franklin Gothic Demi Cond" pitchFamily="34" charset="0"/>
              </a:rPr>
              <a:t>: "</a:t>
            </a:r>
            <a:r>
              <a:rPr lang="en-US" sz="2400" dirty="0" err="1" smtClean="0">
                <a:latin typeface="Franklin Gothic Demi Cond" pitchFamily="34" charset="0"/>
              </a:rPr>
              <a:t>Marilah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kita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dirikan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bagi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kita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sebuah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kota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dengan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sebuah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menara</a:t>
            </a:r>
            <a:r>
              <a:rPr lang="en-US" sz="2400" dirty="0" smtClean="0">
                <a:latin typeface="Franklin Gothic Demi Cond" pitchFamily="34" charset="0"/>
              </a:rPr>
              <a:t> yang </a:t>
            </a:r>
            <a:r>
              <a:rPr lang="en-US" sz="2400" dirty="0" err="1" smtClean="0">
                <a:latin typeface="Franklin Gothic Demi Cond" pitchFamily="34" charset="0"/>
              </a:rPr>
              <a:t>puncaknya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sampai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ke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langit</a:t>
            </a:r>
            <a:r>
              <a:rPr lang="en-US" sz="2400" dirty="0" smtClean="0">
                <a:latin typeface="Franklin Gothic Demi Cond" pitchFamily="34" charset="0"/>
              </a:rPr>
              <a:t>, </a:t>
            </a:r>
            <a:r>
              <a:rPr lang="en-US" sz="2400" dirty="0" err="1" smtClean="0">
                <a:latin typeface="Franklin Gothic Demi Cond" pitchFamily="34" charset="0"/>
              </a:rPr>
              <a:t>dan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marilah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kita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cari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nama</a:t>
            </a:r>
            <a:r>
              <a:rPr lang="en-US" sz="2400" dirty="0" smtClean="0">
                <a:latin typeface="Franklin Gothic Demi Cond" pitchFamily="34" charset="0"/>
              </a:rPr>
              <a:t>, </a:t>
            </a:r>
            <a:r>
              <a:rPr lang="en-US" sz="2400" dirty="0" err="1" smtClean="0">
                <a:latin typeface="Franklin Gothic Demi Cond" pitchFamily="34" charset="0"/>
              </a:rPr>
              <a:t>supaya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kita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jangan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terserak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ke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seluruh</a:t>
            </a:r>
            <a:r>
              <a:rPr lang="en-US" sz="2400" dirty="0" smtClean="0">
                <a:latin typeface="Franklin Gothic Demi Cond" pitchFamily="34" charset="0"/>
              </a:rPr>
              <a:t> </a:t>
            </a:r>
            <a:r>
              <a:rPr lang="en-US" sz="2400" dirty="0" err="1" smtClean="0">
                <a:latin typeface="Franklin Gothic Demi Cond" pitchFamily="34" charset="0"/>
              </a:rPr>
              <a:t>bumi</a:t>
            </a:r>
            <a:r>
              <a:rPr lang="en-US" sz="2400" dirty="0" smtClean="0">
                <a:latin typeface="Franklin Gothic Demi Cond" pitchFamily="34" charset="0"/>
              </a:rPr>
              <a:t>."</a:t>
            </a:r>
            <a:endParaRPr lang="en-US" sz="2400" dirty="0">
              <a:latin typeface="Franklin Gothic Demi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1714488"/>
            <a:ext cx="6357982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Eras Bold ITC" pitchFamily="34" charset="0"/>
              </a:rPr>
              <a:t>Tuhan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berfirman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kepada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Nuh</a:t>
            </a:r>
            <a:r>
              <a:rPr lang="en-US" sz="2400" dirty="0" smtClean="0">
                <a:latin typeface="Eras Bold ITC" pitchFamily="34" charset="0"/>
              </a:rPr>
              <a:t> agar </a:t>
            </a:r>
            <a:r>
              <a:rPr lang="en-US" sz="2400" dirty="0" err="1" smtClean="0">
                <a:latin typeface="Eras Bold ITC" pitchFamily="34" charset="0"/>
              </a:rPr>
              <a:t>beranak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cucu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dan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penuhi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bumi</a:t>
            </a:r>
            <a:r>
              <a:rPr lang="en-US" sz="2400" dirty="0" smtClean="0">
                <a:latin typeface="Eras Bold ITC" pitchFamily="34" charset="0"/>
              </a:rPr>
              <a:t>, </a:t>
            </a:r>
            <a:r>
              <a:rPr lang="en-US" sz="2400" dirty="0" err="1" smtClean="0">
                <a:latin typeface="Eras Bold ITC" pitchFamily="34" charset="0"/>
              </a:rPr>
              <a:t>itu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berarti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mereka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harus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menyebar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ke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seluruh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bumi</a:t>
            </a:r>
            <a:r>
              <a:rPr lang="en-US" sz="2400" dirty="0" smtClean="0">
                <a:latin typeface="Eras Bold ITC" pitchFamily="34" charset="0"/>
              </a:rPr>
              <a:t>, </a:t>
            </a:r>
            <a:r>
              <a:rPr lang="en-US" sz="2400" dirty="0" err="1" smtClean="0">
                <a:latin typeface="Eras Bold ITC" pitchFamily="34" charset="0"/>
              </a:rPr>
              <a:t>tetapi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para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pembangun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menara</a:t>
            </a:r>
            <a:r>
              <a:rPr lang="en-US" sz="2400" dirty="0" smtClean="0">
                <a:latin typeface="Eras Bold ITC" pitchFamily="34" charset="0"/>
              </a:rPr>
              <a:t> Babel </a:t>
            </a:r>
            <a:r>
              <a:rPr lang="en-US" sz="2400" dirty="0" err="1" smtClean="0">
                <a:latin typeface="Eras Bold ITC" pitchFamily="34" charset="0"/>
              </a:rPr>
              <a:t>merencanakan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hal</a:t>
            </a:r>
            <a:r>
              <a:rPr lang="en-US" sz="2400" dirty="0" smtClean="0">
                <a:latin typeface="Eras Bold ITC" pitchFamily="34" charset="0"/>
              </a:rPr>
              <a:t> yang </a:t>
            </a:r>
            <a:r>
              <a:rPr lang="en-US" sz="2400" dirty="0" err="1" smtClean="0">
                <a:latin typeface="Eras Bold ITC" pitchFamily="34" charset="0"/>
              </a:rPr>
              <a:t>berlawanan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dengan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perintah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Tuhan</a:t>
            </a:r>
            <a:r>
              <a:rPr lang="en-US" sz="2400" dirty="0" smtClean="0">
                <a:latin typeface="Eras Bold ITC" pitchFamily="34" charset="0"/>
              </a:rPr>
              <a:t>.</a:t>
            </a:r>
          </a:p>
        </p:txBody>
      </p:sp>
      <p:pic>
        <p:nvPicPr>
          <p:cNvPr id="5122" name="Picture 2" descr="Sejarah Babilonia, Hammurabi dan Menara Babel di Mesopotamia - ikons.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1785950" cy="2232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renungan harian air hidup hari ini - Nuh Dipuji oleh Tuhan Karena Ketaatan  Mutlak-Nya kepada Tuhan"/>
          <p:cNvPicPr>
            <a:picLocks noChangeAspect="1" noChangeArrowheads="1"/>
          </p:cNvPicPr>
          <p:nvPr/>
        </p:nvPicPr>
        <p:blipFill>
          <a:blip r:embed="rId5"/>
          <a:srcRect l="10547" r="24999"/>
          <a:stretch>
            <a:fillRect/>
          </a:stretch>
        </p:blipFill>
        <p:spPr bwMode="auto">
          <a:xfrm>
            <a:off x="6521663" y="1857364"/>
            <a:ext cx="2388710" cy="2084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5786446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	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N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iat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tindakan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orang-orang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ini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[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Kejadian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11:1-4] </a:t>
            </a:r>
            <a:r>
              <a:rPr lang="en-U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menggemakan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niat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dan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tindakan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Tuhan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dalam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kisah</a:t>
            </a:r>
            <a:r>
              <a:rPr lang="en-U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Penciptaan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kalimat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yang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mereka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gunakan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adalah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: "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mereka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berkata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“: “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Marilah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kita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membuat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“, “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Marilah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kita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cari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nama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.” </a:t>
            </a:r>
            <a:endParaRPr 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itchFamily="34" charset="0"/>
            </a:endParaRPr>
          </a:p>
          <a:p>
            <a:pPr>
              <a:buNone/>
            </a:pPr>
            <a:endParaRPr lang="en-US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itchFamily="34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semua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kalimat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gunakan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ini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terkandung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AMBISI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terdalam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yaitu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menyamai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bahkan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menggantikan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Tuhan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[Kita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tahu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siapa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dibalik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semua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yang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mengilhami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rencana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ini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dialah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Lusifer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yang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telah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diusir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dari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surga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].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itchFamily="34" charset="0"/>
            </a:endParaRPr>
          </a:p>
        </p:txBody>
      </p:sp>
      <p:pic>
        <p:nvPicPr>
          <p:cNvPr id="4100" name="Picture 4" descr="Aerodynamic's: Tower Of Babel"/>
          <p:cNvPicPr>
            <a:picLocks noChangeAspect="1" noChangeArrowheads="1"/>
          </p:cNvPicPr>
          <p:nvPr/>
        </p:nvPicPr>
        <p:blipFill>
          <a:blip r:embed="rId2"/>
          <a:srcRect l="10714" r="16428"/>
          <a:stretch>
            <a:fillRect/>
          </a:stretch>
        </p:blipFill>
        <p:spPr bwMode="auto">
          <a:xfrm>
            <a:off x="6025567" y="1613914"/>
            <a:ext cx="2761275" cy="4396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bg1"/>
                </a:solidFill>
                <a:latin typeface="Bernard MT Condensed" pitchFamily="18" charset="0"/>
              </a:rPr>
              <a:t>Ambisi para pembangun menara Babel salah alamat. Namun, </a:t>
            </a:r>
            <a:br>
              <a:rPr lang="sv-SE" sz="2800" dirty="0" smtClean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sv-SE" sz="2800" dirty="0" smtClean="0">
                <a:solidFill>
                  <a:schemeClr val="bg1"/>
                </a:solidFill>
                <a:latin typeface="Bernard MT Condensed" pitchFamily="18" charset="0"/>
              </a:rPr>
              <a:t>sangatlah jelas apa yang mendasari tindakan mereka: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Eras Bold ITC" pitchFamily="34" charset="0"/>
              </a:rPr>
              <a:t>Memori</a:t>
            </a:r>
            <a:r>
              <a:rPr lang="en-US" sz="2400" dirty="0" smtClean="0">
                <a:latin typeface="Eras Bold ITC" pitchFamily="34" charset="0"/>
              </a:rPr>
              <a:t> Air Bah </a:t>
            </a:r>
            <a:r>
              <a:rPr lang="en-US" sz="2400" dirty="0" err="1" smtClean="0">
                <a:latin typeface="Eras Bold ITC" pitchFamily="34" charset="0"/>
              </a:rPr>
              <a:t>pasti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berperan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dalam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proyek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mereka</a:t>
            </a:r>
            <a:r>
              <a:rPr lang="en-US" sz="2400" dirty="0" smtClean="0">
                <a:latin typeface="Eras Demi ITC" pitchFamily="34" charset="0"/>
              </a:rPr>
              <a:t>, </a:t>
            </a:r>
            <a:r>
              <a:rPr lang="en-US" sz="2400" dirty="0" err="1" smtClean="0">
                <a:latin typeface="Eras Demi ITC" pitchFamily="34" charset="0"/>
              </a:rPr>
              <a:t>dunia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telah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diporakporandakan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oleh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datangnya</a:t>
            </a:r>
            <a:r>
              <a:rPr lang="en-US" sz="2400" dirty="0" smtClean="0">
                <a:latin typeface="Eras Demi ITC" pitchFamily="34" charset="0"/>
              </a:rPr>
              <a:t> Air Bah.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Eras Demi ITC" pitchFamily="34" charset="0"/>
              </a:rPr>
              <a:t>Mereka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membangun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menara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tinggi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untuk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dapat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terhindar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dari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banjir</a:t>
            </a:r>
            <a:r>
              <a:rPr lang="en-US" sz="2400" dirty="0" smtClean="0">
                <a:latin typeface="Eras Demi ITC" pitchFamily="34" charset="0"/>
              </a:rPr>
              <a:t> lain, yang </a:t>
            </a:r>
            <a:r>
              <a:rPr lang="en-US" sz="2400" dirty="0" err="1" smtClean="0">
                <a:latin typeface="Eras Demi ITC" pitchFamily="34" charset="0"/>
              </a:rPr>
              <a:t>akan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datang</a:t>
            </a:r>
            <a:r>
              <a:rPr lang="en-US" sz="2400" dirty="0" smtClean="0">
                <a:latin typeface="Eras Demi ITC" pitchFamily="34" charset="0"/>
              </a:rPr>
              <a:t>, </a:t>
            </a:r>
            <a:r>
              <a:rPr lang="en-US" sz="2400" dirty="0" err="1" smtClean="0">
                <a:latin typeface="Gill Sans Ultra Bold Condensed" pitchFamily="34" charset="0"/>
              </a:rPr>
              <a:t>mereka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lupa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atau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bahkan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melupakan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janji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Tuhan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tanda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pelangi</a:t>
            </a:r>
            <a:r>
              <a:rPr lang="en-US" sz="2400" dirty="0" smtClean="0">
                <a:latin typeface="Gill Sans Ultra Bold Condensed" pitchFamily="34" charset="0"/>
              </a:rPr>
              <a:t> yang </a:t>
            </a:r>
            <a:r>
              <a:rPr lang="en-US" sz="2400" dirty="0" err="1" smtClean="0">
                <a:latin typeface="Gill Sans Ultra Bold Condensed" pitchFamily="34" charset="0"/>
              </a:rPr>
              <a:t>Tuhan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berikan</a:t>
            </a:r>
            <a:r>
              <a:rPr lang="en-US" sz="2400" dirty="0" smtClean="0">
                <a:latin typeface="Gill Sans Ultra Bold Condensed" pitchFamily="34" charset="0"/>
              </a:rPr>
              <a:t>.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Eras Demi ITC" pitchFamily="34" charset="0"/>
              </a:rPr>
              <a:t>lngatan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tentang</a:t>
            </a:r>
            <a:r>
              <a:rPr lang="en-US" sz="2400" dirty="0" smtClean="0">
                <a:latin typeface="Eras Demi ITC" pitchFamily="34" charset="0"/>
              </a:rPr>
              <a:t> Air Bah </a:t>
            </a:r>
            <a:r>
              <a:rPr lang="en-US" sz="2400" dirty="0" err="1" smtClean="0">
                <a:latin typeface="Eras Demi ITC" pitchFamily="34" charset="0"/>
              </a:rPr>
              <a:t>telah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dilestarikan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dalam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tradisi</a:t>
            </a:r>
            <a:r>
              <a:rPr lang="en-US" sz="2400" dirty="0" smtClean="0">
                <a:latin typeface="Eras Demi ITC" pitchFamily="34" charset="0"/>
              </a:rPr>
              <a:t> Babel, </a:t>
            </a:r>
            <a:r>
              <a:rPr lang="en-US" sz="2400" dirty="0" err="1" smtClean="0">
                <a:latin typeface="Eras Demi ITC" pitchFamily="34" charset="0"/>
              </a:rPr>
              <a:t>namun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telah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menyimpang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dari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maksud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Tuhan</a:t>
            </a:r>
            <a:r>
              <a:rPr lang="en-US" sz="2400" dirty="0" smtClean="0">
                <a:latin typeface="Eras Demi ITC" pitchFamily="34" charset="0"/>
              </a:rPr>
              <a:t>. </a:t>
            </a:r>
            <a:r>
              <a:rPr lang="en-US" sz="2400" dirty="0" err="1" smtClean="0">
                <a:latin typeface="Impact" pitchFamily="34" charset="0"/>
              </a:rPr>
              <a:t>Upaya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ke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atas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untuk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mencapai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surga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dan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merebut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Tuhan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ini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memang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akan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menjadi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ciri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semangat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Babilon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hingga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zaman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akhir</a:t>
            </a:r>
            <a:r>
              <a:rPr lang="en-US" sz="2400" dirty="0" smtClean="0">
                <a:latin typeface="Eras Demi ITC" pitchFamily="34" charset="0"/>
              </a:rPr>
              <a:t>.</a:t>
            </a:r>
            <a:endParaRPr lang="en-US" sz="2400" dirty="0">
              <a:latin typeface="Eras Demi IT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158" y="3000372"/>
            <a:ext cx="6715172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Berlin Sans FB" pitchFamily="34" charset="0"/>
              </a:rPr>
              <a:t>Ketika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Nebukadnezar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mendirikan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patung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emasnya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mungkin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tempat</a:t>
            </a:r>
            <a:r>
              <a:rPr lang="en-US" sz="2400" dirty="0" smtClean="0">
                <a:latin typeface="Berlin Sans FB" pitchFamily="34" charset="0"/>
              </a:rPr>
              <a:t> yang </a:t>
            </a:r>
            <a:r>
              <a:rPr lang="en-US" sz="2400" dirty="0" err="1" smtClean="0">
                <a:latin typeface="Berlin Sans FB" pitchFamily="34" charset="0"/>
              </a:rPr>
              <a:t>sama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di</a:t>
            </a:r>
            <a:r>
              <a:rPr lang="en-US" sz="2400" dirty="0" smtClean="0">
                <a:latin typeface="Berlin Sans FB" pitchFamily="34" charset="0"/>
              </a:rPr>
              <a:t> "</a:t>
            </a:r>
            <a:r>
              <a:rPr lang="en-US" sz="2400" dirty="0" err="1" smtClean="0">
                <a:latin typeface="Berlin Sans FB" pitchFamily="34" charset="0"/>
              </a:rPr>
              <a:t>dataran</a:t>
            </a:r>
            <a:r>
              <a:rPr lang="en-US" sz="2400" dirty="0" smtClean="0">
                <a:latin typeface="Berlin Sans FB" pitchFamily="34" charset="0"/>
              </a:rPr>
              <a:t>" yang </a:t>
            </a:r>
            <a:r>
              <a:rPr lang="en-US" sz="2400" dirty="0" err="1" smtClean="0">
                <a:latin typeface="Berlin Sans FB" pitchFamily="34" charset="0"/>
              </a:rPr>
              <a:t>sama</a:t>
            </a:r>
            <a:r>
              <a:rPr lang="en-US" sz="2400" dirty="0" smtClean="0">
                <a:latin typeface="Berlin Sans FB" pitchFamily="34" charset="0"/>
              </a:rPr>
              <a:t>, </a:t>
            </a:r>
            <a:r>
              <a:rPr lang="en-US" sz="2400" dirty="0" err="1" smtClean="0">
                <a:latin typeface="Berlin Sans FB" pitchFamily="34" charset="0"/>
              </a:rPr>
              <a:t>patung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ini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didirikan</a:t>
            </a:r>
            <a:r>
              <a:rPr lang="en-US" sz="2400" dirty="0" smtClean="0">
                <a:latin typeface="Berlin Sans FB" pitchFamily="34" charset="0"/>
              </a:rPr>
              <a:t>. </a:t>
            </a:r>
            <a:r>
              <a:rPr lang="en-US" sz="2400" dirty="0" err="1" smtClean="0">
                <a:latin typeface="Berlin Sans FB" pitchFamily="34" charset="0"/>
              </a:rPr>
              <a:t>Dalam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penglihatannya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tentang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akhir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zaman</a:t>
            </a:r>
            <a:r>
              <a:rPr lang="en-US" sz="2400" dirty="0" smtClean="0">
                <a:latin typeface="Berlin Sans FB" pitchFamily="34" charset="0"/>
              </a:rPr>
              <a:t>, Daniel </a:t>
            </a:r>
            <a:r>
              <a:rPr lang="en-US" sz="2400" dirty="0" err="1" smtClean="0">
                <a:latin typeface="Berlin Sans FB" pitchFamily="34" charset="0"/>
              </a:rPr>
              <a:t>melihat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skenario</a:t>
            </a:r>
            <a:r>
              <a:rPr lang="en-US" sz="2400" dirty="0" smtClean="0">
                <a:latin typeface="Berlin Sans FB" pitchFamily="34" charset="0"/>
              </a:rPr>
              <a:t> yang </a:t>
            </a:r>
            <a:r>
              <a:rPr lang="en-US" sz="2400" dirty="0" err="1" smtClean="0">
                <a:latin typeface="Berlin Sans FB" pitchFamily="34" charset="0"/>
              </a:rPr>
              <a:t>sama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dari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bangsa-bangsa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di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bumi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berkumpul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bersama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untuk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mencapai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persatuan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melawan</a:t>
            </a:r>
            <a:r>
              <a:rPr lang="en-US" sz="2400" dirty="0" smtClean="0">
                <a:latin typeface="Berlin Sans FB" pitchFamily="34" charset="0"/>
              </a:rPr>
              <a:t> Allah [Daniel 2:43, Daniel 11:43-45; </a:t>
            </a:r>
            <a:r>
              <a:rPr lang="en-US" sz="2400" dirty="0" err="1" smtClean="0">
                <a:latin typeface="Berlin Sans FB" pitchFamily="34" charset="0"/>
              </a:rPr>
              <a:t>Wahyu</a:t>
            </a:r>
            <a:r>
              <a:rPr lang="en-US" sz="2400" dirty="0" smtClean="0">
                <a:latin typeface="Berlin Sans FB" pitchFamily="34" charset="0"/>
              </a:rPr>
              <a:t> 16:15,16], </a:t>
            </a:r>
            <a:r>
              <a:rPr lang="en-US" sz="2400" dirty="0" err="1" smtClean="0">
                <a:latin typeface="Berlin Sans FB" pitchFamily="34" charset="0"/>
              </a:rPr>
              <a:t>namun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upaya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ini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pada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akhirnya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akan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gagal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seperti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halnya</a:t>
            </a:r>
            <a:r>
              <a:rPr lang="en-US" sz="2400" dirty="0" smtClean="0">
                <a:latin typeface="Berlin Sans FB" pitchFamily="34" charset="0"/>
              </a:rPr>
              <a:t> </a:t>
            </a:r>
            <a:r>
              <a:rPr lang="en-US" sz="2400" dirty="0" err="1" smtClean="0">
                <a:latin typeface="Berlin Sans FB" pitchFamily="34" charset="0"/>
              </a:rPr>
              <a:t>menara</a:t>
            </a:r>
            <a:r>
              <a:rPr lang="en-US" sz="2400" dirty="0" smtClean="0">
                <a:latin typeface="Berlin Sans FB" pitchFamily="34" charset="0"/>
              </a:rPr>
              <a:t> Babel.</a:t>
            </a:r>
            <a:endParaRPr lang="en-US" sz="2400" dirty="0"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0298" y="571480"/>
            <a:ext cx="6286512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Gill Sans Ultra Bold Condensed" pitchFamily="34" charset="0"/>
              </a:rPr>
              <a:t>Referensi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Sinear</a:t>
            </a:r>
            <a:r>
              <a:rPr lang="en-US" sz="2400" dirty="0" smtClean="0">
                <a:latin typeface="Gill Sans Ultra Bold Condensed" pitchFamily="34" charset="0"/>
              </a:rPr>
              <a:t> yang </a:t>
            </a:r>
            <a:r>
              <a:rPr lang="en-US" sz="2400" dirty="0" err="1" smtClean="0">
                <a:latin typeface="Gill Sans Ultra Bold Condensed" pitchFamily="34" charset="0"/>
              </a:rPr>
              <a:t>menjadi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tempat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menara</a:t>
            </a:r>
            <a:r>
              <a:rPr lang="en-US" sz="2400" dirty="0" smtClean="0">
                <a:latin typeface="Gill Sans Ultra Bold Condensed" pitchFamily="34" charset="0"/>
              </a:rPr>
              <a:t> Babel </a:t>
            </a:r>
            <a:r>
              <a:rPr lang="en-US" sz="2400" dirty="0" err="1" smtClean="0">
                <a:latin typeface="Gill Sans Ultra Bold Condensed" pitchFamily="34" charset="0"/>
              </a:rPr>
              <a:t>dibangun</a:t>
            </a:r>
            <a:r>
              <a:rPr lang="en-US" sz="2400" dirty="0" smtClean="0">
                <a:latin typeface="Gill Sans Ultra Bold Condensed" pitchFamily="34" charset="0"/>
              </a:rPr>
              <a:t>, </a:t>
            </a:r>
            <a:r>
              <a:rPr lang="en-US" sz="2400" dirty="0" err="1" smtClean="0">
                <a:latin typeface="Gill Sans Ultra Bold Condensed" pitchFamily="34" charset="0"/>
              </a:rPr>
              <a:t>muncul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kembali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dalam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kitab</a:t>
            </a:r>
            <a:r>
              <a:rPr lang="en-US" sz="2400" dirty="0" smtClean="0">
                <a:latin typeface="Gill Sans Ultra Bold Condensed" pitchFamily="34" charset="0"/>
              </a:rPr>
              <a:t> Daniel yang </a:t>
            </a:r>
            <a:r>
              <a:rPr lang="en-US" sz="2400" dirty="0" err="1" smtClean="0">
                <a:latin typeface="Gill Sans Ultra Bold Condensed" pitchFamily="34" charset="0"/>
              </a:rPr>
              <a:t>menunjuk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tempat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mana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Nebukadnezar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membawa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barang-barang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dari</a:t>
            </a:r>
            <a:r>
              <a:rPr lang="en-US" sz="2400" dirty="0" smtClean="0">
                <a:latin typeface="Gill Sans Ultra Bold Condensed" pitchFamily="34" charset="0"/>
              </a:rPr>
              <a:t> Bait </a:t>
            </a:r>
            <a:r>
              <a:rPr lang="en-US" sz="2400" dirty="0" err="1" smtClean="0">
                <a:latin typeface="Gill Sans Ultra Bold Condensed" pitchFamily="34" charset="0"/>
              </a:rPr>
              <a:t>Suci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Yerusalem</a:t>
            </a:r>
            <a:r>
              <a:rPr lang="en-US" sz="2400" dirty="0" smtClean="0">
                <a:latin typeface="Gill Sans Ultra Bold Condensed" pitchFamily="34" charset="0"/>
              </a:rPr>
              <a:t> [Daniel 1:2]. </a:t>
            </a:r>
            <a:endParaRPr lang="en-US" sz="2400" dirty="0">
              <a:latin typeface="Gill Sans Ultra Bold Condensed" pitchFamily="34" charset="0"/>
            </a:endParaRPr>
          </a:p>
        </p:txBody>
      </p:sp>
      <p:pic>
        <p:nvPicPr>
          <p:cNvPr id="2050" name="Picture 2" descr="Bacaan I, Selasa, 23 November 2021, Klemens I (Paus dan Martir), Kolumbanus  (Abas) (Dan. 2:31-45) - Katolikku"/>
          <p:cNvPicPr>
            <a:picLocks noChangeAspect="1" noChangeArrowheads="1"/>
          </p:cNvPicPr>
          <p:nvPr/>
        </p:nvPicPr>
        <p:blipFill>
          <a:blip r:embed="rId3" cstate="print"/>
          <a:srcRect l="16448" r="23244"/>
          <a:stretch>
            <a:fillRect/>
          </a:stretch>
        </p:blipFill>
        <p:spPr bwMode="auto">
          <a:xfrm>
            <a:off x="7286644" y="3000372"/>
            <a:ext cx="1571657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Sejarah Babilonia, Hammurabi dan Menara Babel di Mesopotamia - ikons.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1857356" cy="2321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a Pengakuan Yesus Dalam Alkitab Bahwa Dia Beragama Kristen? | REC -  Reformed Exodus Community"/>
          <p:cNvPicPr>
            <a:picLocks noChangeAspect="1" noChangeArrowheads="1"/>
          </p:cNvPicPr>
          <p:nvPr/>
        </p:nvPicPr>
        <p:blipFill>
          <a:blip r:embed="rId2"/>
          <a:srcRect l="11202" r="10963"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5043494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Eras Bold ITC" pitchFamily="34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Impact" pitchFamily="34" charset="0"/>
              </a:rPr>
              <a:t>Rancangan</a:t>
            </a: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mpact" pitchFamily="34" charset="0"/>
              </a:rPr>
              <a:t>manusia</a:t>
            </a: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mpact" pitchFamily="34" charset="0"/>
              </a:rPr>
              <a:t>bisa</a:t>
            </a: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mpact" pitchFamily="34" charset="0"/>
              </a:rPr>
              <a:t>gagal</a:t>
            </a: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Impact" pitchFamily="34" charset="0"/>
              </a:rPr>
              <a:t>tetapi</a:t>
            </a: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mpact" pitchFamily="34" charset="0"/>
              </a:rPr>
              <a:t>rancangan</a:t>
            </a: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mpact" pitchFamily="34" charset="0"/>
              </a:rPr>
              <a:t>Tuhan</a:t>
            </a: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mpact" pitchFamily="34" charset="0"/>
              </a:rPr>
              <a:t>takkan</a:t>
            </a: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mpact" pitchFamily="34" charset="0"/>
              </a:rPr>
              <a:t>gagal</a:t>
            </a:r>
            <a:r>
              <a:rPr lang="en-US" dirty="0" smtClean="0">
                <a:solidFill>
                  <a:srgbClr val="002060"/>
                </a:solidFill>
                <a:latin typeface="Impact" pitchFamily="34" charset="0"/>
              </a:rPr>
              <a:t>. </a:t>
            </a:r>
            <a:endParaRPr lang="en-US" dirty="0" smtClean="0">
              <a:solidFill>
                <a:srgbClr val="002060"/>
              </a:solidFill>
              <a:latin typeface="Impact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Eras Bold ITC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Eras Bold ITC" pitchFamily="34" charset="0"/>
              </a:rPr>
              <a:t>	</a:t>
            </a:r>
            <a:r>
              <a:rPr lang="en-US" dirty="0" err="1" smtClean="0">
                <a:solidFill>
                  <a:srgbClr val="C00000"/>
                </a:solidFill>
                <a:latin typeface="Eras Bold ITC" pitchFamily="34" charset="0"/>
              </a:rPr>
              <a:t>Rancangan</a:t>
            </a:r>
            <a:r>
              <a:rPr lang="en-US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itchFamily="34" charset="0"/>
              </a:rPr>
              <a:t>manusia</a:t>
            </a:r>
            <a:r>
              <a:rPr lang="en-US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itchFamily="34" charset="0"/>
              </a:rPr>
              <a:t>dapat</a:t>
            </a:r>
            <a:r>
              <a:rPr lang="en-US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itchFamily="34" charset="0"/>
              </a:rPr>
              <a:t>mengandung</a:t>
            </a:r>
            <a:r>
              <a:rPr lang="en-US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Eras Bold ITC" pitchFamily="34" charset="0"/>
              </a:rPr>
              <a:t>niat</a:t>
            </a:r>
            <a:r>
              <a:rPr lang="en-US" dirty="0" smtClean="0">
                <a:solidFill>
                  <a:srgbClr val="C00000"/>
                </a:solidFill>
                <a:latin typeface="Eras Bold ITC" pitchFamily="34" charset="0"/>
              </a:rPr>
              <a:t> yang </a:t>
            </a:r>
            <a:r>
              <a:rPr lang="en-US" dirty="0" err="1" smtClean="0">
                <a:solidFill>
                  <a:srgbClr val="C00000"/>
                </a:solidFill>
                <a:latin typeface="Eras Bold ITC" pitchFamily="34" charset="0"/>
              </a:rPr>
              <a:t>buruk</a:t>
            </a:r>
            <a:r>
              <a:rPr lang="en-US" dirty="0" smtClean="0">
                <a:solidFill>
                  <a:srgbClr val="C00000"/>
                </a:solidFill>
                <a:latin typeface="Eras Bold ITC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Eras Bold ITC" pitchFamily="34" charset="0"/>
              </a:rPr>
              <a:t>tetapi</a:t>
            </a:r>
            <a:r>
              <a:rPr lang="en-US" dirty="0" smtClean="0">
                <a:solidFill>
                  <a:srgbClr val="7030A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Eras Bold ITC" pitchFamily="34" charset="0"/>
              </a:rPr>
              <a:t>rancangan</a:t>
            </a:r>
            <a:r>
              <a:rPr lang="en-US" dirty="0" smtClean="0">
                <a:solidFill>
                  <a:srgbClr val="7030A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Eras Bold ITC" pitchFamily="34" charset="0"/>
              </a:rPr>
              <a:t>Tuhan</a:t>
            </a:r>
            <a:r>
              <a:rPr lang="en-US" dirty="0" smtClean="0">
                <a:solidFill>
                  <a:srgbClr val="7030A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Eras Bold ITC" pitchFamily="34" charset="0"/>
              </a:rPr>
              <a:t>adalah</a:t>
            </a:r>
            <a:r>
              <a:rPr lang="en-US" dirty="0" smtClean="0">
                <a:solidFill>
                  <a:srgbClr val="7030A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Eras Bold ITC" pitchFamily="34" charset="0"/>
              </a:rPr>
              <a:t>damai</a:t>
            </a:r>
            <a:r>
              <a:rPr lang="en-US" dirty="0" smtClean="0">
                <a:solidFill>
                  <a:srgbClr val="7030A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Eras Bold ITC" pitchFamily="34" charset="0"/>
              </a:rPr>
              <a:t>dan</a:t>
            </a:r>
            <a:r>
              <a:rPr lang="en-US" dirty="0" smtClean="0">
                <a:solidFill>
                  <a:srgbClr val="7030A0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Eras Bold ITC" pitchFamily="34" charset="0"/>
              </a:rPr>
              <a:t>sejahtera</a:t>
            </a:r>
            <a:r>
              <a:rPr lang="en-US" dirty="0" smtClean="0">
                <a:solidFill>
                  <a:srgbClr val="C00000"/>
                </a:solidFill>
                <a:latin typeface="Eras Bold ITC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Eras Bold ITC" pitchFamily="34" charset="0"/>
              </a:rPr>
              <a:t>KEJADIAN 11:9</a:t>
            </a:r>
            <a:endParaRPr lang="en-US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47187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	“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Itulah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sebabnya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sampai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sekarang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nama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kota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itu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disebut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Babel,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karena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di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situlah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dikacaubalaukan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TUHAN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bahasa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seluruh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bumi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situlah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mereka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diserakkan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TUHAN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ke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seluruh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ras Bold ITC" pitchFamily="34" charset="0"/>
              </a:rPr>
              <a:t>bumi</a:t>
            </a:r>
            <a:r>
              <a:rPr lang="en-US" dirty="0" smtClean="0">
                <a:solidFill>
                  <a:schemeClr val="bg1"/>
                </a:solidFill>
                <a:latin typeface="Eras Bold ITC" pitchFamily="34" charset="0"/>
              </a:rPr>
              <a:t>”.</a:t>
            </a:r>
            <a:endParaRPr lang="en-US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88"/>
            <a:ext cx="576064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>
                <a:solidFill>
                  <a:srgbClr val="FFFF00"/>
                </a:solidFill>
                <a:latin typeface="Impact" pitchFamily="34" charset="0"/>
              </a:rPr>
              <a:t>BAIKLAH KITA TURUN</a:t>
            </a:r>
            <a:br>
              <a:rPr lang="fi-FI" sz="32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fi-FI" sz="2800" dirty="0" smtClean="0">
                <a:solidFill>
                  <a:schemeClr val="bg1"/>
                </a:solidFill>
                <a:latin typeface="Bernard MT Condensed" pitchFamily="18" charset="0"/>
              </a:rPr>
              <a:t>Rabu, 27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1928802"/>
            <a:ext cx="6286544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Pencipta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tidak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dapat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dibandingkan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dengan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ciptaan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itu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seperti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bumi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dan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erlin Sans FB Demi" pitchFamily="34" charset="0"/>
              </a:rPr>
              <a:t>langit</a:t>
            </a: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. </a:t>
            </a:r>
            <a:endParaRPr lang="en-US" dirty="0" smtClean="0">
              <a:solidFill>
                <a:srgbClr val="C00000"/>
              </a:solidFill>
              <a:latin typeface="Berlin Sans FB Demi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Berlin Sans FB Demi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Berlin Sans FB Demi" pitchFamily="34" charset="0"/>
              </a:rPr>
              <a:t>	</a:t>
            </a:r>
            <a:r>
              <a:rPr lang="en-US" dirty="0" smtClean="0">
                <a:latin typeface="Berlin Sans FB" pitchFamily="34" charset="0"/>
              </a:rPr>
              <a:t>Kita </a:t>
            </a:r>
            <a:r>
              <a:rPr lang="en-US" dirty="0" err="1" smtClean="0">
                <a:latin typeface="Berlin Sans FB" pitchFamily="34" charset="0"/>
              </a:rPr>
              <a:t>selalu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berada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dalam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jangkauan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Tuhan</a:t>
            </a:r>
            <a:r>
              <a:rPr lang="en-US" dirty="0" smtClean="0">
                <a:latin typeface="Berlin Sans FB" pitchFamily="34" charset="0"/>
              </a:rPr>
              <a:t>, </a:t>
            </a:r>
            <a:r>
              <a:rPr lang="en-US" dirty="0" err="1" smtClean="0">
                <a:latin typeface="Berlin Sans FB" pitchFamily="34" charset="0"/>
              </a:rPr>
              <a:t>tetapi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kita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tidak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dapat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menjangkau-Nya</a:t>
            </a:r>
            <a:r>
              <a:rPr lang="en-US" dirty="0" smtClean="0">
                <a:latin typeface="Berlin Sans FB" pitchFamily="34" charset="0"/>
              </a:rPr>
              <a:t>. </a:t>
            </a:r>
            <a:r>
              <a:rPr lang="en-US" dirty="0" smtClean="0">
                <a:latin typeface="Impact" pitchFamily="34" charset="0"/>
              </a:rPr>
              <a:t>Kita </a:t>
            </a:r>
            <a:r>
              <a:rPr lang="en-US" dirty="0" err="1" smtClean="0">
                <a:latin typeface="Impact" pitchFamily="34" charset="0"/>
              </a:rPr>
              <a:t>dapat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menjangkau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Tuhan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hanya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bilamana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Ia</a:t>
            </a:r>
            <a:r>
              <a:rPr lang="en-US" dirty="0" smtClean="0">
                <a:latin typeface="Impact" pitchFamily="34" charset="0"/>
              </a:rPr>
              <a:t> </a:t>
            </a:r>
            <a:r>
              <a:rPr lang="en-US" dirty="0" err="1" smtClean="0">
                <a:latin typeface="Impact" pitchFamily="34" charset="0"/>
              </a:rPr>
              <a:t>menghendakinya</a:t>
            </a:r>
            <a:r>
              <a:rPr lang="en-US" dirty="0" smtClean="0">
                <a:latin typeface="Impact" pitchFamily="34" charset="0"/>
              </a:rPr>
              <a:t>.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4098" name="AutoShape 2" descr="Al-Quran dan Injil Sepakat - Isa Berkuasa Mencipt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Al-Quran dan Injil Sepakat - Isa Berkuasa Mencipta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Allah Pencipta Langit Dan Bumi | Paroki Santo Yosep Purwokerto"/>
          <p:cNvPicPr>
            <a:picLocks noChangeAspect="1" noChangeArrowheads="1"/>
          </p:cNvPicPr>
          <p:nvPr/>
        </p:nvPicPr>
        <p:blipFill>
          <a:blip r:embed="rId4"/>
          <a:srcRect l="40909" r="4545"/>
          <a:stretch>
            <a:fillRect/>
          </a:stretch>
        </p:blipFill>
        <p:spPr bwMode="auto">
          <a:xfrm>
            <a:off x="142844" y="2143116"/>
            <a:ext cx="2928958" cy="4032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3200" dirty="0" smtClean="0">
                <a:latin typeface="Bernard MT Condensed" pitchFamily="18" charset="0"/>
              </a:rPr>
              <a:t>Apa arti perkataan Tuhan "Baiklah Kita turun"? Kejadian 11:5-7, Mazmur 139:7-12</a:t>
            </a:r>
            <a:endParaRPr lang="en-US" sz="3200" dirty="0"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042" y="1928802"/>
            <a:ext cx="7072362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Franklin Gothic Demi" pitchFamily="34" charset="0"/>
              </a:rPr>
              <a:t>Turunnya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Tuhan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adalah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sebuah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penegasan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akan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supremasi-Nya</a:t>
            </a:r>
            <a:r>
              <a:rPr lang="en-US" sz="2600" dirty="0" smtClean="0">
                <a:latin typeface="Franklin Gothic Demi" pitchFamily="34" charset="0"/>
              </a:rPr>
              <a:t>, </a:t>
            </a:r>
            <a:r>
              <a:rPr lang="en-US" sz="2600" dirty="0" err="1" smtClean="0">
                <a:latin typeface="Gill Sans Ultra Bold Condensed" pitchFamily="34" charset="0"/>
              </a:rPr>
              <a:t>bahwa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Tuhan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akan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selalu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berada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di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luar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jangkauan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kita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sebagai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manusia</a:t>
            </a:r>
            <a:r>
              <a:rPr lang="en-US" sz="2600" dirty="0" smtClean="0">
                <a:latin typeface="Franklin Gothic Demi" pitchFamily="34" charset="0"/>
              </a:rPr>
              <a:t>. </a:t>
            </a:r>
            <a:endParaRPr lang="en-US" sz="2600" dirty="0">
              <a:latin typeface="Franklin Gothic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3571876"/>
            <a:ext cx="7072330" cy="2893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Franklin Gothic Demi" pitchFamily="34" charset="0"/>
              </a:rPr>
              <a:t>Segala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upaya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manusia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untuk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naik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kepada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Tuhan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untuk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bertemu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dengan-Nya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di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surga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adalah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sebuah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kesia-siaan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konyol</a:t>
            </a:r>
            <a:r>
              <a:rPr lang="en-US" sz="2600" dirty="0" smtClean="0">
                <a:latin typeface="Franklin Gothic Demi" pitchFamily="34" charset="0"/>
              </a:rPr>
              <a:t>. </a:t>
            </a:r>
            <a:r>
              <a:rPr lang="en-US" sz="2600" dirty="0" err="1" smtClean="0">
                <a:latin typeface="Impact" pitchFamily="34" charset="0"/>
              </a:rPr>
              <a:t>Itulah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sebabnya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untuk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menyelamatkan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kita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Yesus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turun</a:t>
            </a:r>
            <a:r>
              <a:rPr lang="en-US" sz="2600" dirty="0" smtClean="0">
                <a:latin typeface="Franklin Gothic Demi" pitchFamily="34" charset="0"/>
              </a:rPr>
              <a:t>, </a:t>
            </a:r>
            <a:r>
              <a:rPr lang="en-US" sz="2600" dirty="0" err="1" smtClean="0">
                <a:latin typeface="Gill Sans Ultra Bold Condensed" pitchFamily="34" charset="0"/>
              </a:rPr>
              <a:t>Ia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harus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datang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kepada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kita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memang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tidak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ada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cara</a:t>
            </a:r>
            <a:r>
              <a:rPr lang="en-US" sz="2600" dirty="0" smtClean="0">
                <a:latin typeface="Franklin Gothic Demi" pitchFamily="34" charset="0"/>
              </a:rPr>
              <a:t> lain </a:t>
            </a:r>
            <a:r>
              <a:rPr lang="en-US" sz="2600" dirty="0" err="1" smtClean="0">
                <a:latin typeface="Franklin Gothic Demi" pitchFamily="34" charset="0"/>
              </a:rPr>
              <a:t>bagi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Dia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untuk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menyelamatkan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kita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kecuali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dengan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cara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itu</a:t>
            </a:r>
            <a:r>
              <a:rPr lang="en-US" sz="2600" dirty="0" smtClean="0">
                <a:latin typeface="Franklin Gothic Demi" pitchFamily="34" charset="0"/>
              </a:rPr>
              <a:t>. </a:t>
            </a:r>
            <a:endParaRPr lang="en-US" sz="2600" dirty="0">
              <a:latin typeface="Franklin Gothic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1714488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1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48" y="4071942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2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00166" y="428604"/>
            <a:ext cx="7286676" cy="2092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Franklin Gothic Demi" pitchFamily="34" charset="0"/>
              </a:rPr>
              <a:t>Tuhan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tidak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harus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turun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untuk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melihat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kota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menara</a:t>
            </a:r>
            <a:r>
              <a:rPr lang="en-US" sz="2600" dirty="0" smtClean="0">
                <a:latin typeface="Franklin Gothic Demi" pitchFamily="34" charset="0"/>
              </a:rPr>
              <a:t> Babel </a:t>
            </a:r>
            <a:r>
              <a:rPr lang="en-US" sz="2600" dirty="0" err="1" smtClean="0">
                <a:latin typeface="Franklin Gothic Demi" pitchFamily="34" charset="0"/>
              </a:rPr>
              <a:t>sebab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Dia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Mahakuasa</a:t>
            </a:r>
            <a:r>
              <a:rPr lang="en-US" sz="2600" dirty="0" smtClean="0">
                <a:latin typeface="Franklin Gothic Demi" pitchFamily="34" charset="0"/>
              </a:rPr>
              <a:t>, </a:t>
            </a:r>
            <a:r>
              <a:rPr lang="en-US" sz="2600" dirty="0" err="1" smtClean="0">
                <a:latin typeface="Franklin Gothic Demi" pitchFamily="34" charset="0"/>
              </a:rPr>
              <a:t>tetapi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Dia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tetap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melakukannya</a:t>
            </a:r>
            <a:r>
              <a:rPr lang="en-US" sz="2600" dirty="0" smtClean="0">
                <a:latin typeface="Franklin Gothic Demi" pitchFamily="34" charset="0"/>
              </a:rPr>
              <a:t>. </a:t>
            </a:r>
            <a:r>
              <a:rPr lang="en-US" sz="2600" dirty="0" smtClean="0">
                <a:latin typeface="Impact" pitchFamily="34" charset="0"/>
              </a:rPr>
              <a:t>Hal </a:t>
            </a:r>
            <a:r>
              <a:rPr lang="en-US" sz="2600" dirty="0" err="1" smtClean="0">
                <a:latin typeface="Impact" pitchFamily="34" charset="0"/>
              </a:rPr>
              <a:t>ini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menjelaskan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kepada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kita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konsep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tentang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keterlibatan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Tuhan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dengan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umat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manusia</a:t>
            </a:r>
            <a:r>
              <a:rPr lang="en-US" sz="2600" dirty="0" smtClean="0">
                <a:latin typeface="Impact" pitchFamily="34" charset="0"/>
              </a:rPr>
              <a:t>, </a:t>
            </a:r>
            <a:r>
              <a:rPr lang="en-US" sz="2600" dirty="0" err="1" smtClean="0">
                <a:latin typeface="Impact" pitchFamily="34" charset="0"/>
              </a:rPr>
              <a:t>Dia</a:t>
            </a:r>
            <a:r>
              <a:rPr lang="en-US" sz="2600" dirty="0" smtClean="0">
                <a:latin typeface="Impact" pitchFamily="34" charset="0"/>
              </a:rPr>
              <a:t> Allah yang </a:t>
            </a:r>
            <a:r>
              <a:rPr lang="en-US" sz="2600" dirty="0" err="1" smtClean="0">
                <a:latin typeface="Impact" pitchFamily="34" charset="0"/>
              </a:rPr>
              <a:t>peduli</a:t>
            </a:r>
            <a:r>
              <a:rPr lang="en-US" sz="2600" dirty="0" smtClean="0">
                <a:latin typeface="Franklin Gothic Demi" pitchFamily="34" charset="0"/>
              </a:rPr>
              <a:t>. </a:t>
            </a:r>
            <a:endParaRPr lang="en-US" sz="2600" dirty="0">
              <a:latin typeface="Franklin Gothic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2786058"/>
            <a:ext cx="7286676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Eras Bold ITC" pitchFamily="34" charset="0"/>
              </a:rPr>
              <a:t>Turunnya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Tuhan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juga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mengingatkan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kita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pada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prinsip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kebenaran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oleh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iman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dan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proses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kasih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karunia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Tuhan</a:t>
            </a:r>
            <a:r>
              <a:rPr lang="en-US" sz="2600" dirty="0" smtClean="0">
                <a:latin typeface="Franklin Gothic Demi" pitchFamily="34" charset="0"/>
              </a:rPr>
              <a:t>. </a:t>
            </a:r>
            <a:r>
              <a:rPr lang="en-US" sz="2600" dirty="0" err="1" smtClean="0">
                <a:latin typeface="Franklin Gothic Demi" pitchFamily="34" charset="0"/>
              </a:rPr>
              <a:t>Apa</a:t>
            </a:r>
            <a:r>
              <a:rPr lang="en-US" sz="2600" dirty="0" smtClean="0">
                <a:latin typeface="Franklin Gothic Demi" pitchFamily="34" charset="0"/>
              </a:rPr>
              <a:t> pun </a:t>
            </a:r>
            <a:r>
              <a:rPr lang="en-US" sz="2600" dirty="0" err="1" smtClean="0">
                <a:latin typeface="Franklin Gothic Demi" pitchFamily="34" charset="0"/>
              </a:rPr>
              <a:t>pekerjaan</a:t>
            </a:r>
            <a:r>
              <a:rPr lang="en-US" sz="2600" dirty="0" smtClean="0">
                <a:latin typeface="Franklin Gothic Demi" pitchFamily="34" charset="0"/>
              </a:rPr>
              <a:t> yang </a:t>
            </a:r>
            <a:r>
              <a:rPr lang="en-US" sz="2600" dirty="0" err="1" smtClean="0">
                <a:latin typeface="Franklin Gothic Demi" pitchFamily="34" charset="0"/>
              </a:rPr>
              <a:t>kita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lakukan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untuk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Tuhan</a:t>
            </a:r>
            <a:r>
              <a:rPr lang="en-US" sz="2600" dirty="0" smtClean="0">
                <a:latin typeface="Franklin Gothic Demi" pitchFamily="34" charset="0"/>
              </a:rPr>
              <a:t>, </a:t>
            </a:r>
            <a:r>
              <a:rPr lang="en-US" sz="2600" dirty="0" err="1" smtClean="0">
                <a:latin typeface="Franklin Gothic Demi" pitchFamily="34" charset="0"/>
              </a:rPr>
              <a:t>Dia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tetap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harus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turun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untuk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bertemu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dengan</a:t>
            </a:r>
            <a:r>
              <a:rPr lang="en-US" sz="2600" dirty="0" smtClean="0">
                <a:latin typeface="Franklin Gothic Demi" pitchFamily="34" charset="0"/>
              </a:rPr>
              <a:t> </a:t>
            </a:r>
            <a:r>
              <a:rPr lang="en-US" sz="2600" dirty="0" err="1" smtClean="0">
                <a:latin typeface="Franklin Gothic Demi" pitchFamily="34" charset="0"/>
              </a:rPr>
              <a:t>kita</a:t>
            </a:r>
            <a:r>
              <a:rPr lang="en-US" sz="2600" dirty="0" smtClean="0">
                <a:latin typeface="Franklin Gothic Demi" pitchFamily="34" charset="0"/>
              </a:rPr>
              <a:t>. </a:t>
            </a:r>
            <a:r>
              <a:rPr lang="en-US" sz="2600" dirty="0" err="1" smtClean="0">
                <a:latin typeface="Gill Sans Ultra Bold Condensed" pitchFamily="34" charset="0"/>
              </a:rPr>
              <a:t>Bukan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apa</a:t>
            </a:r>
            <a:r>
              <a:rPr lang="en-US" sz="2600" dirty="0" smtClean="0">
                <a:latin typeface="Gill Sans Ultra Bold Condensed" pitchFamily="34" charset="0"/>
              </a:rPr>
              <a:t> yang </a:t>
            </a:r>
            <a:r>
              <a:rPr lang="en-US" sz="2600" dirty="0" err="1" smtClean="0">
                <a:latin typeface="Gill Sans Ultra Bold Condensed" pitchFamily="34" charset="0"/>
              </a:rPr>
              <a:t>kita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lakukan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untuk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Tuhan</a:t>
            </a:r>
            <a:r>
              <a:rPr lang="en-US" sz="2600" dirty="0" smtClean="0">
                <a:latin typeface="Gill Sans Ultra Bold Condensed" pitchFamily="34" charset="0"/>
              </a:rPr>
              <a:t> yang </a:t>
            </a:r>
            <a:r>
              <a:rPr lang="en-US" sz="2600" dirty="0" err="1" smtClean="0">
                <a:latin typeface="Gill Sans Ultra Bold Condensed" pitchFamily="34" charset="0"/>
              </a:rPr>
              <a:t>akan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membawa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kita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kepada-Nya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dan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menuju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penebusan</a:t>
            </a:r>
            <a:r>
              <a:rPr lang="en-US" sz="2600" dirty="0" smtClean="0">
                <a:latin typeface="Franklin Gothic Demi" pitchFamily="34" charset="0"/>
              </a:rPr>
              <a:t>. </a:t>
            </a:r>
            <a:r>
              <a:rPr lang="en-US" sz="2600" dirty="0" err="1" smtClean="0">
                <a:latin typeface="Impact" pitchFamily="34" charset="0"/>
              </a:rPr>
              <a:t>Sebaliknya</a:t>
            </a:r>
            <a:r>
              <a:rPr lang="en-US" sz="2600" dirty="0" smtClean="0">
                <a:latin typeface="Impact" pitchFamily="34" charset="0"/>
              </a:rPr>
              <a:t>, </a:t>
            </a:r>
            <a:r>
              <a:rPr lang="en-US" sz="2600" dirty="0" err="1" smtClean="0">
                <a:latin typeface="Impact" pitchFamily="34" charset="0"/>
              </a:rPr>
              <a:t>tindakan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Tuhan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menuju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kitalah</a:t>
            </a:r>
            <a:r>
              <a:rPr lang="en-US" sz="2600" dirty="0" smtClean="0">
                <a:latin typeface="Impact" pitchFamily="34" charset="0"/>
              </a:rPr>
              <a:t> yang </a:t>
            </a:r>
            <a:r>
              <a:rPr lang="en-US" sz="2600" dirty="0" err="1" smtClean="0">
                <a:latin typeface="Impact" pitchFamily="34" charset="0"/>
              </a:rPr>
              <a:t>akan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menyelamatkan</a:t>
            </a:r>
            <a:r>
              <a:rPr lang="en-US" sz="2600" dirty="0" smtClean="0">
                <a:latin typeface="Impact" pitchFamily="34" charset="0"/>
              </a:rPr>
              <a:t> </a:t>
            </a:r>
            <a:r>
              <a:rPr lang="en-US" sz="2600" dirty="0" err="1" smtClean="0">
                <a:latin typeface="Impact" pitchFamily="34" charset="0"/>
              </a:rPr>
              <a:t>kita</a:t>
            </a:r>
            <a:r>
              <a:rPr lang="en-US" sz="2600" dirty="0" smtClean="0">
                <a:latin typeface="Impact" pitchFamily="34" charset="0"/>
              </a:rPr>
              <a:t>.</a:t>
            </a:r>
            <a:endParaRPr lang="en-US" sz="2600" dirty="0"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571480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3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3714752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4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ta Bukan dari Dunia"/>
          <p:cNvPicPr>
            <a:picLocks noChangeAspect="1" noChangeArrowheads="1"/>
          </p:cNvPicPr>
          <p:nvPr/>
        </p:nvPicPr>
        <p:blipFill>
          <a:blip r:embed="rId2"/>
          <a:srcRect l="26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3857628"/>
          </a:xfrm>
          <a:solidFill>
            <a:schemeClr val="bg1">
              <a:alpha val="79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err="1" smtClean="0">
                <a:latin typeface="Berlin Sans FB" pitchFamily="34" charset="0"/>
              </a:rPr>
              <a:t>Tuhan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turun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untuk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menghentikan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proyek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sia-sia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manusia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dengan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cara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mengacaukan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bahasa</a:t>
            </a:r>
            <a:r>
              <a:rPr lang="en-US" sz="3000" dirty="0" smtClean="0">
                <a:latin typeface="Berlin Sans FB" pitchFamily="34" charset="0"/>
              </a:rPr>
              <a:t> </a:t>
            </a:r>
            <a:r>
              <a:rPr lang="en-US" sz="3000" dirty="0" err="1" smtClean="0">
                <a:latin typeface="Berlin Sans FB" pitchFamily="34" charset="0"/>
              </a:rPr>
              <a:t>mereka</a:t>
            </a:r>
            <a:r>
              <a:rPr lang="en-US" sz="3000" dirty="0" smtClean="0">
                <a:latin typeface="Berlin Sans FB" pitchFamily="34" charset="0"/>
              </a:rPr>
              <a:t>.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Persatuan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yang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mereka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buat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bukanlah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untuk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memuliakan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Tuhan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,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tetapi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memuliakan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diri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dengan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proyek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menara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 Babel </a:t>
            </a:r>
            <a:r>
              <a:rPr lang="en-US" sz="30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tersebut</a:t>
            </a: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. </a:t>
            </a:r>
            <a:endParaRPr lang="en-US" sz="3000" dirty="0" smtClean="0">
              <a:solidFill>
                <a:srgbClr val="C00000"/>
              </a:solidFill>
              <a:latin typeface="Gill Sans Ultra Bold Condensed" pitchFamily="34" charset="0"/>
            </a:endParaRPr>
          </a:p>
          <a:p>
            <a:pPr>
              <a:buNone/>
            </a:pPr>
            <a:endParaRPr lang="en-US" sz="3000" dirty="0" smtClean="0">
              <a:solidFill>
                <a:srgbClr val="C00000"/>
              </a:solidFill>
              <a:latin typeface="Gill Sans Ultra Bold Condensed" pitchFamily="34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C00000"/>
                </a:solidFill>
                <a:latin typeface="Gill Sans Ultra Bold Condensed" pitchFamily="34" charset="0"/>
              </a:rPr>
              <a:t>	</a:t>
            </a:r>
            <a:r>
              <a:rPr lang="en-US" sz="3000" dirty="0" err="1" smtClean="0">
                <a:latin typeface="Impact" pitchFamily="34" charset="0"/>
              </a:rPr>
              <a:t>Sesungguhnya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mereka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rawan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kepada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kejahatan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besar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berikutnya</a:t>
            </a:r>
            <a:r>
              <a:rPr lang="en-US" sz="3000" dirty="0" smtClean="0">
                <a:latin typeface="Impact" pitchFamily="34" charset="0"/>
              </a:rPr>
              <a:t>, </a:t>
            </a:r>
            <a:r>
              <a:rPr lang="en-US" sz="3000" dirty="0" err="1" smtClean="0">
                <a:latin typeface="Impact" pitchFamily="34" charset="0"/>
              </a:rPr>
              <a:t>itu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sebabnya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Tuhan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serakkan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mereka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keseluruh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bumi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dengan</a:t>
            </a:r>
            <a:r>
              <a:rPr lang="en-US" sz="3000" dirty="0" smtClean="0">
                <a:latin typeface="Impact" pitchFamily="34" charset="0"/>
              </a:rPr>
              <a:t> </a:t>
            </a:r>
            <a:r>
              <a:rPr lang="en-US" sz="3000" dirty="0" err="1" smtClean="0">
                <a:latin typeface="Impact" pitchFamily="34" charset="0"/>
              </a:rPr>
              <a:t>bahasa</a:t>
            </a:r>
            <a:r>
              <a:rPr lang="en-US" sz="3000" dirty="0" smtClean="0">
                <a:latin typeface="Impact" pitchFamily="34" charset="0"/>
              </a:rPr>
              <a:t> yang </a:t>
            </a:r>
            <a:r>
              <a:rPr lang="en-US" sz="3000" dirty="0" err="1" smtClean="0">
                <a:latin typeface="Impact" pitchFamily="34" charset="0"/>
              </a:rPr>
              <a:t>dikacaukan</a:t>
            </a:r>
            <a:r>
              <a:rPr lang="en-US" sz="3000" dirty="0" smtClean="0">
                <a:latin typeface="Impact" pitchFamily="34" charset="0"/>
              </a:rPr>
              <a:t>.</a:t>
            </a:r>
            <a:endParaRPr lang="en-US" sz="3000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032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Bernard MT Condensed" pitchFamily="18" charset="0"/>
              </a:rPr>
              <a:t/>
            </a:r>
            <a:br>
              <a:rPr lang="en-US" sz="3200" dirty="0" smtClean="0">
                <a:latin typeface="Bernard MT Condensed" pitchFamily="18" charset="0"/>
              </a:rPr>
            </a:br>
            <a:r>
              <a:rPr lang="en-US" sz="3200" dirty="0" smtClean="0">
                <a:latin typeface="Bernard MT Condensed" pitchFamily="18" charset="0"/>
              </a:rPr>
              <a:t>Ellen G. White, Alfa </a:t>
            </a:r>
            <a:r>
              <a:rPr lang="en-US" sz="3200" dirty="0" err="1" smtClean="0">
                <a:latin typeface="Bernard MT Condensed" pitchFamily="18" charset="0"/>
              </a:rPr>
              <a:t>dan</a:t>
            </a:r>
            <a:r>
              <a:rPr lang="en-US" sz="3200" dirty="0" smtClean="0">
                <a:latin typeface="Bernard MT Condensed" pitchFamily="18" charset="0"/>
              </a:rPr>
              <a:t> Omega, </a:t>
            </a:r>
            <a:r>
              <a:rPr lang="en-US" sz="3200" dirty="0" err="1" smtClean="0">
                <a:latin typeface="Bernard MT Condensed" pitchFamily="18" charset="0"/>
              </a:rPr>
              <a:t>jld</a:t>
            </a:r>
            <a:r>
              <a:rPr lang="en-US" sz="3200" dirty="0" smtClean="0">
                <a:latin typeface="Bernard MT Condensed" pitchFamily="18" charset="0"/>
              </a:rPr>
              <a:t>. 1, </a:t>
            </a:r>
            <a:r>
              <a:rPr lang="en-US" sz="3200" dirty="0" err="1" smtClean="0">
                <a:latin typeface="Bernard MT Condensed" pitchFamily="18" charset="0"/>
              </a:rPr>
              <a:t>hlm</a:t>
            </a:r>
            <a:r>
              <a:rPr lang="en-US" sz="3200" dirty="0" smtClean="0">
                <a:latin typeface="Bernard MT Condensed" pitchFamily="18" charset="0"/>
              </a:rPr>
              <a:t>. 134.</a:t>
            </a:r>
            <a:br>
              <a:rPr lang="en-US" sz="3200" dirty="0" smtClean="0">
                <a:latin typeface="Bernard MT Condensed" pitchFamily="18" charset="0"/>
              </a:rPr>
            </a:br>
            <a:endParaRPr lang="en-US" sz="3200" dirty="0"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607219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	“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Rencana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pembangun-pembangun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Babel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berakhir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dengan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kekalahan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rasa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malu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Tugu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peringatan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kebanggaan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mereka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berubah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menjadi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peringatan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kebodohan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Franklin Gothic Demi" pitchFamily="34" charset="0"/>
              </a:rPr>
              <a:t>mereka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.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Namun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demikian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manusia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tetap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mengikuti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jalan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yang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sama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bergantung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kepada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diri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dan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menolak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Gill Sans Ultra Bold Condensed" pitchFamily="34" charset="0"/>
              </a:rPr>
              <a:t>hukum</a:t>
            </a:r>
            <a:r>
              <a:rPr lang="en-US" sz="2600" dirty="0" smtClean="0">
                <a:solidFill>
                  <a:srgbClr val="FFFF00"/>
                </a:solidFill>
                <a:latin typeface="Gill Sans Ultra Bold Condensed" pitchFamily="34" charset="0"/>
              </a:rPr>
              <a:t> Allah.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Ini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adalah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yang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telah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dicoba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dijalankan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Setan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di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dalam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surga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;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sama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dengan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apa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yang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mendorong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Kain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dalam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mempersembahkan</a:t>
            </a:r>
            <a:r>
              <a:rPr lang="en-US" sz="2600" dirty="0" smtClean="0">
                <a:solidFill>
                  <a:srgbClr val="FFC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Eras Bold ITC" pitchFamily="34" charset="0"/>
              </a:rPr>
              <a:t>korbannya</a:t>
            </a:r>
            <a:r>
              <a:rPr lang="en-US" sz="2600" dirty="0" smtClean="0">
                <a:solidFill>
                  <a:schemeClr val="bg1"/>
                </a:solidFill>
                <a:latin typeface="Franklin Gothic Demi" pitchFamily="34" charset="0"/>
              </a:rPr>
              <a:t>.”</a:t>
            </a:r>
            <a:endParaRPr lang="en-US" sz="2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pic>
        <p:nvPicPr>
          <p:cNvPr id="1026" name="Picture 2" descr="Ellen G. White Ellen G White Quotes QuotesGram | Ellen g white, Ellen white,  James 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500306"/>
            <a:ext cx="2428892" cy="3238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588"/>
            <a:ext cx="714380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Impact" pitchFamily="34" charset="0"/>
              </a:rPr>
              <a:t>PENEBUSAN </a:t>
            </a:r>
            <a:r>
              <a:rPr lang="en-US" sz="3200" dirty="0" smtClean="0">
                <a:solidFill>
                  <a:srgbClr val="FFFF00"/>
                </a:solidFill>
                <a:latin typeface="Impact" pitchFamily="34" charset="0"/>
              </a:rPr>
              <a:t>ORANG YANG </a:t>
            </a:r>
            <a:r>
              <a:rPr lang="en-US" sz="3200" dirty="0" smtClean="0">
                <a:solidFill>
                  <a:srgbClr val="FFFF00"/>
                </a:solidFill>
                <a:latin typeface="Impact" pitchFamily="34" charset="0"/>
              </a:rPr>
              <a:t>TERASING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>
                <a:solidFill>
                  <a:schemeClr val="bg1"/>
                </a:solidFill>
                <a:latin typeface="Bernard MT Condensed" pitchFamily="18" charset="0"/>
              </a:rPr>
              <a:t>Kamis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, 28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714488"/>
            <a:ext cx="642942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Berlin Sans FB" pitchFamily="34" charset="0"/>
              </a:rPr>
              <a:t>Rancangan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berkat</a:t>
            </a:r>
            <a:r>
              <a:rPr lang="en-US" sz="2800" dirty="0" smtClean="0">
                <a:latin typeface="Berlin Sans FB" pitchFamily="34" charset="0"/>
              </a:rPr>
              <a:t> Allah </a:t>
            </a:r>
            <a:r>
              <a:rPr lang="en-US" sz="2800" dirty="0" err="1" smtClean="0">
                <a:latin typeface="Berlin Sans FB" pitchFamily="34" charset="0"/>
              </a:rPr>
              <a:t>bagi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manusia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sebelum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setelah</a:t>
            </a:r>
            <a:r>
              <a:rPr lang="en-US" sz="2800" dirty="0" smtClean="0">
                <a:latin typeface="Berlin Sans FB" pitchFamily="34" charset="0"/>
              </a:rPr>
              <a:t> Air Bah </a:t>
            </a:r>
            <a:r>
              <a:rPr lang="en-US" sz="2800" dirty="0" err="1" smtClean="0">
                <a:latin typeface="Berlin Sans FB" pitchFamily="34" charset="0"/>
              </a:rPr>
              <a:t>adalah</a:t>
            </a:r>
            <a:r>
              <a:rPr lang="en-US" sz="2800" dirty="0" smtClean="0">
                <a:latin typeface="Berlin Sans FB" pitchFamily="34" charset="0"/>
              </a:rPr>
              <a:t> "</a:t>
            </a:r>
            <a:r>
              <a:rPr lang="en-US" sz="2800" dirty="0" err="1" smtClean="0">
                <a:latin typeface="Berlin Sans FB" pitchFamily="34" charset="0"/>
              </a:rPr>
              <a:t>Beranakcuculah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dan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bertambah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banyaklah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serta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penuhilah</a:t>
            </a:r>
            <a:r>
              <a:rPr lang="en-US" sz="2800" dirty="0" smtClean="0">
                <a:latin typeface="Berlin Sans FB" pitchFamily="34" charset="0"/>
              </a:rPr>
              <a:t> </a:t>
            </a:r>
            <a:r>
              <a:rPr lang="en-US" sz="2800" dirty="0" err="1" smtClean="0">
                <a:latin typeface="Berlin Sans FB" pitchFamily="34" charset="0"/>
              </a:rPr>
              <a:t>bumi</a:t>
            </a:r>
            <a:r>
              <a:rPr lang="en-US" sz="2800" dirty="0" smtClean="0">
                <a:latin typeface="Berlin Sans FB" pitchFamily="34" charset="0"/>
              </a:rPr>
              <a:t>" </a:t>
            </a:r>
            <a:r>
              <a:rPr lang="en-US" sz="2800" dirty="0" smtClean="0">
                <a:latin typeface="Impact" pitchFamily="34" charset="0"/>
              </a:rPr>
              <a:t>[</a:t>
            </a:r>
            <a:r>
              <a:rPr lang="en-US" sz="2800" dirty="0" err="1" smtClean="0">
                <a:latin typeface="Impact" pitchFamily="34" charset="0"/>
              </a:rPr>
              <a:t>Kejadian</a:t>
            </a:r>
            <a:r>
              <a:rPr lang="en-US" sz="2800" dirty="0" smtClean="0">
                <a:latin typeface="Impact" pitchFamily="34" charset="0"/>
              </a:rPr>
              <a:t> 1:28, 9:1].</a:t>
            </a:r>
            <a:endParaRPr lang="en-US" sz="2800" dirty="0" smtClean="0">
              <a:latin typeface="Impac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860" y="4286256"/>
            <a:ext cx="6357982" cy="224676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Rancangan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Manusia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setelah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Air Bah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adalah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"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Marilah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kita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dirikan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bagi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kita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sebuah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kota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dengan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sebuah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menara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yang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puncaknya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sampai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ke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langit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dan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marilah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kita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cari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nama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supaya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kita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jangan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terserak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ke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seluruh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Bahnschrift SemiBold Condensed" pitchFamily="34" charset="0"/>
              </a:rPr>
              <a:t>bumi</a:t>
            </a:r>
            <a:r>
              <a:rPr lang="en-US" sz="2800" dirty="0" smtClean="0">
                <a:solidFill>
                  <a:srgbClr val="FFFF00"/>
                </a:solidFill>
                <a:latin typeface="Bahnschrift SemiBold Condensed" pitchFamily="34" charset="0"/>
              </a:rPr>
              <a:t>" </a:t>
            </a:r>
            <a:r>
              <a:rPr lang="en-US" sz="2800" dirty="0" smtClean="0">
                <a:solidFill>
                  <a:srgbClr val="FFFF00"/>
                </a:solidFill>
                <a:latin typeface="Impact" pitchFamily="34" charset="0"/>
              </a:rPr>
              <a:t>[</a:t>
            </a:r>
            <a:r>
              <a:rPr lang="en-US" sz="2800" dirty="0" err="1" smtClean="0">
                <a:solidFill>
                  <a:srgbClr val="FFFF00"/>
                </a:solidFill>
                <a:latin typeface="Impact" pitchFamily="34" charset="0"/>
              </a:rPr>
              <a:t>Kejadian</a:t>
            </a:r>
            <a:r>
              <a:rPr lang="en-US" sz="2800" dirty="0" smtClean="0">
                <a:solidFill>
                  <a:srgbClr val="FFFF00"/>
                </a:solidFill>
                <a:latin typeface="Impact" pitchFamily="34" charset="0"/>
              </a:rPr>
              <a:t> 11:4].</a:t>
            </a:r>
            <a:endParaRPr lang="en-US" sz="2800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9" name="Picture 2" descr="Sejarah Babilonia, Hammurabi dan Menara Babel di Mesopotamia - ikons.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1785950" cy="22324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1" r="6517"/>
          <a:stretch/>
        </p:blipFill>
        <p:spPr bwMode="auto">
          <a:xfrm>
            <a:off x="6572264" y="1785926"/>
            <a:ext cx="2373746" cy="2130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aroon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282" y="357166"/>
            <a:ext cx="5929354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Gill Sans Ultra Bold Condensed" pitchFamily="34" charset="0"/>
              </a:rPr>
              <a:t>Upaya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untuk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membangun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menara</a:t>
            </a:r>
            <a:r>
              <a:rPr lang="en-US" sz="2800" dirty="0" smtClean="0">
                <a:latin typeface="Gill Sans Ultra Bold Condensed" pitchFamily="34" charset="0"/>
              </a:rPr>
              <a:t> Babel </a:t>
            </a:r>
            <a:r>
              <a:rPr lang="en-US" sz="2800" dirty="0" err="1" smtClean="0">
                <a:latin typeface="Gill Sans Ultra Bold Condensed" pitchFamily="34" charset="0"/>
              </a:rPr>
              <a:t>lebih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dari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sekedar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supaya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jangan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terserak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ke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seluruh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latin typeface="Gill Sans Ultra Bold Condensed" pitchFamily="34" charset="0"/>
              </a:rPr>
              <a:t>bumi</a:t>
            </a:r>
            <a:r>
              <a:rPr lang="en-US" sz="2800" dirty="0" smtClean="0"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tetapi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sebuah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ambisi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untuk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ill Sans Ultra Bold Condensed" pitchFamily="34" charset="0"/>
              </a:rPr>
              <a:t> "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Gill Sans Ultra Bold Condensed" pitchFamily="34" charset="0"/>
              </a:rPr>
              <a:t>mencari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Gill Sans Ultra Bold Condensed" pitchFamily="34" charset="0"/>
              </a:rPr>
              <a:t>nama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Gill Sans Ultra Bold Condensed" pitchFamily="34" charset="0"/>
              </a:rPr>
              <a:t>"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sesungguhnya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adalah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cerminan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kuat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dari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kesombongan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kebanggaan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mereka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Gill Sans Ultra Bold Condensed" pitchFamily="34" charset="0"/>
              </a:rPr>
              <a:t>sendiri</a:t>
            </a:r>
            <a:r>
              <a:rPr lang="en-US" sz="2800" dirty="0" smtClean="0">
                <a:solidFill>
                  <a:srgbClr val="FF0000"/>
                </a:solidFill>
                <a:latin typeface="Gill Sans Ultra Bold Condensed" pitchFamily="34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Gill Sans Ultra Bold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3643314"/>
            <a:ext cx="8072494" cy="30162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err="1" smtClean="0">
                <a:latin typeface="Eras Bold ITC" pitchFamily="34" charset="0"/>
              </a:rPr>
              <a:t>Nama</a:t>
            </a:r>
            <a:r>
              <a:rPr lang="en-US" sz="2600" dirty="0" smtClean="0">
                <a:latin typeface="Eras Bold ITC" pitchFamily="34" charset="0"/>
              </a:rPr>
              <a:t> Babel </a:t>
            </a:r>
            <a:r>
              <a:rPr lang="en-US" sz="2600" dirty="0" err="1" smtClean="0">
                <a:latin typeface="Eras Bold ITC" pitchFamily="34" charset="0"/>
              </a:rPr>
              <a:t>berarti</a:t>
            </a:r>
            <a:r>
              <a:rPr lang="en-US" sz="2600" dirty="0" smtClean="0">
                <a:latin typeface="Eras Bold ITC" pitchFamily="34" charset="0"/>
              </a:rPr>
              <a:t> "</a:t>
            </a:r>
            <a:r>
              <a:rPr lang="en-US" sz="2600" dirty="0" err="1" smtClean="0">
                <a:latin typeface="Eras Bold ITC" pitchFamily="34" charset="0"/>
              </a:rPr>
              <a:t>pintu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Tuhan</a:t>
            </a:r>
            <a:r>
              <a:rPr lang="en-US" sz="2600" dirty="0" smtClean="0">
                <a:latin typeface="Eras Bold ITC" pitchFamily="34" charset="0"/>
              </a:rPr>
              <a:t>", yang </a:t>
            </a:r>
            <a:r>
              <a:rPr lang="en-US" sz="2600" dirty="0" err="1" smtClean="0">
                <a:latin typeface="Eras Bold ITC" pitchFamily="34" charset="0"/>
              </a:rPr>
              <a:t>terkait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dengan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kata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kerja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balal</a:t>
            </a:r>
            <a:r>
              <a:rPr lang="en-US" sz="2600" dirty="0" smtClean="0">
                <a:latin typeface="Eras Bold ITC" pitchFamily="34" charset="0"/>
              </a:rPr>
              <a:t> yang </a:t>
            </a:r>
            <a:r>
              <a:rPr lang="en-US" sz="2600" dirty="0" err="1" smtClean="0">
                <a:latin typeface="Eras Bold ITC" pitchFamily="34" charset="0"/>
              </a:rPr>
              <a:t>berarti</a:t>
            </a:r>
            <a:r>
              <a:rPr lang="en-US" sz="2600" dirty="0" smtClean="0">
                <a:latin typeface="Eras Bold ITC" pitchFamily="34" charset="0"/>
              </a:rPr>
              <a:t> "</a:t>
            </a:r>
            <a:r>
              <a:rPr lang="en-US" sz="2600" dirty="0" err="1" smtClean="0">
                <a:latin typeface="Eras Bold ITC" pitchFamily="34" charset="0"/>
              </a:rPr>
              <a:t>mengacaubalaukan</a:t>
            </a:r>
            <a:r>
              <a:rPr lang="en-US" sz="2600" dirty="0" smtClean="0">
                <a:latin typeface="Eras Bold ITC" pitchFamily="34" charset="0"/>
              </a:rPr>
              <a:t>". </a:t>
            </a:r>
            <a:r>
              <a:rPr lang="en-US" sz="2600" dirty="0" err="1" smtClean="0">
                <a:latin typeface="Eras Bold ITC" pitchFamily="34" charset="0"/>
              </a:rPr>
              <a:t>Karena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mereka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ingin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mencapai</a:t>
            </a:r>
            <a:r>
              <a:rPr lang="en-US" sz="2600" dirty="0" smtClean="0">
                <a:latin typeface="Eras Bold ITC" pitchFamily="34" charset="0"/>
              </a:rPr>
              <a:t> "</a:t>
            </a:r>
            <a:r>
              <a:rPr lang="en-US" sz="2600" dirty="0" err="1" smtClean="0">
                <a:latin typeface="Eras Bold ITC" pitchFamily="34" charset="0"/>
              </a:rPr>
              <a:t>pintu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Tuhan</a:t>
            </a:r>
            <a:r>
              <a:rPr lang="en-US" sz="2600" dirty="0" smtClean="0">
                <a:latin typeface="Eras Bold ITC" pitchFamily="34" charset="0"/>
              </a:rPr>
              <a:t>", </a:t>
            </a:r>
            <a:r>
              <a:rPr lang="en-US" sz="2600" dirty="0" err="1" smtClean="0">
                <a:latin typeface="Eras Bold ITC" pitchFamily="34" charset="0"/>
              </a:rPr>
              <a:t>sebab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mereka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menganggap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diri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mereka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sebagai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Tuhan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namun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akhirnya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diperoleh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adalah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kekacauan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dan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Eras Bold ITC" pitchFamily="34" charset="0"/>
              </a:rPr>
              <a:t>kebingungan</a:t>
            </a:r>
            <a:r>
              <a:rPr lang="en-US" sz="2800" dirty="0" smtClean="0">
                <a:solidFill>
                  <a:srgbClr val="002060"/>
                </a:solidFill>
                <a:latin typeface="Eras Bold ITC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Eras Bold ITC" pitchFamily="34" charset="0"/>
            </a:endParaRPr>
          </a:p>
        </p:txBody>
      </p:sp>
      <p:pic>
        <p:nvPicPr>
          <p:cNvPr id="4098" name="Picture 2" descr="KEPEKAAN, CIKAL BAKAL HILANGNYA KESOMBONGAN – BPSDMD"/>
          <p:cNvPicPr>
            <a:picLocks noChangeAspect="1" noChangeArrowheads="1"/>
          </p:cNvPicPr>
          <p:nvPr/>
        </p:nvPicPr>
        <p:blipFill>
          <a:blip r:embed="rId3"/>
          <a:srcRect r="8307"/>
          <a:stretch>
            <a:fillRect/>
          </a:stretch>
        </p:blipFill>
        <p:spPr bwMode="auto">
          <a:xfrm>
            <a:off x="6286512" y="714356"/>
            <a:ext cx="2615823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7 Perkataan Yesus Diatas Kayu Salib dan Artinya, Tertulis Dalam Kitab Injil  - Tribunmanado.co.id"/>
          <p:cNvPicPr>
            <a:picLocks noChangeAspect="1" noChangeArrowheads="1"/>
          </p:cNvPicPr>
          <p:nvPr/>
        </p:nvPicPr>
        <p:blipFill>
          <a:blip r:embed="rId2"/>
          <a:srcRect l="19335" r="36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88" y="714356"/>
            <a:ext cx="6000792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Oleh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karena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itu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dalam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penghakiman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atas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pembangkangan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langsung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mereka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Tuhan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menyebarkan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mereka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"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diserakkan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seluruh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bumi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" [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Kejadian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11:9],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persis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seperti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apa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yang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mereka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tidak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kehendaki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. 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Berlin Sans FB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latin typeface="Berlin Sans FB" pitchFamily="34" charset="0"/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Namun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demikian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Tuhan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menebus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kembali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orang-orang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berdosa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ini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dari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berbagai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penjuru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dunia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Eras Bold ITC" pitchFamily="34" charset="0"/>
              </a:rPr>
              <a:t>yaitu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mereka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yang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menaruh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harap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percaya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Tuhan</a:t>
            </a:r>
            <a:r>
              <a:rPr lang="en-US" sz="2800" dirty="0" smtClean="0">
                <a:solidFill>
                  <a:schemeClr val="bg1"/>
                </a:solidFill>
                <a:latin typeface="Eras Bold ITC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Ellen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G.White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Alfa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 Omega,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jld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. 1,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hlm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133.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309293"/>
            <a:ext cx="8715436" cy="526297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Bahnschrift SemiBold Condensed" pitchFamily="34" charset="0"/>
              </a:rPr>
              <a:t>“</a:t>
            </a:r>
            <a:r>
              <a:rPr lang="en-US" sz="2400" dirty="0" err="1" smtClean="0">
                <a:latin typeface="Bahnschrift SemiBold Condensed" pitchFamily="34" charset="0"/>
              </a:rPr>
              <a:t>Orang-orang</a:t>
            </a:r>
            <a:r>
              <a:rPr lang="en-US" sz="2400" dirty="0" smtClean="0">
                <a:latin typeface="Bahnschrift SemiBold Condensed" pitchFamily="34" charset="0"/>
              </a:rPr>
              <a:t> Babel </a:t>
            </a:r>
            <a:r>
              <a:rPr lang="en-US" sz="2400" dirty="0" err="1" smtClean="0">
                <a:latin typeface="Bahnschrift SemiBold Condensed" pitchFamily="34" charset="0"/>
              </a:rPr>
              <a:t>telah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bertekad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untuk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mendirikan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satu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pemerintahan</a:t>
            </a:r>
            <a:r>
              <a:rPr lang="en-US" sz="2400" dirty="0" smtClean="0">
                <a:latin typeface="Bahnschrift SemiBold Condensed" pitchFamily="34" charset="0"/>
              </a:rPr>
              <a:t> yang </a:t>
            </a:r>
            <a:r>
              <a:rPr lang="en-US" sz="2400" dirty="0" err="1" smtClean="0">
                <a:latin typeface="Bahnschrift SemiBold Condensed" pitchFamily="34" charset="0"/>
              </a:rPr>
              <a:t>terlepas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dari</a:t>
            </a:r>
            <a:r>
              <a:rPr lang="en-US" sz="2400" dirty="0" smtClean="0">
                <a:latin typeface="Bahnschrift SemiBold Condensed" pitchFamily="34" charset="0"/>
              </a:rPr>
              <a:t> Allah. </a:t>
            </a:r>
            <a:r>
              <a:rPr lang="en-US" sz="2400" dirty="0" err="1" smtClean="0">
                <a:latin typeface="Eras Demi ITC" pitchFamily="34" charset="0"/>
              </a:rPr>
              <a:t>Namun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demikian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ada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beberapa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di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antara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mereka</a:t>
            </a:r>
            <a:r>
              <a:rPr lang="en-US" sz="2400" dirty="0" smtClean="0">
                <a:latin typeface="Eras Demi ITC" pitchFamily="34" charset="0"/>
              </a:rPr>
              <a:t> yang </a:t>
            </a:r>
            <a:r>
              <a:rPr lang="en-US" sz="2400" dirty="0" err="1" smtClean="0">
                <a:latin typeface="Eras Demi ITC" pitchFamily="34" charset="0"/>
              </a:rPr>
              <a:t>takut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akan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Tuhan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tetapi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telah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tertipu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oleh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sifat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pura-pura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dari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orang-orang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jahat</a:t>
            </a:r>
            <a:r>
              <a:rPr lang="en-US" sz="2400" dirty="0" smtClean="0">
                <a:latin typeface="Eras Demi ITC" pitchFamily="34" charset="0"/>
              </a:rPr>
              <a:t>, </a:t>
            </a:r>
            <a:r>
              <a:rPr lang="en-US" sz="2400" dirty="0" err="1" smtClean="0">
                <a:latin typeface="Eras Demi ITC" pitchFamily="34" charset="0"/>
              </a:rPr>
              <a:t>dan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tertarik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kepada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muslihat</a:t>
            </a:r>
            <a:r>
              <a:rPr lang="en-US" sz="2400" dirty="0" smtClean="0">
                <a:latin typeface="Eras Demi ITC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</a:rPr>
              <a:t>mereka</a:t>
            </a:r>
            <a:r>
              <a:rPr lang="en-US" sz="2400" dirty="0" smtClean="0">
                <a:latin typeface="Bahnschrift SemiBold Condensed" pitchFamily="34" charset="0"/>
              </a:rPr>
              <a:t>. </a:t>
            </a:r>
            <a:r>
              <a:rPr lang="en-US" sz="2400" dirty="0" err="1" smtClean="0">
                <a:latin typeface="Impact" pitchFamily="34" charset="0"/>
              </a:rPr>
              <a:t>Demi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untuk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orang-orang</a:t>
            </a:r>
            <a:r>
              <a:rPr lang="en-US" sz="2400" dirty="0" smtClean="0">
                <a:latin typeface="Impact" pitchFamily="34" charset="0"/>
              </a:rPr>
              <a:t> yang </a:t>
            </a:r>
            <a:r>
              <a:rPr lang="en-US" sz="2400" dirty="0" err="1" smtClean="0">
                <a:latin typeface="Impact" pitchFamily="34" charset="0"/>
              </a:rPr>
              <a:t>setiawan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ini</a:t>
            </a:r>
            <a:r>
              <a:rPr lang="en-US" sz="2400" dirty="0" smtClean="0">
                <a:latin typeface="Impact" pitchFamily="34" charset="0"/>
              </a:rPr>
              <a:t>, </a:t>
            </a:r>
            <a:r>
              <a:rPr lang="en-US" sz="2400" dirty="0" err="1" smtClean="0">
                <a:latin typeface="Impact" pitchFamily="34" charset="0"/>
              </a:rPr>
              <a:t>Tuhan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telah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menunda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pehukuman-Nya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dan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memberikan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kepada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mereka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kesempatan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untuk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menyatakan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tabiat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mereka</a:t>
            </a:r>
            <a:r>
              <a:rPr lang="en-US" sz="2400" dirty="0" smtClean="0">
                <a:latin typeface="Impact" pitchFamily="34" charset="0"/>
              </a:rPr>
              <a:t> yang </a:t>
            </a:r>
            <a:r>
              <a:rPr lang="en-US" sz="2400" dirty="0" err="1" smtClean="0">
                <a:latin typeface="Impact" pitchFamily="34" charset="0"/>
              </a:rPr>
              <a:t>sebenarnya</a:t>
            </a:r>
            <a:r>
              <a:rPr lang="en-US" sz="2400" dirty="0" smtClean="0">
                <a:latin typeface="Bahnschrift SemiBold Condensed" pitchFamily="34" charset="0"/>
              </a:rPr>
              <a:t>. </a:t>
            </a:r>
            <a:r>
              <a:rPr lang="en-US" sz="2400" dirty="0" err="1" smtClean="0">
                <a:latin typeface="Bahnschrift SemiBold Condensed" pitchFamily="34" charset="0"/>
              </a:rPr>
              <a:t>Apabila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rencana-rencana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mereka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sedang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berkembang</a:t>
            </a:r>
            <a:r>
              <a:rPr lang="en-US" sz="2400" dirty="0" smtClean="0">
                <a:latin typeface="Bahnschrift SemiBold Condensed" pitchFamily="34" charset="0"/>
              </a:rPr>
              <a:t>, </a:t>
            </a:r>
            <a:r>
              <a:rPr lang="en-US" sz="2400" dirty="0" err="1" smtClean="0">
                <a:latin typeface="Bahnschrift SemiBold Condensed" pitchFamily="34" charset="0"/>
              </a:rPr>
              <a:t>anak-anak</a:t>
            </a:r>
            <a:r>
              <a:rPr lang="en-US" sz="2400" dirty="0" smtClean="0">
                <a:latin typeface="Bahnschrift SemiBold Condensed" pitchFamily="34" charset="0"/>
              </a:rPr>
              <a:t> Allah </a:t>
            </a:r>
            <a:r>
              <a:rPr lang="en-US" sz="2400" dirty="0" err="1" smtClean="0">
                <a:latin typeface="Bahnschrift SemiBold Condensed" pitchFamily="34" charset="0"/>
              </a:rPr>
              <a:t>berusaha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untuk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mencegah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mereka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dari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maksud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mereka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itu</a:t>
            </a:r>
            <a:r>
              <a:rPr lang="en-US" sz="2400" dirty="0" smtClean="0">
                <a:latin typeface="Bahnschrift SemiBold Condensed" pitchFamily="34" charset="0"/>
              </a:rPr>
              <a:t>; </a:t>
            </a:r>
            <a:r>
              <a:rPr lang="en-US" sz="2400" dirty="0" err="1" smtClean="0">
                <a:latin typeface="Bahnschrift SemiBold Condensed" pitchFamily="34" charset="0"/>
              </a:rPr>
              <a:t>tetapi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orang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banyak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itu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telah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bersatu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padu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untuk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menentang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surga</a:t>
            </a:r>
            <a:r>
              <a:rPr lang="en-US" sz="2400" dirty="0" smtClean="0">
                <a:latin typeface="Bahnschrift SemiBold Condensed" pitchFamily="34" charset="0"/>
              </a:rPr>
              <a:t>. </a:t>
            </a:r>
            <a:r>
              <a:rPr lang="en-US" sz="2400" dirty="0" err="1" smtClean="0">
                <a:latin typeface="Bahnschrift SemiBold Condensed" pitchFamily="34" charset="0"/>
              </a:rPr>
              <a:t>Kalau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saja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mereka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itu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harus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dibiarkan</a:t>
            </a:r>
            <a:r>
              <a:rPr lang="en-US" sz="2400" dirty="0" smtClean="0">
                <a:latin typeface="Bahnschrift SemiBold Condensed" pitchFamily="34" charset="0"/>
              </a:rPr>
              <a:t>, </a:t>
            </a:r>
            <a:r>
              <a:rPr lang="en-US" sz="2400" dirty="0" err="1" smtClean="0">
                <a:latin typeface="Bahnschrift SemiBold Condensed" pitchFamily="34" charset="0"/>
              </a:rPr>
              <a:t>mereka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merusakkan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akhlak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dunia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ini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pada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masa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permulaannya</a:t>
            </a:r>
            <a:r>
              <a:rPr lang="en-US" sz="2400" dirty="0" smtClean="0">
                <a:latin typeface="Bahnschrift SemiBold Condensed" pitchFamily="34" charset="0"/>
              </a:rPr>
              <a:t>. </a:t>
            </a:r>
            <a:r>
              <a:rPr lang="en-US" sz="2400" dirty="0" err="1" smtClean="0">
                <a:latin typeface="Gill Sans Ultra Bold Condensed" pitchFamily="34" charset="0"/>
              </a:rPr>
              <a:t>Permufakatan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mereka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itu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didasarkan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atas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pemberontakan</a:t>
            </a:r>
            <a:r>
              <a:rPr lang="en-US" sz="2400" dirty="0" smtClean="0">
                <a:latin typeface="Gill Sans Ultra Bold Condensed" pitchFamily="34" charset="0"/>
              </a:rPr>
              <a:t>; </a:t>
            </a:r>
            <a:r>
              <a:rPr lang="en-US" sz="2400" dirty="0" err="1" smtClean="0">
                <a:latin typeface="Gill Sans Ultra Bold Condensed" pitchFamily="34" charset="0"/>
              </a:rPr>
              <a:t>satu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kerajaan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didirikan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untuk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kemegahan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diri</a:t>
            </a:r>
            <a:r>
              <a:rPr lang="en-US" sz="2400" dirty="0" smtClean="0">
                <a:latin typeface="Gill Sans Ultra Bold Condensed" pitchFamily="34" charset="0"/>
              </a:rPr>
              <a:t>, </a:t>
            </a:r>
            <a:r>
              <a:rPr lang="en-US" sz="2400" dirty="0" err="1" smtClean="0">
                <a:latin typeface="Gill Sans Ultra Bold Condensed" pitchFamily="34" charset="0"/>
              </a:rPr>
              <a:t>di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mana</a:t>
            </a:r>
            <a:r>
              <a:rPr lang="en-US" sz="2400" dirty="0" smtClean="0">
                <a:latin typeface="Gill Sans Ultra Bold Condensed" pitchFamily="34" charset="0"/>
              </a:rPr>
              <a:t> Allah </a:t>
            </a:r>
            <a:r>
              <a:rPr lang="en-US" sz="2400" dirty="0" err="1" smtClean="0">
                <a:latin typeface="Gill Sans Ultra Bold Condensed" pitchFamily="34" charset="0"/>
              </a:rPr>
              <a:t>tidak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dihormati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tidak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diakui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kekuasaan-Nya</a:t>
            </a:r>
            <a:r>
              <a:rPr lang="en-US" sz="2400" dirty="0" smtClean="0">
                <a:latin typeface="Bahnschrift SemiBold Condensed" pitchFamily="34" charset="0"/>
              </a:rPr>
              <a:t>.”</a:t>
            </a:r>
            <a:endParaRPr lang="en-US" sz="24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roon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3429000"/>
            <a:ext cx="9144000" cy="3214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	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Kita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harus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berhati-hati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agar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dalam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semua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pencapaian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kita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di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bidang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apapun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di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dunia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Ultra Bold Condensed" pitchFamily="34" charset="0"/>
              </a:rPr>
              <a:t>ini</a:t>
            </a:r>
            <a:r>
              <a:rPr lang="en-US" sz="4000" dirty="0" smtClean="0">
                <a:solidFill>
                  <a:schemeClr val="bg1"/>
                </a:solidFill>
                <a:latin typeface="Gill Sans Ultra Bold Condensed" pitchFamily="34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Impact" pitchFamily="34" charset="0"/>
              </a:rPr>
              <a:t>janganlah</a:t>
            </a:r>
            <a:r>
              <a:rPr lang="en-US" sz="40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Impact" pitchFamily="34" charset="0"/>
              </a:rPr>
              <a:t>kita</a:t>
            </a:r>
            <a:r>
              <a:rPr lang="en-US" sz="40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Impact" pitchFamily="34" charset="0"/>
              </a:rPr>
              <a:t>mencari</a:t>
            </a:r>
            <a:r>
              <a:rPr lang="en-US" sz="4000" dirty="0" smtClean="0">
                <a:solidFill>
                  <a:srgbClr val="FFFF00"/>
                </a:solidFill>
                <a:latin typeface="Impact" pitchFamily="34" charset="0"/>
              </a:rPr>
              <a:t> "</a:t>
            </a:r>
            <a:r>
              <a:rPr lang="en-US" sz="4000" dirty="0" err="1" smtClean="0">
                <a:solidFill>
                  <a:srgbClr val="FFFF00"/>
                </a:solidFill>
                <a:latin typeface="Impact" pitchFamily="34" charset="0"/>
              </a:rPr>
              <a:t>nama</a:t>
            </a:r>
            <a:r>
              <a:rPr lang="en-US" sz="4000" dirty="0" smtClean="0">
                <a:solidFill>
                  <a:srgbClr val="FFFF00"/>
                </a:solidFill>
                <a:latin typeface="Impact" pitchFamily="34" charset="0"/>
              </a:rPr>
              <a:t>" </a:t>
            </a:r>
            <a:r>
              <a:rPr lang="en-US" sz="4000" dirty="0" err="1" smtClean="0">
                <a:solidFill>
                  <a:srgbClr val="FFFF00"/>
                </a:solidFill>
                <a:latin typeface="Impact" pitchFamily="34" charset="0"/>
              </a:rPr>
              <a:t>untuk</a:t>
            </a:r>
            <a:r>
              <a:rPr lang="en-US" sz="40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Impact" pitchFamily="34" charset="0"/>
              </a:rPr>
              <a:t>diri</a:t>
            </a:r>
            <a:r>
              <a:rPr lang="en-US" sz="40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Impact" pitchFamily="34" charset="0"/>
              </a:rPr>
              <a:t>kita</a:t>
            </a:r>
            <a:r>
              <a:rPr lang="en-US" sz="4000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Impact" pitchFamily="34" charset="0"/>
              </a:rPr>
              <a:t>sendiri</a:t>
            </a:r>
            <a:r>
              <a:rPr lang="en-US" sz="4000" dirty="0" smtClean="0">
                <a:solidFill>
                  <a:srgbClr val="FFFF00"/>
                </a:solidFill>
                <a:latin typeface="Impact" pitchFamily="34" charset="0"/>
              </a:rPr>
              <a:t>!</a:t>
            </a:r>
            <a:endParaRPr lang="en-US" sz="4000" dirty="0"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1026" name="Picture 2" descr="Sifat Sombong | MI. MIFTAHUL HUDA DRUJU"/>
          <p:cNvPicPr>
            <a:picLocks noChangeAspect="1" noChangeArrowheads="1"/>
          </p:cNvPicPr>
          <p:nvPr/>
        </p:nvPicPr>
        <p:blipFill>
          <a:blip r:embed="rId3"/>
          <a:srcRect t="20001" b="18333"/>
          <a:stretch>
            <a:fillRect/>
          </a:stretch>
        </p:blipFill>
        <p:spPr bwMode="auto">
          <a:xfrm>
            <a:off x="0" y="-1"/>
            <a:ext cx="9144000" cy="302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="" xmlns:a16="http://schemas.microsoft.com/office/drawing/2014/main" id="{5A7099DD-9AAC-49BF-BC9B-ECD8EE19B2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8" y="726776"/>
            <a:ext cx="45434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Air </a:t>
            </a:r>
            <a:r>
              <a:rPr lang="en-US" sz="2800" b="1" dirty="0"/>
              <a:t>Bah </a:t>
            </a:r>
            <a:r>
              <a:rPr lang="en-US" sz="2800" b="1" dirty="0" err="1"/>
              <a:t>memberi</a:t>
            </a:r>
            <a:r>
              <a:rPr lang="en-US" sz="2800" b="1" dirty="0"/>
              <a:t> </a:t>
            </a:r>
            <a:r>
              <a:rPr lang="en-US" sz="2800" b="1" dirty="0" err="1"/>
              <a:t>kesempatan</a:t>
            </a:r>
            <a:r>
              <a:rPr lang="en-US" sz="2800" b="1" dirty="0"/>
              <a:t> </a:t>
            </a:r>
            <a:r>
              <a:rPr lang="en-US" sz="2800" b="1" dirty="0" err="1"/>
              <a:t>kedua</a:t>
            </a:r>
            <a:r>
              <a:rPr lang="en-US" sz="2800" b="1" dirty="0"/>
              <a:t> </a:t>
            </a:r>
            <a:r>
              <a:rPr lang="en-US" sz="2800" b="1" dirty="0" err="1"/>
              <a:t>kepada</a:t>
            </a:r>
            <a:r>
              <a:rPr lang="en-US" sz="2800" b="1" dirty="0"/>
              <a:t> </a:t>
            </a:r>
            <a:r>
              <a:rPr lang="en-US" sz="2800" b="1" dirty="0" err="1"/>
              <a:t>manusia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mengikuti</a:t>
            </a:r>
            <a:r>
              <a:rPr lang="en-US" sz="2800" b="1" dirty="0"/>
              <a:t> </a:t>
            </a:r>
            <a:r>
              <a:rPr lang="en-US" sz="2800" b="1" dirty="0" err="1"/>
              <a:t>Tuhan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melayani</a:t>
            </a:r>
            <a:r>
              <a:rPr lang="en-US" sz="2800" b="1" dirty="0"/>
              <a:t> Dia.</a:t>
            </a:r>
            <a:endParaRPr lang="es-ES" sz="2800" b="1" dirty="0"/>
          </a:p>
          <a:p>
            <a:pPr>
              <a:spcBef>
                <a:spcPts val="600"/>
              </a:spcBef>
            </a:pPr>
            <a:r>
              <a:rPr lang="en-US" sz="2800" b="1" dirty="0" err="1" smtClean="0"/>
              <a:t>Namun</a:t>
            </a:r>
            <a:r>
              <a:rPr lang="en-US" sz="2800" b="1" dirty="0"/>
              <a:t>, </a:t>
            </a:r>
            <a:r>
              <a:rPr lang="en-US" sz="2800" b="1" dirty="0" err="1"/>
              <a:t>masalah</a:t>
            </a:r>
            <a:r>
              <a:rPr lang="en-US" sz="2800" b="1" dirty="0"/>
              <a:t> </a:t>
            </a:r>
            <a:r>
              <a:rPr lang="en-US" sz="2800" b="1" dirty="0" err="1"/>
              <a:t>segera</a:t>
            </a:r>
            <a:r>
              <a:rPr lang="en-US" sz="2800" b="1" dirty="0"/>
              <a:t> </a:t>
            </a:r>
            <a:r>
              <a:rPr lang="en-US" sz="2800" b="1" dirty="0" err="1"/>
              <a:t>muncul</a:t>
            </a:r>
            <a:r>
              <a:rPr lang="en-US" sz="2800" b="1" dirty="0"/>
              <a:t>. </a:t>
            </a:r>
            <a:r>
              <a:rPr lang="en-US" sz="2800" b="1" dirty="0" err="1"/>
              <a:t>Kemabukan</a:t>
            </a:r>
            <a:r>
              <a:rPr lang="en-US" sz="2800" b="1" dirty="0"/>
              <a:t>,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menghormati</a:t>
            </a:r>
            <a:r>
              <a:rPr lang="en-US" sz="2800" b="1" dirty="0"/>
              <a:t> orang </a:t>
            </a:r>
            <a:r>
              <a:rPr lang="en-US" sz="2800" b="1" dirty="0" err="1"/>
              <a:t>tua</a:t>
            </a:r>
            <a:r>
              <a:rPr lang="en-US" sz="2800" b="1" dirty="0"/>
              <a:t>, </a:t>
            </a:r>
            <a:r>
              <a:rPr lang="en-US" sz="2800" b="1" dirty="0" err="1"/>
              <a:t>mencari</a:t>
            </a:r>
            <a:r>
              <a:rPr lang="en-US" sz="2800" b="1" dirty="0"/>
              <a:t> </a:t>
            </a:r>
            <a:r>
              <a:rPr lang="en-US" sz="2800" b="1" dirty="0" err="1"/>
              <a:t>kemuliaan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kekuasaan</a:t>
            </a:r>
            <a:r>
              <a:rPr lang="en-US" sz="2800" b="1" dirty="0"/>
              <a:t>...</a:t>
            </a:r>
            <a:endParaRPr lang="es-ES" sz="2800" b="1" dirty="0"/>
          </a:p>
          <a:p>
            <a:pPr>
              <a:spcBef>
                <a:spcPts val="600"/>
              </a:spcBef>
            </a:pPr>
            <a:r>
              <a:rPr lang="en-US" sz="2800" b="1" dirty="0" smtClean="0"/>
              <a:t>Dan </a:t>
            </a:r>
            <a:r>
              <a:rPr lang="en-US" sz="2800" b="1" dirty="0" err="1"/>
              <a:t>akhirnya</a:t>
            </a:r>
            <a:r>
              <a:rPr lang="en-US" sz="2800" b="1" dirty="0"/>
              <a:t>, </a:t>
            </a:r>
            <a:r>
              <a:rPr lang="en-US" sz="2800" b="1" dirty="0" err="1"/>
              <a:t>pemberontakan</a:t>
            </a:r>
            <a:r>
              <a:rPr lang="en-US" sz="2800" b="1" dirty="0"/>
              <a:t> </a:t>
            </a:r>
            <a:r>
              <a:rPr lang="en-US" sz="2800" b="1" dirty="0" err="1"/>
              <a:t>terbuka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</a:t>
            </a:r>
            <a:r>
              <a:rPr lang="id-ID" sz="2800" b="1" dirty="0" smtClean="0"/>
              <a:t>Allah</a:t>
            </a:r>
            <a:r>
              <a:rPr lang="en-US" sz="2800" b="1" dirty="0" smtClean="0"/>
              <a:t>.</a:t>
            </a:r>
            <a:endParaRPr lang="es-ES" sz="2800" b="1" dirty="0"/>
          </a:p>
        </p:txBody>
      </p:sp>
      <p:pic>
        <p:nvPicPr>
          <p:cNvPr id="5" name="Imagen 4" descr="Imagen que contiene persona, hombre, jugador, jugando&#10;&#10;Descripción generada automáticamente">
            <a:extLst>
              <a:ext uri="{FF2B5EF4-FFF2-40B4-BE49-F238E27FC236}">
                <a16:creationId xmlns="" xmlns:a16="http://schemas.microsoft.com/office/drawing/2014/main" id="{D13E3D0B-357D-45EA-B395-7E5771BD90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5720" y="4000504"/>
            <a:ext cx="3546454" cy="2031674"/>
          </a:xfrm>
          <a:prstGeom prst="rect">
            <a:avLst/>
          </a:prstGeom>
          <a:ln w="88900" cap="sq" cmpd="thickThin">
            <a:solidFill>
              <a:srgbClr val="5543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9" descr="Dibujo de una persona&#10;&#10;Descripción generada automáticamente con confianza media">
            <a:extLst>
              <a:ext uri="{FF2B5EF4-FFF2-40B4-BE49-F238E27FC236}">
                <a16:creationId xmlns="" xmlns:a16="http://schemas.microsoft.com/office/drawing/2014/main" id="{818642A0-CE3F-4498-97EE-2F69866765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2" y="1357298"/>
            <a:ext cx="3617405" cy="2214578"/>
          </a:xfrm>
          <a:prstGeom prst="rect">
            <a:avLst/>
          </a:prstGeom>
          <a:ln w="38100" cap="sq">
            <a:solidFill>
              <a:srgbClr val="792E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36"/>
            <a:ext cx="9144000" cy="695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0166" y="928670"/>
            <a:ext cx="735811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Eras Bold ITC" pitchFamily="34" charset="0"/>
              </a:rPr>
              <a:t>Kegagalan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untuk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menghormati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orang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tua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kita</a:t>
            </a:r>
            <a:r>
              <a:rPr lang="en-US" sz="2400" dirty="0" smtClean="0">
                <a:latin typeface="Eras Bold ITC" pitchFamily="34" charset="0"/>
              </a:rPr>
              <a:t>, </a:t>
            </a:r>
            <a:r>
              <a:rPr lang="en-US" sz="2400" dirty="0" err="1" smtClean="0">
                <a:latin typeface="Eras Bold ITC" pitchFamily="34" charset="0"/>
              </a:rPr>
              <a:t>akan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memengaruhi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masa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depan</a:t>
            </a:r>
            <a:r>
              <a:rPr lang="en-US" sz="2400" dirty="0" smtClean="0">
                <a:latin typeface="Eras Bold ITC" pitchFamily="34" charset="0"/>
              </a:rPr>
              <a:t> </a:t>
            </a:r>
            <a:r>
              <a:rPr lang="en-US" sz="2400" dirty="0" err="1" smtClean="0">
                <a:latin typeface="Eras Bold ITC" pitchFamily="34" charset="0"/>
              </a:rPr>
              <a:t>kita</a:t>
            </a:r>
            <a:r>
              <a:rPr lang="en-US" sz="2400" dirty="0">
                <a:latin typeface="Eras Bold ITC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0166" y="3000372"/>
            <a:ext cx="735811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Rancangan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manusia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dapat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mengandung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niat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buruk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tetapi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rancangan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Tuhan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adalah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damai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dan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Gill Sans Ultra Bold Condensed" pitchFamily="34" charset="0"/>
              </a:rPr>
              <a:t>sejahtera</a:t>
            </a:r>
            <a:r>
              <a:rPr lang="en-US" sz="2400" dirty="0" smtClean="0">
                <a:solidFill>
                  <a:srgbClr val="C00000"/>
                </a:solidFill>
                <a:latin typeface="Gill Sans Ultra Bold Condensed" pitchFamily="34" charset="0"/>
              </a:rPr>
              <a:t>.</a:t>
            </a:r>
            <a:endParaRPr lang="en-US" sz="2400" dirty="0">
              <a:solidFill>
                <a:srgbClr val="C00000"/>
              </a:solidFill>
              <a:latin typeface="Gill Sans Ultra Bold Condens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736" y="4857760"/>
            <a:ext cx="4071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dirty="0" smtClean="0">
                <a:solidFill>
                  <a:srgbClr val="FFFF00"/>
                </a:solidFill>
                <a:latin typeface="Bahnschrift SemiBold Condensed" pitchFamily="34" charset="0"/>
              </a:rPr>
              <a:t>	</a:t>
            </a:r>
            <a:endParaRPr lang="en-US" dirty="0">
              <a:solidFill>
                <a:srgbClr val="FFFF00"/>
              </a:solidFill>
              <a:latin typeface="Bahnschrift SemiBold Condens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0166" y="1785926"/>
            <a:ext cx="735811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Silsilah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mengingatkan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kita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pada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kerapuhan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manusia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dan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efek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tragis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dari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kutukan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dosa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dan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akibatnya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yang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mematikan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pada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semua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generasi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Britannic Bold" pitchFamily="34" charset="0"/>
              </a:rPr>
              <a:t>setelahnya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0166" y="4214818"/>
            <a:ext cx="735811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Kita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selalu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berada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jangkauan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Tuhan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tetapi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kita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menjangkau-Nya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. Kita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menjangkau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Tuhan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hanya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bilamana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Ia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lin Sans FB" pitchFamily="34" charset="0"/>
              </a:rPr>
              <a:t>menghendakinya</a:t>
            </a:r>
            <a:r>
              <a:rPr lang="en-US" sz="2400" dirty="0" smtClean="0">
                <a:solidFill>
                  <a:schemeClr val="bg1"/>
                </a:solidFill>
                <a:latin typeface="Berlin Sans FB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0166" y="5429264"/>
            <a:ext cx="735811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Impact" pitchFamily="34" charset="0"/>
              </a:rPr>
              <a:t>Tuhan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akan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menebus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kembali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orang-orang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berdosa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dari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berbagai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penjuru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dunia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yaitu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mereka</a:t>
            </a:r>
            <a:r>
              <a:rPr lang="en-US" sz="2400" dirty="0" smtClean="0">
                <a:latin typeface="Impact" pitchFamily="34" charset="0"/>
              </a:rPr>
              <a:t> yang </a:t>
            </a:r>
            <a:r>
              <a:rPr lang="en-US" sz="2400" dirty="0" err="1" smtClean="0">
                <a:latin typeface="Impact" pitchFamily="34" charset="0"/>
              </a:rPr>
              <a:t>menaruh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harap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dan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percaya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en-US" sz="2400" dirty="0" err="1" smtClean="0">
                <a:latin typeface="Impact" pitchFamily="34" charset="0"/>
              </a:rPr>
              <a:t>kepada-Nya</a:t>
            </a:r>
            <a:r>
              <a:rPr lang="en-US" sz="2400" dirty="0" smtClean="0">
                <a:latin typeface="Impact" pitchFamily="34" charset="0"/>
              </a:rPr>
              <a:t>.</a:t>
            </a:r>
            <a:endParaRPr lang="en-US" sz="2400" dirty="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88"/>
            <a:ext cx="91673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88"/>
            <a:ext cx="5760640" cy="16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>
                <a:solidFill>
                  <a:srgbClr val="FFFF00"/>
                </a:solidFill>
                <a:latin typeface="Impact" pitchFamily="34" charset="0"/>
              </a:rPr>
              <a:t>KUTUK KEPADA HAM</a:t>
            </a:r>
            <a:br>
              <a:rPr lang="nb-NO" sz="32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nb-NO" sz="2800" dirty="0" smtClean="0">
                <a:solidFill>
                  <a:schemeClr val="bg1"/>
                </a:solidFill>
                <a:latin typeface="Bernard MT Condensed" pitchFamily="18" charset="0"/>
              </a:rPr>
              <a:t>Minggu, 24 April 2022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5643602" cy="4786322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</a:t>
            </a:r>
            <a:r>
              <a:rPr lang="en-US" sz="3600" dirty="0" err="1" smtClean="0">
                <a:solidFill>
                  <a:schemeClr val="bg1"/>
                </a:solidFill>
                <a:latin typeface="Eras Bold ITC" pitchFamily="34" charset="0"/>
              </a:rPr>
              <a:t>Kejadian</a:t>
            </a:r>
            <a:r>
              <a:rPr lang="en-US" sz="3600" dirty="0" smtClean="0">
                <a:solidFill>
                  <a:schemeClr val="bg1"/>
                </a:solidFill>
                <a:latin typeface="Eras Bold ITC" pitchFamily="34" charset="0"/>
              </a:rPr>
              <a:t> 9:20-21 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	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Nuh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menjadi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petani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;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dialah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yang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mula-mula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membuat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kebun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anggur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Setelah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ia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minum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anggur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mabuklah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ia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dan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ia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telanjang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dalam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Britannic Bold" pitchFamily="34" charset="0"/>
              </a:rPr>
              <a:t>kemahnya</a:t>
            </a:r>
            <a:r>
              <a:rPr lang="en-US" sz="3600" dirty="0" smtClean="0">
                <a:solidFill>
                  <a:schemeClr val="bg1"/>
                </a:solidFill>
                <a:latin typeface="Britannic Bold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6" name="Picture 2" descr="OPINION: How the Bible works – Cranbrook Daily Townsm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95" r="28013" b="10505"/>
          <a:stretch/>
        </p:blipFill>
        <p:spPr bwMode="auto">
          <a:xfrm>
            <a:off x="6215074" y="2564644"/>
            <a:ext cx="2682835" cy="2949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282" y="357166"/>
            <a:ext cx="5929354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Fermentasi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buah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bukanlah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bagian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dari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ciptaan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asli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Tuhan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. </a:t>
            </a:r>
            <a:r>
              <a:rPr lang="en-US" sz="2600" dirty="0" err="1" smtClean="0">
                <a:latin typeface="Berlin Sans FB Demi" pitchFamily="34" charset="0"/>
              </a:rPr>
              <a:t>Apa</a:t>
            </a:r>
            <a:r>
              <a:rPr lang="en-US" sz="2600" dirty="0" smtClean="0">
                <a:latin typeface="Berlin Sans FB Demi" pitchFamily="34" charset="0"/>
              </a:rPr>
              <a:t> yang </a:t>
            </a:r>
            <a:r>
              <a:rPr lang="en-US" sz="2600" dirty="0" err="1" smtClean="0">
                <a:latin typeface="Berlin Sans FB Demi" pitchFamily="34" charset="0"/>
              </a:rPr>
              <a:t>dilakukan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Nuh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semata-mata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karena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menuruti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keinginan</a:t>
            </a:r>
            <a:r>
              <a:rPr lang="en-US" sz="2600" dirty="0" smtClean="0">
                <a:latin typeface="Gill Sans Ultra Bold Condensed" pitchFamily="34" charset="0"/>
              </a:rPr>
              <a:t> </a:t>
            </a:r>
            <a:r>
              <a:rPr lang="en-US" sz="2600" dirty="0" err="1" smtClean="0">
                <a:latin typeface="Gill Sans Ultra Bold Condensed" pitchFamily="34" charset="0"/>
              </a:rPr>
              <a:t>hatinya</a:t>
            </a:r>
            <a:r>
              <a:rPr lang="en-US" sz="2600" dirty="0" smtClean="0">
                <a:latin typeface="Berlin Sans FB Demi" pitchFamily="34" charset="0"/>
              </a:rPr>
              <a:t>, </a:t>
            </a:r>
            <a:r>
              <a:rPr lang="en-US" sz="2600" dirty="0" err="1" smtClean="0">
                <a:latin typeface="Berlin Sans FB Demi" pitchFamily="34" charset="0"/>
              </a:rPr>
              <a:t>akibatnya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ia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kemudian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kehilangan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kendali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diri</a:t>
            </a:r>
            <a:r>
              <a:rPr lang="en-US" sz="2600" dirty="0" smtClean="0">
                <a:latin typeface="Berlin Sans FB Demi" pitchFamily="34" charset="0"/>
              </a:rPr>
              <a:t>, </a:t>
            </a:r>
            <a:r>
              <a:rPr lang="en-US" sz="2600" dirty="0" err="1" smtClean="0">
                <a:latin typeface="Berlin Sans FB Demi" pitchFamily="34" charset="0"/>
              </a:rPr>
              <a:t>dia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menjadi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mabuk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dengan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anggur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tersebut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Berlin Sans FB Demi" pitchFamily="34" charset="0"/>
              </a:rPr>
              <a:t>dan</a:t>
            </a:r>
            <a:r>
              <a:rPr lang="en-US" sz="2600" dirty="0" smtClean="0">
                <a:latin typeface="Berlin Sans FB Demi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menelanjangi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dirinya</a:t>
            </a:r>
            <a:r>
              <a:rPr lang="en-US" sz="2600" dirty="0" smtClean="0">
                <a:latin typeface="Eras Bold ITC" pitchFamily="34" charset="0"/>
              </a:rPr>
              <a:t> </a:t>
            </a:r>
            <a:r>
              <a:rPr lang="en-US" sz="2600" dirty="0" err="1" smtClean="0">
                <a:latin typeface="Eras Bold ITC" pitchFamily="34" charset="0"/>
              </a:rPr>
              <a:t>sendiri</a:t>
            </a:r>
            <a:r>
              <a:rPr lang="en-US" sz="2600" dirty="0" smtClean="0">
                <a:latin typeface="Eras Bold ITC" pitchFamily="34" charset="0"/>
              </a:rPr>
              <a:t>. </a:t>
            </a:r>
            <a:endParaRPr lang="en-US" sz="2600" dirty="0">
              <a:latin typeface="Eras Bold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7422" y="3786190"/>
            <a:ext cx="6572296" cy="28931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err="1" smtClean="0">
                <a:latin typeface="Eras Demi ITC" pitchFamily="34" charset="0"/>
              </a:rPr>
              <a:t>Tindakan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Nuh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di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kebun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anggurnya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ini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mengingatkan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kita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terhadap</a:t>
            </a:r>
            <a:r>
              <a:rPr lang="en-US" sz="2600" dirty="0" smtClean="0">
                <a:latin typeface="Eras Demi ITC" pitchFamily="34" charset="0"/>
              </a:rPr>
              <a:t> Adam </a:t>
            </a:r>
            <a:r>
              <a:rPr lang="en-US" sz="2600" dirty="0" err="1" smtClean="0">
                <a:latin typeface="Eras Demi ITC" pitchFamily="34" charset="0"/>
              </a:rPr>
              <a:t>di</a:t>
            </a:r>
            <a:r>
              <a:rPr lang="en-US" sz="2600" dirty="0" smtClean="0">
                <a:latin typeface="Eras Demi ITC" pitchFamily="34" charset="0"/>
              </a:rPr>
              <a:t> Taman Eden, </a:t>
            </a:r>
            <a:r>
              <a:rPr lang="en-US" sz="2600" dirty="0" err="1" smtClean="0">
                <a:latin typeface="Eras Demi ITC" pitchFamily="34" charset="0"/>
              </a:rPr>
              <a:t>setelah</a:t>
            </a:r>
            <a:r>
              <a:rPr lang="en-US" sz="2600" dirty="0" smtClean="0">
                <a:latin typeface="Eras Demi ITC" pitchFamily="34" charset="0"/>
              </a:rPr>
              <a:t> Adam </a:t>
            </a:r>
            <a:r>
              <a:rPr lang="en-US" sz="2600" dirty="0" err="1" smtClean="0">
                <a:latin typeface="Eras Demi ITC" pitchFamily="34" charset="0"/>
              </a:rPr>
              <a:t>dan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Hawa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memakan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buah</a:t>
            </a:r>
            <a:r>
              <a:rPr lang="en-US" sz="2600" dirty="0" smtClean="0">
                <a:latin typeface="Eras Demi ITC" pitchFamily="34" charset="0"/>
              </a:rPr>
              <a:t> yang </a:t>
            </a:r>
            <a:r>
              <a:rPr lang="en-US" sz="2600" dirty="0" err="1" smtClean="0">
                <a:latin typeface="Eras Demi ITC" pitchFamily="34" charset="0"/>
              </a:rPr>
              <a:t>Tuhan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larang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mereka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menjadi</a:t>
            </a:r>
            <a:r>
              <a:rPr lang="en-US" sz="2600" dirty="0" smtClean="0">
                <a:latin typeface="Eras Demi ITC" pitchFamily="34" charset="0"/>
              </a:rPr>
              <a:t> </a:t>
            </a:r>
            <a:r>
              <a:rPr lang="en-US" sz="2600" dirty="0" err="1" smtClean="0">
                <a:latin typeface="Eras Demi ITC" pitchFamily="34" charset="0"/>
              </a:rPr>
              <a:t>telanjang</a:t>
            </a:r>
            <a:r>
              <a:rPr lang="en-US" sz="2600" dirty="0" smtClean="0">
                <a:latin typeface="Eras Demi ITC" pitchFamily="34" charset="0"/>
              </a:rPr>
              <a:t>.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Nuh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terhubung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kembali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ke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akar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Adam,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ia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melanjutkan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sejarah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Eras Bold ITC" pitchFamily="34" charset="0"/>
              </a:rPr>
              <a:t>kegagalan</a:t>
            </a:r>
            <a:r>
              <a:rPr lang="en-US" sz="2600" dirty="0" smtClean="0">
                <a:solidFill>
                  <a:srgbClr val="C00000"/>
                </a:solidFill>
                <a:latin typeface="Eras Bold ITC" pitchFamily="34" charset="0"/>
              </a:rPr>
              <a:t>.</a:t>
            </a:r>
            <a:endParaRPr lang="en-US" sz="2600" dirty="0">
              <a:solidFill>
                <a:srgbClr val="C00000"/>
              </a:solidFill>
              <a:latin typeface="Eras Bold ITC" pitchFamily="34" charset="0"/>
            </a:endParaRPr>
          </a:p>
        </p:txBody>
      </p:sp>
      <p:pic>
        <p:nvPicPr>
          <p:cNvPr id="23554" name="Picture 2" descr="Nuh Mabuk – Bahasa Indonesia"/>
          <p:cNvPicPr>
            <a:picLocks noChangeAspect="1" noChangeArrowheads="1"/>
          </p:cNvPicPr>
          <p:nvPr/>
        </p:nvPicPr>
        <p:blipFill>
          <a:blip r:embed="rId3" cstate="print"/>
          <a:srcRect r="32203"/>
          <a:stretch>
            <a:fillRect/>
          </a:stretch>
        </p:blipFill>
        <p:spPr bwMode="auto">
          <a:xfrm>
            <a:off x="6258524" y="1071546"/>
            <a:ext cx="252285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Foto Nabi Nuh 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2214546" cy="25161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09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Eras Bold ITC" pitchFamily="34" charset="0"/>
              </a:rPr>
              <a:t>Apa</a:t>
            </a:r>
            <a: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Eras Bold ITC" pitchFamily="34" charset="0"/>
              </a:rPr>
              <a:t>reaksi</a:t>
            </a:r>
            <a: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  <a:t> Ham, </a:t>
            </a:r>
            <a:r>
              <a:rPr lang="en-US" sz="3200" dirty="0" err="1" smtClean="0">
                <a:solidFill>
                  <a:srgbClr val="FFFF00"/>
                </a:solidFill>
                <a:latin typeface="Eras Bold ITC" pitchFamily="34" charset="0"/>
              </a:rPr>
              <a:t>putra</a:t>
            </a:r>
            <a: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Eras Bold ITC" pitchFamily="34" charset="0"/>
              </a:rPr>
              <a:t>bungsu</a:t>
            </a:r>
            <a: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Eras Bold ITC" pitchFamily="34" charset="0"/>
              </a:rPr>
              <a:t>Nuh</a:t>
            </a:r>
            <a: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  <a:t> </a:t>
            </a:r>
            <a:b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</a:br>
            <a:r>
              <a:rPr lang="en-US" sz="3200" dirty="0" err="1" smtClean="0">
                <a:solidFill>
                  <a:srgbClr val="FFFF00"/>
                </a:solidFill>
                <a:latin typeface="Eras Bold ITC" pitchFamily="34" charset="0"/>
              </a:rPr>
              <a:t>saat</a:t>
            </a:r>
            <a: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Eras Bold ITC" pitchFamily="34" charset="0"/>
              </a:rPr>
              <a:t>melihat</a:t>
            </a:r>
            <a: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Eras Bold ITC" pitchFamily="34" charset="0"/>
              </a:rPr>
              <a:t>ayahnya</a:t>
            </a:r>
            <a: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Eras Bold ITC" pitchFamily="34" charset="0"/>
              </a:rPr>
              <a:t>telanjang</a:t>
            </a:r>
            <a:r>
              <a:rPr lang="en-US" sz="3200" dirty="0" smtClean="0">
                <a:solidFill>
                  <a:srgbClr val="FFFF00"/>
                </a:solidFill>
                <a:latin typeface="Eras Bold ITC" pitchFamily="34" charset="0"/>
              </a:rPr>
              <a:t>?</a:t>
            </a:r>
            <a:endParaRPr lang="en-US" sz="3200" dirty="0">
              <a:solidFill>
                <a:srgbClr val="FFFF00"/>
              </a:solidFill>
              <a:latin typeface="Eras Bold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bg1">
              <a:alpha val="76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>
                <a:latin typeface="Bahnschrift SemiBold Condensed" pitchFamily="34" charset="0"/>
              </a:rPr>
              <a:t>Ham </a:t>
            </a:r>
            <a:r>
              <a:rPr lang="en-US" sz="3000" dirty="0" err="1" smtClean="0">
                <a:latin typeface="Bahnschrift SemiBold Condensed" pitchFamily="34" charset="0"/>
              </a:rPr>
              <a:t>tentu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saja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secara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tidak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sengaja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melihat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ayahnya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telanjang</a:t>
            </a:r>
            <a:r>
              <a:rPr lang="en-US" sz="3000" dirty="0" smtClean="0">
                <a:latin typeface="Bahnschrift SemiBold Condensed" pitchFamily="34" charset="0"/>
              </a:rPr>
              <a:t>, </a:t>
            </a:r>
            <a:r>
              <a:rPr lang="en-US" sz="3000" dirty="0" err="1" smtClean="0">
                <a:latin typeface="Gill Sans Ultra Bold Condensed" pitchFamily="34" charset="0"/>
              </a:rPr>
              <a:t>namun</a:t>
            </a:r>
            <a:r>
              <a:rPr lang="en-US" sz="3000" dirty="0" smtClean="0"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latin typeface="Gill Sans Ultra Bold Condensed" pitchFamily="34" charset="0"/>
              </a:rPr>
              <a:t>tidak</a:t>
            </a:r>
            <a:r>
              <a:rPr lang="en-US" sz="3000" dirty="0" smtClean="0"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latin typeface="Gill Sans Ultra Bold Condensed" pitchFamily="34" charset="0"/>
              </a:rPr>
              <a:t>mengambil</a:t>
            </a:r>
            <a:r>
              <a:rPr lang="en-US" sz="3000" dirty="0" smtClean="0"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latin typeface="Gill Sans Ultra Bold Condensed" pitchFamily="34" charset="0"/>
              </a:rPr>
              <a:t>tindakan</a:t>
            </a:r>
            <a:r>
              <a:rPr lang="en-US" sz="3000" dirty="0" smtClean="0"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latin typeface="Gill Sans Ultra Bold Condensed" pitchFamily="34" charset="0"/>
              </a:rPr>
              <a:t>untuk</a:t>
            </a:r>
            <a:r>
              <a:rPr lang="en-US" sz="3000" dirty="0" smtClean="0">
                <a:latin typeface="Gill Sans Ultra Bold Condensed" pitchFamily="34" charset="0"/>
              </a:rPr>
              <a:t> </a:t>
            </a:r>
            <a:r>
              <a:rPr lang="en-US" sz="3000" dirty="0" err="1" smtClean="0">
                <a:latin typeface="Gill Sans Ultra Bold Condensed" pitchFamily="34" charset="0"/>
              </a:rPr>
              <a:t>menutupinya</a:t>
            </a:r>
            <a:r>
              <a:rPr lang="en-US" sz="3000" dirty="0" smtClean="0">
                <a:latin typeface="Bahnschrift SemiBold Condensed" pitchFamily="34" charset="0"/>
              </a:rPr>
              <a:t>, </a:t>
            </a:r>
            <a:r>
              <a:rPr lang="en-US" sz="3000" dirty="0" smtClean="0">
                <a:latin typeface="Impact" pitchFamily="34" charset="0"/>
              </a:rPr>
              <a:t>Ham </a:t>
            </a:r>
            <a:r>
              <a:rPr lang="en-US" sz="3000" dirty="0" err="1" smtClean="0">
                <a:latin typeface="Impact" pitchFamily="34" charset="0"/>
              </a:rPr>
              <a:t>membiarkan</a:t>
            </a:r>
            <a:r>
              <a:rPr lang="en-US" sz="3000" dirty="0" smtClean="0">
                <a:latin typeface="Impact" pitchFamily="34" charset="0"/>
              </a:rPr>
              <a:t> ayah </a:t>
            </a:r>
            <a:r>
              <a:rPr lang="en-US" sz="3000" dirty="0" err="1" smtClean="0">
                <a:latin typeface="Impact" pitchFamily="34" charset="0"/>
              </a:rPr>
              <a:t>telanjang</a:t>
            </a:r>
            <a:r>
              <a:rPr lang="en-US" sz="3000" dirty="0" smtClean="0">
                <a:latin typeface="Bahnschrift SemiBold Condensed" pitchFamily="34" charset="0"/>
              </a:rPr>
              <a:t>. </a:t>
            </a:r>
            <a:r>
              <a:rPr lang="en-US" sz="2000" dirty="0" err="1" smtClean="0">
                <a:latin typeface="Eras Demi ITC" pitchFamily="34" charset="0"/>
              </a:rPr>
              <a:t>Apa</a:t>
            </a:r>
            <a:r>
              <a:rPr lang="en-US" sz="2000" dirty="0" smtClean="0">
                <a:latin typeface="Eras Demi ITC" pitchFamily="34" charset="0"/>
              </a:rPr>
              <a:t> yang </a:t>
            </a:r>
            <a:r>
              <a:rPr lang="en-US" sz="2000" dirty="0" err="1" smtClean="0">
                <a:latin typeface="Eras Demi ITC" pitchFamily="34" charset="0"/>
              </a:rPr>
              <a:t>dilihat</a:t>
            </a:r>
            <a:r>
              <a:rPr lang="en-US" sz="2000" dirty="0" smtClean="0">
                <a:latin typeface="Eras Demi ITC" pitchFamily="34" charset="0"/>
              </a:rPr>
              <a:t> Ham </a:t>
            </a:r>
            <a:r>
              <a:rPr lang="en-US" sz="2000" dirty="0" err="1" smtClean="0">
                <a:latin typeface="Eras Demi ITC" pitchFamily="34" charset="0"/>
              </a:rPr>
              <a:t>mengingatkan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kita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kepada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Hawa</a:t>
            </a:r>
            <a:r>
              <a:rPr lang="en-US" sz="2000" dirty="0" smtClean="0">
                <a:latin typeface="Eras Demi ITC" pitchFamily="34" charset="0"/>
              </a:rPr>
              <a:t> yang </a:t>
            </a:r>
            <a:r>
              <a:rPr lang="en-US" sz="2000" dirty="0" err="1" smtClean="0">
                <a:latin typeface="Eras Demi ITC" pitchFamily="34" charset="0"/>
              </a:rPr>
              <a:t>melihat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buah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dari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pohon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pengetahuan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baik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dan</a:t>
            </a:r>
            <a:r>
              <a:rPr lang="en-US" sz="2000" dirty="0" smtClean="0">
                <a:latin typeface="Eras Demi ITC" pitchFamily="34" charset="0"/>
              </a:rPr>
              <a:t> </a:t>
            </a:r>
            <a:r>
              <a:rPr lang="en-US" sz="2000" dirty="0" err="1" smtClean="0">
                <a:latin typeface="Eras Demi ITC" pitchFamily="34" charset="0"/>
              </a:rPr>
              <a:t>jahat</a:t>
            </a:r>
            <a:r>
              <a:rPr lang="en-US" sz="2000" dirty="0" smtClean="0">
                <a:latin typeface="Eras Demi ITC" pitchFamily="34" charset="0"/>
              </a:rPr>
              <a:t>.  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>
                <a:latin typeface="Bahnschrift SemiBold Condensed" pitchFamily="34" charset="0"/>
              </a:rPr>
              <a:t>Ham </a:t>
            </a:r>
            <a:r>
              <a:rPr lang="en-US" sz="3000" dirty="0" err="1" smtClean="0">
                <a:latin typeface="Bahnschrift SemiBold Condensed" pitchFamily="34" charset="0"/>
              </a:rPr>
              <a:t>gantinya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menyelesaikan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masalah</a:t>
            </a:r>
            <a:r>
              <a:rPr lang="en-US" sz="3000" dirty="0" smtClean="0">
                <a:latin typeface="Bahnschrift SemiBold Condensed" pitchFamily="34" charset="0"/>
              </a:rPr>
              <a:t> yang </a:t>
            </a:r>
            <a:r>
              <a:rPr lang="en-US" sz="3000" dirty="0" err="1" smtClean="0">
                <a:latin typeface="Bahnschrift SemiBold Condensed" pitchFamily="34" charset="0"/>
              </a:rPr>
              <a:t>dilihatnya</a:t>
            </a:r>
            <a:r>
              <a:rPr lang="en-US" sz="2400" dirty="0" smtClean="0">
                <a:latin typeface="Gill Sans Ultra Bold Condensed" pitchFamily="34" charset="0"/>
              </a:rPr>
              <a:t>, </a:t>
            </a:r>
            <a:r>
              <a:rPr lang="en-US" sz="2400" dirty="0" err="1" smtClean="0">
                <a:latin typeface="Gill Sans Ultra Bold Condensed" pitchFamily="34" charset="0"/>
              </a:rPr>
              <a:t>ia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justru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pergi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membicarakan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atau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menceritakannya</a:t>
            </a:r>
            <a:r>
              <a:rPr lang="en-US" sz="2400" dirty="0" smtClean="0">
                <a:latin typeface="Gill Sans Ultra Bold Condensed" pitchFamily="34" charset="0"/>
              </a:rPr>
              <a:t>, </a:t>
            </a:r>
            <a:r>
              <a:rPr lang="en-US" sz="2400" dirty="0" err="1" smtClean="0">
                <a:latin typeface="Gill Sans Ultra Bold Condensed" pitchFamily="34" charset="0"/>
              </a:rPr>
              <a:t>sesuatu</a:t>
            </a:r>
            <a:r>
              <a:rPr lang="en-US" sz="2400" dirty="0" smtClean="0">
                <a:latin typeface="Gill Sans Ultra Bold Condensed" pitchFamily="34" charset="0"/>
              </a:rPr>
              <a:t> yang </a:t>
            </a:r>
            <a:r>
              <a:rPr lang="en-US" sz="2400" dirty="0" err="1" smtClean="0">
                <a:latin typeface="Gill Sans Ultra Bold Condensed" pitchFamily="34" charset="0"/>
              </a:rPr>
              <a:t>tidak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patut</a:t>
            </a:r>
            <a:r>
              <a:rPr lang="en-US" sz="3000" dirty="0" smtClean="0">
                <a:latin typeface="Bahnschrift SemiBold Condensed" pitchFamily="34" charset="0"/>
              </a:rPr>
              <a:t>. </a:t>
            </a:r>
            <a:r>
              <a:rPr lang="en-US" sz="3000" dirty="0" err="1" smtClean="0">
                <a:latin typeface="Impact" pitchFamily="34" charset="0"/>
              </a:rPr>
              <a:t>Kejadian</a:t>
            </a:r>
            <a:r>
              <a:rPr lang="en-US" sz="3000" dirty="0" smtClean="0">
                <a:latin typeface="Impact" pitchFamily="34" charset="0"/>
              </a:rPr>
              <a:t> 9:22 </a:t>
            </a:r>
            <a:r>
              <a:rPr lang="en-US" sz="3000" dirty="0" smtClean="0">
                <a:latin typeface="Bahnschrift SemiBold Condensed" pitchFamily="34" charset="0"/>
              </a:rPr>
              <a:t>"</a:t>
            </a:r>
            <a:r>
              <a:rPr lang="en-US" sz="3000" dirty="0" err="1" smtClean="0">
                <a:latin typeface="Bahnschrift SemiBold Condensed" pitchFamily="34" charset="0"/>
              </a:rPr>
              <a:t>Maka</a:t>
            </a:r>
            <a:r>
              <a:rPr lang="en-US" sz="3000" dirty="0" smtClean="0">
                <a:latin typeface="Bahnschrift SemiBold Condensed" pitchFamily="34" charset="0"/>
              </a:rPr>
              <a:t> Ham, </a:t>
            </a:r>
            <a:r>
              <a:rPr lang="en-US" sz="3000" dirty="0" err="1" smtClean="0">
                <a:latin typeface="Bahnschrift SemiBold Condensed" pitchFamily="34" charset="0"/>
              </a:rPr>
              <a:t>bapa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Kanaan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itu</a:t>
            </a:r>
            <a:r>
              <a:rPr lang="en-US" sz="3000" dirty="0" smtClean="0">
                <a:latin typeface="Bahnschrift SemiBold Condensed" pitchFamily="34" charset="0"/>
              </a:rPr>
              <a:t>, </a:t>
            </a:r>
            <a:r>
              <a:rPr lang="en-US" sz="3000" dirty="0" err="1" smtClean="0">
                <a:latin typeface="Bahnschrift SemiBold Condensed" pitchFamily="34" charset="0"/>
              </a:rPr>
              <a:t>melihat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aurat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ayahnya</a:t>
            </a:r>
            <a:r>
              <a:rPr lang="en-US" sz="3000" dirty="0" smtClean="0">
                <a:latin typeface="Bahnschrift SemiBold Condensed" pitchFamily="34" charset="0"/>
              </a:rPr>
              <a:t>, </a:t>
            </a:r>
            <a:r>
              <a:rPr lang="en-US" sz="3000" dirty="0" err="1" smtClean="0">
                <a:latin typeface="Bahnschrift SemiBold Condensed" pitchFamily="34" charset="0"/>
              </a:rPr>
              <a:t>lalu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diceritakannya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kepada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kedua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saudaranya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di</a:t>
            </a:r>
            <a:r>
              <a:rPr lang="en-US" sz="3000" dirty="0" smtClean="0">
                <a:latin typeface="Bahnschrift SemiBold Condensed" pitchFamily="34" charset="0"/>
              </a:rPr>
              <a:t> </a:t>
            </a:r>
            <a:r>
              <a:rPr lang="en-US" sz="3000" dirty="0" err="1" smtClean="0">
                <a:latin typeface="Bahnschrift SemiBold Condensed" pitchFamily="34" charset="0"/>
              </a:rPr>
              <a:t>luar</a:t>
            </a:r>
            <a:r>
              <a:rPr lang="en-US" sz="3000" dirty="0" smtClean="0">
                <a:latin typeface="Bahnschrift SemiBold Condensed" pitchFamily="34" charset="0"/>
              </a:rPr>
              <a:t>".</a:t>
            </a:r>
            <a:endParaRPr lang="en-US" sz="30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9690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Bernard MT Condensed" pitchFamily="18" charset="0"/>
              </a:rPr>
              <a:t>Beberapa</a:t>
            </a:r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ernard MT Condensed" pitchFamily="18" charset="0"/>
              </a:rPr>
              <a:t>pelajaran</a:t>
            </a:r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ernard MT Condensed" pitchFamily="18" charset="0"/>
              </a:rPr>
              <a:t>dari</a:t>
            </a:r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ernard MT Condensed" pitchFamily="18" charset="0"/>
              </a:rPr>
              <a:t>dosa</a:t>
            </a:r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 Ham, </a:t>
            </a:r>
            <a:r>
              <a:rPr lang="en-US" sz="3200" dirty="0" err="1" smtClean="0">
                <a:solidFill>
                  <a:schemeClr val="bg1"/>
                </a:solidFill>
                <a:latin typeface="Bernard MT Condensed" pitchFamily="18" charset="0"/>
              </a:rPr>
              <a:t>sebagai</a:t>
            </a:r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ernard MT Condensed" pitchFamily="18" charset="0"/>
              </a:rPr>
              <a:t>berikut</a:t>
            </a:r>
            <a:r>
              <a:rPr lang="en-US" sz="3200" dirty="0" smtClean="0">
                <a:solidFill>
                  <a:schemeClr val="bg1"/>
                </a:solidFill>
                <a:latin typeface="Bernard MT Condensed" pitchFamily="18" charset="0"/>
              </a:rPr>
              <a:t>:</a:t>
            </a:r>
            <a:endParaRPr lang="en-US" sz="3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1670" y="1490008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Bahnschrift SemiBold Condensed" pitchFamily="34" charset="0"/>
              </a:rPr>
              <a:t>Kegagalan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untuk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menghormati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orang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tua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kita</a:t>
            </a:r>
            <a:r>
              <a:rPr lang="en-US" sz="2400" dirty="0" smtClean="0">
                <a:latin typeface="Bahnschrift SemiBold Condensed" pitchFamily="34" charset="0"/>
              </a:rPr>
              <a:t>, </a:t>
            </a:r>
            <a:r>
              <a:rPr lang="en-US" sz="2400" dirty="0" err="1" smtClean="0">
                <a:latin typeface="Bahnschrift SemiBold Condensed" pitchFamily="34" charset="0"/>
              </a:rPr>
              <a:t>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memengaruhi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masa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depan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kita</a:t>
            </a:r>
            <a:r>
              <a:rPr lang="en-US" sz="2400" dirty="0" smtClean="0">
                <a:latin typeface="Bahnschrift SemiBold Condensed" pitchFamily="34" charset="0"/>
              </a:rPr>
              <a:t> [</a:t>
            </a:r>
            <a:r>
              <a:rPr lang="en-US" sz="2400" dirty="0" err="1" smtClean="0">
                <a:latin typeface="Bahnschrift SemiBold Condensed" pitchFamily="34" charset="0"/>
              </a:rPr>
              <a:t>Keluaran</a:t>
            </a:r>
            <a:r>
              <a:rPr lang="en-US" sz="2400" dirty="0" smtClean="0">
                <a:latin typeface="Bahnschrift SemiBold Condensed" pitchFamily="34" charset="0"/>
              </a:rPr>
              <a:t> 20:12, </a:t>
            </a:r>
            <a:r>
              <a:rPr lang="en-US" sz="2400" dirty="0" err="1" smtClean="0">
                <a:latin typeface="Bahnschrift SemiBold Condensed" pitchFamily="34" charset="0"/>
              </a:rPr>
              <a:t>Efesus</a:t>
            </a:r>
            <a:r>
              <a:rPr lang="en-US" sz="2400" dirty="0" smtClean="0">
                <a:latin typeface="Bahnschrift SemiBold Condensed" pitchFamily="34" charset="0"/>
              </a:rPr>
              <a:t> 6:2]. </a:t>
            </a:r>
            <a:r>
              <a:rPr lang="en-US" sz="2400" dirty="0" smtClean="0">
                <a:latin typeface="Gill Sans Ultra Bold Condensed" pitchFamily="34" charset="0"/>
              </a:rPr>
              <a:t>Ham </a:t>
            </a:r>
            <a:r>
              <a:rPr lang="en-US" sz="2400" dirty="0" err="1" smtClean="0">
                <a:latin typeface="Gill Sans Ultra Bold Condensed" pitchFamily="34" charset="0"/>
              </a:rPr>
              <a:t>dan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putranya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dikutuk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karena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perbuatannya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itu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mempengaruhi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mereka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di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masa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depan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smtClean="0">
                <a:latin typeface="Bahnschrift SemiBold Condensed" pitchFamily="34" charset="0"/>
              </a:rPr>
              <a:t>[</a:t>
            </a:r>
            <a:r>
              <a:rPr lang="en-US" sz="2400" dirty="0" err="1" smtClean="0">
                <a:latin typeface="Bahnschrift SemiBold Condensed" pitchFamily="34" charset="0"/>
              </a:rPr>
              <a:t>Kejadian</a:t>
            </a:r>
            <a:r>
              <a:rPr lang="en-US" sz="2400" dirty="0" smtClean="0">
                <a:latin typeface="Bahnschrift SemiBold Condensed" pitchFamily="34" charset="0"/>
              </a:rPr>
              <a:t> 9:25].   </a:t>
            </a:r>
            <a:endParaRPr lang="en-US" sz="2400" dirty="0" smtClean="0">
              <a:latin typeface="Bahnschrift SemiBold 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500174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en-US" sz="9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357187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US" sz="9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1670" y="3929066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Gill Sans Ultra Bold Condensed" pitchFamily="34" charset="0"/>
              </a:rPr>
              <a:t>Kutukan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atas</a:t>
            </a:r>
            <a:r>
              <a:rPr lang="en-US" sz="2400" dirty="0" smtClean="0">
                <a:latin typeface="Gill Sans Ultra Bold Condensed" pitchFamily="34" charset="0"/>
              </a:rPr>
              <a:t> Ham </a:t>
            </a:r>
            <a:r>
              <a:rPr lang="en-US" sz="2400" dirty="0" err="1" smtClean="0">
                <a:latin typeface="Gill Sans Ultra Bold Condensed" pitchFamily="34" charset="0"/>
              </a:rPr>
              <a:t>dan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putranya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terbatas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kepada</a:t>
            </a:r>
            <a:r>
              <a:rPr lang="en-US" sz="2400" dirty="0" smtClean="0">
                <a:latin typeface="Gill Sans Ultra Bold Condensed" pitchFamily="34" charset="0"/>
              </a:rPr>
              <a:t> </a:t>
            </a:r>
            <a:r>
              <a:rPr lang="en-US" sz="2400" dirty="0" err="1" smtClean="0">
                <a:latin typeface="Gill Sans Ultra Bold Condensed" pitchFamily="34" charset="0"/>
              </a:rPr>
              <a:t>mereka</a:t>
            </a:r>
            <a:r>
              <a:rPr lang="en-US" sz="2400" dirty="0" smtClean="0">
                <a:latin typeface="Gill Sans Ultra Bold Condensed" pitchFamily="34" charset="0"/>
              </a:rPr>
              <a:t>. </a:t>
            </a:r>
            <a:r>
              <a:rPr lang="en-US" sz="2400" dirty="0" smtClean="0">
                <a:latin typeface="Bahnschrift SemiBold Condensed" pitchFamily="34" charset="0"/>
              </a:rPr>
              <a:t>Kita </a:t>
            </a:r>
            <a:r>
              <a:rPr lang="en-US" sz="2400" dirty="0" err="1" smtClean="0">
                <a:latin typeface="Bahnschrift SemiBold Condensed" pitchFamily="34" charset="0"/>
              </a:rPr>
              <a:t>tidak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dapat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menggunakan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teks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kutukan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ini</a:t>
            </a:r>
            <a:r>
              <a:rPr lang="en-US" sz="2400" dirty="0" smtClean="0">
                <a:latin typeface="Bahnschrift SemiBold Condensed" pitchFamily="34" charset="0"/>
              </a:rPr>
              <a:t> [</a:t>
            </a:r>
            <a:r>
              <a:rPr lang="en-US" sz="2400" dirty="0" err="1" smtClean="0">
                <a:latin typeface="Bahnschrift SemiBold Condensed" pitchFamily="34" charset="0"/>
              </a:rPr>
              <a:t>Kejadian</a:t>
            </a:r>
            <a:r>
              <a:rPr lang="en-US" sz="2400" dirty="0" smtClean="0">
                <a:latin typeface="Bahnschrift SemiBold Condensed" pitchFamily="34" charset="0"/>
              </a:rPr>
              <a:t> 9:25-27] </a:t>
            </a:r>
            <a:r>
              <a:rPr lang="en-US" sz="2400" dirty="0" err="1" smtClean="0">
                <a:latin typeface="Bahnschrift SemiBold Condensed" pitchFamily="34" charset="0"/>
              </a:rPr>
              <a:t>untuk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membenarkan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teori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rasisme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terhadap</a:t>
            </a:r>
            <a:r>
              <a:rPr lang="en-US" sz="2400" dirty="0" smtClean="0">
                <a:latin typeface="Bahnschrift SemiBold Condensed" pitchFamily="34" charset="0"/>
              </a:rPr>
              <a:t> </a:t>
            </a:r>
            <a:r>
              <a:rPr lang="en-US" sz="2400" dirty="0" err="1" smtClean="0">
                <a:latin typeface="Bahnschrift SemiBold Condensed" pitchFamily="34" charset="0"/>
              </a:rPr>
              <a:t>siapapun</a:t>
            </a:r>
            <a:r>
              <a:rPr lang="en-US" sz="2400" dirty="0" smtClean="0">
                <a:latin typeface="Bahnschrift SemiBold Condensed" pitchFamily="34" charset="0"/>
              </a:rPr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2910" y="235743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n-US" sz="9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00232" y="1000108"/>
            <a:ext cx="6686568" cy="55721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Gill Sans Ultra Bold Condensed" pitchFamily="34" charset="0"/>
              </a:rPr>
              <a:t>	</a:t>
            </a:r>
            <a:r>
              <a:rPr lang="en-US" dirty="0" err="1" smtClean="0">
                <a:latin typeface="Gill Sans Ultra Bold Condensed" pitchFamily="34" charset="0"/>
              </a:rPr>
              <a:t>Kasih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smtClean="0">
                <a:latin typeface="Gill Sans Ultra Bold Condensed" pitchFamily="34" charset="0"/>
              </a:rPr>
              <a:t>Allah </a:t>
            </a:r>
            <a:r>
              <a:rPr lang="en-US" dirty="0" err="1" smtClean="0">
                <a:latin typeface="Gill Sans Ultra Bold Condensed" pitchFamily="34" charset="0"/>
              </a:rPr>
              <a:t>kembali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ditunjukkan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kepada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orang</a:t>
            </a:r>
            <a:r>
              <a:rPr lang="en-US" dirty="0" smtClean="0">
                <a:latin typeface="Gill Sans Ultra Bold Condensed" pitchFamily="34" charset="0"/>
              </a:rPr>
              <a:t> </a:t>
            </a:r>
            <a:r>
              <a:rPr lang="en-US" dirty="0" err="1" smtClean="0">
                <a:latin typeface="Gill Sans Ultra Bold Condensed" pitchFamily="34" charset="0"/>
              </a:rPr>
              <a:t>berdosa</a:t>
            </a:r>
            <a:r>
              <a:rPr lang="en-US" dirty="0" smtClean="0">
                <a:latin typeface="Gill Sans Ultra Bold Condensed" pitchFamily="34" charset="0"/>
              </a:rPr>
              <a:t>.</a:t>
            </a:r>
            <a:r>
              <a:rPr lang="en-US" dirty="0" smtClean="0">
                <a:latin typeface="Bahnschrift SemiBold Condensed" pitchFamily="34" charset="0"/>
              </a:rPr>
              <a:t> Di </a:t>
            </a:r>
            <a:r>
              <a:rPr lang="en-US" dirty="0" err="1" smtClean="0">
                <a:latin typeface="Bahnschrift SemiBold Condensed" pitchFamily="34" charset="0"/>
              </a:rPr>
              <a:t>samping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kutukan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kepada</a:t>
            </a:r>
            <a:r>
              <a:rPr lang="en-US" dirty="0" smtClean="0">
                <a:latin typeface="Bahnschrift SemiBold Condensed" pitchFamily="34" charset="0"/>
              </a:rPr>
              <a:t> Ham </a:t>
            </a:r>
            <a:r>
              <a:rPr lang="en-US" dirty="0" err="1" smtClean="0">
                <a:latin typeface="Bahnschrift SemiBold Condensed" pitchFamily="34" charset="0"/>
              </a:rPr>
              <a:t>dan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Kanaan</a:t>
            </a:r>
            <a:r>
              <a:rPr lang="en-US" dirty="0" smtClean="0">
                <a:latin typeface="Bahnschrift SemiBold Condensed" pitchFamily="34" charset="0"/>
              </a:rPr>
              <a:t>, </a:t>
            </a:r>
            <a:r>
              <a:rPr lang="en-US" dirty="0" err="1" smtClean="0">
                <a:latin typeface="Bahnschrift SemiBold Condensed" pitchFamily="34" charset="0"/>
              </a:rPr>
              <a:t>ada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janji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berkat</a:t>
            </a:r>
            <a:r>
              <a:rPr lang="en-US" dirty="0" smtClean="0">
                <a:latin typeface="Bahnschrift SemiBold Condensed" pitchFamily="34" charset="0"/>
              </a:rPr>
              <a:t>, </a:t>
            </a:r>
            <a:r>
              <a:rPr lang="en-US" dirty="0" err="1" smtClean="0">
                <a:latin typeface="Bahnschrift SemiBold Condensed" pitchFamily="34" charset="0"/>
              </a:rPr>
              <a:t>dikaitkan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dengan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nama</a:t>
            </a:r>
            <a:r>
              <a:rPr lang="en-US" dirty="0" smtClean="0">
                <a:latin typeface="Bahnschrift SemiBold Condensed" pitchFamily="34" charset="0"/>
              </a:rPr>
              <a:t> "</a:t>
            </a:r>
            <a:r>
              <a:rPr lang="en-US" dirty="0" err="1" smtClean="0">
                <a:latin typeface="Bahnschrift SemiBold Condensed" pitchFamily="34" charset="0"/>
              </a:rPr>
              <a:t>Kanaan</a:t>
            </a:r>
            <a:r>
              <a:rPr lang="en-US" dirty="0" smtClean="0">
                <a:latin typeface="Bahnschrift SemiBold Condensed" pitchFamily="34" charset="0"/>
              </a:rPr>
              <a:t>", yang </a:t>
            </a:r>
            <a:r>
              <a:rPr lang="en-US" dirty="0" err="1" smtClean="0">
                <a:latin typeface="Bahnschrift SemiBold Condensed" pitchFamily="34" charset="0"/>
              </a:rPr>
              <a:t>berasal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dari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kata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kerja</a:t>
            </a:r>
            <a:r>
              <a:rPr lang="en-US" dirty="0" smtClean="0">
                <a:latin typeface="Bahnschrift SemiBold Condensed" pitchFamily="34" charset="0"/>
              </a:rPr>
              <a:t> 'kana', yang </a:t>
            </a:r>
            <a:r>
              <a:rPr lang="en-US" dirty="0" err="1" smtClean="0">
                <a:latin typeface="Bahnschrift SemiBold Condensed" pitchFamily="34" charset="0"/>
              </a:rPr>
              <a:t>berarti</a:t>
            </a:r>
            <a:r>
              <a:rPr lang="en-US" dirty="0" smtClean="0">
                <a:latin typeface="Bahnschrift SemiBold Condensed" pitchFamily="34" charset="0"/>
              </a:rPr>
              <a:t> "</a:t>
            </a:r>
            <a:r>
              <a:rPr lang="en-US" dirty="0" err="1" smtClean="0">
                <a:latin typeface="Bahnschrift SemiBold Condensed" pitchFamily="34" charset="0"/>
              </a:rPr>
              <a:t>menaklukkan</a:t>
            </a:r>
            <a:r>
              <a:rPr lang="en-US" dirty="0" smtClean="0">
                <a:latin typeface="Bahnschrift SemiBold Condensed" pitchFamily="34" charset="0"/>
              </a:rPr>
              <a:t>". </a:t>
            </a:r>
            <a:endParaRPr lang="en-US" dirty="0" smtClean="0">
              <a:latin typeface="Bahnschrift SemiBold Condensed" pitchFamily="34" charset="0"/>
            </a:endParaRPr>
          </a:p>
          <a:p>
            <a:pPr>
              <a:buNone/>
            </a:pPr>
            <a:endParaRPr lang="en-US" dirty="0" smtClean="0">
              <a:latin typeface="Bahnschrift SemiBold Condensed" pitchFamily="34" charset="0"/>
            </a:endParaRPr>
          </a:p>
          <a:p>
            <a:pPr>
              <a:buNone/>
            </a:pPr>
            <a:r>
              <a:rPr lang="en-US" dirty="0" smtClean="0">
                <a:latin typeface="Bahnschrift SemiBold Condensed" pitchFamily="34" charset="0"/>
              </a:rPr>
              <a:t>	</a:t>
            </a:r>
            <a:r>
              <a:rPr lang="en-US" dirty="0" err="1" smtClean="0">
                <a:latin typeface="Bahnschrift SemiBold Condensed" pitchFamily="34" charset="0"/>
              </a:rPr>
              <a:t>Suatu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saat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nanti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melalui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penaklukan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Kanaan</a:t>
            </a:r>
            <a:r>
              <a:rPr lang="en-US" dirty="0" smtClean="0">
                <a:latin typeface="Bahnschrift SemiBold Condensed" pitchFamily="34" charset="0"/>
              </a:rPr>
              <a:t>, </a:t>
            </a:r>
            <a:r>
              <a:rPr lang="en-US" dirty="0" err="1" smtClean="0">
                <a:latin typeface="Bahnschrift SemiBold Condensed" pitchFamily="34" charset="0"/>
              </a:rPr>
              <a:t>oleh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umat</a:t>
            </a:r>
            <a:r>
              <a:rPr lang="en-US" dirty="0" smtClean="0">
                <a:latin typeface="Bahnschrift SemiBold Condensed" pitchFamily="34" charset="0"/>
              </a:rPr>
              <a:t> Allah, </a:t>
            </a:r>
            <a:r>
              <a:rPr lang="en-US" dirty="0" err="1" smtClean="0">
                <a:latin typeface="Bahnschrift SemiBold Condensed" pitchFamily="34" charset="0"/>
              </a:rPr>
              <a:t>keturunan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Sem</a:t>
            </a:r>
            <a:r>
              <a:rPr lang="en-US" dirty="0" smtClean="0">
                <a:latin typeface="Bahnschrift SemiBold Condensed" pitchFamily="34" charset="0"/>
              </a:rPr>
              <a:t>, </a:t>
            </a:r>
            <a:r>
              <a:rPr lang="en-US" dirty="0" err="1" smtClean="0">
                <a:latin typeface="Bahnschrift SemiBold Condensed" pitchFamily="34" charset="0"/>
              </a:rPr>
              <a:t>mereka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memasuki</a:t>
            </a:r>
            <a:r>
              <a:rPr lang="en-US" dirty="0" smtClean="0">
                <a:latin typeface="Bahnschrift SemiBold Condensed" pitchFamily="34" charset="0"/>
              </a:rPr>
              <a:t> Tanah </a:t>
            </a:r>
            <a:r>
              <a:rPr lang="en-US" dirty="0" err="1" smtClean="0">
                <a:latin typeface="Bahnschrift SemiBold Condensed" pitchFamily="34" charset="0"/>
              </a:rPr>
              <a:t>Perjanjian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mempersiapkan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jalan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untuk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kedatangan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Mesias</a:t>
            </a:r>
            <a:r>
              <a:rPr lang="en-US" dirty="0" smtClean="0">
                <a:latin typeface="Bahnschrift SemiBold Condensed" pitchFamily="34" charset="0"/>
              </a:rPr>
              <a:t>, yang </a:t>
            </a:r>
            <a:r>
              <a:rPr lang="en-US" dirty="0" err="1" smtClean="0">
                <a:latin typeface="Bahnschrift SemiBold Condensed" pitchFamily="34" charset="0"/>
              </a:rPr>
              <a:t>akan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memperbesar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Yafet</a:t>
            </a:r>
            <a:r>
              <a:rPr lang="en-US" dirty="0" smtClean="0">
                <a:latin typeface="Bahnschrift SemiBold Condensed" pitchFamily="34" charset="0"/>
              </a:rPr>
              <a:t> "</a:t>
            </a:r>
            <a:r>
              <a:rPr lang="en-US" dirty="0" err="1" smtClean="0">
                <a:latin typeface="Bahnschrift SemiBold Condensed" pitchFamily="34" charset="0"/>
              </a:rPr>
              <a:t>di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kemah-kemah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Sem</a:t>
            </a:r>
            <a:r>
              <a:rPr lang="en-US" dirty="0" smtClean="0">
                <a:latin typeface="Bahnschrift SemiBold Condensed" pitchFamily="34" charset="0"/>
              </a:rPr>
              <a:t>" [</a:t>
            </a:r>
            <a:r>
              <a:rPr lang="en-US" dirty="0" err="1" smtClean="0">
                <a:latin typeface="Bahnschrift SemiBold Condensed" pitchFamily="34" charset="0"/>
              </a:rPr>
              <a:t>Kejadian</a:t>
            </a:r>
            <a:r>
              <a:rPr lang="en-US" dirty="0" smtClean="0">
                <a:latin typeface="Bahnschrift SemiBold Condensed" pitchFamily="34" charset="0"/>
              </a:rPr>
              <a:t> 9: 27]. </a:t>
            </a:r>
            <a:endParaRPr lang="en-US" dirty="0" smtClean="0">
              <a:latin typeface="Bahnschrift SemiBold Condensed" pitchFamily="34" charset="0"/>
            </a:endParaRPr>
          </a:p>
          <a:p>
            <a:pPr>
              <a:buNone/>
            </a:pPr>
            <a:r>
              <a:rPr lang="en-US" dirty="0" smtClean="0">
                <a:latin typeface="Bahnschrift SemiBold Condensed" pitchFamily="34" charset="0"/>
              </a:rPr>
              <a:t>	</a:t>
            </a:r>
            <a:endParaRPr lang="en-US" dirty="0" smtClean="0">
              <a:latin typeface="Bahnschrift SemiBold Condensed" pitchFamily="34" charset="0"/>
            </a:endParaRPr>
          </a:p>
          <a:p>
            <a:pPr>
              <a:buNone/>
            </a:pPr>
            <a:r>
              <a:rPr lang="en-US" dirty="0" smtClean="0">
                <a:latin typeface="Bahnschrift SemiBold Condensed" pitchFamily="34" charset="0"/>
              </a:rPr>
              <a:t>	</a:t>
            </a:r>
            <a:r>
              <a:rPr lang="en-US" dirty="0" err="1" smtClean="0">
                <a:latin typeface="Bahnschrift SemiBold Condensed" pitchFamily="34" charset="0"/>
              </a:rPr>
              <a:t>Ini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adalah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kiasan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nubuatan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untuk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perluasan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perjanjian</a:t>
            </a:r>
            <a:r>
              <a:rPr lang="en-US" dirty="0" smtClean="0">
                <a:latin typeface="Bahnschrift SemiBold Condensed" pitchFamily="34" charset="0"/>
              </a:rPr>
              <a:t> Allah </a:t>
            </a:r>
            <a:r>
              <a:rPr lang="en-US" dirty="0" err="1" smtClean="0">
                <a:latin typeface="Bahnschrift SemiBold Condensed" pitchFamily="34" charset="0"/>
              </a:rPr>
              <a:t>ke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semua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bangsa</a:t>
            </a:r>
            <a:r>
              <a:rPr lang="en-US" dirty="0" smtClean="0">
                <a:latin typeface="Bahnschrift SemiBold Condensed" pitchFamily="34" charset="0"/>
              </a:rPr>
              <a:t>, yang </a:t>
            </a:r>
            <a:r>
              <a:rPr lang="en-US" dirty="0" err="1" smtClean="0">
                <a:latin typeface="Bahnschrift SemiBold Condensed" pitchFamily="34" charset="0"/>
              </a:rPr>
              <a:t>akan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mencakup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pekabaran</a:t>
            </a:r>
            <a:r>
              <a:rPr lang="en-US" dirty="0" smtClean="0">
                <a:latin typeface="Bahnschrift SemiBold Condensed" pitchFamily="34" charset="0"/>
              </a:rPr>
              <a:t> Israel </a:t>
            </a:r>
            <a:r>
              <a:rPr lang="en-US" dirty="0" err="1" smtClean="0">
                <a:latin typeface="Bahnschrift SemiBold Condensed" pitchFamily="34" charset="0"/>
              </a:rPr>
              <a:t>tentang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keselamatan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kepada</a:t>
            </a:r>
            <a:r>
              <a:rPr lang="en-US" dirty="0" smtClean="0">
                <a:latin typeface="Bahnschrift SemiBold Condensed" pitchFamily="34" charset="0"/>
              </a:rPr>
              <a:t> </a:t>
            </a:r>
            <a:r>
              <a:rPr lang="en-US" dirty="0" err="1" smtClean="0">
                <a:latin typeface="Bahnschrift SemiBold Condensed" pitchFamily="34" charset="0"/>
              </a:rPr>
              <a:t>dunia</a:t>
            </a:r>
            <a:r>
              <a:rPr lang="en-US" dirty="0" smtClean="0">
                <a:latin typeface="Bahnschrift SemiBold Condensed" pitchFamily="34" charset="0"/>
              </a:rPr>
              <a:t> [Daniel 9: 27, </a:t>
            </a:r>
            <a:r>
              <a:rPr lang="en-US" dirty="0" err="1" smtClean="0">
                <a:latin typeface="Bahnschrift SemiBold Condensed" pitchFamily="34" charset="0"/>
              </a:rPr>
              <a:t>Yesaya</a:t>
            </a:r>
            <a:r>
              <a:rPr lang="en-US" dirty="0" smtClean="0">
                <a:latin typeface="Bahnschrift SemiBold Condensed" pitchFamily="34" charset="0"/>
              </a:rPr>
              <a:t> 66:18-20, Roma 11: 25].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roon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357166"/>
            <a:ext cx="8786874" cy="2857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Kutuk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kepada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Ham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kenyataannya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akan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menjadi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berkat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bagi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semua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bangsa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termasuk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keturunan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Ham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Kanaan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mau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menerima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keselamatan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ditawarkan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oleh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Tuhan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kepada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Gill Sans Ultra Bold Condensed" pitchFamily="34" charset="0"/>
              </a:rPr>
              <a:t>mereka</a:t>
            </a:r>
            <a:r>
              <a:rPr lang="en-US" dirty="0" smtClean="0">
                <a:solidFill>
                  <a:schemeClr val="bg1"/>
                </a:solidFill>
                <a:latin typeface="Gill Sans Ultra Bold Condensed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Gill Sans Ultra Bold Condensed" pitchFamily="34" charset="0"/>
            </a:endParaRPr>
          </a:p>
        </p:txBody>
      </p:sp>
      <p:pic>
        <p:nvPicPr>
          <p:cNvPr id="20482" name="Picture 2" descr="Apa yang Berlaku kepada Anak-anak Nuh Selepas Banjir?"/>
          <p:cNvPicPr>
            <a:picLocks noChangeAspect="1" noChangeArrowheads="1"/>
          </p:cNvPicPr>
          <p:nvPr/>
        </p:nvPicPr>
        <p:blipFill>
          <a:blip r:embed="rId3"/>
          <a:srcRect t="8245" b="29715"/>
          <a:stretch>
            <a:fillRect/>
          </a:stretch>
        </p:blipFill>
        <p:spPr bwMode="auto">
          <a:xfrm>
            <a:off x="0" y="3079728"/>
            <a:ext cx="9144000" cy="377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1297</Words>
  <Application>Microsoft Office PowerPoint</Application>
  <PresentationFormat>On-screen Show (4:3)</PresentationFormat>
  <Paragraphs>94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SEMUA BANGSA DAN BABEL</vt:lpstr>
      <vt:lpstr>KEJADIAN 11:9</vt:lpstr>
      <vt:lpstr>Slide 3</vt:lpstr>
      <vt:lpstr>KUTUK KEPADA HAM Minggu, 24 April 2022</vt:lpstr>
      <vt:lpstr>Slide 5</vt:lpstr>
      <vt:lpstr>Apa reaksi Ham, putra bungsu Nuh  saat melihat ayahnya telanjang?</vt:lpstr>
      <vt:lpstr>Beberapa pelajaran dari dosa Ham, sebagai berikut:</vt:lpstr>
      <vt:lpstr>Slide 8</vt:lpstr>
      <vt:lpstr>Slide 9</vt:lpstr>
      <vt:lpstr>SILSILAH KEJADIAN Senin, 25 April 2022</vt:lpstr>
      <vt:lpstr>Di beberapa bagian Alkitab mencatat tentang silsilah seperti  Kejadian 10 dan Lukas 3:23-38, apa tujuan silsilah tersebut?</vt:lpstr>
      <vt:lpstr>Slide 12</vt:lpstr>
      <vt:lpstr>Gagasan tentang angka 70 tersebut lebih dari sekedar jumlah tetapi memberikan beberapa petunjuk bahwa:</vt:lpstr>
      <vt:lpstr>Slide 14</vt:lpstr>
      <vt:lpstr>SATU BAHASA Selasa, 26 April 2022</vt:lpstr>
      <vt:lpstr>Slide 16</vt:lpstr>
      <vt:lpstr>Ambisi para pembangun menara Babel salah alamat. Namun,  sangatlah jelas apa yang mendasari tindakan mereka:</vt:lpstr>
      <vt:lpstr>Slide 18</vt:lpstr>
      <vt:lpstr>Slide 19</vt:lpstr>
      <vt:lpstr>BAIKLAH KITA TURUN Rabu, 27 April 2022</vt:lpstr>
      <vt:lpstr>Apa arti perkataan Tuhan "Baiklah Kita turun"? Kejadian 11:5-7, Mazmur 139:7-12</vt:lpstr>
      <vt:lpstr>Slide 22</vt:lpstr>
      <vt:lpstr>Slide 23</vt:lpstr>
      <vt:lpstr> Ellen G. White, Alfa dan Omega, jld. 1, hlm. 134. </vt:lpstr>
      <vt:lpstr>PENEBUSAN ORANG YANG TERASING Kamis, 28 April 2022</vt:lpstr>
      <vt:lpstr>Slide 26</vt:lpstr>
      <vt:lpstr>Slide 27</vt:lpstr>
      <vt:lpstr> Ellen G.White, Alfa dan Omega, jld. 1, hlm. 133. 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SEMUA BANGSA DAN BABEL</dc:title>
  <dc:creator>Daniel Siswanto</dc:creator>
  <cp:lastModifiedBy>Daniel Siswanto</cp:lastModifiedBy>
  <cp:revision>41</cp:revision>
  <dcterms:created xsi:type="dcterms:W3CDTF">2022-04-26T04:31:32Z</dcterms:created>
  <dcterms:modified xsi:type="dcterms:W3CDTF">2022-04-28T13:38:03Z</dcterms:modified>
</cp:coreProperties>
</file>