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7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6F38-D1D9-4926-92C7-4A6A2ECAAB1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C6B70-783A-4B4D-ACCD-F35FB6A76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43512"/>
            <a:ext cx="9144000" cy="1714488"/>
          </a:xfrm>
          <a:prstGeom prst="rect">
            <a:avLst/>
          </a:prstGeom>
          <a:solidFill>
            <a:schemeClr val="accent5">
              <a:lumMod val="40000"/>
              <a:lumOff val="6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2">
            <a:extLst>
              <a:ext uri="{FF2B5EF4-FFF2-40B4-BE49-F238E27FC236}">
                <a16:creationId xmlns="" xmlns:a16="http://schemas.microsoft.com/office/drawing/2014/main" id="{65589351-6A15-44AE-AD5C-9E54FA9B5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829" y="10"/>
            <a:ext cx="4564362" cy="25717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12">
            <a:extLst>
              <a:ext uri="{FF2B5EF4-FFF2-40B4-BE49-F238E27FC236}">
                <a16:creationId xmlns="" xmlns:a16="http://schemas.microsoft.com/office/drawing/2014/main" id="{3F243A6D-5E69-4A13-A05F-637848EF6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75115" y="10"/>
            <a:ext cx="4565770" cy="25717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n 10">
            <a:extLst>
              <a:ext uri="{FF2B5EF4-FFF2-40B4-BE49-F238E27FC236}">
                <a16:creationId xmlns="" xmlns:a16="http://schemas.microsoft.com/office/drawing/2014/main" id="{8695025A-B3CF-469C-AD8A-EEF5DA2CA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820" y="2571750"/>
            <a:ext cx="4564380" cy="2571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n 16">
            <a:extLst>
              <a:ext uri="{FF2B5EF4-FFF2-40B4-BE49-F238E27FC236}">
                <a16:creationId xmlns="" xmlns:a16="http://schemas.microsoft.com/office/drawing/2014/main" id="{6A384EF8-E116-41F0-914D-EBEC94EE46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4575810" y="2571750"/>
            <a:ext cx="4564380" cy="25717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5214950"/>
            <a:ext cx="7772400" cy="857256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 Black" pitchFamily="34" charset="0"/>
              </a:rPr>
              <a:t>AIR BAH</a:t>
            </a:r>
            <a:endParaRPr lang="en-US" sz="60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6072206"/>
            <a:ext cx="6400800" cy="70960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Bahnschrift SemiBold Condensed" pitchFamily="34" charset="0"/>
              </a:rPr>
              <a:t>Pelajaran</a:t>
            </a:r>
            <a:r>
              <a:rPr lang="en-US" dirty="0" smtClean="0">
                <a:solidFill>
                  <a:schemeClr val="tx1"/>
                </a:solidFill>
                <a:latin typeface="Bahnschrift SemiBold Condensed" pitchFamily="34" charset="0"/>
              </a:rPr>
              <a:t> ke-4, </a:t>
            </a:r>
            <a:r>
              <a:rPr lang="en-US" dirty="0" err="1" smtClean="0">
                <a:solidFill>
                  <a:schemeClr val="tx1"/>
                </a:solidFill>
                <a:latin typeface="Bahnschrift SemiBold Condensed" pitchFamily="34" charset="0"/>
              </a:rPr>
              <a:t>Triwulan</a:t>
            </a:r>
            <a:r>
              <a:rPr lang="en-US" dirty="0" smtClean="0">
                <a:solidFill>
                  <a:schemeClr val="tx1"/>
                </a:solidFill>
                <a:latin typeface="Bahnschrift SemiBold Condensed" pitchFamily="34" charset="0"/>
              </a:rPr>
              <a:t> II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Bahnschrift SemiBold Condensed" pitchFamily="34" charset="0"/>
              </a:rPr>
              <a:t>Tahun</a:t>
            </a:r>
            <a:r>
              <a:rPr lang="en-US" dirty="0" smtClean="0">
                <a:solidFill>
                  <a:schemeClr val="tx1"/>
                </a:solidFill>
                <a:latin typeface="Bahnschrift SemiBold Condensed" pitchFamily="34" charset="0"/>
              </a:rPr>
              <a:t> 2022</a:t>
            </a:r>
            <a:endParaRPr lang="en-US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Impact" pitchFamily="34" charset="0"/>
              </a:rPr>
              <a:t>Ada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pesan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paradoks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dari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peristiwa</a:t>
            </a:r>
            <a:r>
              <a:rPr lang="en-US" sz="2800" dirty="0" smtClean="0">
                <a:latin typeface="Impact" pitchFamily="34" charset="0"/>
              </a:rPr>
              <a:t> Air Bah, </a:t>
            </a:r>
            <a:r>
              <a:rPr lang="en-US" sz="2800" dirty="0" err="1" smtClean="0">
                <a:latin typeface="Impact" pitchFamily="34" charset="0"/>
              </a:rPr>
              <a:t>sebagai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berikut</a:t>
            </a:r>
            <a:r>
              <a:rPr lang="en-US" sz="2800" dirty="0" smtClean="0">
                <a:latin typeface="Impact" pitchFamily="34" charset="0"/>
              </a:rPr>
              <a:t>:</a:t>
            </a:r>
            <a:endParaRPr lang="en-US" sz="28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harus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menghancurkan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sebelumnya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memungkinkan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terciptanya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ciptaan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baru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sesudahnya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.    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Penciptaan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bumi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baru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membutuhkan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penghancuran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lama.    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Peristiwa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Air Bah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menggambarkan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keselamatan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masa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depan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dunia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pada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akhir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zaman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yaitu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: "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Lalu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aku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melihat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langit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baru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bumi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baru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sebab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langit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pertama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bumi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pertama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telah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berlalu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lautpun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tidak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lagi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" [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Yesaya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65:17,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Wahyu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21:1].</a:t>
            </a:r>
            <a:endParaRPr lang="en-US" sz="26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erenung"/>
          <p:cNvPicPr>
            <a:picLocks noChangeAspect="1" noChangeArrowheads="1"/>
          </p:cNvPicPr>
          <p:nvPr/>
        </p:nvPicPr>
        <p:blipFill>
          <a:blip r:embed="rId2"/>
          <a:srcRect r="17146"/>
          <a:stretch>
            <a:fillRect/>
          </a:stretch>
        </p:blipFill>
        <p:spPr bwMode="auto">
          <a:xfrm>
            <a:off x="-1" y="0"/>
            <a:ext cx="9172576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85794"/>
            <a:ext cx="6829444" cy="548324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	Hal yang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sama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kita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renungkan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adalah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bahwa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menjadi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ciptaan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baru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maka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kehidupan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lama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atau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manusia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lama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kita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harus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dihancurkan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[Roma 6:1-6].</a:t>
            </a:r>
            <a:endParaRPr lang="en-US" dirty="0">
              <a:solidFill>
                <a:srgbClr val="002060"/>
              </a:solidFill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AKHIR AIR BAH</a:t>
            </a:r>
            <a:r>
              <a:rPr lang="en-US" sz="3200" dirty="0" smtClean="0">
                <a:latin typeface="Impact" pitchFamily="34" charset="0"/>
              </a:rPr>
              <a:t/>
            </a:r>
            <a:br>
              <a:rPr lang="en-US" sz="3200" dirty="0" smtClean="0"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19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88" y="3357562"/>
            <a:ext cx="5900750" cy="3214710"/>
          </a:xfrm>
          <a:solidFill>
            <a:schemeClr val="accent2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900" dirty="0" smtClean="0">
                <a:solidFill>
                  <a:srgbClr val="FFFF00"/>
                </a:solidFill>
                <a:latin typeface="Impact" pitchFamily="34" charset="0"/>
              </a:rPr>
              <a:t>	</a:t>
            </a:r>
            <a:r>
              <a:rPr lang="en-US" sz="3900" dirty="0" err="1" smtClean="0">
                <a:solidFill>
                  <a:srgbClr val="FFFF00"/>
                </a:solidFill>
                <a:latin typeface="Impact" pitchFamily="34" charset="0"/>
              </a:rPr>
              <a:t>Kejadian</a:t>
            </a:r>
            <a:r>
              <a:rPr lang="en-US" sz="3900" dirty="0" smtClean="0">
                <a:solidFill>
                  <a:srgbClr val="FFFF00"/>
                </a:solidFill>
                <a:latin typeface="Impact" pitchFamily="34" charset="0"/>
              </a:rPr>
              <a:t> 7:23 </a:t>
            </a:r>
            <a:endParaRPr lang="en-US" sz="3900" dirty="0" smtClean="0">
              <a:solidFill>
                <a:srgbClr val="FFFF00"/>
              </a:solidFill>
              <a:latin typeface="Impact" pitchFamily="34" charset="0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	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"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Demikianlah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dihapuskan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Allah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segala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ada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segala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muka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bumi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baik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manusia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maupun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hewan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binatang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melata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burung-burung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udara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sehingga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semuanya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itu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dihapuskan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dari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atas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bumi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;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hanya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Nuh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tinggal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hidup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semua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bersama-sama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dengan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dia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dalam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bahtera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ritannic Bold" pitchFamily="34" charset="0"/>
              </a:rPr>
              <a:t>itu</a:t>
            </a:r>
            <a:r>
              <a:rPr lang="en-US" sz="2400" dirty="0" smtClean="0">
                <a:solidFill>
                  <a:srgbClr val="FFFF00"/>
                </a:solidFill>
                <a:latin typeface="Britannic Bold" pitchFamily="34" charset="0"/>
              </a:rPr>
              <a:t>".</a:t>
            </a:r>
            <a:endParaRPr lang="en-US" sz="2400" dirty="0">
              <a:solidFill>
                <a:srgbClr val="FFFF00"/>
              </a:solidFill>
              <a:latin typeface="Britann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1785926"/>
            <a:ext cx="80724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Eras Demi ITC" pitchFamily="34" charset="0"/>
              </a:rPr>
              <a:t>Air bah </a:t>
            </a:r>
            <a:r>
              <a:rPr lang="en-US" sz="2800" dirty="0" err="1" smtClean="0">
                <a:latin typeface="Eras Demi ITC" pitchFamily="34" charset="0"/>
              </a:rPr>
              <a:t>menutupi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seluruh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permukaan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bumi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bahkan</a:t>
            </a:r>
            <a:r>
              <a:rPr lang="en-US" sz="2800" dirty="0" smtClean="0">
                <a:latin typeface="Eras Demi ITC" pitchFamily="34" charset="0"/>
              </a:rPr>
              <a:t> 15 </a:t>
            </a:r>
            <a:r>
              <a:rPr lang="en-US" sz="2800" dirty="0" err="1" smtClean="0">
                <a:latin typeface="Eras Demi ITC" pitchFamily="34" charset="0"/>
              </a:rPr>
              <a:t>hasta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atas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gunung</a:t>
            </a:r>
            <a:r>
              <a:rPr lang="en-US" sz="2800" dirty="0" smtClean="0">
                <a:latin typeface="Eras Demi ITC" pitchFamily="34" charset="0"/>
              </a:rPr>
              <a:t> yang </a:t>
            </a:r>
            <a:r>
              <a:rPr lang="en-US" sz="2800" dirty="0" err="1" smtClean="0">
                <a:latin typeface="Eras Demi ITC" pitchFamily="34" charset="0"/>
              </a:rPr>
              <a:t>tertinggi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dan</a:t>
            </a:r>
            <a:r>
              <a:rPr lang="en-US" sz="2800" dirty="0" smtClean="0">
                <a:latin typeface="Eras Demi ITC" pitchFamily="34" charset="0"/>
              </a:rPr>
              <a:t> air </a:t>
            </a:r>
            <a:r>
              <a:rPr lang="en-US" sz="2800" dirty="0" err="1" smtClean="0">
                <a:latin typeface="Eras Demi ITC" pitchFamily="34" charset="0"/>
              </a:rPr>
              <a:t>itu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berkuasa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selama</a:t>
            </a:r>
            <a:r>
              <a:rPr lang="en-US" sz="2800" dirty="0" smtClean="0">
                <a:latin typeface="Eras Demi ITC" pitchFamily="34" charset="0"/>
              </a:rPr>
              <a:t> 150 </a:t>
            </a:r>
            <a:r>
              <a:rPr lang="en-US" sz="2800" dirty="0" err="1" smtClean="0">
                <a:latin typeface="Eras Demi ITC" pitchFamily="34" charset="0"/>
              </a:rPr>
              <a:t>hari</a:t>
            </a:r>
            <a:r>
              <a:rPr lang="en-US" sz="2800" dirty="0" smtClean="0">
                <a:latin typeface="Eras Demi ITC" pitchFamily="34" charset="0"/>
              </a:rPr>
              <a:t>.</a:t>
            </a:r>
            <a:endParaRPr lang="en-US" sz="2800" dirty="0">
              <a:latin typeface="Eras Demi ITC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142844" y="3571876"/>
            <a:ext cx="2928958" cy="2629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Kejadian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8:1</a:t>
            </a:r>
            <a:endParaRPr lang="en-US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2000240"/>
            <a:ext cx="7429552" cy="412592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Maka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Allah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mengingat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Nuh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segala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binatang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liar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segala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ternak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, yang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bersama-sama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bahtera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Allah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membuat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angin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menghembus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melalui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bumi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sehingga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air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turun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”.</a:t>
            </a:r>
            <a:endParaRPr lang="en-US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11222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</a:t>
            </a:r>
            <a:r>
              <a:rPr lang="en-US" sz="4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artinya</a:t>
            </a:r>
            <a:r>
              <a:rPr lang="en-US" sz="4000" dirty="0" smtClean="0">
                <a:solidFill>
                  <a:schemeClr val="bg1"/>
                </a:solidFill>
                <a:latin typeface="Gill Sans Ultra Bold Condensed" pitchFamily="34" charset="0"/>
              </a:rPr>
              <a:t> "Allah </a:t>
            </a:r>
            <a:r>
              <a:rPr lang="en-US" sz="4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mengingat</a:t>
            </a:r>
            <a:r>
              <a:rPr lang="en-US" sz="40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Nuh</a:t>
            </a:r>
            <a:r>
              <a:rPr lang="en-US" sz="4000" dirty="0" smtClean="0">
                <a:solidFill>
                  <a:schemeClr val="bg1"/>
                </a:solidFill>
                <a:latin typeface="Gill Sans Ultra Bold Condensed" pitchFamily="34" charset="0"/>
              </a:rPr>
              <a:t>"?</a:t>
            </a:r>
            <a:endParaRPr lang="en-US" sz="40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8577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Dalam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konteks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A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lkitabiah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, "Allah yang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mengingat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"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berarti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Allah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akan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memenuhi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janji-Nya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sering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kali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ini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mengacu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pada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keselamatan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[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Kejadian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19:29].   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Dalam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konteks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Air Bah, "Allah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mengingat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"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berarti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bahwa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air "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berhenti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" [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Kejadian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8:2]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bahwa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Nuh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akan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segera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dapat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meninggalkan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bahtera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[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Kejadian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8:16].</a:t>
            </a:r>
            <a:endParaRPr lang="en-US" dirty="0">
              <a:solidFill>
                <a:srgbClr val="00206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latin typeface="Franklin Gothic Demi Cond" pitchFamily="34" charset="0"/>
              </a:rPr>
              <a:t>Iman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tidak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menyangkal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nilai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berpikir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menguji</a:t>
            </a:r>
            <a:r>
              <a:rPr lang="en-US" sz="2400" dirty="0" smtClean="0">
                <a:latin typeface="Franklin Gothic Demi Cond" pitchFamily="34" charset="0"/>
              </a:rPr>
              <a:t>. </a:t>
            </a:r>
            <a:r>
              <a:rPr lang="en-US" sz="2400" dirty="0" err="1" smtClean="0">
                <a:latin typeface="Franklin Gothic Demi Cond" pitchFamily="34" charset="0"/>
              </a:rPr>
              <a:t>Iman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tidak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mengecualikan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tugas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untuk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berpikir</a:t>
            </a:r>
            <a:r>
              <a:rPr lang="en-US" sz="2400" dirty="0" smtClean="0">
                <a:latin typeface="Franklin Gothic Demi Cond" pitchFamily="34" charset="0"/>
              </a:rPr>
              <a:t>, </a:t>
            </a:r>
            <a:r>
              <a:rPr lang="en-US" sz="2400" dirty="0" err="1" smtClean="0">
                <a:latin typeface="Franklin Gothic Demi Cond" pitchFamily="34" charset="0"/>
              </a:rPr>
              <a:t>mencari</a:t>
            </a:r>
            <a:r>
              <a:rPr lang="en-US" sz="2400" dirty="0" smtClean="0">
                <a:latin typeface="Franklin Gothic Demi Cond" pitchFamily="34" charset="0"/>
              </a:rPr>
              <a:t>, </a:t>
            </a:r>
            <a:r>
              <a:rPr lang="en-US" sz="2400" dirty="0" err="1" smtClean="0">
                <a:latin typeface="Franklin Gothic Demi Cond" pitchFamily="34" charset="0"/>
              </a:rPr>
              <a:t>dan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melihat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apa</a:t>
            </a:r>
            <a:r>
              <a:rPr lang="en-US" sz="2400" dirty="0" smtClean="0">
                <a:latin typeface="Franklin Gothic Demi Cond" pitchFamily="34" charset="0"/>
              </a:rPr>
              <a:t> yang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pelajari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itu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benar</a:t>
            </a:r>
            <a:r>
              <a:rPr lang="en-US" sz="2400" dirty="0" smtClean="0">
                <a:latin typeface="Franklin Gothic Demi Cond" pitchFamily="34" charset="0"/>
              </a:rPr>
              <a:t>. </a:t>
            </a:r>
            <a:r>
              <a:rPr lang="en-US" sz="2400" dirty="0" err="1" smtClean="0">
                <a:latin typeface="Franklin Gothic Demi Cond" pitchFamily="34" charset="0"/>
              </a:rPr>
              <a:t>Tindakan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iman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Nuh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setelah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bahtera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berhenti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dinyatakan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dengan</a:t>
            </a:r>
            <a:r>
              <a:rPr lang="en-US" sz="2400" dirty="0" smtClean="0">
                <a:latin typeface="Franklin Gothic Demi Cond" pitchFamily="34" charset="0"/>
              </a:rPr>
              <a:t>:</a:t>
            </a:r>
            <a:endParaRPr lang="en-US" sz="2400" dirty="0">
              <a:latin typeface="Franklin Gothic Demi Con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714488"/>
            <a:ext cx="8401080" cy="482919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Nuh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mengambil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inisiatif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mengirim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burung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gagak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terlebih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dahulu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kemudian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burung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merpati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menguji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situasi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Ketika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merpati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kembali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memahami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sudahlah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kering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air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atas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bumi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;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kemudian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Nuh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membuka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tutup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bahtera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melihat-lihat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;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ternyatalah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muka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bumi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sudah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mulai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kering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" [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8:13],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namun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Nuh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masih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tetap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diam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bahtera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Nuh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bahtera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hanya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setelah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memerintahkannya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[Kej.8:15-19]. </a:t>
            </a:r>
            <a:r>
              <a:rPr lang="en-US" sz="2300" dirty="0" smtClean="0">
                <a:solidFill>
                  <a:schemeClr val="bg1"/>
                </a:solidFill>
                <a:latin typeface="Arial Black" pitchFamily="34" charset="0"/>
              </a:rPr>
              <a:t>Ellen G. White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menuliskan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: "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Sebagaimana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masuk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bahtera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atas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perintah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Allah,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demikian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pula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menunggu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perintah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meninggalkannya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Akhirnya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seorang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malaikat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turun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sorga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membuka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pintu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bahtera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besar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memerintahkan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Nuh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keluarganya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pergi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daratan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membawa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segala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sesuatu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hidup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bersama-sama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" [Alfa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Omega,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jld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. 1,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hlm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. 113].</a:t>
            </a:r>
            <a:endParaRPr lang="en-US" sz="23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en-US" sz="4800" dirty="0" err="1" smtClean="0">
                <a:solidFill>
                  <a:schemeClr val="bg1"/>
                </a:solidFill>
                <a:latin typeface="Eras Bold ITC" pitchFamily="34" charset="0"/>
              </a:rPr>
              <a:t>Mazmur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106:4</a:t>
            </a:r>
            <a:endParaRPr lang="en-US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2214554"/>
            <a:ext cx="8229600" cy="33289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	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Ingatlah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ya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TUHAN,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demi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kemurahan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terhadap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umat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-Mu,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perhatikanlah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demi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keselamatan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pada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-Mu”.</a:t>
            </a:r>
            <a:endParaRPr lang="en-US" sz="3600" dirty="0">
              <a:solidFill>
                <a:schemeClr val="bg1"/>
              </a:solidFill>
              <a:latin typeface="Eras Demi ITC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9446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PERJANJIAN: BAGIAN PERTAMA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20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3446"/>
            <a:ext cx="8229600" cy="14827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4282" y="1857364"/>
            <a:ext cx="6357982" cy="24929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Impact" pitchFamily="34" charset="0"/>
              </a:rPr>
              <a:t>Kejadian</a:t>
            </a:r>
            <a:r>
              <a:rPr lang="en-US" sz="3600" dirty="0" smtClean="0">
                <a:latin typeface="Impact" pitchFamily="34" charset="0"/>
              </a:rPr>
              <a:t> 6:18 </a:t>
            </a:r>
            <a:endParaRPr lang="en-US" sz="3600" dirty="0" smtClean="0">
              <a:latin typeface="Impact" pitchFamily="34" charset="0"/>
            </a:endParaRPr>
          </a:p>
          <a:p>
            <a:r>
              <a:rPr lang="en-US" sz="2400" dirty="0" err="1" smtClean="0">
                <a:latin typeface="Eras Demi ITC" pitchFamily="34" charset="0"/>
              </a:rPr>
              <a:t>Tetapi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dengan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engkau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Aku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mengadakan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perjanjian</a:t>
            </a:r>
            <a:r>
              <a:rPr lang="en-US" sz="2400" dirty="0" smtClean="0">
                <a:latin typeface="Eras Demi ITC" pitchFamily="34" charset="0"/>
              </a:rPr>
              <a:t>-Ku,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engkau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masuk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ke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dalam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bahtera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itu</a:t>
            </a:r>
            <a:r>
              <a:rPr lang="en-US" sz="2400" dirty="0" smtClean="0">
                <a:latin typeface="Eras Demi ITC" pitchFamily="34" charset="0"/>
              </a:rPr>
              <a:t>: </a:t>
            </a:r>
            <a:r>
              <a:rPr lang="en-US" sz="2400" dirty="0" err="1" smtClean="0">
                <a:latin typeface="Eras Demi ITC" pitchFamily="34" charset="0"/>
              </a:rPr>
              <a:t>engkau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bersama-sama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dengan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anak-anakmu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isterimu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isteri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anak-anakmu</a:t>
            </a:r>
            <a:r>
              <a:rPr lang="en-US" sz="2400" dirty="0" smtClean="0">
                <a:latin typeface="Eras Demi ITC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14612" y="4572008"/>
            <a:ext cx="6286512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Perjanjian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Tuhan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dengan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Nuh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adalah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janji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kehidupan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menepati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janji-Nya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menyelamatkan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Nuh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keluarganya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setelah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Air Bah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surut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keluar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dari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bahtera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selamat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Berlin Sans FB" pitchFamily="34" charset="0"/>
              </a:rPr>
              <a:t>Kejadian</a:t>
            </a:r>
            <a:r>
              <a:rPr lang="en-US" sz="2400" dirty="0" smtClean="0">
                <a:solidFill>
                  <a:schemeClr val="bg1"/>
                </a:solidFill>
                <a:latin typeface="Berlin Sans FB" pitchFamily="34" charset="0"/>
              </a:rPr>
              <a:t> 8:16].</a:t>
            </a:r>
            <a:endParaRPr lang="en-US" sz="24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8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874"/>
          <a:stretch/>
        </p:blipFill>
        <p:spPr bwMode="auto">
          <a:xfrm>
            <a:off x="6357950" y="2000240"/>
            <a:ext cx="2517573" cy="1995091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isah Mukjizat Nabi Nuh yang Membuat Perahu Besar"/>
          <p:cNvPicPr>
            <a:picLocks noChangeAspect="1" noChangeArrowheads="1"/>
          </p:cNvPicPr>
          <p:nvPr/>
        </p:nvPicPr>
        <p:blipFill>
          <a:blip r:embed="rId5"/>
          <a:srcRect l="27907"/>
          <a:stretch>
            <a:fillRect/>
          </a:stretch>
        </p:blipFill>
        <p:spPr bwMode="auto">
          <a:xfrm>
            <a:off x="142844" y="4643446"/>
            <a:ext cx="2636958" cy="1810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Berlin Sans FB Demi" pitchFamily="34" charset="0"/>
              </a:rPr>
              <a:t>Bagaimana</a:t>
            </a:r>
            <a:r>
              <a:rPr lang="en-US" sz="3200" dirty="0" smtClean="0">
                <a:latin typeface="Berlin Sans FB Demi" pitchFamily="34" charset="0"/>
              </a:rPr>
              <a:t> </a:t>
            </a:r>
            <a:r>
              <a:rPr lang="en-US" sz="3200" dirty="0" err="1" smtClean="0">
                <a:latin typeface="Berlin Sans FB Demi" pitchFamily="34" charset="0"/>
              </a:rPr>
              <a:t>cara</a:t>
            </a:r>
            <a:r>
              <a:rPr lang="en-US" sz="3200" dirty="0" smtClean="0">
                <a:latin typeface="Berlin Sans FB Demi" pitchFamily="34" charset="0"/>
              </a:rPr>
              <a:t> </a:t>
            </a:r>
            <a:r>
              <a:rPr lang="en-US" sz="3200" dirty="0" err="1" smtClean="0">
                <a:latin typeface="Berlin Sans FB Demi" pitchFamily="34" charset="0"/>
              </a:rPr>
              <a:t>Nuh</a:t>
            </a:r>
            <a:r>
              <a:rPr lang="en-US" sz="3200" dirty="0" smtClean="0">
                <a:latin typeface="Berlin Sans FB Demi" pitchFamily="34" charset="0"/>
              </a:rPr>
              <a:t> MERESPON </a:t>
            </a:r>
            <a:r>
              <a:rPr lang="en-US" sz="3200" dirty="0" err="1" smtClean="0">
                <a:latin typeface="Berlin Sans FB Demi" pitchFamily="34" charset="0"/>
              </a:rPr>
              <a:t>keselamatannya</a:t>
            </a:r>
            <a:r>
              <a:rPr lang="en-US" sz="3200" dirty="0" smtClean="0">
                <a:latin typeface="Berlin Sans FB Demi" pitchFamily="34" charset="0"/>
              </a:rPr>
              <a:t> </a:t>
            </a:r>
            <a:r>
              <a:rPr lang="en-US" sz="3200" dirty="0" err="1" smtClean="0">
                <a:latin typeface="Berlin Sans FB Demi" pitchFamily="34" charset="0"/>
              </a:rPr>
              <a:t>dari</a:t>
            </a:r>
            <a:r>
              <a:rPr lang="en-US" sz="3200" dirty="0" smtClean="0">
                <a:latin typeface="Berlin Sans FB Demi" pitchFamily="34" charset="0"/>
              </a:rPr>
              <a:t> Air Bah?</a:t>
            </a:r>
            <a:endParaRPr lang="en-US" sz="3200" dirty="0"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3714752"/>
            <a:ext cx="8229600" cy="25971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  <a:latin typeface="Franklin Gothic Demi Cond" pitchFamily="34" charset="0"/>
              </a:rPr>
              <a:t>	</a:t>
            </a:r>
            <a:endParaRPr lang="en-US" dirty="0">
              <a:solidFill>
                <a:srgbClr val="FFFF00"/>
              </a:solidFill>
              <a:latin typeface="Franklin Gothic Demi Con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3176" y="1643050"/>
            <a:ext cx="6000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8:20 "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Lalu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Nuh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mendirikan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mezbah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bagi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TUHAN;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segala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binatang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haram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segala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burung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haram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diambilnyalah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beberapa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ekor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lalu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ia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mempersembahkan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korban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bakaran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atas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mezbah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".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44" y="4572008"/>
            <a:ext cx="6357950" cy="181588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Korban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persembahan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Nuh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ungkapan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rasa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terima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kasihnya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kepada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Sang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Pencipta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telah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menyelamatkannya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pic>
        <p:nvPicPr>
          <p:cNvPr id="4098" name="Picture 2" descr="MENDIRIKAN MEZBAH BAGI ALLAH (bagian 1) | Roti Kehidupan-GPdI Citra Raya  Suraba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2764728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Nyanyian Syukur Atas Berkat Tuhan, Selasa 8 Juni 2021 - Jemaat GPM Saumla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4643446"/>
            <a:ext cx="2273285" cy="17049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Impact" pitchFamily="34" charset="0"/>
              </a:rPr>
              <a:t>Dunia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setelah</a:t>
            </a:r>
            <a:r>
              <a:rPr lang="en-US" sz="2800" dirty="0" smtClean="0">
                <a:latin typeface="Impact" pitchFamily="34" charset="0"/>
              </a:rPr>
              <a:t> Air Bah </a:t>
            </a:r>
            <a:r>
              <a:rPr lang="en-US" sz="2800" dirty="0" err="1" smtClean="0">
                <a:latin typeface="Impact" pitchFamily="34" charset="0"/>
              </a:rPr>
              <a:t>terjadi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perubahan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 smtClean="0">
                <a:latin typeface="Impact" pitchFamily="34" charset="0"/>
              </a:rPr>
              <a:t>dalam</a:t>
            </a:r>
            <a:r>
              <a:rPr lang="en-US" sz="2800" dirty="0" smtClean="0">
                <a:latin typeface="Impact" pitchFamily="34" charset="0"/>
              </a:rPr>
              <a:t> POLA MAKAN [</a:t>
            </a:r>
            <a:r>
              <a:rPr lang="en-US" sz="2800" dirty="0" err="1" smtClean="0">
                <a:latin typeface="Impact" pitchFamily="34" charset="0"/>
              </a:rPr>
              <a:t>Kejadian</a:t>
            </a:r>
            <a:r>
              <a:rPr lang="en-US" sz="2800" dirty="0" smtClean="0">
                <a:latin typeface="Impact" pitchFamily="34" charset="0"/>
              </a:rPr>
              <a:t> 9:2-4], </a:t>
            </a:r>
            <a:r>
              <a:rPr lang="en-US" sz="2800" dirty="0" err="1" smtClean="0">
                <a:latin typeface="Impact" pitchFamily="34" charset="0"/>
              </a:rPr>
              <a:t>yaitu</a:t>
            </a:r>
            <a:r>
              <a:rPr lang="en-US" sz="2800" dirty="0" smtClean="0">
                <a:latin typeface="Impact" pitchFamily="34" charset="0"/>
              </a:rPr>
              <a:t>:</a:t>
            </a:r>
            <a:endParaRPr lang="en-US" sz="28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86124"/>
            <a:ext cx="8229600" cy="28400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1604" y="1857364"/>
            <a:ext cx="7215238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Bahnschrift SemiBold Condensed" pitchFamily="34" charset="0"/>
              </a:rPr>
              <a:t>Karena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pengaruh</a:t>
            </a:r>
            <a:r>
              <a:rPr lang="en-US" sz="2800" dirty="0" smtClean="0">
                <a:latin typeface="Bahnschrift SemiBold Condensed" pitchFamily="34" charset="0"/>
              </a:rPr>
              <a:t> Air Bah, </a:t>
            </a:r>
            <a:r>
              <a:rPr lang="en-US" sz="2800" dirty="0" err="1" smtClean="0">
                <a:latin typeface="Bahnschrift SemiBold Condensed" pitchFamily="34" charset="0"/>
              </a:rPr>
              <a:t>makanan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nabati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lagi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tersedia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seperti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dulu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Karena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mengizinkan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manusia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memakan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daging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hewan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endParaRPr lang="en-US" sz="2800" dirty="0">
              <a:latin typeface="Bahnschrift SemiBold Condens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1604" y="3714752"/>
            <a:ext cx="7215238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Bahnschrift SemiBold Condensed" pitchFamily="34" charset="0"/>
              </a:rPr>
              <a:t>Perubahan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pola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menghasilkan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perubahan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hubungan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antara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manusia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hewan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kisah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Penciptaan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manusia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hewan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berbagi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pola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nabati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sama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saling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mengancam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Tetapi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pasca</a:t>
            </a:r>
            <a:r>
              <a:rPr lang="en-US" sz="2800" dirty="0" smtClean="0">
                <a:latin typeface="Bahnschrift SemiBold Condensed" pitchFamily="34" charset="0"/>
              </a:rPr>
              <a:t>-Air Bah, </a:t>
            </a:r>
            <a:r>
              <a:rPr lang="en-US" sz="2800" dirty="0" err="1" smtClean="0">
                <a:latin typeface="Bahnschrift SemiBold Condensed" pitchFamily="34" charset="0"/>
              </a:rPr>
              <a:t>pembunuhan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hewan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untuk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makanan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menyebabkan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hubungan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ketakutan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kengerian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terjadi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  <a:endParaRPr lang="en-US" sz="2800" dirty="0">
              <a:latin typeface="Bahnschrift SemiBold Condens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1714488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2910" y="4000504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Eras Bold ITC" pitchFamily="34" charset="0"/>
              </a:rPr>
              <a:t>MATIUS 24:37</a:t>
            </a:r>
            <a:endParaRPr lang="en-US" sz="54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2214554"/>
            <a:ext cx="8229600" cy="3257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	“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Sebab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sebagaimana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halnya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pada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zaman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Nuh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demikian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pula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halnya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kelak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pada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kedatangan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Anak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Manusia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.”</a:t>
            </a:r>
            <a:endParaRPr lang="en-US" sz="3600" dirty="0">
              <a:solidFill>
                <a:schemeClr val="bg1"/>
              </a:solidFill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296974"/>
          </a:xfrm>
          <a:solidFill>
            <a:schemeClr val="accent4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Meskipun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Tuhan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mengizinkan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makanan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hewani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bagi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manusia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pasca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Air Bah,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tetapi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ada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 BATASAN yang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diberikan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Bernard MT Condensed" pitchFamily="18" charset="0"/>
              </a:rPr>
              <a:t>yaitu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:</a:t>
            </a:r>
            <a:endParaRPr lang="en-US" sz="28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000240"/>
            <a:ext cx="8286808" cy="447203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Tidak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semua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hewan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layak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untuk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dimakan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. Hal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ini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tersirat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dalam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perbedaan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antara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hewan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"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halal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haram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" [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Kejadian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8:20].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Jadi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hanya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hewan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halal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boleh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dimakan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Harus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menjauhkan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diri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dari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konsumsi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darah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, 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Kejadian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9:4 "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Hanya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daging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masih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ada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nyawanya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yakni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darahnya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janganlah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kamu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ranklin Gothic Demi Cond" pitchFamily="34" charset="0"/>
              </a:rPr>
              <a:t>makan</a:t>
            </a:r>
            <a:r>
              <a:rPr lang="en-US" dirty="0" smtClean="0">
                <a:solidFill>
                  <a:srgbClr val="C00000"/>
                </a:solidFill>
                <a:latin typeface="Franklin Gothic Demi Cond" pitchFamily="34" charset="0"/>
              </a:rPr>
              <a:t>".</a:t>
            </a:r>
            <a:endParaRPr lang="en-US" dirty="0">
              <a:solidFill>
                <a:srgbClr val="C00000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2" y="642894"/>
            <a:ext cx="5643602" cy="457205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	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telah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mengatur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semuanya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kebaikan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bagi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manusia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Meskipun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halal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berarti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tanpa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pengendalian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diri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atau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berlebih-lebihan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 </a:t>
            </a:r>
            <a:endParaRPr lang="en-US" dirty="0" smtClean="0">
              <a:solidFill>
                <a:schemeClr val="bg1"/>
              </a:solidFill>
              <a:latin typeface="Berlin Sans FB" pitchFamily="34" charset="0"/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Berlin Sans FB" pitchFamily="34" charset="0"/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	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Memanjakan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selera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atau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nafsu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makan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telah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menimbulkan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banyak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rasa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sakit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penderitaan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. </a:t>
            </a:r>
            <a:endParaRPr lang="en-US" dirty="0" smtClean="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4" name="Picture 4" descr="Perihal Penghakiman Terakhir (Mat.25:31-46) | LINGKUNGAN ST. F. XAVERIUS  SIMALINGKAR"/>
          <p:cNvPicPr>
            <a:picLocks noChangeAspect="1" noChangeArrowheads="1"/>
          </p:cNvPicPr>
          <p:nvPr/>
        </p:nvPicPr>
        <p:blipFill>
          <a:blip r:embed="rId3"/>
          <a:srcRect l="10000" r="42500"/>
          <a:stretch>
            <a:fillRect/>
          </a:stretch>
        </p:blipFill>
        <p:spPr bwMode="auto">
          <a:xfrm>
            <a:off x="142844" y="857232"/>
            <a:ext cx="3730579" cy="3767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ectangle 5"/>
          <p:cNvSpPr/>
          <p:nvPr/>
        </p:nvSpPr>
        <p:spPr>
          <a:xfrm>
            <a:off x="1500166" y="5229067"/>
            <a:ext cx="628654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Menjelang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kedatangan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memerlukan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pertarakan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supaya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dapat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bersiap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bagi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kedatangan-Nya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6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9446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PERJANJIAN: BAGIAN KEDUA</a:t>
            </a:r>
            <a:b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Kamis, 21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785926"/>
            <a:ext cx="8643998" cy="92869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US" sz="2600" dirty="0" err="1" smtClean="0">
                <a:latin typeface="Franklin Gothic Heavy" pitchFamily="34" charset="0"/>
              </a:rPr>
              <a:t>Apakah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komitmen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Tuhan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untuk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pelestarian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kehidupan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di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bumi</a:t>
            </a:r>
            <a:r>
              <a:rPr lang="en-US" sz="2600" dirty="0" smtClean="0">
                <a:latin typeface="Franklin Gothic Heavy" pitchFamily="34" charset="0"/>
              </a:rPr>
              <a:t> </a:t>
            </a:r>
            <a:r>
              <a:rPr lang="en-US" sz="2600" dirty="0" err="1" smtClean="0">
                <a:latin typeface="Franklin Gothic Heavy" pitchFamily="34" charset="0"/>
              </a:rPr>
              <a:t>pasca</a:t>
            </a:r>
            <a:r>
              <a:rPr lang="en-US" sz="2600" dirty="0" smtClean="0">
                <a:latin typeface="Franklin Gothic Heavy" pitchFamily="34" charset="0"/>
              </a:rPr>
              <a:t> Air Bah? </a:t>
            </a:r>
            <a:r>
              <a:rPr lang="en-US" sz="2600" dirty="0" err="1" smtClean="0">
                <a:latin typeface="Franklin Gothic Heavy" pitchFamily="34" charset="0"/>
              </a:rPr>
              <a:t>Kejadian</a:t>
            </a:r>
            <a:r>
              <a:rPr lang="en-US" sz="2600" dirty="0" smtClean="0">
                <a:latin typeface="Franklin Gothic Heavy" pitchFamily="34" charset="0"/>
              </a:rPr>
              <a:t> 8:21-9:1   </a:t>
            </a:r>
          </a:p>
          <a:p>
            <a:pPr algn="ctr">
              <a:buNone/>
            </a:pPr>
            <a:r>
              <a:rPr lang="en-US" sz="2600" dirty="0" smtClean="0">
                <a:latin typeface="Franklin Gothic Heavy" pitchFamily="34" charset="0"/>
              </a:rPr>
              <a:t>	</a:t>
            </a:r>
            <a:endParaRPr lang="en-US" sz="2600" dirty="0">
              <a:latin typeface="Franklin Gothic Heavy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0232" y="3013076"/>
            <a:ext cx="6858048" cy="3416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memutuskan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memelihara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kehidupan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bumi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meskipun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manusia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jahat</a:t>
            </a:r>
            <a:r>
              <a:rPr lang="en-US" sz="2400" dirty="0" smtClean="0">
                <a:solidFill>
                  <a:srgbClr val="002060"/>
                </a:solidFill>
                <a:latin typeface="Berlin Sans FB" pitchFamily="34" charset="0"/>
              </a:rPr>
              <a:t>. </a:t>
            </a:r>
            <a:endParaRPr lang="en-US" sz="2400" dirty="0" smtClean="0">
              <a:solidFill>
                <a:srgbClr val="002060"/>
              </a:solidFill>
              <a:latin typeface="Berlin Sans FB" pitchFamily="34" charset="0"/>
            </a:endParaRPr>
          </a:p>
          <a:p>
            <a:r>
              <a:rPr lang="en-US" sz="2400" dirty="0" err="1" smtClean="0">
                <a:latin typeface="Impact" pitchFamily="34" charset="0"/>
              </a:rPr>
              <a:t>Kejadian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smtClean="0">
                <a:latin typeface="Impact" pitchFamily="34" charset="0"/>
              </a:rPr>
              <a:t>8:21 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smtClean="0">
                <a:latin typeface="Berlin Sans FB" pitchFamily="34" charset="0"/>
              </a:rPr>
              <a:t>"</a:t>
            </a:r>
            <a:r>
              <a:rPr lang="en-US" sz="2400" dirty="0" err="1" smtClean="0">
                <a:latin typeface="Berlin Sans FB" pitchFamily="34" charset="0"/>
              </a:rPr>
              <a:t>Ketika</a:t>
            </a:r>
            <a:r>
              <a:rPr lang="en-US" sz="2400" dirty="0" smtClean="0">
                <a:latin typeface="Berlin Sans FB" pitchFamily="34" charset="0"/>
              </a:rPr>
              <a:t> TUHAN </a:t>
            </a:r>
            <a:r>
              <a:rPr lang="en-US" sz="2400" dirty="0" err="1" smtClean="0">
                <a:latin typeface="Berlin Sans FB" pitchFamily="34" charset="0"/>
              </a:rPr>
              <a:t>mencium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persembahan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harum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itu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berfirmanlah</a:t>
            </a:r>
            <a:r>
              <a:rPr lang="en-US" sz="2400" dirty="0" smtClean="0">
                <a:latin typeface="Berlin Sans FB" pitchFamily="34" charset="0"/>
              </a:rPr>
              <a:t> TUHAN </a:t>
            </a:r>
            <a:r>
              <a:rPr lang="en-US" sz="2400" dirty="0" err="1" smtClean="0">
                <a:latin typeface="Berlin Sans FB" pitchFamily="34" charset="0"/>
              </a:rPr>
              <a:t>dalam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hati-Nya</a:t>
            </a:r>
            <a:r>
              <a:rPr lang="en-US" sz="2400" dirty="0" smtClean="0">
                <a:latin typeface="Berlin Sans FB" pitchFamily="34" charset="0"/>
              </a:rPr>
              <a:t>: "</a:t>
            </a:r>
            <a:r>
              <a:rPr lang="en-US" sz="2400" dirty="0" err="1" smtClean="0">
                <a:latin typeface="Berlin Sans FB" pitchFamily="34" charset="0"/>
              </a:rPr>
              <a:t>Aku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takkan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mengutuk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bumi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ini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lagi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karena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manusia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sekalipun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ditimbulkan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hatinya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adalah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jahat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dari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sejak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kecilnya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Aku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takkan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membinasakan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lagi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segala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hidup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seperti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telah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Kulakukan</a:t>
            </a:r>
            <a:r>
              <a:rPr lang="en-US" sz="2400" dirty="0" smtClean="0">
                <a:latin typeface="Berlin Sans FB" pitchFamily="34" charset="0"/>
              </a:rPr>
              <a:t>". </a:t>
            </a:r>
            <a:endParaRPr lang="en-US" sz="2400" dirty="0">
              <a:latin typeface="Berlin Sans FB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348" y="3500438"/>
            <a:ext cx="78581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4480" y="714356"/>
            <a:ext cx="714380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memberi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berkat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. </a:t>
            </a:r>
            <a:endParaRPr lang="en-US" sz="2400" dirty="0" smtClean="0">
              <a:solidFill>
                <a:srgbClr val="002060"/>
              </a:solidFill>
              <a:latin typeface="Gill Sans Ultra Bold Condensed" pitchFamily="34" charset="0"/>
            </a:endParaRPr>
          </a:p>
          <a:p>
            <a:r>
              <a:rPr lang="en-US" sz="2400" dirty="0" err="1" smtClean="0">
                <a:latin typeface="Impact" pitchFamily="34" charset="0"/>
              </a:rPr>
              <a:t>Kejadian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smtClean="0">
                <a:latin typeface="Impact" pitchFamily="34" charset="0"/>
              </a:rPr>
              <a:t>8:22 </a:t>
            </a:r>
            <a:r>
              <a:rPr lang="en-US" sz="2400" dirty="0" smtClean="0">
                <a:latin typeface="Berlin Sans FB" pitchFamily="34" charset="0"/>
              </a:rPr>
              <a:t>"</a:t>
            </a:r>
            <a:r>
              <a:rPr lang="en-US" sz="2400" dirty="0" err="1" smtClean="0">
                <a:latin typeface="Berlin Sans FB" pitchFamily="34" charset="0"/>
              </a:rPr>
              <a:t>Selama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bumi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masih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ada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takkan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berhenti-henti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musim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menabur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menuai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dingin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panas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kemarau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hujan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siang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malam</a:t>
            </a:r>
            <a:r>
              <a:rPr lang="en-US" sz="2400" dirty="0" smtClean="0">
                <a:latin typeface="Berlin Sans FB" pitchFamily="34" charset="0"/>
              </a:rPr>
              <a:t>." </a:t>
            </a:r>
            <a:endParaRPr lang="en-US" sz="2400" dirty="0">
              <a:latin typeface="Berlin Sans FB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4480" y="2714620"/>
            <a:ext cx="7143800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memberi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manusia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kesempatan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memulai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kembali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memulai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dari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awal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. </a:t>
            </a:r>
            <a:endParaRPr lang="en-US" sz="2400" dirty="0" smtClean="0">
              <a:solidFill>
                <a:srgbClr val="002060"/>
              </a:solidFill>
              <a:latin typeface="Gill Sans Ultra Bold Condensed" pitchFamily="34" charset="0"/>
            </a:endParaRPr>
          </a:p>
          <a:p>
            <a:r>
              <a:rPr lang="en-US" sz="2400" dirty="0" err="1" smtClean="0">
                <a:latin typeface="Impact" pitchFamily="34" charset="0"/>
              </a:rPr>
              <a:t>Kejadian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smtClean="0">
                <a:latin typeface="Impact" pitchFamily="34" charset="0"/>
              </a:rPr>
              <a:t>9:1-2 </a:t>
            </a:r>
            <a:r>
              <a:rPr lang="en-US" sz="2400" dirty="0" smtClean="0">
                <a:latin typeface="Berlin Sans FB" pitchFamily="34" charset="0"/>
              </a:rPr>
              <a:t>"</a:t>
            </a:r>
            <a:r>
              <a:rPr lang="en-US" sz="2400" dirty="0" err="1" smtClean="0">
                <a:latin typeface="Berlin Sans FB" pitchFamily="34" charset="0"/>
              </a:rPr>
              <a:t>Lalu</a:t>
            </a:r>
            <a:r>
              <a:rPr lang="en-US" sz="2400" dirty="0" smtClean="0">
                <a:latin typeface="Berlin Sans FB" pitchFamily="34" charset="0"/>
              </a:rPr>
              <a:t> Allah </a:t>
            </a:r>
            <a:r>
              <a:rPr lang="en-US" sz="2400" dirty="0" err="1" smtClean="0">
                <a:latin typeface="Berlin Sans FB" pitchFamily="34" charset="0"/>
              </a:rPr>
              <a:t>memberkati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Nuh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anak-anaknya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serta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berfirman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kepada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mereka</a:t>
            </a:r>
            <a:r>
              <a:rPr lang="en-US" sz="2400" dirty="0" smtClean="0">
                <a:latin typeface="Berlin Sans FB" pitchFamily="34" charset="0"/>
              </a:rPr>
              <a:t>: "</a:t>
            </a:r>
            <a:r>
              <a:rPr lang="en-US" sz="2400" dirty="0" err="1" smtClean="0">
                <a:latin typeface="Berlin Sans FB" pitchFamily="34" charset="0"/>
              </a:rPr>
              <a:t>Beranakcuculah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bertambah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banyaklah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serta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penuhilah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bumi</a:t>
            </a:r>
            <a:r>
              <a:rPr lang="en-US" sz="2400" dirty="0" smtClean="0">
                <a:latin typeface="Berlin Sans FB" pitchFamily="34" charset="0"/>
              </a:rPr>
              <a:t>. </a:t>
            </a:r>
            <a:r>
              <a:rPr lang="en-US" sz="2400" dirty="0" err="1" smtClean="0">
                <a:latin typeface="Berlin Sans FB" pitchFamily="34" charset="0"/>
              </a:rPr>
              <a:t>Akan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takut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gentar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kepadamu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segala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binatang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bumi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segala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burung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udara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segala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bergerak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muka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bumi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segala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laut</a:t>
            </a:r>
            <a:r>
              <a:rPr lang="en-US" sz="2400" dirty="0" smtClean="0">
                <a:latin typeface="Berlin Sans FB" pitchFamily="34" charset="0"/>
              </a:rPr>
              <a:t>; </a:t>
            </a:r>
            <a:r>
              <a:rPr lang="en-US" sz="2400" dirty="0" err="1" smtClean="0">
                <a:latin typeface="Berlin Sans FB" pitchFamily="34" charset="0"/>
              </a:rPr>
              <a:t>ke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dalam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tanganmulah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semuanya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itu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diserahkan</a:t>
            </a:r>
            <a:r>
              <a:rPr lang="en-US" sz="2400" dirty="0" smtClean="0">
                <a:latin typeface="Berlin Sans FB" pitchFamily="34" charset="0"/>
              </a:rPr>
              <a:t>".</a:t>
            </a:r>
            <a:endParaRPr lang="en-US" sz="2400" dirty="0">
              <a:latin typeface="Berlin Sans FB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143248"/>
            <a:ext cx="78581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472" y="357166"/>
            <a:ext cx="78581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2869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Apakah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tanda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perjanjian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Nuh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keturunannya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Impact" pitchFamily="34" charset="0"/>
              </a:rPr>
              <a:t>pasca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b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Air Bah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apakah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maknanya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bagi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9:8-17</a:t>
            </a:r>
            <a:endParaRPr lang="en-US" sz="28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142984"/>
            <a:ext cx="8858312" cy="5643578"/>
          </a:xfrm>
          <a:solidFill>
            <a:schemeClr val="bg1">
              <a:alpha val="83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Busur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atau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Pelangi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awan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adalah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tanda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perjanjian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buat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Ketika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pelangi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muncul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awan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saat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awan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menutupi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langit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maka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mengingat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perjanjian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bahwa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akan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membinasakan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bumi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lagi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sebelumnya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Ketika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berbicara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Nuh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tujuh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kali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kata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perjanjian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disebutkan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hal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menunjukkan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kesungguh-sungguhan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perjanjian-Nya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Nuh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serta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keturunannya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dapat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mempercayai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sebelumnya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penghiburan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bagi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Nuh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pasca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Air Bah.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Di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dalam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teks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pengulangan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tujuh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kali,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kata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perjanjian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" </a:t>
            </a:r>
            <a:r>
              <a:rPr lang="en-US" sz="1800" dirty="0" err="1" smtClean="0">
                <a:solidFill>
                  <a:srgbClr val="002060"/>
                </a:solidFill>
                <a:latin typeface="Impact" pitchFamily="34" charset="0"/>
              </a:rPr>
              <a:t>beresonansi</a:t>
            </a:r>
            <a:r>
              <a:rPr lang="en-US" sz="1800" dirty="0" smtClean="0">
                <a:solidFill>
                  <a:srgbClr val="002060"/>
                </a:solidFill>
                <a:latin typeface="Impact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Impact" pitchFamily="34" charset="0"/>
              </a:rPr>
              <a:t>dengan</a:t>
            </a:r>
            <a:r>
              <a:rPr lang="en-US" sz="1800" dirty="0" smtClean="0">
                <a:solidFill>
                  <a:srgbClr val="002060"/>
                </a:solidFill>
                <a:latin typeface="Impact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Impact" pitchFamily="34" charset="0"/>
              </a:rPr>
              <a:t>hari</a:t>
            </a:r>
            <a:r>
              <a:rPr lang="en-US" sz="1800" dirty="0" smtClean="0">
                <a:solidFill>
                  <a:srgbClr val="002060"/>
                </a:solidFill>
                <a:latin typeface="Impact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Impact" pitchFamily="34" charset="0"/>
              </a:rPr>
              <a:t>Sabat</a:t>
            </a:r>
            <a:r>
              <a:rPr lang="en-US" sz="1800" dirty="0" smtClean="0">
                <a:solidFill>
                  <a:srgbClr val="002060"/>
                </a:solidFill>
                <a:latin typeface="Bahnschrift SemiBold Condensed" pitchFamily="34" charset="0"/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Pelangi</a:t>
            </a:r>
            <a:r>
              <a:rPr lang="en-US" sz="1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adalah</a:t>
            </a:r>
            <a:r>
              <a:rPr lang="en-US" sz="1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tanda</a:t>
            </a:r>
            <a:r>
              <a:rPr lang="en-US" sz="1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perjanjian</a:t>
            </a:r>
            <a:r>
              <a:rPr lang="en-US" sz="1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seperti</a:t>
            </a:r>
            <a:r>
              <a:rPr lang="en-US" sz="1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hari</a:t>
            </a:r>
            <a:r>
              <a:rPr lang="en-US" sz="1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Sabat</a:t>
            </a:r>
            <a:r>
              <a:rPr lang="en-US" sz="1800" dirty="0" smtClean="0">
                <a:solidFill>
                  <a:srgbClr val="002060"/>
                </a:solidFill>
                <a:latin typeface="Gill Sans Ultra Bold Condensed" pitchFamily="34" charset="0"/>
              </a:rPr>
              <a:t>.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hari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Sabat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pelangi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memiliki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Bold ITC" pitchFamily="34" charset="0"/>
              </a:rPr>
              <a:t>cakupan</a:t>
            </a:r>
            <a:r>
              <a:rPr lang="en-US" sz="2400" dirty="0" smtClean="0">
                <a:solidFill>
                  <a:srgbClr val="002060"/>
                </a:solidFill>
                <a:latin typeface="Eras Bold ITC" pitchFamily="34" charset="0"/>
              </a:rPr>
              <a:t> universal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;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itu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berlaku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seluruh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dunia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Hari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Sabat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tanda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Penciptaan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semua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orang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mana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pun,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pelangi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adalah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janji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bahwa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akan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ada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banjir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lain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lagi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di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seluruh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dunia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akan</a:t>
            </a:r>
            <a:r>
              <a:rPr lang="en-US" sz="1800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Eras Bold ITC" pitchFamily="34" charset="0"/>
              </a:rPr>
              <a:t>datang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janji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semua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orang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mana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 pun </a:t>
            </a:r>
            <a:r>
              <a:rPr lang="en-US" sz="24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sz="2400" dirty="0" smtClean="0">
                <a:solidFill>
                  <a:srgbClr val="002060"/>
                </a:solidFill>
                <a:latin typeface="Bahnschrift SemiBold Condensed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Kejadian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9:16</a:t>
            </a:r>
            <a:endParaRPr lang="en-US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2071678"/>
            <a:ext cx="7615262" cy="354331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	“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Jika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busur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ada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awan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maka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melihatnya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sehingga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mengingat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perjanjian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-Ku yang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kekal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antara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Allah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segala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makhluk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hidup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segala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makhluk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ada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bumi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.”</a:t>
            </a: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7537"/>
            <a:ext cx="9144000" cy="69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0166" y="857232"/>
            <a:ext cx="7429552" cy="1143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Gill Sans Ultra Bold Condensed" pitchFamily="34" charset="0"/>
              </a:rPr>
              <a:t>Nuh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adalah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contoh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awal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dari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iman</a:t>
            </a:r>
            <a:r>
              <a:rPr lang="en-US" sz="2200" dirty="0" smtClean="0"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latin typeface="Gill Sans Ultra Bold Condensed" pitchFamily="34" charset="0"/>
              </a:rPr>
              <a:t>memanifestasikan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dirinya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dalam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ketaatan</a:t>
            </a:r>
            <a:r>
              <a:rPr lang="en-US" sz="2200" dirty="0" smtClean="0">
                <a:latin typeface="Gill Sans Ultra Bold Condensed" pitchFamily="34" charset="0"/>
              </a:rPr>
              <a:t>, yang </a:t>
            </a:r>
            <a:r>
              <a:rPr lang="en-US" sz="2200" dirty="0" err="1" smtClean="0">
                <a:latin typeface="Gill Sans Ultra Bold Condensed" pitchFamily="34" charset="0"/>
              </a:rPr>
              <a:t>merupakan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satu-satunya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jenis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iman</a:t>
            </a:r>
            <a:r>
              <a:rPr lang="en-US" sz="2200" dirty="0" smtClean="0"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latin typeface="Gill Sans Ultra Bold Condensed" pitchFamily="34" charset="0"/>
              </a:rPr>
              <a:t>penting</a:t>
            </a:r>
            <a:r>
              <a:rPr lang="en-US" sz="2200" dirty="0" smtClean="0">
                <a:latin typeface="Gill Sans Ultra Bold Condensed" pitchFamily="34" charset="0"/>
              </a:rPr>
              <a:t>. </a:t>
            </a:r>
            <a:endParaRPr lang="en-US" sz="2200" dirty="0">
              <a:latin typeface="Gill Sans Ultra Bold Conden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0166" y="2000240"/>
            <a:ext cx="742955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menjadi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ciptaan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baru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maka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kehidupan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lama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atau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manusia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lama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harus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dihancurkan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0166" y="3214686"/>
            <a:ext cx="7429552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Allah yang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mengingat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"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berarti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Allah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memenuhi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janji-Nya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memberikan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lin Sans FB Demi" pitchFamily="34" charset="0"/>
              </a:rPr>
              <a:t>keselamatan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0166" y="4443249"/>
            <a:ext cx="7429552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Menjelang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kedatangan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Tuhan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Yesus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memerlukan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pertarakan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supaya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dapat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bersiap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bagi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kedatangan-Nya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.</a:t>
            </a:r>
            <a:endParaRPr lang="en-US" sz="2400" dirty="0">
              <a:latin typeface="Eras Demi IT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0166" y="5715016"/>
            <a:ext cx="742955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Hari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Sabat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sebagai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tanda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Penciptaan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semua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orang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mana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pun,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pelangi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adalah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janji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bahwa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akan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ada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banjir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lain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lagi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di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seluruh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dunia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akan</a:t>
            </a:r>
            <a:r>
              <a:rPr lang="en-US" b="1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Eras Bold ITC" pitchFamily="34" charset="0"/>
              </a:rPr>
              <a:t>datang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janji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ini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semua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orang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di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mana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 pun </a:t>
            </a: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dirty="0" smtClean="0">
                <a:solidFill>
                  <a:srgbClr val="002060"/>
                </a:solidFill>
                <a:latin typeface="Bahnschrift SemiBold Condensed" pitchFamily="34" charset="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496" y="357167"/>
            <a:ext cx="4829180" cy="435771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Air Bah </a:t>
            </a:r>
            <a:r>
              <a:rPr lang="en-US" b="1" dirty="0" err="1" smtClean="0"/>
              <a:t>meninggalkan</a:t>
            </a:r>
            <a:r>
              <a:rPr lang="en-US" b="1" dirty="0" smtClean="0"/>
              <a:t> </a:t>
            </a:r>
            <a:r>
              <a:rPr lang="en-US" b="1" dirty="0" err="1" smtClean="0"/>
              <a:t>bekas</a:t>
            </a:r>
            <a:r>
              <a:rPr lang="en-US" b="1" dirty="0" smtClean="0"/>
              <a:t> yang </a:t>
            </a: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terhapuskan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sejarah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. </a:t>
            </a:r>
            <a:r>
              <a:rPr lang="en-US" b="1" dirty="0" err="1" smtClean="0"/>
              <a:t>Banyak</a:t>
            </a:r>
            <a:r>
              <a:rPr lang="en-US" b="1" dirty="0" smtClean="0"/>
              <a:t> </a:t>
            </a:r>
            <a:r>
              <a:rPr lang="en-US" b="1" dirty="0" err="1" smtClean="0"/>
              <a:t>budaya</a:t>
            </a:r>
            <a:r>
              <a:rPr lang="en-US" b="1" dirty="0" smtClean="0"/>
              <a:t> yang </a:t>
            </a:r>
            <a:r>
              <a:rPr lang="en-US" b="1" dirty="0" err="1" smtClean="0"/>
              <a:t>berbeda</a:t>
            </a:r>
            <a:r>
              <a:rPr lang="en-US" b="1" dirty="0" smtClean="0"/>
              <a:t> </a:t>
            </a:r>
            <a:r>
              <a:rPr lang="en-US" b="1" dirty="0" err="1" smtClean="0"/>
              <a:t>menyimpan</a:t>
            </a:r>
            <a:r>
              <a:rPr lang="en-US" b="1" dirty="0" smtClean="0"/>
              <a:t> </a:t>
            </a:r>
            <a:r>
              <a:rPr lang="en-US" b="1" dirty="0" err="1" smtClean="0"/>
              <a:t>catatan</a:t>
            </a:r>
            <a:r>
              <a:rPr lang="en-US" b="1" dirty="0" smtClean="0"/>
              <a:t> </a:t>
            </a:r>
            <a:r>
              <a:rPr lang="en-US" b="1" dirty="0" err="1" smtClean="0"/>
              <a:t>peristiwa</a:t>
            </a:r>
            <a:r>
              <a:rPr lang="en-US" b="1" dirty="0" smtClean="0"/>
              <a:t> </a:t>
            </a:r>
            <a:r>
              <a:rPr lang="en-US" b="1" dirty="0" err="1" smtClean="0"/>
              <a:t>ini</a:t>
            </a:r>
            <a:r>
              <a:rPr lang="en-US" b="1" dirty="0" smtClean="0"/>
              <a:t>: </a:t>
            </a:r>
            <a:r>
              <a:rPr lang="en-US" b="1" dirty="0" err="1" smtClean="0"/>
              <a:t>orang-orang</a:t>
            </a:r>
            <a:r>
              <a:rPr lang="en-US" b="1" dirty="0" smtClean="0"/>
              <a:t> Hindu, Maya, </a:t>
            </a:r>
            <a:r>
              <a:rPr lang="en-US" b="1" dirty="0" err="1" smtClean="0"/>
              <a:t>penduduk</a:t>
            </a:r>
            <a:r>
              <a:rPr lang="en-US" b="1" dirty="0" smtClean="0"/>
              <a:t> lama </a:t>
            </a:r>
            <a:r>
              <a:rPr lang="en-US" b="1" dirty="0" err="1" smtClean="0"/>
              <a:t>Irlandia</a:t>
            </a:r>
            <a:r>
              <a:rPr lang="en-US" b="1" dirty="0" smtClean="0"/>
              <a:t>, </a:t>
            </a:r>
            <a:r>
              <a:rPr lang="en-US" b="1" dirty="0" err="1" smtClean="0"/>
              <a:t>penduduk</a:t>
            </a:r>
            <a:r>
              <a:rPr lang="en-US" b="1" dirty="0" smtClean="0"/>
              <a:t> </a:t>
            </a:r>
            <a:r>
              <a:rPr lang="en-US" b="1" dirty="0" err="1" smtClean="0"/>
              <a:t>asli</a:t>
            </a:r>
            <a:r>
              <a:rPr lang="en-US" b="1" dirty="0" smtClean="0"/>
              <a:t> </a:t>
            </a:r>
            <a:r>
              <a:rPr lang="en-US" b="1" dirty="0" err="1" smtClean="0"/>
              <a:t>Amerika</a:t>
            </a:r>
            <a:r>
              <a:rPr lang="en-US" b="1" dirty="0" smtClean="0"/>
              <a:t> Utara...</a:t>
            </a:r>
            <a:endParaRPr lang="es-ES" b="1" dirty="0" smtClean="0"/>
          </a:p>
          <a:p>
            <a:pPr>
              <a:spcBef>
                <a:spcPts val="600"/>
              </a:spcBef>
            </a:pP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Kejadian</a:t>
            </a:r>
            <a:r>
              <a:rPr lang="en-US" b="1" dirty="0" smtClean="0"/>
              <a:t> 6 </a:t>
            </a:r>
            <a:r>
              <a:rPr lang="en-US" b="1" dirty="0" err="1" smtClean="0"/>
              <a:t>sampai</a:t>
            </a:r>
            <a:r>
              <a:rPr lang="en-US" b="1" dirty="0" smtClean="0"/>
              <a:t> 9, Musa </a:t>
            </a:r>
            <a:r>
              <a:rPr lang="en-US" b="1" dirty="0" err="1" smtClean="0"/>
              <a:t>menjelaskan</a:t>
            </a:r>
            <a:r>
              <a:rPr lang="en-US" b="1" dirty="0" smtClean="0"/>
              <a:t> </a:t>
            </a:r>
            <a:r>
              <a:rPr lang="en-US" b="1" dirty="0" err="1" smtClean="0"/>
              <a:t>mengapa</a:t>
            </a:r>
            <a:r>
              <a:rPr lang="en-US" b="1" dirty="0" smtClean="0"/>
              <a:t> Allah </a:t>
            </a:r>
            <a:r>
              <a:rPr lang="en-US" b="1" dirty="0" err="1" smtClean="0"/>
              <a:t>harus</a:t>
            </a:r>
            <a:r>
              <a:rPr lang="en-US" b="1" dirty="0" smtClean="0"/>
              <a:t> </a:t>
            </a:r>
            <a:r>
              <a:rPr lang="en-US" b="1" dirty="0" err="1" smtClean="0"/>
              <a:t>menghancurkan</a:t>
            </a:r>
            <a:r>
              <a:rPr lang="en-US" b="1" dirty="0" smtClean="0"/>
              <a:t> </a:t>
            </a:r>
            <a:r>
              <a:rPr lang="en-US" b="1" dirty="0" err="1" smtClean="0"/>
              <a:t>dunia</a:t>
            </a:r>
            <a:r>
              <a:rPr lang="en-US" b="1" dirty="0" smtClean="0"/>
              <a:t> yang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Dia</a:t>
            </a:r>
            <a:r>
              <a:rPr lang="en-US" b="1" dirty="0" smtClean="0"/>
              <a:t> </a:t>
            </a:r>
            <a:r>
              <a:rPr lang="en-US" b="1" dirty="0" err="1" smtClean="0"/>
              <a:t>ciptakan</a:t>
            </a:r>
            <a:r>
              <a:rPr lang="en-US" b="1" dirty="0" smtClean="0"/>
              <a:t>,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bagaimana</a:t>
            </a:r>
            <a:r>
              <a:rPr lang="en-US" b="1" dirty="0" smtClean="0"/>
              <a:t> </a:t>
            </a:r>
            <a:r>
              <a:rPr lang="en-US" b="1" dirty="0" err="1" smtClean="0"/>
              <a:t>Dia</a:t>
            </a:r>
            <a:r>
              <a:rPr lang="en-US" b="1" dirty="0" smtClean="0"/>
              <a:t> </a:t>
            </a:r>
            <a:r>
              <a:rPr lang="en-US" b="1" dirty="0" err="1" smtClean="0"/>
              <a:t>melakukannya</a:t>
            </a:r>
            <a:r>
              <a:rPr lang="en-US" b="1" dirty="0" smtClean="0"/>
              <a:t>.</a:t>
            </a:r>
            <a:endParaRPr lang="es-ES" b="1" dirty="0" smtClean="0"/>
          </a:p>
          <a:p>
            <a:pPr>
              <a:spcBef>
                <a:spcPts val="600"/>
              </a:spcBef>
            </a:pPr>
            <a:r>
              <a:rPr lang="en-US" b="1" dirty="0" smtClean="0"/>
              <a:t>Air Bah </a:t>
            </a:r>
            <a:r>
              <a:rPr lang="en-US" b="1" dirty="0" err="1" smtClean="0"/>
              <a:t>bukan</a:t>
            </a:r>
            <a:r>
              <a:rPr lang="en-US" b="1" dirty="0" smtClean="0"/>
              <a:t> </a:t>
            </a:r>
            <a:r>
              <a:rPr lang="en-US" b="1" dirty="0" err="1" smtClean="0"/>
              <a:t>hanya</a:t>
            </a:r>
            <a:r>
              <a:rPr lang="en-US" b="1" dirty="0" smtClean="0"/>
              <a:t> </a:t>
            </a:r>
            <a:r>
              <a:rPr lang="en-US" b="1" dirty="0" err="1" smtClean="0"/>
              <a:t>kehancuran</a:t>
            </a:r>
            <a:r>
              <a:rPr lang="en-US" b="1" dirty="0" smtClean="0"/>
              <a:t>, </a:t>
            </a:r>
            <a:r>
              <a:rPr lang="en-US" b="1" dirty="0" err="1" smtClean="0"/>
              <a:t>tetapi</a:t>
            </a:r>
            <a:r>
              <a:rPr lang="en-US" b="1" dirty="0" smtClean="0"/>
              <a:t> </a:t>
            </a:r>
            <a:r>
              <a:rPr lang="en-US" b="1" dirty="0" err="1" smtClean="0"/>
              <a:t>juga</a:t>
            </a:r>
            <a:r>
              <a:rPr lang="en-US" b="1" dirty="0" smtClean="0"/>
              <a:t> </a:t>
            </a:r>
            <a:r>
              <a:rPr lang="en-US" b="1" dirty="0" err="1" smtClean="0"/>
              <a:t>kesempatan</a:t>
            </a:r>
            <a:r>
              <a:rPr lang="en-US" b="1" dirty="0" smtClean="0"/>
              <a:t> </a:t>
            </a:r>
            <a:r>
              <a:rPr lang="en-US" b="1" dirty="0" err="1" smtClean="0"/>
              <a:t>kedua</a:t>
            </a:r>
            <a:r>
              <a:rPr lang="en-US" b="1" dirty="0" smtClean="0"/>
              <a:t>,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tindakan</a:t>
            </a:r>
            <a:r>
              <a:rPr lang="en-US" b="1" dirty="0" smtClean="0"/>
              <a:t> </a:t>
            </a:r>
            <a:r>
              <a:rPr lang="en-US" b="1" dirty="0" err="1" smtClean="0"/>
              <a:t>anugerah</a:t>
            </a:r>
            <a:r>
              <a:rPr lang="en-US" b="1" dirty="0" smtClean="0"/>
              <a:t> </a:t>
            </a:r>
            <a:r>
              <a:rPr lang="en-US" b="1" dirty="0" err="1" smtClean="0"/>
              <a:t>penebusan</a:t>
            </a:r>
            <a:r>
              <a:rPr lang="en-US" b="1" dirty="0" smtClean="0"/>
              <a:t>.</a:t>
            </a:r>
            <a:endParaRPr lang="es-ES" b="1" dirty="0" smtClean="0"/>
          </a:p>
        </p:txBody>
      </p:sp>
      <p:pic>
        <p:nvPicPr>
          <p:cNvPr id="12" name="Imagen 3">
            <a:extLst>
              <a:ext uri="{FF2B5EF4-FFF2-40B4-BE49-F238E27FC236}">
                <a16:creationId xmlns="" xmlns:a16="http://schemas.microsoft.com/office/drawing/2014/main" id="{78C2260A-F432-46CF-886A-C5F965DB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3294101" cy="1866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70C0"/>
            </a:solidFill>
          </a:ln>
          <a:effectLst/>
        </p:spPr>
      </p:pic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9773C135-638E-4BEB-BA3E-E6DAC1422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1" y="2143116"/>
            <a:ext cx="3283109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70C0"/>
            </a:solidFill>
          </a:ln>
          <a:effectLst/>
        </p:spPr>
      </p:pic>
      <p:pic>
        <p:nvPicPr>
          <p:cNvPr id="14" name="Imagen 9">
            <a:extLst>
              <a:ext uri="{FF2B5EF4-FFF2-40B4-BE49-F238E27FC236}">
                <a16:creationId xmlns="" xmlns:a16="http://schemas.microsoft.com/office/drawing/2014/main" id="{F4F32C79-539C-46A2-A46B-0AC3B020DD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4282" y="4286256"/>
            <a:ext cx="3335818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70C0"/>
            </a:solidFill>
          </a:ln>
          <a:effectLst/>
        </p:spPr>
      </p:pic>
      <p:pic>
        <p:nvPicPr>
          <p:cNvPr id="15" name="Imagen 5" descr="Imagen que contiene edificio, gente, grupo, recamara&#10;&#10;Descripción generada automáticamente">
            <a:extLst>
              <a:ext uri="{FF2B5EF4-FFF2-40B4-BE49-F238E27FC236}">
                <a16:creationId xmlns="" xmlns:a16="http://schemas.microsoft.com/office/drawing/2014/main" id="{7B572728-F688-4D92-9A80-913EC4E3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686" y="5000636"/>
            <a:ext cx="2928958" cy="1643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50000"/>
              </a:schemeClr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PERSIAPAN AIR BAH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17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857364"/>
            <a:ext cx="6286544" cy="485778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>
                <a:latin typeface="Impact" pitchFamily="34" charset="0"/>
              </a:rPr>
              <a:t>	</a:t>
            </a:r>
            <a:r>
              <a:rPr lang="en-US" sz="3000" dirty="0" err="1" smtClean="0">
                <a:latin typeface="Impact" pitchFamily="34" charset="0"/>
              </a:rPr>
              <a:t>Kejadian</a:t>
            </a:r>
            <a:r>
              <a:rPr lang="en-US" sz="3000" dirty="0" smtClean="0">
                <a:latin typeface="Impact" pitchFamily="34" charset="0"/>
              </a:rPr>
              <a:t> 6:13-14 </a:t>
            </a:r>
          </a:p>
          <a:p>
            <a:pPr>
              <a:buNone/>
            </a:pPr>
            <a:r>
              <a:rPr lang="en-US" sz="3000" dirty="0">
                <a:latin typeface="Bahnschrift SemiLight Condensed" pitchFamily="34" charset="0"/>
              </a:rPr>
              <a:t>	</a:t>
            </a:r>
            <a:r>
              <a:rPr lang="en-US" sz="3000" dirty="0" err="1" smtClean="0">
                <a:latin typeface="Bahnschrift SemiLight Condensed" pitchFamily="34" charset="0"/>
              </a:rPr>
              <a:t>Berfirmanlah</a:t>
            </a:r>
            <a:r>
              <a:rPr lang="en-US" sz="3000" dirty="0" smtClean="0">
                <a:latin typeface="Bahnschrift SemiLight Condensed" pitchFamily="34" charset="0"/>
              </a:rPr>
              <a:t> Allah </a:t>
            </a:r>
            <a:r>
              <a:rPr lang="en-US" sz="3000" dirty="0" err="1" smtClean="0">
                <a:latin typeface="Bahnschrift SemiLight Condensed" pitchFamily="34" charset="0"/>
              </a:rPr>
              <a:t>kepada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Nuh</a:t>
            </a:r>
            <a:r>
              <a:rPr lang="en-US" sz="3000" dirty="0" smtClean="0">
                <a:latin typeface="Bahnschrift SemiLight Condensed" pitchFamily="34" charset="0"/>
              </a:rPr>
              <a:t>: "</a:t>
            </a:r>
            <a:r>
              <a:rPr lang="en-US" sz="3000" dirty="0" err="1" smtClean="0">
                <a:latin typeface="Bahnschrift SemiLight Condensed" pitchFamily="34" charset="0"/>
              </a:rPr>
              <a:t>Aku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telah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memutuskan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untuk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mengakhiri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hidup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segala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makhluk</a:t>
            </a:r>
            <a:r>
              <a:rPr lang="en-US" sz="3000" dirty="0" smtClean="0">
                <a:latin typeface="Bahnschrift SemiLight Condensed" pitchFamily="34" charset="0"/>
              </a:rPr>
              <a:t>, </a:t>
            </a:r>
            <a:r>
              <a:rPr lang="en-US" sz="3000" dirty="0" err="1" smtClean="0">
                <a:latin typeface="Bahnschrift SemiLight Condensed" pitchFamily="34" charset="0"/>
              </a:rPr>
              <a:t>sebab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bumi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telah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penuh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dengan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kekerasan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oleh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mereka</a:t>
            </a:r>
            <a:r>
              <a:rPr lang="en-US" sz="3000" dirty="0" smtClean="0">
                <a:latin typeface="Bahnschrift SemiLight Condensed" pitchFamily="34" charset="0"/>
              </a:rPr>
              <a:t>, </a:t>
            </a:r>
            <a:r>
              <a:rPr lang="en-US" sz="3000" dirty="0" err="1" smtClean="0">
                <a:latin typeface="Bahnschrift SemiLight Condensed" pitchFamily="34" charset="0"/>
              </a:rPr>
              <a:t>jadi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Aku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akan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memusnahkan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mereka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bersama-sama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dengan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bumi.Buatlah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bagimu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sebuah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bahtera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dari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kayu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gofir</a:t>
            </a:r>
            <a:r>
              <a:rPr lang="en-US" sz="3000" dirty="0" smtClean="0">
                <a:latin typeface="Bahnschrift SemiLight Condensed" pitchFamily="34" charset="0"/>
              </a:rPr>
              <a:t>; </a:t>
            </a:r>
            <a:r>
              <a:rPr lang="en-US" sz="3000" dirty="0" err="1" smtClean="0">
                <a:latin typeface="Bahnschrift SemiLight Condensed" pitchFamily="34" charset="0"/>
              </a:rPr>
              <a:t>bahtera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itu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harus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kaubuat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berpetak-petak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harus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kaututup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dengan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pakal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dari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luar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dan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dari</a:t>
            </a:r>
            <a:r>
              <a:rPr lang="en-US" sz="3000" dirty="0" smtClean="0">
                <a:latin typeface="Bahnschrift SemiLight Condensed" pitchFamily="34" charset="0"/>
              </a:rPr>
              <a:t> </a:t>
            </a:r>
            <a:r>
              <a:rPr lang="en-US" sz="3000" dirty="0" err="1" smtClean="0">
                <a:latin typeface="Bahnschrift SemiLight Condensed" pitchFamily="34" charset="0"/>
              </a:rPr>
              <a:t>dalam</a:t>
            </a:r>
            <a:r>
              <a:rPr lang="en-US" sz="3000" dirty="0" smtClean="0">
                <a:latin typeface="Bahnschrift SemiLight Condensed" pitchFamily="34" charset="0"/>
              </a:rPr>
              <a:t>.</a:t>
            </a:r>
            <a:endParaRPr lang="en-US" sz="3000" dirty="0">
              <a:latin typeface="Bahnschrift SemiLight Condensed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95" r="28013" b="10505"/>
          <a:stretch/>
        </p:blipFill>
        <p:spPr bwMode="auto">
          <a:xfrm>
            <a:off x="6286512" y="2643182"/>
            <a:ext cx="2611397" cy="2870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4714884"/>
            <a:ext cx="8501122" cy="18573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	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Struktur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umum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bahtera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sejajar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dengan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tabut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perjanjian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kemah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suci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[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Keluaran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25:10].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Tabut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perjanjian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adalah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tanda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kehadiran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Allah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tengah-tengah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umat-Nya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[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Keluaran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25:22],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ini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menunjuk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pada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pekerjaan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penyelamatan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Allah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bagi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umat-Nya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.</a:t>
            </a:r>
            <a:endParaRPr lang="en-US" sz="2400" dirty="0">
              <a:solidFill>
                <a:srgbClr val="FFFF00"/>
              </a:solidFill>
              <a:latin typeface="Eras Demi IT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34" y="500042"/>
            <a:ext cx="628654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Allah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perancang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Bahtera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Nuh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pembangun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utamanya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[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Kejadian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6:15-22].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488" y="2143116"/>
            <a:ext cx="6072230" cy="2492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Kata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Ibrani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untuk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"BAHTERA" (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tevah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) [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Kejadian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6:14]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adalah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kata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langka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diadopsi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dari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Mesir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yaitu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tempat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di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mana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bayi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Musa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dibaringkan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dan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disembunyikan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untuk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diselamatkan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dari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upaya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pembunuhan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oleh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Mesir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[</a:t>
            </a:r>
            <a:r>
              <a:rPr lang="en-US" sz="2600" dirty="0" err="1" smtClean="0">
                <a:solidFill>
                  <a:srgbClr val="002060"/>
                </a:solidFill>
                <a:latin typeface="Franklin Gothic Demi Cond" pitchFamily="34" charset="0"/>
              </a:rPr>
              <a:t>Keluaran</a:t>
            </a:r>
            <a:r>
              <a:rPr lang="en-US" sz="2600" dirty="0" smtClean="0">
                <a:solidFill>
                  <a:srgbClr val="002060"/>
                </a:solidFill>
                <a:latin typeface="Franklin Gothic Demi Cond" pitchFamily="34" charset="0"/>
              </a:rPr>
              <a:t> 2:3].</a:t>
            </a:r>
          </a:p>
        </p:txBody>
      </p:sp>
      <p:pic>
        <p:nvPicPr>
          <p:cNvPr id="7" name="Picture 2" descr="Setia Mengikuti Yesus Kristus | SESAWI.NET"/>
          <p:cNvPicPr>
            <a:picLocks noChangeAspect="1" noChangeArrowheads="1"/>
          </p:cNvPicPr>
          <p:nvPr/>
        </p:nvPicPr>
        <p:blipFill>
          <a:blip r:embed="rId3" cstate="print"/>
          <a:srcRect b="30456"/>
          <a:stretch>
            <a:fillRect/>
          </a:stretch>
        </p:blipFill>
        <p:spPr bwMode="auto">
          <a:xfrm>
            <a:off x="7215206" y="428604"/>
            <a:ext cx="1467042" cy="1419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6" name="Picture 2" descr="Cara Allah Menyelamatkan Bayi Nabi Musa dari Kekejaman Firaun -  Islami[dot]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357430"/>
            <a:ext cx="2804287" cy="22347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Frasa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 ''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Nuh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melakukannya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;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sesuai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dengan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semua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Tuhan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perintahkan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" [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Kej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. 6:22],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mengajarkan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ritannic Bold" pitchFamily="34" charset="0"/>
              </a:rPr>
              <a:t>bahwa</a:t>
            </a:r>
            <a:r>
              <a:rPr lang="en-US" sz="2800" dirty="0" smtClean="0">
                <a:solidFill>
                  <a:srgbClr val="FFFF00"/>
                </a:solidFill>
                <a:latin typeface="Britannic Bold" pitchFamily="34" charset="0"/>
              </a:rPr>
              <a:t>:</a:t>
            </a:r>
            <a:endParaRPr lang="en-US" sz="2800" dirty="0">
              <a:solidFill>
                <a:srgbClr val="FFFF00"/>
              </a:solidFill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714488"/>
            <a:ext cx="8543956" cy="4857784"/>
          </a:xfrm>
          <a:solidFill>
            <a:schemeClr val="bg1">
              <a:alpha val="81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600" dirty="0" err="1" smtClean="0">
                <a:latin typeface="Franklin Gothic Demi Cond" pitchFamily="34" charset="0"/>
              </a:rPr>
              <a:t>Meskipun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Nuh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mendapat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kasih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karunia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mata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Tuhan</a:t>
            </a:r>
            <a:r>
              <a:rPr lang="en-US" sz="2600" dirty="0" smtClean="0">
                <a:latin typeface="Franklin Gothic Demi Cond" pitchFamily="34" charset="0"/>
              </a:rPr>
              <a:t>, </a:t>
            </a:r>
            <a:r>
              <a:rPr lang="en-US" sz="2600" dirty="0" err="1" smtClean="0">
                <a:latin typeface="Franklin Gothic Demi Cond" pitchFamily="34" charset="0"/>
              </a:rPr>
              <a:t>ia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dengan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taat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melakukan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apa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Tuhan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perintahkan</a:t>
            </a:r>
            <a:r>
              <a:rPr lang="en-US" sz="2600" dirty="0" smtClean="0">
                <a:latin typeface="Franklin Gothic Demi Cond" pitchFamily="34" charset="0"/>
              </a:rPr>
              <a:t>. </a:t>
            </a:r>
            <a:r>
              <a:rPr lang="en-US" sz="2600" dirty="0" err="1" smtClean="0">
                <a:latin typeface="Franklin Gothic Demi Cond" pitchFamily="34" charset="0"/>
              </a:rPr>
              <a:t>Ketaatan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Nuh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adalah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sebuah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persiapan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menyambut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datangnya</a:t>
            </a:r>
            <a:r>
              <a:rPr lang="en-US" sz="2600" dirty="0" smtClean="0">
                <a:latin typeface="Franklin Gothic Demi Cond" pitchFamily="34" charset="0"/>
              </a:rPr>
              <a:t> air bah.  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err="1" smtClean="0">
                <a:latin typeface="Franklin Gothic Demi Cond" pitchFamily="34" charset="0"/>
              </a:rPr>
              <a:t>Ketaatan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Nuh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digambarkan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sebagai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bagian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dari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rencana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keselamatan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Tuhan</a:t>
            </a:r>
            <a:r>
              <a:rPr lang="en-US" sz="2600" dirty="0" smtClean="0">
                <a:latin typeface="Franklin Gothic Demi Con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err="1">
                <a:latin typeface="Franklin Gothic Demi Cond" pitchFamily="34" charset="0"/>
              </a:rPr>
              <a:t>N</a:t>
            </a:r>
            <a:r>
              <a:rPr lang="en-US" sz="2600" dirty="0" err="1" smtClean="0">
                <a:latin typeface="Franklin Gothic Demi Cond" pitchFamily="34" charset="0"/>
              </a:rPr>
              <a:t>uh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diselamatkan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hanya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karena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memiliki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iman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untuk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melakukan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apa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Tuhan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perintahkan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untuk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lakukan</a:t>
            </a:r>
            <a:r>
              <a:rPr lang="en-US" sz="2600" dirty="0" smtClean="0">
                <a:latin typeface="Franklin Gothic Demi Cond" pitchFamily="34" charset="0"/>
              </a:rPr>
              <a:t> [</a:t>
            </a:r>
            <a:r>
              <a:rPr lang="en-US" sz="2600" dirty="0" err="1" smtClean="0">
                <a:latin typeface="Franklin Gothic Demi Cond" pitchFamily="34" charset="0"/>
              </a:rPr>
              <a:t>Ibrani</a:t>
            </a:r>
            <a:r>
              <a:rPr lang="en-US" sz="2600" dirty="0" smtClean="0">
                <a:latin typeface="Franklin Gothic Demi Cond" pitchFamily="34" charset="0"/>
              </a:rPr>
              <a:t> 11:7].   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err="1" smtClean="0">
                <a:latin typeface="Franklin Gothic Demi Cond" pitchFamily="34" charset="0"/>
              </a:rPr>
              <a:t>Nuh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adalah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contoh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awal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dari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iman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memanifestasikan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dirinya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dalam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ketaatan</a:t>
            </a:r>
            <a:r>
              <a:rPr lang="en-US" sz="2600" dirty="0" smtClean="0">
                <a:latin typeface="Franklin Gothic Demi Cond" pitchFamily="34" charset="0"/>
              </a:rPr>
              <a:t>, yang </a:t>
            </a:r>
            <a:r>
              <a:rPr lang="en-US" sz="2600" dirty="0" err="1" smtClean="0">
                <a:latin typeface="Franklin Gothic Demi Cond" pitchFamily="34" charset="0"/>
              </a:rPr>
              <a:t>merupakan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satu-satunya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jenis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iman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penting</a:t>
            </a:r>
            <a:r>
              <a:rPr lang="en-US" sz="2600" dirty="0" smtClean="0">
                <a:latin typeface="Franklin Gothic Demi Cond" pitchFamily="34" charset="0"/>
              </a:rPr>
              <a:t> [</a:t>
            </a:r>
            <a:r>
              <a:rPr lang="en-US" sz="2600" dirty="0" err="1" smtClean="0">
                <a:latin typeface="Franklin Gothic Demi Cond" pitchFamily="34" charset="0"/>
              </a:rPr>
              <a:t>Yakobus</a:t>
            </a:r>
            <a:r>
              <a:rPr lang="en-US" sz="2600" dirty="0" smtClean="0">
                <a:latin typeface="Franklin Gothic Demi Cond" pitchFamily="34" charset="0"/>
              </a:rPr>
              <a:t> 2:20].</a:t>
            </a:r>
            <a:endParaRPr lang="en-US" sz="2600" dirty="0"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54" y="642918"/>
            <a:ext cx="5614998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Eras Bold ITC" pitchFamily="34" charset="0"/>
              </a:rPr>
              <a:t>PERTANYAAN RENUNGAN</a:t>
            </a:r>
            <a:endParaRPr lang="en-US" sz="32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4" y="2714620"/>
            <a:ext cx="4900618" cy="369729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Eras Demi ITC" pitchFamily="34" charset="0"/>
              </a:rPr>
              <a:t>	</a:t>
            </a:r>
            <a:r>
              <a:rPr lang="en-US" sz="3600" dirty="0" err="1" smtClean="0">
                <a:latin typeface="Eras Demi ITC" pitchFamily="34" charset="0"/>
              </a:rPr>
              <a:t>Nuh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bertindak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dengan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setia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dan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taat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pada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perintah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Tuhan</a:t>
            </a:r>
            <a:r>
              <a:rPr lang="en-US" sz="3600" dirty="0" smtClean="0">
                <a:latin typeface="Eras Demi ITC" pitchFamily="34" charset="0"/>
              </a:rPr>
              <a:t>, </a:t>
            </a:r>
            <a:r>
              <a:rPr lang="en-US" sz="3600" dirty="0" err="1" smtClean="0">
                <a:latin typeface="Eras Demi ITC" pitchFamily="34" charset="0"/>
              </a:rPr>
              <a:t>bagaimana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dengan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anda</a:t>
            </a:r>
            <a:r>
              <a:rPr lang="en-US" sz="3600" dirty="0" smtClean="0">
                <a:latin typeface="Eras Demi ITC" pitchFamily="34" charset="0"/>
              </a:rPr>
              <a:t>?</a:t>
            </a:r>
            <a:endParaRPr lang="en-US" sz="3600" dirty="0">
              <a:latin typeface="Eras Demi ITC" pitchFamily="34" charset="0"/>
            </a:endParaRPr>
          </a:p>
        </p:txBody>
      </p:sp>
      <p:pic>
        <p:nvPicPr>
          <p:cNvPr id="4" name="Picture 2" descr="Kebahagiaan yang Hakiki dalam Ilmu Berpikir Manusia - Nyarink"/>
          <p:cNvPicPr>
            <a:picLocks noChangeAspect="1" noChangeArrowheads="1"/>
          </p:cNvPicPr>
          <p:nvPr/>
        </p:nvPicPr>
        <p:blipFill>
          <a:blip r:embed="rId2"/>
          <a:srcRect l="26667" r="25556"/>
          <a:stretch>
            <a:fillRect/>
          </a:stretch>
        </p:blipFill>
        <p:spPr bwMode="auto">
          <a:xfrm>
            <a:off x="0" y="-5293"/>
            <a:ext cx="4038600" cy="6863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PERISTIWA AIR BAH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18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430" y="1785927"/>
            <a:ext cx="5543560" cy="47149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dirty="0" smtClean="0"/>
              <a:t>	</a:t>
            </a:r>
            <a:r>
              <a:rPr lang="en-US" sz="2800" dirty="0" err="1" smtClean="0">
                <a:latin typeface="Franklin Gothic Demi Cond" pitchFamily="34" charset="0"/>
              </a:rPr>
              <a:t>Tindakan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ketaatan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Nuh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kepada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Tuhan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dengan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membuat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dan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menyelesaikan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bahtera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adalah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seperti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tindakan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penciptaan</a:t>
            </a:r>
            <a:r>
              <a:rPr lang="en-US" sz="2800" dirty="0" smtClean="0">
                <a:latin typeface="Franklin Gothic Demi Cond" pitchFamily="34" charset="0"/>
              </a:rPr>
              <a:t> yang </a:t>
            </a:r>
            <a:r>
              <a:rPr lang="en-US" sz="2800" dirty="0" err="1" smtClean="0">
                <a:latin typeface="Franklin Gothic Demi Cond" pitchFamily="34" charset="0"/>
              </a:rPr>
              <a:t>Tuhan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lakukan</a:t>
            </a:r>
            <a:r>
              <a:rPr lang="en-US" sz="2800" dirty="0" smtClean="0">
                <a:latin typeface="Franklin Gothic Demi Cond" pitchFamily="34" charset="0"/>
              </a:rPr>
              <a:t>. </a:t>
            </a:r>
            <a:endParaRPr lang="en-US" sz="2800" dirty="0" smtClean="0">
              <a:latin typeface="Franklin Gothic Demi Cond" pitchFamily="34" charset="0"/>
            </a:endParaRPr>
          </a:p>
          <a:p>
            <a:pPr>
              <a:buNone/>
            </a:pPr>
            <a:endParaRPr lang="en-US" sz="2800" dirty="0" smtClean="0">
              <a:latin typeface="Franklin Gothic Demi Cond" pitchFamily="34" charset="0"/>
            </a:endParaRPr>
          </a:p>
          <a:p>
            <a:pPr>
              <a:buNone/>
            </a:pPr>
            <a:r>
              <a:rPr lang="en-US" sz="2800" dirty="0" smtClean="0">
                <a:latin typeface="Franklin Gothic Demi Cond" pitchFamily="34" charset="0"/>
              </a:rPr>
              <a:t>	</a:t>
            </a:r>
            <a:r>
              <a:rPr lang="en-US" sz="2800" dirty="0" err="1" smtClean="0">
                <a:latin typeface="Franklin Gothic Demi Cond" pitchFamily="34" charset="0"/>
              </a:rPr>
              <a:t>Apa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smtClean="0">
                <a:latin typeface="Franklin Gothic Demi Cond" pitchFamily="34" charset="0"/>
              </a:rPr>
              <a:t>yang </a:t>
            </a:r>
            <a:r>
              <a:rPr lang="en-US" sz="2800" dirty="0" err="1" smtClean="0">
                <a:latin typeface="Franklin Gothic Demi Cond" pitchFamily="34" charset="0"/>
              </a:rPr>
              <a:t>dapat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kita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ambil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dari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hubungan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ini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adalah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err="1" smtClean="0">
                <a:latin typeface="Franklin Gothic Demi Cond" pitchFamily="34" charset="0"/>
              </a:rPr>
              <a:t>bahwa</a:t>
            </a:r>
            <a:r>
              <a:rPr lang="en-US" sz="2800" dirty="0" smtClean="0">
                <a:latin typeface="Franklin Gothic Demi Cond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Air Bah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bukan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hanya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tentang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menghukum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umat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manusia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tetapi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tentang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menyelamatkan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juga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pic>
        <p:nvPicPr>
          <p:cNvPr id="18434" name="Picture 2" descr="Nuh - Wikibuku bahasa Indones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31384"/>
            <a:ext cx="3477960" cy="2591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1122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Kesejajaran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apakah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kita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dapati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peristiwa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Air Bah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Kisah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Penciptaan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?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Kejadian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1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7</a:t>
            </a:r>
            <a:endParaRPr lang="en-US" sz="2800" dirty="0">
              <a:solidFill>
                <a:srgbClr val="FFFF00"/>
              </a:solidFill>
              <a:latin typeface="Franklin Gothic Demi Con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142984"/>
            <a:ext cx="8858312" cy="550072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erlin Sans FB" pitchFamily="34" charset="0"/>
              </a:rPr>
              <a:t>Banyak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kata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ungkapan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umum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terkait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dalam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dua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peristiwa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tersebut</a:t>
            </a:r>
            <a:r>
              <a:rPr lang="en-US" sz="2200" dirty="0" smtClean="0">
                <a:latin typeface="Berlin Sans FB" pitchFamily="34" charset="0"/>
              </a:rPr>
              <a:t> yang </a:t>
            </a:r>
            <a:r>
              <a:rPr lang="en-US" sz="2200" dirty="0" err="1" smtClean="0">
                <a:latin typeface="Berlin Sans FB" pitchFamily="34" charset="0"/>
              </a:rPr>
              <a:t>kita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dapat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bandingkan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Kejadian</a:t>
            </a:r>
            <a:r>
              <a:rPr lang="en-US" sz="2200" dirty="0" smtClean="0">
                <a:latin typeface="Berlin Sans FB" pitchFamily="34" charset="0"/>
              </a:rPr>
              <a:t> 1 </a:t>
            </a:r>
            <a:r>
              <a:rPr lang="en-US" sz="2200" dirty="0" err="1" smtClean="0">
                <a:latin typeface="Berlin Sans FB" pitchFamily="34" charset="0"/>
              </a:rPr>
              <a:t>dan</a:t>
            </a:r>
            <a:r>
              <a:rPr lang="en-US" sz="2200" dirty="0" smtClean="0">
                <a:latin typeface="Berlin Sans FB" pitchFamily="34" charset="0"/>
              </a:rPr>
              <a:t> 7, </a:t>
            </a:r>
            <a:r>
              <a:rPr lang="en-US" sz="2200" dirty="0" err="1" smtClean="0">
                <a:latin typeface="Berlin Sans FB" pitchFamily="34" charset="0"/>
              </a:rPr>
              <a:t>di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antaranya</a:t>
            </a:r>
            <a:r>
              <a:rPr lang="en-US" sz="2200" dirty="0" smtClean="0">
                <a:latin typeface="Berlin Sans FB" pitchFamily="34" charset="0"/>
              </a:rPr>
              <a:t>: </a:t>
            </a:r>
            <a:r>
              <a:rPr lang="en-US" sz="2200" dirty="0" err="1" smtClean="0">
                <a:latin typeface="Berlin Sans FB" pitchFamily="34" charset="0"/>
              </a:rPr>
              <a:t>angka</a:t>
            </a:r>
            <a:r>
              <a:rPr lang="en-US" sz="2200" dirty="0" smtClean="0">
                <a:latin typeface="Berlin Sans FB" pitchFamily="34" charset="0"/>
              </a:rPr>
              <a:t> "</a:t>
            </a:r>
            <a:r>
              <a:rPr lang="en-US" sz="2200" dirty="0" err="1" smtClean="0">
                <a:latin typeface="Berlin Sans FB" pitchFamily="34" charset="0"/>
              </a:rPr>
              <a:t>tujuh</a:t>
            </a:r>
            <a:r>
              <a:rPr lang="en-US" sz="2200" dirty="0" smtClean="0">
                <a:latin typeface="Berlin Sans FB" pitchFamily="34" charset="0"/>
              </a:rPr>
              <a:t>", </a:t>
            </a:r>
            <a:r>
              <a:rPr lang="en-US" sz="2200" dirty="0" err="1" smtClean="0">
                <a:latin typeface="Berlin Sans FB" pitchFamily="34" charset="0"/>
              </a:rPr>
              <a:t>tentang</a:t>
            </a:r>
            <a:r>
              <a:rPr lang="en-US" sz="2200" dirty="0" smtClean="0">
                <a:latin typeface="Berlin Sans FB" pitchFamily="34" charset="0"/>
              </a:rPr>
              <a:t> "</a:t>
            </a:r>
            <a:r>
              <a:rPr lang="en-US" sz="2200" dirty="0" err="1" smtClean="0">
                <a:latin typeface="Berlin Sans FB" pitchFamily="34" charset="0"/>
              </a:rPr>
              <a:t>laki-laki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perempuan</a:t>
            </a:r>
            <a:r>
              <a:rPr lang="en-US" sz="2200" dirty="0" smtClean="0">
                <a:latin typeface="Berlin Sans FB" pitchFamily="34" charset="0"/>
              </a:rPr>
              <a:t>", </a:t>
            </a:r>
            <a:r>
              <a:rPr lang="en-US" sz="2200" dirty="0" err="1" smtClean="0">
                <a:latin typeface="Berlin Sans FB" pitchFamily="34" charset="0"/>
              </a:rPr>
              <a:t>tentang</a:t>
            </a:r>
            <a:r>
              <a:rPr lang="en-US" sz="2200" dirty="0" smtClean="0">
                <a:latin typeface="Berlin Sans FB" pitchFamily="34" charset="0"/>
              </a:rPr>
              <a:t> "</a:t>
            </a:r>
            <a:r>
              <a:rPr lang="en-US" sz="2200" dirty="0" err="1" smtClean="0">
                <a:latin typeface="Berlin Sans FB" pitchFamily="34" charset="0"/>
              </a:rPr>
              <a:t>menurut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jenisnya</a:t>
            </a:r>
            <a:r>
              <a:rPr lang="en-US" sz="2200" dirty="0" smtClean="0">
                <a:latin typeface="Berlin Sans FB" pitchFamily="34" charset="0"/>
              </a:rPr>
              <a:t>", </a:t>
            </a:r>
            <a:r>
              <a:rPr lang="en-US" sz="2200" dirty="0" err="1" smtClean="0">
                <a:latin typeface="Berlin Sans FB" pitchFamily="34" charset="0"/>
              </a:rPr>
              <a:t>tentang</a:t>
            </a:r>
            <a:r>
              <a:rPr lang="en-US" sz="2200" dirty="0" smtClean="0">
                <a:latin typeface="Berlin Sans FB" pitchFamily="34" charset="0"/>
              </a:rPr>
              <a:t> "</a:t>
            </a:r>
            <a:r>
              <a:rPr lang="en-US" sz="2200" dirty="0" err="1" smtClean="0">
                <a:latin typeface="Berlin Sans FB" pitchFamily="34" charset="0"/>
              </a:rPr>
              <a:t>binatang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buas</a:t>
            </a:r>
            <a:r>
              <a:rPr lang="en-US" sz="2200" dirty="0" smtClean="0">
                <a:latin typeface="Berlin Sans FB" pitchFamily="34" charset="0"/>
              </a:rPr>
              <a:t>, </a:t>
            </a:r>
            <a:r>
              <a:rPr lang="en-US" sz="2200" dirty="0" err="1" smtClean="0">
                <a:latin typeface="Berlin Sans FB" pitchFamily="34" charset="0"/>
              </a:rPr>
              <a:t>burung</a:t>
            </a:r>
            <a:r>
              <a:rPr lang="en-US" sz="2200" dirty="0" smtClean="0">
                <a:latin typeface="Berlin Sans FB" pitchFamily="34" charset="0"/>
              </a:rPr>
              <a:t>, </a:t>
            </a:r>
            <a:r>
              <a:rPr lang="en-US" sz="2200" dirty="0" err="1" smtClean="0">
                <a:latin typeface="Berlin Sans FB" pitchFamily="34" charset="0"/>
              </a:rPr>
              <a:t>dan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binatang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melata</a:t>
            </a:r>
            <a:r>
              <a:rPr lang="en-US" sz="2200" dirty="0" smtClean="0">
                <a:latin typeface="Berlin Sans FB" pitchFamily="34" charset="0"/>
              </a:rPr>
              <a:t>", </a:t>
            </a:r>
            <a:r>
              <a:rPr lang="en-US" sz="2200" dirty="0" err="1" smtClean="0">
                <a:latin typeface="Berlin Sans FB" pitchFamily="34" charset="0"/>
              </a:rPr>
              <a:t>dan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mengenai</a:t>
            </a:r>
            <a:r>
              <a:rPr lang="en-US" sz="2200" dirty="0" smtClean="0">
                <a:latin typeface="Berlin Sans FB" pitchFamily="34" charset="0"/>
              </a:rPr>
              <a:t> "</a:t>
            </a:r>
            <a:r>
              <a:rPr lang="en-US" sz="2200" dirty="0" err="1" smtClean="0">
                <a:latin typeface="Berlin Sans FB" pitchFamily="34" charset="0"/>
              </a:rPr>
              <a:t>nafas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hidup</a:t>
            </a:r>
            <a:r>
              <a:rPr lang="en-US" sz="2200" dirty="0" smtClean="0">
                <a:latin typeface="Berlin Sans FB" pitchFamily="34" charset="0"/>
              </a:rPr>
              <a:t>".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erlin Sans FB" pitchFamily="34" charset="0"/>
              </a:rPr>
              <a:t>Kisah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Penciptaan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membantu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mengungkapkan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bahwa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Tuhan</a:t>
            </a:r>
            <a:r>
              <a:rPr lang="en-US" sz="2200" dirty="0" smtClean="0">
                <a:latin typeface="Berlin Sans FB" pitchFamily="34" charset="0"/>
              </a:rPr>
              <a:t> yang </a:t>
            </a:r>
            <a:r>
              <a:rPr lang="en-US" sz="2200" dirty="0" err="1" smtClean="0">
                <a:latin typeface="Berlin Sans FB" pitchFamily="34" charset="0"/>
              </a:rPr>
              <a:t>menciptakan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adalah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sama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dengan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Tuhan</a:t>
            </a:r>
            <a:r>
              <a:rPr lang="en-US" sz="2200" dirty="0" smtClean="0">
                <a:latin typeface="Berlin Sans FB" pitchFamily="34" charset="0"/>
              </a:rPr>
              <a:t> yang </a:t>
            </a:r>
            <a:r>
              <a:rPr lang="en-US" sz="2200" dirty="0" err="1" smtClean="0">
                <a:latin typeface="Berlin Sans FB" pitchFamily="34" charset="0"/>
              </a:rPr>
              <a:t>menghancurkan</a:t>
            </a:r>
            <a:r>
              <a:rPr lang="en-US" sz="2200" dirty="0" smtClean="0">
                <a:latin typeface="Berlin Sans FB" pitchFamily="34" charset="0"/>
              </a:rPr>
              <a:t> [</a:t>
            </a:r>
            <a:r>
              <a:rPr lang="en-US" sz="2200" dirty="0" err="1" smtClean="0">
                <a:latin typeface="Berlin Sans FB" pitchFamily="34" charset="0"/>
              </a:rPr>
              <a:t>Ulangan</a:t>
            </a:r>
            <a:r>
              <a:rPr lang="en-US" sz="2200" dirty="0" smtClean="0">
                <a:latin typeface="Berlin Sans FB" pitchFamily="34" charset="0"/>
              </a:rPr>
              <a:t> 32:39]. </a:t>
            </a:r>
            <a:r>
              <a:rPr lang="en-US" sz="2200" dirty="0" err="1" smtClean="0">
                <a:latin typeface="Berlin Sans FB" pitchFamily="34" charset="0"/>
              </a:rPr>
              <a:t>Pesan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harapan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dari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kisah</a:t>
            </a:r>
            <a:r>
              <a:rPr lang="en-US" sz="2200" dirty="0" smtClean="0">
                <a:latin typeface="Berlin Sans FB" pitchFamily="34" charset="0"/>
              </a:rPr>
              <a:t> Air Bah </a:t>
            </a:r>
            <a:r>
              <a:rPr lang="en-US" sz="2200" dirty="0" err="1" smtClean="0">
                <a:latin typeface="Berlin Sans FB" pitchFamily="34" charset="0"/>
              </a:rPr>
              <a:t>adalah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bahwa</a:t>
            </a:r>
            <a:r>
              <a:rPr lang="en-US" sz="2200" dirty="0" smtClean="0">
                <a:latin typeface="Berlin Sans FB" pitchFamily="34" charset="0"/>
              </a:rPr>
              <a:t> Air Bah </a:t>
            </a:r>
            <a:r>
              <a:rPr lang="en-US" sz="2200" dirty="0" err="1" smtClean="0">
                <a:latin typeface="Berlin Sans FB" pitchFamily="34" charset="0"/>
              </a:rPr>
              <a:t>dirancang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untuk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menjadi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ciptaan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baru</a:t>
            </a:r>
            <a:r>
              <a:rPr lang="en-US" sz="2200" dirty="0" smtClean="0">
                <a:latin typeface="Berlin Sans FB" pitchFamily="34" charset="0"/>
              </a:rPr>
              <a:t>, </a:t>
            </a:r>
            <a:r>
              <a:rPr lang="en-US" sz="2200" dirty="0" err="1" smtClean="0">
                <a:latin typeface="Berlin Sans FB" pitchFamily="34" charset="0"/>
              </a:rPr>
              <a:t>keluar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dari</a:t>
            </a:r>
            <a:r>
              <a:rPr lang="en-US" sz="2200" dirty="0" smtClean="0">
                <a:latin typeface="Berlin Sans FB" pitchFamily="34" charset="0"/>
              </a:rPr>
              <a:t> air, yang </a:t>
            </a:r>
            <a:r>
              <a:rPr lang="en-US" sz="2200" dirty="0" err="1" smtClean="0">
                <a:latin typeface="Berlin Sans FB" pitchFamily="34" charset="0"/>
              </a:rPr>
              <a:t>mengarah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pada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keberadaan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baru</a:t>
            </a:r>
            <a:r>
              <a:rPr lang="en-US" sz="2200" dirty="0" smtClean="0">
                <a:latin typeface="Berlin Sans FB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erlin Sans FB" pitchFamily="34" charset="0"/>
              </a:rPr>
              <a:t>Pergerakan</a:t>
            </a:r>
            <a:r>
              <a:rPr lang="en-US" sz="2200" dirty="0" smtClean="0">
                <a:latin typeface="Berlin Sans FB" pitchFamily="34" charset="0"/>
              </a:rPr>
              <a:t> air </a:t>
            </a:r>
            <a:r>
              <a:rPr lang="en-US" sz="2200" dirty="0" err="1" smtClean="0">
                <a:latin typeface="Berlin Sans FB" pitchFamily="34" charset="0"/>
              </a:rPr>
              <a:t>menunjukkan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bahwa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peristiwa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penciptaan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ini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sebenarnya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membalikkan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tindakan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Penciptaan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dalam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Kejadian</a:t>
            </a:r>
            <a:r>
              <a:rPr lang="en-US" sz="2200" dirty="0" smtClean="0">
                <a:latin typeface="Berlin Sans FB" pitchFamily="34" charset="0"/>
              </a:rPr>
              <a:t> 1. </a:t>
            </a:r>
            <a:r>
              <a:rPr lang="en-US" sz="2200" dirty="0" err="1" smtClean="0">
                <a:latin typeface="Berlin Sans FB" pitchFamily="34" charset="0"/>
              </a:rPr>
              <a:t>Berbeda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dengan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Kejadian</a:t>
            </a:r>
            <a:r>
              <a:rPr lang="en-US" sz="2200" dirty="0" smtClean="0">
                <a:latin typeface="Berlin Sans FB" pitchFamily="34" charset="0"/>
              </a:rPr>
              <a:t> 1, yang </a:t>
            </a:r>
            <a:r>
              <a:rPr lang="en-US" sz="2200" dirty="0" err="1" smtClean="0">
                <a:latin typeface="Berlin Sans FB" pitchFamily="34" charset="0"/>
              </a:rPr>
              <a:t>menjelaskan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pemisahan</a:t>
            </a:r>
            <a:r>
              <a:rPr lang="en-US" sz="2200" dirty="0" smtClean="0">
                <a:latin typeface="Berlin Sans FB" pitchFamily="34" charset="0"/>
              </a:rPr>
              <a:t> air </a:t>
            </a:r>
            <a:r>
              <a:rPr lang="en-US" sz="2200" dirty="0" err="1" smtClean="0">
                <a:latin typeface="Berlin Sans FB" pitchFamily="34" charset="0"/>
              </a:rPr>
              <a:t>di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atas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dari</a:t>
            </a:r>
            <a:r>
              <a:rPr lang="en-US" sz="2200" dirty="0" smtClean="0">
                <a:latin typeface="Berlin Sans FB" pitchFamily="34" charset="0"/>
              </a:rPr>
              <a:t> air </a:t>
            </a:r>
            <a:r>
              <a:rPr lang="en-US" sz="2200" dirty="0" err="1" smtClean="0">
                <a:latin typeface="Berlin Sans FB" pitchFamily="34" charset="0"/>
              </a:rPr>
              <a:t>di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bawah</a:t>
            </a:r>
            <a:r>
              <a:rPr lang="en-US" sz="2200" dirty="0" smtClean="0">
                <a:latin typeface="Berlin Sans FB" pitchFamily="34" charset="0"/>
              </a:rPr>
              <a:t> [</a:t>
            </a:r>
            <a:r>
              <a:rPr lang="en-US" sz="2200" dirty="0" err="1" smtClean="0">
                <a:latin typeface="Berlin Sans FB" pitchFamily="34" charset="0"/>
              </a:rPr>
              <a:t>Kejadian</a:t>
            </a:r>
            <a:r>
              <a:rPr lang="en-US" sz="2200" dirty="0" smtClean="0">
                <a:latin typeface="Berlin Sans FB" pitchFamily="34" charset="0"/>
              </a:rPr>
              <a:t> 1:7], Air Bah </a:t>
            </a:r>
            <a:r>
              <a:rPr lang="en-US" sz="2200" dirty="0" err="1" smtClean="0">
                <a:latin typeface="Berlin Sans FB" pitchFamily="34" charset="0"/>
              </a:rPr>
              <a:t>melibatkan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penyatuan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kembali</a:t>
            </a:r>
            <a:r>
              <a:rPr lang="en-US" sz="2200" dirty="0" smtClean="0">
                <a:latin typeface="Berlin Sans FB" pitchFamily="34" charset="0"/>
              </a:rPr>
              <a:t>  air yang </a:t>
            </a:r>
            <a:r>
              <a:rPr lang="en-US" sz="2200" dirty="0" err="1" smtClean="0">
                <a:latin typeface="Berlin Sans FB" pitchFamily="34" charset="0"/>
              </a:rPr>
              <a:t>di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atas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dan</a:t>
            </a:r>
            <a:r>
              <a:rPr lang="en-US" sz="2200" dirty="0" smtClean="0">
                <a:latin typeface="Berlin Sans FB" pitchFamily="34" charset="0"/>
              </a:rPr>
              <a:t> yang </a:t>
            </a:r>
            <a:r>
              <a:rPr lang="en-US" sz="2200" dirty="0" err="1" smtClean="0">
                <a:latin typeface="Berlin Sans FB" pitchFamily="34" charset="0"/>
              </a:rPr>
              <a:t>dibawah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hingga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akhirnya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meledak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melampaui</a:t>
            </a:r>
            <a:r>
              <a:rPr lang="en-US" sz="2200" dirty="0" smtClean="0">
                <a:latin typeface="Berlin Sans FB" pitchFamily="34" charset="0"/>
              </a:rPr>
              <a:t> </a:t>
            </a:r>
            <a:r>
              <a:rPr lang="en-US" sz="2200" dirty="0" err="1" smtClean="0">
                <a:latin typeface="Berlin Sans FB" pitchFamily="34" charset="0"/>
              </a:rPr>
              <a:t>perbatasan</a:t>
            </a:r>
            <a:r>
              <a:rPr lang="en-US" sz="2200" dirty="0" smtClean="0">
                <a:latin typeface="Berlin Sans FB" pitchFamily="34" charset="0"/>
              </a:rPr>
              <a:t> [</a:t>
            </a:r>
            <a:r>
              <a:rPr lang="en-US" sz="2200" dirty="0" err="1" smtClean="0">
                <a:latin typeface="Berlin Sans FB" pitchFamily="34" charset="0"/>
              </a:rPr>
              <a:t>Kejadian</a:t>
            </a:r>
            <a:r>
              <a:rPr lang="en-US" sz="2200" dirty="0" smtClean="0">
                <a:latin typeface="Berlin Sans FB" pitchFamily="34" charset="0"/>
              </a:rPr>
              <a:t> 7:11].</a:t>
            </a:r>
            <a:endParaRPr lang="en-US" sz="2200" dirty="0">
              <a:latin typeface="Berlin Sans FB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1536</Words>
  <Application>Microsoft Office PowerPoint</Application>
  <PresentationFormat>On-screen Show (4:3)</PresentationFormat>
  <Paragraphs>95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AIR BAH</vt:lpstr>
      <vt:lpstr>MATIUS 24:37</vt:lpstr>
      <vt:lpstr>Slide 3</vt:lpstr>
      <vt:lpstr>PERSIAPAN AIR BAH Minggu, 17 April 2022</vt:lpstr>
      <vt:lpstr>Slide 5</vt:lpstr>
      <vt:lpstr>Frasa ''Nuh melakukannya; sesuai dengan semua yang Tuhan perintahkan" [Kej. 6:22], mengajarkan bahwa:</vt:lpstr>
      <vt:lpstr>PERTANYAAN RENUNGAN</vt:lpstr>
      <vt:lpstr>PERISTIWA AIR BAH Senin, 18 April 2022</vt:lpstr>
      <vt:lpstr>Kesejajaran apakah yang kita dapati dari peristiwa Air Bah dan Kisah Penciptaan? Kejadian 1 dan 7</vt:lpstr>
      <vt:lpstr>Ada pesan paradoks dari peristiwa Air Bah, sebagai berikut:</vt:lpstr>
      <vt:lpstr>Slide 11</vt:lpstr>
      <vt:lpstr>AKHIR AIR BAH Selasa, 19 April 2022</vt:lpstr>
      <vt:lpstr>Kejadian 8:1</vt:lpstr>
      <vt:lpstr>Apa artinya "Allah mengingat Nuh"?</vt:lpstr>
      <vt:lpstr>Iman tidak menyangkal nilai berpikir dan menguji. Iman tidak mengecualikan tugas untuk berpikir, mencari, dan melihat apa yang kita pelajari itu benar. Tindakan iman Nuh setelah bahtera berhenti dinyatakan dengan:</vt:lpstr>
      <vt:lpstr>Mazmur 106:4</vt:lpstr>
      <vt:lpstr>PERJANJIAN: BAGIAN PERTAMA Rabu, 20 April 2022</vt:lpstr>
      <vt:lpstr>Bagaimana cara Nuh MERESPON keselamatannya dari Air Bah?</vt:lpstr>
      <vt:lpstr>Dunia setelah Air Bah terjadi perubahan dalam POLA MAKAN [Kejadian 9:2-4], yaitu:</vt:lpstr>
      <vt:lpstr>Meskipun Tuhan mengizinkan makanan hewani bagi manusia pasca Air Bah, tetapi ada BATASAN yang diberikan, yaitu:</vt:lpstr>
      <vt:lpstr>Slide 21</vt:lpstr>
      <vt:lpstr>PERJANJIAN: BAGIAN KEDUA Kamis, 21 April 2022</vt:lpstr>
      <vt:lpstr>Slide 23</vt:lpstr>
      <vt:lpstr>Apakah tanda perjanjian Tuhan dengan Nuh dan keturunannya pasca  Air Bah dan apakah maknanya itu bagi kita? Kejadian 9:8-17</vt:lpstr>
      <vt:lpstr>Kejadian 9:16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BAH</dc:title>
  <dc:creator>daniel siswanto</dc:creator>
  <cp:lastModifiedBy>daniel siswanto</cp:lastModifiedBy>
  <cp:revision>26</cp:revision>
  <dcterms:created xsi:type="dcterms:W3CDTF">2022-04-19T04:00:17Z</dcterms:created>
  <dcterms:modified xsi:type="dcterms:W3CDTF">2022-04-21T13:52:07Z</dcterms:modified>
</cp:coreProperties>
</file>