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83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2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118C-1746-4080-B36A-18D2E00F597A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E7D9-9D28-4663-A926-6DB722C35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118C-1746-4080-B36A-18D2E00F597A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E7D9-9D28-4663-A926-6DB722C35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118C-1746-4080-B36A-18D2E00F597A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E7D9-9D28-4663-A926-6DB722C35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118C-1746-4080-B36A-18D2E00F597A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E7D9-9D28-4663-A926-6DB722C35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118C-1746-4080-B36A-18D2E00F597A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E7D9-9D28-4663-A926-6DB722C35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118C-1746-4080-B36A-18D2E00F597A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E7D9-9D28-4663-A926-6DB722C35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118C-1746-4080-B36A-18D2E00F597A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E7D9-9D28-4663-A926-6DB722C35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118C-1746-4080-B36A-18D2E00F597A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E7D9-9D28-4663-A926-6DB722C35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118C-1746-4080-B36A-18D2E00F597A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E7D9-9D28-4663-A926-6DB722C35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118C-1746-4080-B36A-18D2E00F597A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E7D9-9D28-4663-A926-6DB722C35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118C-1746-4080-B36A-18D2E00F597A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E7D9-9D28-4663-A926-6DB722C35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C118C-1746-4080-B36A-18D2E00F597A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BE7D9-9D28-4663-A926-6DB722C35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5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" y="457200"/>
            <a:ext cx="3124200" cy="586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29000" y="990600"/>
            <a:ext cx="27432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8400" y="457200"/>
            <a:ext cx="27432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29000" y="3886200"/>
            <a:ext cx="27432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248400" y="3352800"/>
            <a:ext cx="27432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n 20" descr="Un jardín con flores de colores&#10;&#10;Descripción generada automáticamente con confianza baja">
            <a:extLst>
              <a:ext uri="{FF2B5EF4-FFF2-40B4-BE49-F238E27FC236}">
                <a16:creationId xmlns:a16="http://schemas.microsoft.com/office/drawing/2014/main" xmlns="" id="{C6D37517-8863-4A7A-A5DE-771C898B3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110" y="677260"/>
            <a:ext cx="2394090" cy="1934260"/>
          </a:xfrm>
          <a:prstGeom prst="rect">
            <a:avLst/>
          </a:prstGeom>
        </p:spPr>
      </p:pic>
      <p:pic>
        <p:nvPicPr>
          <p:cNvPr id="15" name="Imagen 14" descr="Un hombre con una planta&#10;&#10;Descripción generada automáticamente con confianza media">
            <a:extLst>
              <a:ext uri="{FF2B5EF4-FFF2-40B4-BE49-F238E27FC236}">
                <a16:creationId xmlns:a16="http://schemas.microsoft.com/office/drawing/2014/main" xmlns="" id="{C2D067A3-862F-4FBC-A18D-6DF599F8F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219200"/>
            <a:ext cx="2257985" cy="1933724"/>
          </a:xfrm>
          <a:prstGeom prst="rect">
            <a:avLst/>
          </a:prstGeom>
        </p:spPr>
      </p:pic>
      <p:pic>
        <p:nvPicPr>
          <p:cNvPr id="23" name="Imagen 22" descr="Una mujer con una flor en la planta&#10;&#10;Descripción generada automáticamente">
            <a:extLst>
              <a:ext uri="{FF2B5EF4-FFF2-40B4-BE49-F238E27FC236}">
                <a16:creationId xmlns:a16="http://schemas.microsoft.com/office/drawing/2014/main" xmlns="" id="{95528E3F-36B2-4515-BD17-7E1C854B6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183289"/>
            <a:ext cx="2971800" cy="24457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agen 18" descr="Imagen que contiene persona, hombre, viendo, parado&#10;&#10;Descripción generada automáticamente">
            <a:extLst>
              <a:ext uri="{FF2B5EF4-FFF2-40B4-BE49-F238E27FC236}">
                <a16:creationId xmlns:a16="http://schemas.microsoft.com/office/drawing/2014/main" xmlns="" id="{7E1DBD1A-14D0-4CED-AB8B-494324C09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4086076"/>
            <a:ext cx="2257985" cy="1933724"/>
          </a:xfrm>
          <a:prstGeom prst="rect">
            <a:avLst/>
          </a:prstGeom>
        </p:spPr>
      </p:pic>
      <p:pic>
        <p:nvPicPr>
          <p:cNvPr id="17" name="Imagen 16" descr="Una persona con un vestido verde&#10;&#10;Descripción generada automáticamente con confianza media">
            <a:extLst>
              <a:ext uri="{FF2B5EF4-FFF2-40B4-BE49-F238E27FC236}">
                <a16:creationId xmlns:a16="http://schemas.microsoft.com/office/drawing/2014/main" xmlns="" id="{E48ECB5A-E468-46D9-9D65-720C1663E5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3581400"/>
            <a:ext cx="2394090" cy="1934260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C7AD4691-2344-47C7-935F-5F6CDB0DE497}"/>
              </a:ext>
            </a:extLst>
          </p:cNvPr>
          <p:cNvSpPr txBox="1"/>
          <p:nvPr/>
        </p:nvSpPr>
        <p:spPr>
          <a:xfrm>
            <a:off x="356872" y="800725"/>
            <a:ext cx="26911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1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mpact" pitchFamily="34" charset="0"/>
              </a:rPr>
              <a:t>KEJATUHAN</a:t>
            </a:r>
            <a:endParaRPr lang="es-ES" sz="41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mpact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11823" y="5304111"/>
            <a:ext cx="27432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itchFamily="34" charset="0"/>
              </a:rPr>
              <a:t>Pelajaran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itchFamily="34" charset="0"/>
              </a:rPr>
              <a:t> Ke-2,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itchFamily="34" charset="0"/>
              </a:rPr>
              <a:t>Triwulan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itchFamily="34" charset="0"/>
              </a:rPr>
              <a:t> II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itchFamily="34" charset="0"/>
              </a:rPr>
              <a:t>Tahun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itchFamily="34" charset="0"/>
              </a:rPr>
              <a:t> 2022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204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5867400" cy="624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>
                <a:latin typeface="Berlin Sans FB" pitchFamily="34" charset="0"/>
              </a:rPr>
              <a:t>Iblis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berusaha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membangkitkan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keraguan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pada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diri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Hawa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dengan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mengajukan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pertanyaan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kepadanya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tersirat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juga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bahwa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ia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mempertanyakan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niat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Tuhan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dalam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membuat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batasan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ia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berhasil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menjatuhkan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Hawa</a:t>
            </a:r>
            <a:r>
              <a:rPr lang="en-US" sz="2800" dirty="0" smtClean="0">
                <a:latin typeface="Berlin Sans FB" pitchFamily="34" charset="0"/>
              </a:rPr>
              <a:t>. </a:t>
            </a:r>
          </a:p>
          <a:p>
            <a:pPr>
              <a:buNone/>
            </a:pPr>
            <a:r>
              <a:rPr lang="en-US" sz="2800" dirty="0" smtClean="0">
                <a:latin typeface="Eras Bold ITC" pitchFamily="34" charset="0"/>
              </a:rPr>
              <a:t>	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  <a:latin typeface="Eras Bold ITC" pitchFamily="34" charset="0"/>
              </a:rPr>
              <a:t>	</a:t>
            </a:r>
            <a:r>
              <a:rPr lang="en-US" sz="3000" dirty="0" err="1" smtClean="0">
                <a:solidFill>
                  <a:srgbClr val="C00000"/>
                </a:solidFill>
                <a:latin typeface="Eras Bold ITC" pitchFamily="34" charset="0"/>
              </a:rPr>
              <a:t>Dengan</a:t>
            </a:r>
            <a:r>
              <a:rPr lang="en-US" sz="30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Eras Bold ITC" pitchFamily="34" charset="0"/>
              </a:rPr>
              <a:t>cara</a:t>
            </a:r>
            <a:r>
              <a:rPr lang="en-US" sz="3000" dirty="0" smtClean="0">
                <a:solidFill>
                  <a:srgbClr val="C00000"/>
                </a:solidFill>
                <a:latin typeface="Eras Bold ITC" pitchFamily="34" charset="0"/>
              </a:rPr>
              <a:t> yang </a:t>
            </a:r>
            <a:r>
              <a:rPr lang="en-US" sz="3000" dirty="0" err="1" smtClean="0">
                <a:solidFill>
                  <a:srgbClr val="C00000"/>
                </a:solidFill>
                <a:latin typeface="Eras Bold ITC" pitchFamily="34" charset="0"/>
              </a:rPr>
              <a:t>sama</a:t>
            </a:r>
            <a:r>
              <a:rPr lang="en-US" sz="30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Eras Bold ITC" pitchFamily="34" charset="0"/>
              </a:rPr>
              <a:t>dia</a:t>
            </a:r>
            <a:r>
              <a:rPr lang="en-US" sz="30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Eras Bold ITC" pitchFamily="34" charset="0"/>
              </a:rPr>
              <a:t>juga</a:t>
            </a:r>
            <a:r>
              <a:rPr lang="en-US" sz="30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Eras Bold ITC" pitchFamily="34" charset="0"/>
              </a:rPr>
              <a:t>berusaha</a:t>
            </a:r>
            <a:r>
              <a:rPr lang="en-US" sz="30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Eras Bold ITC" pitchFamily="34" charset="0"/>
              </a:rPr>
              <a:t>membuat</a:t>
            </a:r>
            <a:r>
              <a:rPr lang="en-US" sz="30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Eras Bold ITC" pitchFamily="34" charset="0"/>
              </a:rPr>
              <a:t>kita</a:t>
            </a:r>
            <a:r>
              <a:rPr lang="en-US" sz="30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Eras Bold ITC" pitchFamily="34" charset="0"/>
              </a:rPr>
              <a:t>meragukan</a:t>
            </a:r>
            <a:r>
              <a:rPr lang="en-US" sz="30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Eras Bold ITC" pitchFamily="34" charset="0"/>
              </a:rPr>
              <a:t>Firman</a:t>
            </a:r>
            <a:r>
              <a:rPr lang="en-US" sz="3000" dirty="0" smtClean="0">
                <a:solidFill>
                  <a:srgbClr val="C00000"/>
                </a:solidFill>
                <a:latin typeface="Eras Bold ITC" pitchFamily="34" charset="0"/>
              </a:rPr>
              <a:t> Allah </a:t>
            </a:r>
            <a:r>
              <a:rPr lang="en-US" sz="3000" dirty="0" err="1" smtClean="0">
                <a:solidFill>
                  <a:srgbClr val="C00000"/>
                </a:solidFill>
                <a:latin typeface="Eras Bold ITC" pitchFamily="34" charset="0"/>
              </a:rPr>
              <a:t>dan</a:t>
            </a:r>
            <a:r>
              <a:rPr lang="en-US" sz="30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Eras Bold ITC" pitchFamily="34" charset="0"/>
              </a:rPr>
              <a:t>akhirnya</a:t>
            </a:r>
            <a:r>
              <a:rPr lang="en-US" sz="30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Eras Bold ITC" pitchFamily="34" charset="0"/>
              </a:rPr>
              <a:t>menaklukkan</a:t>
            </a:r>
            <a:r>
              <a:rPr lang="en-US" sz="30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Eras Bold ITC" pitchFamily="34" charset="0"/>
              </a:rPr>
              <a:t>kita</a:t>
            </a:r>
            <a:r>
              <a:rPr lang="en-US" sz="30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Eras Bold ITC" pitchFamily="34" charset="0"/>
              </a:rPr>
              <a:t>di</a:t>
            </a:r>
            <a:r>
              <a:rPr lang="en-US" sz="30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Eras Bold ITC" pitchFamily="34" charset="0"/>
              </a:rPr>
              <a:t>bawah</a:t>
            </a:r>
            <a:r>
              <a:rPr lang="en-US" sz="30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Eras Bold ITC" pitchFamily="34" charset="0"/>
              </a:rPr>
              <a:t>kuasanya</a:t>
            </a:r>
            <a:r>
              <a:rPr lang="en-US" sz="3000" dirty="0" smtClean="0">
                <a:solidFill>
                  <a:srgbClr val="C00000"/>
                </a:solidFill>
                <a:latin typeface="Eras Bold ITC" pitchFamily="34" charset="0"/>
              </a:rPr>
              <a:t>.</a:t>
            </a:r>
            <a:endParaRPr lang="en-US" sz="30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pic>
        <p:nvPicPr>
          <p:cNvPr id="8194" name="Picture 2" descr="Kisah Tentang Adam (8): Buah Khuldi (2) – Gana Islamika"/>
          <p:cNvPicPr>
            <a:picLocks noChangeAspect="1" noChangeArrowheads="1"/>
          </p:cNvPicPr>
          <p:nvPr/>
        </p:nvPicPr>
        <p:blipFill>
          <a:blip r:embed="rId3"/>
          <a:srcRect l="20084" r="17992"/>
          <a:stretch>
            <a:fillRect/>
          </a:stretch>
        </p:blipFill>
        <p:spPr bwMode="auto">
          <a:xfrm>
            <a:off x="5867400" y="1524000"/>
            <a:ext cx="2725027" cy="4400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Eras Bold ITC" pitchFamily="34" charset="0"/>
              </a:rPr>
              <a:t>Serangan</a:t>
            </a:r>
            <a:r>
              <a:rPr lang="en-US" sz="32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Eras Bold ITC" pitchFamily="34" charset="0"/>
              </a:rPr>
              <a:t>Iblis</a:t>
            </a:r>
            <a:r>
              <a:rPr lang="en-US" sz="32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Eras Bold ITC" pitchFamily="34" charset="0"/>
              </a:rPr>
              <a:t>menyangkut</a:t>
            </a:r>
            <a:r>
              <a:rPr lang="en-US" sz="3200" dirty="0" smtClean="0">
                <a:solidFill>
                  <a:schemeClr val="bg1"/>
                </a:solidFill>
                <a:latin typeface="Eras Bold ITC" pitchFamily="34" charset="0"/>
              </a:rPr>
              <a:t> 2 </a:t>
            </a:r>
            <a:r>
              <a:rPr lang="en-US" sz="3200" dirty="0" err="1" smtClean="0">
                <a:solidFill>
                  <a:schemeClr val="bg1"/>
                </a:solidFill>
                <a:latin typeface="Eras Bold ITC" pitchFamily="34" charset="0"/>
              </a:rPr>
              <a:t>masalah</a:t>
            </a:r>
            <a:r>
              <a:rPr lang="en-US" sz="3200" dirty="0" smtClean="0">
                <a:solidFill>
                  <a:schemeClr val="bg1"/>
                </a:solidFill>
                <a:latin typeface="Eras Bold ITC" pitchFamily="34" charset="0"/>
              </a:rPr>
              <a:t>:</a:t>
            </a:r>
            <a:endParaRPr lang="en-US" sz="3200" dirty="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Bahnschrift SemiBold Condensed" pitchFamily="34" charset="0"/>
              </a:rPr>
              <a:t>Keabadian</a:t>
            </a:r>
            <a:r>
              <a:rPr lang="en-US" sz="2800" dirty="0" smtClean="0">
                <a:latin typeface="Bahnschrift SemiBold Condensed" pitchFamily="34" charset="0"/>
              </a:rPr>
              <a:t>: </a:t>
            </a:r>
            <a:r>
              <a:rPr lang="en-US" sz="2800" dirty="0" err="1" smtClean="0">
                <a:latin typeface="Bahnschrift SemiBold Condensed" pitchFamily="34" charset="0"/>
              </a:rPr>
              <a:t>Sementara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Tuhan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dengan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jelas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tegas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menyatakan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bahwa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kematian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mereka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pasti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sebagai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konsekuensi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dosa</a:t>
            </a:r>
            <a:r>
              <a:rPr lang="en-US" sz="2800" dirty="0" smtClean="0">
                <a:latin typeface="Bahnschrift SemiBold Condensed" pitchFamily="34" charset="0"/>
              </a:rPr>
              <a:t> [</a:t>
            </a:r>
            <a:r>
              <a:rPr lang="en-US" sz="2800" dirty="0" err="1" smtClean="0">
                <a:latin typeface="Bahnschrift SemiBold Condensed" pitchFamily="34" charset="0"/>
              </a:rPr>
              <a:t>Kejadian</a:t>
            </a:r>
            <a:r>
              <a:rPr lang="en-US" sz="2800" dirty="0" smtClean="0">
                <a:latin typeface="Bahnschrift SemiBold Condensed" pitchFamily="34" charset="0"/>
              </a:rPr>
              <a:t> 2:17], </a:t>
            </a:r>
            <a:r>
              <a:rPr lang="en-US" sz="2800" dirty="0" err="1" smtClean="0">
                <a:latin typeface="Bahnschrift SemiBold Condensed" pitchFamily="34" charset="0"/>
              </a:rPr>
              <a:t>Iblis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berkata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bahwa</a:t>
            </a:r>
            <a:r>
              <a:rPr lang="en-US" sz="2800" dirty="0" smtClean="0">
                <a:latin typeface="Bahnschrift SemiBold Condensed" pitchFamily="34" charset="0"/>
              </a:rPr>
              <a:t>, </a:t>
            </a:r>
            <a:r>
              <a:rPr lang="en-US" sz="2800" dirty="0" err="1" smtClean="0">
                <a:latin typeface="Bahnschrift SemiBold Condensed" pitchFamily="34" charset="0"/>
              </a:rPr>
              <a:t>sebaliknya</a:t>
            </a:r>
            <a:r>
              <a:rPr lang="en-US" sz="2800" dirty="0" smtClean="0">
                <a:latin typeface="Bahnschrift SemiBold Condensed" pitchFamily="34" charset="0"/>
              </a:rPr>
              <a:t>, </a:t>
            </a:r>
            <a:r>
              <a:rPr lang="en-US" sz="2800" dirty="0" err="1" smtClean="0">
                <a:latin typeface="Bahnschrift SemiBold Condensed" pitchFamily="34" charset="0"/>
              </a:rPr>
              <a:t>mereka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tidak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akan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mati</a:t>
            </a:r>
            <a:r>
              <a:rPr lang="en-US" sz="2800" dirty="0" smtClean="0">
                <a:latin typeface="Bahnschrift SemiBold Condensed" pitchFamily="34" charset="0"/>
              </a:rPr>
              <a:t>, </a:t>
            </a:r>
            <a:r>
              <a:rPr lang="en-US" sz="2800" dirty="0" err="1" smtClean="0">
                <a:latin typeface="Bahnschrift SemiBold Condensed" pitchFamily="34" charset="0"/>
              </a:rPr>
              <a:t>menyiratkan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bahwa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manusia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itu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baka</a:t>
            </a:r>
            <a:r>
              <a:rPr lang="en-US" sz="2800" dirty="0" smtClean="0">
                <a:latin typeface="Bahnschrift SemiBold Condensed" pitchFamily="34" charset="0"/>
              </a:rPr>
              <a:t> [</a:t>
            </a:r>
            <a:r>
              <a:rPr lang="en-US" sz="2800" dirty="0" err="1" smtClean="0">
                <a:latin typeface="Bahnschrift SemiBold Condensed" pitchFamily="34" charset="0"/>
              </a:rPr>
              <a:t>Kejadian</a:t>
            </a:r>
            <a:r>
              <a:rPr lang="en-US" sz="2800" dirty="0" smtClean="0">
                <a:latin typeface="Bahnschrift SemiBold Condensed" pitchFamily="34" charset="0"/>
              </a:rPr>
              <a:t> 3:4].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Bahnschrift SemiBold Condensed" pitchFamily="34" charset="0"/>
              </a:rPr>
              <a:t>Menjadi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seperti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Tuhan</a:t>
            </a:r>
            <a:r>
              <a:rPr lang="en-US" sz="2800" dirty="0" smtClean="0">
                <a:latin typeface="Bahnschrift SemiBold Condensed" pitchFamily="34" charset="0"/>
              </a:rPr>
              <a:t>, </a:t>
            </a:r>
            <a:r>
              <a:rPr lang="en-US" sz="2800" dirty="0" err="1" smtClean="0">
                <a:latin typeface="Bahnschrift SemiBold Condensed" pitchFamily="34" charset="0"/>
              </a:rPr>
              <a:t>tahu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tentang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yg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baik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dan</a:t>
            </a:r>
            <a:r>
              <a:rPr lang="en-US" sz="2800" dirty="0" smtClean="0">
                <a:latin typeface="Bahnschrift SemiBold Condensed" pitchFamily="34" charset="0"/>
              </a:rPr>
              <a:t> yang </a:t>
            </a:r>
            <a:r>
              <a:rPr lang="en-US" sz="2800" dirty="0" err="1" smtClean="0">
                <a:latin typeface="Bahnschrift SemiBold Condensed" pitchFamily="34" charset="0"/>
              </a:rPr>
              <a:t>jahat</a:t>
            </a:r>
            <a:r>
              <a:rPr lang="en-US" sz="2800" dirty="0" smtClean="0">
                <a:latin typeface="Bahnschrift SemiBold Condensed" pitchFamily="34" charset="0"/>
              </a:rPr>
              <a:t>: </a:t>
            </a:r>
            <a:r>
              <a:rPr lang="en-US" sz="2800" dirty="0" err="1" smtClean="0">
                <a:latin typeface="Bahnschrift SemiBold Condensed" pitchFamily="34" charset="0"/>
              </a:rPr>
              <a:t>Sementara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Tuhan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melarang</a:t>
            </a:r>
            <a:r>
              <a:rPr lang="en-US" sz="2800" dirty="0" smtClean="0">
                <a:latin typeface="Bahnschrift SemiBold Condensed" pitchFamily="34" charset="0"/>
              </a:rPr>
              <a:t> Adam </a:t>
            </a:r>
            <a:r>
              <a:rPr lang="en-US" sz="2800" dirty="0" err="1" smtClean="0">
                <a:latin typeface="Bahnschrift SemiBold Condensed" pitchFamily="34" charset="0"/>
              </a:rPr>
              <a:t>makan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buah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dari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pohon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pengetahuan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tentang</a:t>
            </a:r>
            <a:r>
              <a:rPr lang="en-US" sz="2800" dirty="0" smtClean="0">
                <a:latin typeface="Bahnschrift SemiBold Condensed" pitchFamily="34" charset="0"/>
              </a:rPr>
              <a:t> yang </a:t>
            </a:r>
            <a:r>
              <a:rPr lang="en-US" sz="2800" dirty="0" err="1" smtClean="0">
                <a:latin typeface="Bahnschrift SemiBold Condensed" pitchFamily="34" charset="0"/>
              </a:rPr>
              <a:t>baik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dan</a:t>
            </a:r>
            <a:r>
              <a:rPr lang="en-US" sz="2800" dirty="0" smtClean="0">
                <a:latin typeface="Bahnschrift SemiBold Condensed" pitchFamily="34" charset="0"/>
              </a:rPr>
              <a:t> yang </a:t>
            </a:r>
            <a:r>
              <a:rPr lang="en-US" sz="2800" dirty="0" err="1" smtClean="0">
                <a:latin typeface="Bahnschrift SemiBold Condensed" pitchFamily="34" charset="0"/>
              </a:rPr>
              <a:t>jahat</a:t>
            </a:r>
            <a:r>
              <a:rPr lang="en-US" sz="2800" dirty="0" smtClean="0">
                <a:latin typeface="Bahnschrift SemiBold Condensed" pitchFamily="34" charset="0"/>
              </a:rPr>
              <a:t> [</a:t>
            </a:r>
            <a:r>
              <a:rPr lang="en-US" sz="2800" dirty="0" err="1" smtClean="0">
                <a:latin typeface="Bahnschrift SemiBold Condensed" pitchFamily="34" charset="0"/>
              </a:rPr>
              <a:t>Kejadian</a:t>
            </a:r>
            <a:r>
              <a:rPr lang="en-US" sz="2800" dirty="0" smtClean="0">
                <a:latin typeface="Bahnschrift SemiBold Condensed" pitchFamily="34" charset="0"/>
              </a:rPr>
              <a:t> 2:17], </a:t>
            </a:r>
            <a:r>
              <a:rPr lang="en-US" sz="2800" dirty="0" err="1" smtClean="0">
                <a:latin typeface="Bahnschrift SemiBold Condensed" pitchFamily="34" charset="0"/>
              </a:rPr>
              <a:t>Setan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mendorong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mereka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untuk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memakan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buah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itu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karena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dengan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memakannya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mereka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akan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menjadi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seperti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Tuhan</a:t>
            </a:r>
            <a:r>
              <a:rPr lang="en-US" sz="2800" dirty="0" smtClean="0">
                <a:latin typeface="Bahnschrift SemiBold Condensed" pitchFamily="34" charset="0"/>
              </a:rPr>
              <a:t> [</a:t>
            </a:r>
            <a:r>
              <a:rPr lang="en-US" sz="2800" dirty="0" err="1" smtClean="0">
                <a:latin typeface="Bahnschrift SemiBold Condensed" pitchFamily="34" charset="0"/>
              </a:rPr>
              <a:t>Kejadian</a:t>
            </a:r>
            <a:r>
              <a:rPr lang="en-US" sz="2800" dirty="0" smtClean="0">
                <a:latin typeface="Bahnschrift SemiBold Condensed" pitchFamily="34" charset="0"/>
              </a:rPr>
              <a:t> 3:5].</a:t>
            </a:r>
            <a:endParaRPr lang="en-US" sz="2800" dirty="0"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Apakah</a:t>
            </a:r>
            <a:r>
              <a:rPr lang="en-US" sz="24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dampak</a:t>
            </a:r>
            <a:r>
              <a:rPr lang="en-US" sz="2400" dirty="0" smtClean="0">
                <a:solidFill>
                  <a:srgbClr val="FFFF00"/>
                </a:solidFill>
                <a:latin typeface="Gill Sans Ultra Bold Condensed" pitchFamily="34" charset="0"/>
              </a:rPr>
              <a:t> yang </a:t>
            </a:r>
            <a:r>
              <a:rPr lang="en-US" sz="24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ditimbulkan</a:t>
            </a:r>
            <a:r>
              <a:rPr lang="en-US" sz="24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dari</a:t>
            </a:r>
            <a:r>
              <a:rPr lang="en-US" sz="24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dua</a:t>
            </a:r>
            <a:r>
              <a:rPr lang="en-US" sz="24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argumen</a:t>
            </a:r>
            <a:r>
              <a:rPr lang="en-US" sz="24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Iblis</a:t>
            </a:r>
            <a:r>
              <a:rPr lang="en-US" sz="24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ini</a:t>
            </a:r>
            <a:r>
              <a:rPr lang="en-US" sz="24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terhadap</a:t>
            </a:r>
            <a:r>
              <a:rPr lang="en-US" sz="24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Hawa</a:t>
            </a:r>
            <a:r>
              <a:rPr lang="en-US" sz="24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pada</a:t>
            </a:r>
            <a:r>
              <a:rPr lang="en-US" sz="24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saat</a:t>
            </a:r>
            <a:r>
              <a:rPr lang="en-US" sz="24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itu</a:t>
            </a:r>
            <a:r>
              <a:rPr lang="en-US" sz="24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dan</a:t>
            </a:r>
            <a:r>
              <a:rPr lang="en-US" sz="24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umat</a:t>
            </a:r>
            <a:r>
              <a:rPr lang="en-US" sz="24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manusia</a:t>
            </a:r>
            <a:r>
              <a:rPr lang="en-US" sz="24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pada</a:t>
            </a:r>
            <a:r>
              <a:rPr lang="en-US" sz="24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masa</a:t>
            </a:r>
            <a:r>
              <a:rPr lang="en-US" sz="24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kini</a:t>
            </a:r>
            <a:endParaRPr lang="en-US" sz="2400" dirty="0">
              <a:solidFill>
                <a:srgbClr val="FFFF00"/>
              </a:solidFill>
              <a:latin typeface="Gill Sans Ultra Bold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5181600"/>
          </a:xfrm>
          <a:solidFill>
            <a:schemeClr val="bg1">
              <a:alpha val="83000"/>
            </a:schemeClr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Ketika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Hawa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memutuskan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untuk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tidak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menaati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Tuhan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dan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memakan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buah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terlarang</a:t>
            </a:r>
            <a:r>
              <a:rPr lang="en-US" sz="2200" dirty="0" smtClean="0">
                <a:latin typeface="Bahnschrift SemiBold Condensed" pitchFamily="34" charset="0"/>
              </a:rPr>
              <a:t>, </a:t>
            </a:r>
            <a:r>
              <a:rPr lang="en-US" sz="2200" dirty="0" err="1" smtClean="0">
                <a:latin typeface="Bahnschrift SemiBold Condensed" pitchFamily="34" charset="0"/>
              </a:rPr>
              <a:t>dia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bersikap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seolah-olah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Tuhan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tidak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lagi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hadir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dan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telah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digantikan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oleh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dirinya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sendiri</a:t>
            </a:r>
            <a:r>
              <a:rPr lang="en-US" sz="2200" dirty="0" smtClean="0">
                <a:latin typeface="Bahnschrift SemiBold Condensed" pitchFamily="34" charset="0"/>
              </a:rPr>
              <a:t>. </a:t>
            </a:r>
            <a:r>
              <a:rPr lang="en-US" sz="2200" dirty="0" err="1" smtClean="0">
                <a:latin typeface="Bahnschrift SemiBold Condensed" pitchFamily="34" charset="0"/>
              </a:rPr>
              <a:t>Sekarang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terjadi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sebuah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pergeseran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kepribadian</a:t>
            </a:r>
            <a:r>
              <a:rPr lang="en-US" sz="2200" dirty="0" smtClean="0">
                <a:latin typeface="Bahnschrift SemiBold Condensed" pitchFamily="34" charset="0"/>
              </a:rPr>
              <a:t>, </a:t>
            </a:r>
            <a:r>
              <a:rPr lang="en-US" sz="2200" dirty="0" err="1" smtClean="0">
                <a:latin typeface="Bahnschrift SemiBold Condensed" pitchFamily="34" charset="0"/>
              </a:rPr>
              <a:t>Hawa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menggunakan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bahasa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Tuhan</a:t>
            </a:r>
            <a:r>
              <a:rPr lang="en-US" sz="2200" dirty="0" smtClean="0">
                <a:latin typeface="Bahnschrift SemiBold Condensed" pitchFamily="34" charset="0"/>
              </a:rPr>
              <a:t>: </a:t>
            </a:r>
            <a:r>
              <a:rPr lang="en-US" sz="2200" dirty="0" err="1" smtClean="0">
                <a:latin typeface="Bahnschrift SemiBold Condensed" pitchFamily="34" charset="0"/>
              </a:rPr>
              <a:t>evaluasi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Hawa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terhadap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buah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terlarang</a:t>
            </a:r>
            <a:r>
              <a:rPr lang="en-US" sz="2200" dirty="0" smtClean="0">
                <a:latin typeface="Bahnschrift SemiBold Condensed" pitchFamily="34" charset="0"/>
              </a:rPr>
              <a:t>, "</a:t>
            </a:r>
            <a:r>
              <a:rPr lang="en-US" sz="2200" dirty="0" err="1" smtClean="0">
                <a:latin typeface="Bahnschrift SemiBold Condensed" pitchFamily="34" charset="0"/>
              </a:rPr>
              <a:t>Perempuan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itu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melihat</a:t>
            </a:r>
            <a:r>
              <a:rPr lang="en-US" sz="2200" dirty="0" smtClean="0">
                <a:latin typeface="Bahnschrift SemiBold Condensed" pitchFamily="34" charset="0"/>
              </a:rPr>
              <a:t>, </a:t>
            </a:r>
            <a:r>
              <a:rPr lang="en-US" sz="2200" dirty="0" err="1" smtClean="0">
                <a:latin typeface="Bahnschrift SemiBold Condensed" pitchFamily="34" charset="0"/>
              </a:rPr>
              <a:t>bahwa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buah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pohon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itu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baik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untuk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dimakan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dan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sedap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kelihatannya</a:t>
            </a:r>
            <a:r>
              <a:rPr lang="en-US" sz="2200" dirty="0" smtClean="0">
                <a:latin typeface="Bahnschrift SemiBold Condensed" pitchFamily="34" charset="0"/>
              </a:rPr>
              <a:t>" [</a:t>
            </a:r>
            <a:r>
              <a:rPr lang="en-US" sz="2200" dirty="0" err="1" smtClean="0">
                <a:latin typeface="Bahnschrift SemiBold Condensed" pitchFamily="34" charset="0"/>
              </a:rPr>
              <a:t>Kejadian</a:t>
            </a:r>
            <a:r>
              <a:rPr lang="en-US" sz="2200" dirty="0" smtClean="0">
                <a:latin typeface="Bahnschrift SemiBold Condensed" pitchFamily="34" charset="0"/>
              </a:rPr>
              <a:t> 3:6], </a:t>
            </a:r>
            <a:r>
              <a:rPr lang="en-US" sz="2200" dirty="0" err="1" smtClean="0">
                <a:latin typeface="Bahnschrift SemiBold Condensed" pitchFamily="34" charset="0"/>
              </a:rPr>
              <a:t>ini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mengingatkan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kita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akan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evaluasi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Tuhan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atas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ciptaan-Nya</a:t>
            </a:r>
            <a:r>
              <a:rPr lang="en-US" sz="2200" dirty="0" smtClean="0">
                <a:latin typeface="Bahnschrift SemiBold Condensed" pitchFamily="34" charset="0"/>
              </a:rPr>
              <a:t>, Allah </a:t>
            </a:r>
            <a:r>
              <a:rPr lang="en-US" sz="2200" dirty="0" err="1" smtClean="0">
                <a:latin typeface="Bahnschrift SemiBold Condensed" pitchFamily="34" charset="0"/>
              </a:rPr>
              <a:t>melihat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bahwa</a:t>
            </a:r>
            <a:r>
              <a:rPr lang="en-US" sz="2200" dirty="0" smtClean="0">
                <a:latin typeface="Bahnschrift SemiBold Condensed" pitchFamily="34" charset="0"/>
              </a:rPr>
              <a:t> yang </a:t>
            </a:r>
            <a:r>
              <a:rPr lang="en-US" sz="2200" dirty="0" err="1" smtClean="0">
                <a:latin typeface="Bahnschrift SemiBold Condensed" pitchFamily="34" charset="0"/>
              </a:rPr>
              <a:t>dijadikan-Nya</a:t>
            </a:r>
            <a:r>
              <a:rPr lang="en-US" sz="2200" dirty="0" smtClean="0">
                <a:latin typeface="Bahnschrift SemiBold Condensed" pitchFamily="34" charset="0"/>
              </a:rPr>
              <a:t> "</a:t>
            </a:r>
            <a:r>
              <a:rPr lang="en-US" sz="2200" dirty="0" err="1" smtClean="0">
                <a:latin typeface="Bahnschrift SemiBold Condensed" pitchFamily="34" charset="0"/>
              </a:rPr>
              <a:t>itu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baik</a:t>
            </a:r>
            <a:r>
              <a:rPr lang="en-US" sz="2200" dirty="0" smtClean="0">
                <a:latin typeface="Bahnschrift SemiBold Condensed" pitchFamily="34" charset="0"/>
              </a:rPr>
              <a:t>" [</a:t>
            </a:r>
            <a:r>
              <a:rPr lang="en-US" sz="2200" dirty="0" err="1" smtClean="0">
                <a:latin typeface="Bahnschrift SemiBold Condensed" pitchFamily="34" charset="0"/>
              </a:rPr>
              <a:t>Kejadian</a:t>
            </a:r>
            <a:r>
              <a:rPr lang="en-US" sz="2200" dirty="0" smtClean="0">
                <a:latin typeface="Bahnschrift SemiBold Condensed" pitchFamily="34" charset="0"/>
              </a:rPr>
              <a:t> 1:4, </a:t>
            </a:r>
            <a:r>
              <a:rPr lang="en-US" sz="2200" dirty="0" err="1" smtClean="0">
                <a:latin typeface="Bahnschrift SemiBold Condensed" pitchFamily="34" charset="0"/>
              </a:rPr>
              <a:t>dst</a:t>
            </a:r>
            <a:r>
              <a:rPr lang="en-US" sz="2200" dirty="0" smtClean="0">
                <a:latin typeface="Bahnschrift SemiBold Condensed" pitchFamily="34" charset="0"/>
              </a:rPr>
              <a:t>].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err="1" smtClean="0">
                <a:latin typeface="Bahnschrift SemiBold Condensed" pitchFamily="34" charset="0"/>
              </a:rPr>
              <a:t>Menjadi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abadi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dan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menjadi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seperti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Tuhan</a:t>
            </a:r>
            <a:r>
              <a:rPr lang="en-US" sz="2200" dirty="0" smtClean="0">
                <a:latin typeface="Bahnschrift SemiBold Condensed" pitchFamily="34" charset="0"/>
              </a:rPr>
              <a:t>, </a:t>
            </a:r>
            <a:r>
              <a:rPr lang="en-US" sz="2200" dirty="0" err="1" smtClean="0">
                <a:latin typeface="Bahnschrift SemiBold Condensed" pitchFamily="34" charset="0"/>
              </a:rPr>
              <a:t>adalah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akar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dari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gagasan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tentang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keabadian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dalam</a:t>
            </a:r>
            <a:r>
              <a:rPr lang="en-US" sz="2200" dirty="0" smtClean="0">
                <a:latin typeface="Bahnschrift SemiBold Condensed" pitchFamily="34" charset="0"/>
              </a:rPr>
              <a:t> agama </a:t>
            </a:r>
            <a:r>
              <a:rPr lang="en-US" sz="2200" dirty="0" err="1" smtClean="0">
                <a:latin typeface="Bahnschrift SemiBold Condensed" pitchFamily="34" charset="0"/>
              </a:rPr>
              <a:t>Mesir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dan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Yunani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kuno</a:t>
            </a:r>
            <a:r>
              <a:rPr lang="en-US" sz="2200" dirty="0" smtClean="0">
                <a:latin typeface="Bahnschrift SemiBold Condensed" pitchFamily="34" charset="0"/>
              </a:rPr>
              <a:t>. </a:t>
            </a:r>
            <a:r>
              <a:rPr lang="en-US" sz="2200" dirty="0" err="1" smtClean="0">
                <a:latin typeface="Bahnschrift SemiBold Condensed" pitchFamily="34" charset="0"/>
              </a:rPr>
              <a:t>Keinginan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akan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keabadian</a:t>
            </a:r>
            <a:r>
              <a:rPr lang="en-US" sz="2200" dirty="0" smtClean="0">
                <a:latin typeface="Bahnschrift SemiBold Condensed" pitchFamily="34" charset="0"/>
              </a:rPr>
              <a:t>, yang </a:t>
            </a:r>
            <a:r>
              <a:rPr lang="en-US" sz="2200" dirty="0" err="1" smtClean="0">
                <a:latin typeface="Bahnschrift SemiBold Condensed" pitchFamily="34" charset="0"/>
              </a:rPr>
              <a:t>mereka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yakini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sebagai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atribut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ketuhanan</a:t>
            </a:r>
            <a:r>
              <a:rPr lang="en-US" sz="2200" dirty="0" smtClean="0">
                <a:latin typeface="Bahnschrift SemiBold Condensed" pitchFamily="34" charset="0"/>
              </a:rPr>
              <a:t>, </a:t>
            </a:r>
            <a:r>
              <a:rPr lang="en-US" sz="2200" dirty="0" err="1" smtClean="0">
                <a:latin typeface="Bahnschrift SemiBold Condensed" pitchFamily="34" charset="0"/>
              </a:rPr>
              <a:t>mewajibkan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orang-orang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ini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untuk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mencari</a:t>
            </a:r>
            <a:r>
              <a:rPr lang="en-US" sz="2200" dirty="0" smtClean="0">
                <a:latin typeface="Bahnschrift SemiBold Condensed" pitchFamily="34" charset="0"/>
              </a:rPr>
              <a:t> status </a:t>
            </a:r>
            <a:r>
              <a:rPr lang="en-US" sz="2200" dirty="0" err="1" smtClean="0">
                <a:latin typeface="Bahnschrift SemiBold Condensed" pitchFamily="34" charset="0"/>
              </a:rPr>
              <a:t>ketuhanan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juga</a:t>
            </a:r>
            <a:r>
              <a:rPr lang="en-US" sz="2200" dirty="0" smtClean="0">
                <a:latin typeface="Bahnschrift SemiBold Condensed" pitchFamily="34" charset="0"/>
              </a:rPr>
              <a:t>, agar [</a:t>
            </a:r>
            <a:r>
              <a:rPr lang="en-US" sz="2200" dirty="0" err="1" smtClean="0">
                <a:latin typeface="Bahnschrift SemiBold Condensed" pitchFamily="34" charset="0"/>
              </a:rPr>
              <a:t>mereka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berharap</a:t>
            </a:r>
            <a:r>
              <a:rPr lang="en-US" sz="2200" dirty="0" smtClean="0">
                <a:latin typeface="Bahnschrift SemiBold Condensed" pitchFamily="34" charset="0"/>
              </a:rPr>
              <a:t>] </a:t>
            </a:r>
            <a:r>
              <a:rPr lang="en-US" sz="2200" dirty="0" err="1" smtClean="0">
                <a:latin typeface="Bahnschrift SemiBold Condensed" pitchFamily="34" charset="0"/>
              </a:rPr>
              <a:t>memperoleh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keabadian</a:t>
            </a:r>
            <a:r>
              <a:rPr lang="en-US" sz="2200" dirty="0" smtClean="0">
                <a:latin typeface="Bahnschrift SemiBold Condensed" pitchFamily="34" charset="0"/>
              </a:rPr>
              <a:t>.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err="1" smtClean="0">
                <a:latin typeface="Bahnschrift SemiBold Condensed" pitchFamily="34" charset="0"/>
              </a:rPr>
              <a:t>Secara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perlahan</a:t>
            </a:r>
            <a:r>
              <a:rPr lang="en-US" sz="2200" dirty="0" smtClean="0">
                <a:latin typeface="Bahnschrift SemiBold Condensed" pitchFamily="34" charset="0"/>
              </a:rPr>
              <a:t>, </a:t>
            </a:r>
            <a:r>
              <a:rPr lang="en-US" sz="2200" dirty="0" err="1" smtClean="0">
                <a:latin typeface="Bahnschrift SemiBold Condensed" pitchFamily="34" charset="0"/>
              </a:rPr>
              <a:t>ajaran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tentang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keabadian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dan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menjadi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seperti</a:t>
            </a:r>
            <a:r>
              <a:rPr lang="en-US" sz="2200" dirty="0" smtClean="0">
                <a:latin typeface="Bahnschrift SemiBold Condensed" pitchFamily="34" charset="0"/>
              </a:rPr>
              <a:t> Allah </a:t>
            </a:r>
            <a:r>
              <a:rPr lang="en-US" sz="2200" dirty="0" err="1" smtClean="0">
                <a:latin typeface="Bahnschrift SemiBold Condensed" pitchFamily="34" charset="0"/>
              </a:rPr>
              <a:t>telah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menyusup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ke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dalam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budaya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Yahudi</a:t>
            </a:r>
            <a:r>
              <a:rPr lang="en-US" sz="2200" dirty="0" smtClean="0">
                <a:latin typeface="Bahnschrift SemiBold Condensed" pitchFamily="34" charset="0"/>
              </a:rPr>
              <a:t>-Kristen </a:t>
            </a:r>
            <a:r>
              <a:rPr lang="en-US" sz="2200" dirty="0" err="1" smtClean="0">
                <a:latin typeface="Bahnschrift SemiBold Condensed" pitchFamily="34" charset="0"/>
              </a:rPr>
              <a:t>dan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telah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melahirkan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kepercayaan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akan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jiwa</a:t>
            </a:r>
            <a:r>
              <a:rPr lang="en-US" sz="2200" dirty="0" smtClean="0">
                <a:latin typeface="Bahnschrift SemiBold Condensed" pitchFamily="34" charset="0"/>
              </a:rPr>
              <a:t> yang </a:t>
            </a:r>
            <a:r>
              <a:rPr lang="en-US" sz="2200" dirty="0" err="1" smtClean="0">
                <a:latin typeface="Bahnschrift SemiBold Condensed" pitchFamily="34" charset="0"/>
              </a:rPr>
              <a:t>baka</a:t>
            </a:r>
            <a:r>
              <a:rPr lang="en-US" sz="2200" dirty="0" smtClean="0">
                <a:latin typeface="Bahnschrift SemiBold Condensed" pitchFamily="34" charset="0"/>
              </a:rPr>
              <a:t>, yang </a:t>
            </a:r>
            <a:r>
              <a:rPr lang="en-US" sz="2200" dirty="0" err="1" smtClean="0">
                <a:latin typeface="Bahnschrift SemiBold Condensed" pitchFamily="34" charset="0"/>
              </a:rPr>
              <a:t>masih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ada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hingga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saat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ini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di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banyak</a:t>
            </a:r>
            <a:r>
              <a:rPr lang="en-US" sz="2200" dirty="0" smtClean="0">
                <a:latin typeface="Bahnschrift SemiBold Condensed" pitchFamily="34" charset="0"/>
              </a:rPr>
              <a:t> </a:t>
            </a:r>
            <a:r>
              <a:rPr lang="en-US" sz="2200" dirty="0" err="1" smtClean="0">
                <a:latin typeface="Bahnschrift SemiBold Condensed" pitchFamily="34" charset="0"/>
              </a:rPr>
              <a:t>gereja</a:t>
            </a:r>
            <a:r>
              <a:rPr lang="en-US" sz="2200" dirty="0" smtClean="0">
                <a:latin typeface="Bahnschrift SemiBold Condensed" pitchFamily="34" charset="0"/>
              </a:rPr>
              <a:t>.</a:t>
            </a:r>
            <a:endParaRPr lang="en-US" sz="2200" dirty="0"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803" b="13132"/>
          <a:stretch/>
        </p:blipFill>
        <p:spPr bwMode="auto">
          <a:xfrm>
            <a:off x="-6351" y="0"/>
            <a:ext cx="9143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Yohanes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8:44</a:t>
            </a:r>
            <a:endParaRPr lang="en-US" dirty="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	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Iblislah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yang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menjadi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bapamu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dan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kamu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ingin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melakukan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keinginan-keinginan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bapamu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.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Ia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adalah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pembunuh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manusia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sejak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semula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dan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tidak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hidup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dalam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kebenaran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sebab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di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dalam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dia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tidak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ada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kebenaran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.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Apabila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ia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berkata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dusta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ia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berkata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atas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kehendaknya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sendiri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sebab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ia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adalah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pendusta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dan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bapa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segala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Eras Demi ITC" pitchFamily="34" charset="0"/>
              </a:rPr>
              <a:t>dusta</a:t>
            </a:r>
            <a:r>
              <a:rPr lang="en-US" sz="3000" dirty="0" smtClean="0">
                <a:solidFill>
                  <a:schemeClr val="bg1"/>
                </a:solidFill>
                <a:latin typeface="Eras Demi ITC" pitchFamily="34" charset="0"/>
              </a:rPr>
              <a:t>.</a:t>
            </a:r>
            <a:endParaRPr lang="en-US" sz="3000" dirty="0">
              <a:solidFill>
                <a:schemeClr val="bg1"/>
              </a:solidFill>
              <a:latin typeface="Eras Demi ITC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588"/>
            <a:ext cx="9167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88"/>
            <a:ext cx="5760640" cy="169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Impact" pitchFamily="34" charset="0"/>
              </a:rPr>
              <a:t>BERSEMBUNYI DARI TUHAN</a:t>
            </a:r>
            <a:br>
              <a:rPr lang="en-US" sz="3200" dirty="0" smtClean="0">
                <a:solidFill>
                  <a:srgbClr val="FFFF00"/>
                </a:solidFill>
                <a:latin typeface="Impact" pitchFamily="34" charset="0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Bernard MT Condensed" pitchFamily="18" charset="0"/>
              </a:rPr>
              <a:t>Selasa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, 5 April 2022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68580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dirty="0" err="1" smtClean="0">
                <a:latin typeface="Berlin Sans FB Demi" pitchFamily="34" charset="0"/>
              </a:rPr>
              <a:t>Kejadian</a:t>
            </a:r>
            <a:r>
              <a:rPr lang="en-US" sz="2600" dirty="0" smtClean="0">
                <a:latin typeface="Berlin Sans FB Demi" pitchFamily="34" charset="0"/>
              </a:rPr>
              <a:t> 3:9-11 </a:t>
            </a:r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dirty="0" err="1" smtClean="0">
                <a:latin typeface="Berlin Sans FB" pitchFamily="34" charset="0"/>
              </a:rPr>
              <a:t>Tetapi</a:t>
            </a:r>
            <a:r>
              <a:rPr lang="en-US" sz="2600" dirty="0" smtClean="0">
                <a:latin typeface="Berlin Sans FB" pitchFamily="34" charset="0"/>
              </a:rPr>
              <a:t> TUHAN Allah </a:t>
            </a:r>
            <a:r>
              <a:rPr lang="en-US" sz="2600" dirty="0" err="1" smtClean="0">
                <a:latin typeface="Berlin Sans FB" pitchFamily="34" charset="0"/>
              </a:rPr>
              <a:t>memanggil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manusia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itu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dan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berfirman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kepadanya</a:t>
            </a:r>
            <a:r>
              <a:rPr lang="en-US" sz="2600" dirty="0" smtClean="0">
                <a:latin typeface="Berlin Sans FB" pitchFamily="34" charset="0"/>
              </a:rPr>
              <a:t>: "Di </a:t>
            </a:r>
            <a:r>
              <a:rPr lang="en-US" sz="2600" dirty="0" err="1" smtClean="0">
                <a:latin typeface="Berlin Sans FB" pitchFamily="34" charset="0"/>
              </a:rPr>
              <a:t>manakah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engkau</a:t>
            </a:r>
            <a:r>
              <a:rPr lang="en-US" sz="2600" dirty="0" smtClean="0">
                <a:latin typeface="Berlin Sans FB" pitchFamily="34" charset="0"/>
              </a:rPr>
              <a:t>?"</a:t>
            </a:r>
            <a:r>
              <a:rPr lang="en-US" sz="2600" dirty="0" err="1" smtClean="0">
                <a:latin typeface="Berlin Sans FB" pitchFamily="34" charset="0"/>
              </a:rPr>
              <a:t>Ia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menjawab</a:t>
            </a:r>
            <a:r>
              <a:rPr lang="en-US" sz="2600" dirty="0" smtClean="0">
                <a:latin typeface="Berlin Sans FB" pitchFamily="34" charset="0"/>
              </a:rPr>
              <a:t>: "</a:t>
            </a:r>
            <a:r>
              <a:rPr lang="en-US" sz="2600" dirty="0" err="1" smtClean="0">
                <a:latin typeface="Berlin Sans FB" pitchFamily="34" charset="0"/>
              </a:rPr>
              <a:t>Ketika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aku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mendengar</a:t>
            </a:r>
            <a:r>
              <a:rPr lang="en-US" sz="2600" dirty="0" smtClean="0">
                <a:latin typeface="Berlin Sans FB" pitchFamily="34" charset="0"/>
              </a:rPr>
              <a:t>, </a:t>
            </a:r>
            <a:r>
              <a:rPr lang="en-US" sz="2600" dirty="0" err="1" smtClean="0">
                <a:latin typeface="Berlin Sans FB" pitchFamily="34" charset="0"/>
              </a:rPr>
              <a:t>bahwa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Engkau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ada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dalam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taman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ini</a:t>
            </a:r>
            <a:r>
              <a:rPr lang="en-US" sz="2600" dirty="0" smtClean="0">
                <a:latin typeface="Berlin Sans FB" pitchFamily="34" charset="0"/>
              </a:rPr>
              <a:t>, </a:t>
            </a:r>
            <a:r>
              <a:rPr lang="en-US" sz="2600" dirty="0" err="1" smtClean="0">
                <a:latin typeface="Berlin Sans FB" pitchFamily="34" charset="0"/>
              </a:rPr>
              <a:t>aku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menjadi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takut</a:t>
            </a:r>
            <a:r>
              <a:rPr lang="en-US" sz="2600" dirty="0" smtClean="0">
                <a:latin typeface="Berlin Sans FB" pitchFamily="34" charset="0"/>
              </a:rPr>
              <a:t>, </a:t>
            </a:r>
            <a:r>
              <a:rPr lang="en-US" sz="2600" dirty="0" err="1" smtClean="0">
                <a:latin typeface="Berlin Sans FB" pitchFamily="34" charset="0"/>
              </a:rPr>
              <a:t>karena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aku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telanjang</a:t>
            </a:r>
            <a:r>
              <a:rPr lang="en-US" sz="2600" dirty="0" smtClean="0">
                <a:latin typeface="Berlin Sans FB" pitchFamily="34" charset="0"/>
              </a:rPr>
              <a:t>; </a:t>
            </a:r>
            <a:r>
              <a:rPr lang="en-US" sz="2600" dirty="0" err="1" smtClean="0">
                <a:latin typeface="Berlin Sans FB" pitchFamily="34" charset="0"/>
              </a:rPr>
              <a:t>sebab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itu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aku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bersembunyi</a:t>
            </a:r>
            <a:r>
              <a:rPr lang="en-US" sz="2600" dirty="0" smtClean="0">
                <a:latin typeface="Berlin Sans FB" pitchFamily="34" charset="0"/>
              </a:rPr>
              <a:t>."</a:t>
            </a:r>
            <a:r>
              <a:rPr lang="en-US" sz="2600" dirty="0" err="1" smtClean="0">
                <a:latin typeface="Berlin Sans FB" pitchFamily="34" charset="0"/>
              </a:rPr>
              <a:t>Firman-Nya</a:t>
            </a:r>
            <a:r>
              <a:rPr lang="en-US" sz="2600" dirty="0" smtClean="0">
                <a:latin typeface="Berlin Sans FB" pitchFamily="34" charset="0"/>
              </a:rPr>
              <a:t>: "</a:t>
            </a:r>
            <a:r>
              <a:rPr lang="en-US" sz="2600" dirty="0" err="1" smtClean="0">
                <a:latin typeface="Berlin Sans FB" pitchFamily="34" charset="0"/>
              </a:rPr>
              <a:t>Siapakah</a:t>
            </a:r>
            <a:r>
              <a:rPr lang="en-US" sz="2600" dirty="0" smtClean="0">
                <a:latin typeface="Berlin Sans FB" pitchFamily="34" charset="0"/>
              </a:rPr>
              <a:t> yang </a:t>
            </a:r>
            <a:r>
              <a:rPr lang="en-US" sz="2600" dirty="0" err="1" smtClean="0">
                <a:latin typeface="Berlin Sans FB" pitchFamily="34" charset="0"/>
              </a:rPr>
              <a:t>memberitahukan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kepadamu</a:t>
            </a:r>
            <a:r>
              <a:rPr lang="en-US" sz="2600" dirty="0" smtClean="0">
                <a:latin typeface="Berlin Sans FB" pitchFamily="34" charset="0"/>
              </a:rPr>
              <a:t>, </a:t>
            </a:r>
            <a:r>
              <a:rPr lang="en-US" sz="2600" dirty="0" err="1" smtClean="0">
                <a:latin typeface="Berlin Sans FB" pitchFamily="34" charset="0"/>
              </a:rPr>
              <a:t>bahwa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engkau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telanjang</a:t>
            </a:r>
            <a:r>
              <a:rPr lang="en-US" sz="2600" dirty="0" smtClean="0">
                <a:latin typeface="Berlin Sans FB" pitchFamily="34" charset="0"/>
              </a:rPr>
              <a:t>? </a:t>
            </a:r>
            <a:r>
              <a:rPr lang="en-US" sz="2600" dirty="0" err="1" smtClean="0">
                <a:latin typeface="Berlin Sans FB" pitchFamily="34" charset="0"/>
              </a:rPr>
              <a:t>Apakah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engkau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makan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dari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buah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pohon</a:t>
            </a:r>
            <a:r>
              <a:rPr lang="en-US" sz="2600" dirty="0" smtClean="0">
                <a:latin typeface="Berlin Sans FB" pitchFamily="34" charset="0"/>
              </a:rPr>
              <a:t>, yang </a:t>
            </a:r>
            <a:r>
              <a:rPr lang="en-US" sz="2600" dirty="0" err="1" smtClean="0">
                <a:latin typeface="Berlin Sans FB" pitchFamily="34" charset="0"/>
              </a:rPr>
              <a:t>Kularang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engkau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makan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itu</a:t>
            </a:r>
            <a:r>
              <a:rPr lang="en-US" sz="2600" dirty="0" smtClean="0">
                <a:latin typeface="Berlin Sans FB" pitchFamily="34" charset="0"/>
              </a:rPr>
              <a:t>?"</a:t>
            </a:r>
            <a:endParaRPr lang="en-US" sz="2600" dirty="0">
              <a:latin typeface="Berlin Sans FB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72" y="3200400"/>
            <a:ext cx="2092257" cy="487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roon Background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444"/>
            <a:ext cx="9144001" cy="6874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Bernard MT Condensed" pitchFamily="18" charset="0"/>
              </a:rPr>
              <a:t>Apa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motivasi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di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balik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pertanyaan-pertanyaan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Tuhan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kepada</a:t>
            </a:r>
            <a:r>
              <a:rPr lang="en-US" sz="2800" dirty="0" smtClean="0">
                <a:latin typeface="Bernard MT Condensed" pitchFamily="18" charset="0"/>
              </a:rPr>
              <a:t> Adam </a:t>
            </a:r>
            <a:r>
              <a:rPr lang="en-US" sz="2800" dirty="0" err="1" smtClean="0">
                <a:latin typeface="Bernard MT Condensed" pitchFamily="18" charset="0"/>
              </a:rPr>
              <a:t>dan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Hawa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setelah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mereka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berdosa</a:t>
            </a:r>
            <a:r>
              <a:rPr lang="en-US" sz="2800" dirty="0" smtClean="0">
                <a:latin typeface="Bernard MT Condensed" pitchFamily="18" charset="0"/>
              </a:rPr>
              <a:t>?</a:t>
            </a:r>
            <a:endParaRPr lang="en-US" sz="28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Tentu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saja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Tuhan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tahu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jawaban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atas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pertanyaan-pertanyaan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itu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.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Pertanyaannya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diajukan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untuk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kepentingan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bersalah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untuk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membantu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mereka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menyadari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apa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telah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mereka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lakukan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.   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Pertanyaan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itu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juga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untuk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mempersiapkan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Adam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dan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Hawa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menerima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hukuman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[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Kejadian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3:14-19].   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Pertanyaan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itu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juga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bertujuan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untuk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menuntun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mereka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pada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pertobatan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pada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akhirnya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akan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membawa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mereka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pada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keselamatan</a:t>
            </a:r>
            <a:r>
              <a:rPr lang="en-US" sz="3000" dirty="0" smtClean="0">
                <a:solidFill>
                  <a:schemeClr val="bg1"/>
                </a:solidFill>
                <a:latin typeface="Franklin Gothic Demi Cond" pitchFamily="34" charset="0"/>
              </a:rPr>
              <a:t>.</a:t>
            </a:r>
            <a:endParaRPr lang="en-US" sz="3000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44562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Berlin Sans FB Demi" pitchFamily="34" charset="0"/>
              </a:rPr>
              <a:t>Bagaimana dosa mempengaruhi Adam dan Hawa </a:t>
            </a:r>
            <a:br>
              <a:rPr lang="pt-BR" sz="2800" dirty="0" smtClean="0">
                <a:solidFill>
                  <a:schemeClr val="bg1"/>
                </a:solidFill>
                <a:latin typeface="Berlin Sans FB Demi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Berlin Sans FB Demi" pitchFamily="34" charset="0"/>
              </a:rPr>
              <a:t>dan juga kita? Kejadian 3:7-13</a:t>
            </a:r>
            <a:endParaRPr lang="en-US" sz="28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543800" cy="1828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Bahnschrift SemiBold Condensed" pitchFamily="34" charset="0"/>
              </a:rPr>
              <a:t>	Adam </a:t>
            </a:r>
            <a:r>
              <a:rPr lang="en-US" sz="2800" dirty="0" err="1" smtClean="0">
                <a:latin typeface="Bahnschrift SemiBold Condensed" pitchFamily="34" charset="0"/>
              </a:rPr>
              <a:t>dan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Hawa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menyadari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bahwa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mereka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menjadi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telanjang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karena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pakaian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kemuliaan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telah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hilang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dari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mereka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saat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mereka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berdosa</a:t>
            </a:r>
            <a:r>
              <a:rPr lang="en-US" sz="2800" dirty="0" smtClean="0">
                <a:latin typeface="Bahnschrift SemiBold Condensed" pitchFamily="34" charset="0"/>
              </a:rPr>
              <a:t>. </a:t>
            </a:r>
            <a:r>
              <a:rPr lang="en-US" sz="2800" dirty="0" err="1" smtClean="0">
                <a:latin typeface="Bahnschrift SemiBold Condensed" pitchFamily="34" charset="0"/>
              </a:rPr>
              <a:t>Gambar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Tuhan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telah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dipengaruhi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oleh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dosa</a:t>
            </a:r>
            <a:r>
              <a:rPr lang="en-US" sz="2800" dirty="0" smtClean="0">
                <a:latin typeface="Bahnschrift SemiBold Condensed" pitchFamily="34" charset="0"/>
              </a:rPr>
              <a:t>.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3733800"/>
            <a:ext cx="7543800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Bahnschrift SemiBold Condensed" pitchFamily="34" charset="0"/>
              </a:rPr>
              <a:t>Mereka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membuat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cawat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untuk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menutupi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ketelanjangan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mereka</a:t>
            </a:r>
            <a:r>
              <a:rPr lang="en-US" sz="2800" dirty="0" smtClean="0">
                <a:latin typeface="Bahnschrift SemiBold Condensed" pitchFamily="34" charset="0"/>
              </a:rPr>
              <a:t>, </a:t>
            </a:r>
            <a:r>
              <a:rPr lang="en-US" sz="2800" dirty="0" err="1" smtClean="0">
                <a:latin typeface="Bahnschrift SemiBold Condensed" pitchFamily="34" charset="0"/>
              </a:rPr>
              <a:t>mereka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berusaha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untuk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menutupi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dosa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mereka</a:t>
            </a:r>
            <a:r>
              <a:rPr lang="en-US" sz="2800" dirty="0" smtClean="0">
                <a:latin typeface="Bahnschrift SemiBold Condensed" pitchFamily="34" charset="0"/>
              </a:rPr>
              <a:t>, </a:t>
            </a:r>
            <a:r>
              <a:rPr lang="en-US" sz="2800" dirty="0" err="1" smtClean="0">
                <a:latin typeface="Bahnschrift SemiBold Condensed" pitchFamily="34" charset="0"/>
              </a:rPr>
              <a:t>ini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adalah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tindakan</a:t>
            </a:r>
            <a:r>
              <a:rPr lang="en-US" sz="2800" dirty="0" smtClean="0">
                <a:latin typeface="Bahnschrift SemiBold Condensed" pitchFamily="34" charset="0"/>
              </a:rPr>
              <a:t> yang </a:t>
            </a:r>
            <a:r>
              <a:rPr lang="en-US" sz="2800" dirty="0" err="1" smtClean="0">
                <a:latin typeface="Bahnschrift SemiBold Condensed" pitchFamily="34" charset="0"/>
              </a:rPr>
              <a:t>dicela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Paulus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sebagai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kebenaran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melalui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perbuatan</a:t>
            </a:r>
            <a:r>
              <a:rPr lang="en-US" sz="2800" dirty="0" smtClean="0">
                <a:latin typeface="Bahnschrift SemiBold Condensed" pitchFamily="34" charset="0"/>
              </a:rPr>
              <a:t> [Galatia 2:16]. Adam </a:t>
            </a:r>
            <a:r>
              <a:rPr lang="en-US" sz="2800" dirty="0" err="1" smtClean="0">
                <a:latin typeface="Bahnschrift SemiBold Condensed" pitchFamily="34" charset="0"/>
              </a:rPr>
              <a:t>dan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Hawa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dapat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menutupi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ketelanjangan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mereka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akibat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dosa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tetapi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sesungguhnya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mereka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tidak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dapat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menutupi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dosa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itu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sendiri</a:t>
            </a:r>
            <a:r>
              <a:rPr lang="en-US" sz="2800" dirty="0" smtClean="0">
                <a:latin typeface="Bahnschrift SemiBold Condensed" pitchFamily="34" charset="0"/>
              </a:rPr>
              <a:t>.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143000"/>
            <a:ext cx="4572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1</a:t>
            </a:r>
            <a:endParaRPr lang="en-US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10000"/>
            <a:ext cx="4572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2</a:t>
            </a:r>
            <a:endParaRPr lang="en-US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Berlin Sans FB Demi" pitchFamily="34" charset="0"/>
              </a:rPr>
              <a:t>Bagaimana dosa mempengaruhi Adam dan Hawa </a:t>
            </a:r>
            <a:br>
              <a:rPr lang="pt-BR" sz="2800" dirty="0" smtClean="0">
                <a:solidFill>
                  <a:schemeClr val="bg1"/>
                </a:solidFill>
                <a:latin typeface="Berlin Sans FB Demi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Berlin Sans FB Demi" pitchFamily="34" charset="0"/>
              </a:rPr>
              <a:t>dan juga kita? Kejadian 3:7-13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7315200" cy="45259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Bahnschrift SemiBold Condensed" pitchFamily="34" charset="0"/>
              </a:rPr>
              <a:t>	Adam </a:t>
            </a:r>
            <a:r>
              <a:rPr lang="en-US" sz="2800" dirty="0" err="1" smtClean="0">
                <a:latin typeface="Bahnschrift SemiBold Condensed" pitchFamily="34" charset="0"/>
              </a:rPr>
              <a:t>dan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Hawa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berusaha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menghindari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tuduhan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berusaha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menyalahkan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orang</a:t>
            </a:r>
            <a:r>
              <a:rPr lang="en-US" sz="2800" dirty="0" smtClean="0">
                <a:latin typeface="Bahnschrift SemiBold Condensed" pitchFamily="34" charset="0"/>
              </a:rPr>
              <a:t> lain. </a:t>
            </a:r>
            <a:r>
              <a:rPr lang="en-US" sz="2800" dirty="0" err="1" smtClean="0">
                <a:latin typeface="Bahnschrift SemiBold Condensed" pitchFamily="34" charset="0"/>
              </a:rPr>
              <a:t>Bahkan</a:t>
            </a:r>
            <a:r>
              <a:rPr lang="en-US" sz="2800" dirty="0" smtClean="0">
                <a:latin typeface="Bahnschrift SemiBold Condensed" pitchFamily="34" charset="0"/>
              </a:rPr>
              <a:t> Adam </a:t>
            </a:r>
            <a:r>
              <a:rPr lang="en-US" sz="2800" dirty="0" err="1" smtClean="0">
                <a:latin typeface="Bahnschrift SemiBold Condensed" pitchFamily="34" charset="0"/>
              </a:rPr>
              <a:t>bukan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hanya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menyalahkan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Hawa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tetapi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juga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tersirat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bahwa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ia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menyalahkan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Tuhan</a:t>
            </a:r>
            <a:r>
              <a:rPr lang="en-US" sz="2800" dirty="0" smtClean="0">
                <a:latin typeface="Bahnschrift SemiBold Condensed" pitchFamily="34" charset="0"/>
              </a:rPr>
              <a:t> yang </a:t>
            </a:r>
            <a:r>
              <a:rPr lang="en-US" sz="2800" dirty="0" err="1" smtClean="0">
                <a:latin typeface="Bahnschrift SemiBold Condensed" pitchFamily="34" charset="0"/>
              </a:rPr>
              <a:t>memberikan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Hawa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kepadanya</a:t>
            </a:r>
            <a:r>
              <a:rPr lang="en-US" sz="2800" dirty="0" smtClean="0">
                <a:latin typeface="Bahnschrift SemiBold Condensed" pitchFamily="34" charset="0"/>
              </a:rPr>
              <a:t>. </a:t>
            </a:r>
            <a:r>
              <a:rPr lang="en-US" sz="2800" dirty="0" err="1" smtClean="0">
                <a:latin typeface="Bahnschrift SemiBold Condensed" pitchFamily="34" charset="0"/>
              </a:rPr>
              <a:t>Sementara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Hawa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menyalahkan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ular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dengan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perkataan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bahwa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ular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itu</a:t>
            </a:r>
            <a:r>
              <a:rPr lang="en-US" sz="2800" dirty="0" smtClean="0">
                <a:latin typeface="Bahnschrift SemiBold Condensed" pitchFamily="34" charset="0"/>
              </a:rPr>
              <a:t> yang </a:t>
            </a:r>
            <a:r>
              <a:rPr lang="en-US" sz="2800" dirty="0" err="1" smtClean="0">
                <a:latin typeface="Bahnschrift SemiBold Condensed" pitchFamily="34" charset="0"/>
              </a:rPr>
              <a:t>telah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memperdayakan</a:t>
            </a:r>
            <a:r>
              <a:rPr lang="en-US" sz="2800" dirty="0" smtClean="0">
                <a:latin typeface="Bahnschrift SemiBold Condensed" pitchFamily="34" charset="0"/>
              </a:rPr>
              <a:t> dia. 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Kata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memperdaya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dalam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bahasa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Ibrani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adalah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 "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nasha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" yang 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berarti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memberi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orang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harapan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palsu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dan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membuat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mereka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percaya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bahwa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mereka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melakukan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hal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 yang </a:t>
            </a:r>
            <a:r>
              <a:rPr lang="en-US" sz="2800" dirty="0" err="1" smtClean="0">
                <a:solidFill>
                  <a:srgbClr val="C00000"/>
                </a:solidFill>
                <a:latin typeface="Bahnschrift SemiBold Condensed" pitchFamily="34" charset="0"/>
              </a:rPr>
              <a:t>benar</a:t>
            </a:r>
            <a:r>
              <a:rPr lang="en-US" sz="2800" dirty="0" smtClean="0">
                <a:solidFill>
                  <a:srgbClr val="C00000"/>
                </a:solidFill>
                <a:latin typeface="Bahnschrift SemiBold Condensed" pitchFamily="34" charset="0"/>
              </a:rPr>
              <a:t>.</a:t>
            </a:r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09600" y="2590800"/>
            <a:ext cx="55842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3</a:t>
            </a:r>
            <a:endParaRPr lang="en-US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3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57200"/>
            <a:ext cx="5562600" cy="617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Dosa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telah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memengaruhi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berbagai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sendi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kehidupan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manusia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. Kita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tidak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punya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solusi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untuk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dosa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tetapi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Tuhan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memilikinya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Ia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telah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bekerja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untuk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penebusan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kita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	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Tidak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ada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pilihan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lain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bagi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kita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kecuali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datang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pada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Yesus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dan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menerima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Dia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sebagai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Juruselamat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kita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.</a:t>
            </a:r>
            <a:endParaRPr lang="en-US" dirty="0">
              <a:solidFill>
                <a:srgbClr val="FFFF00"/>
              </a:solidFill>
              <a:latin typeface="Gill Sans Ultra Bold Condensed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273403" cy="424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588"/>
            <a:ext cx="9167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88"/>
            <a:ext cx="5760640" cy="169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Impact" pitchFamily="34" charset="0"/>
              </a:rPr>
              <a:t>N A S I B   U L A R</a:t>
            </a:r>
            <a:br>
              <a:rPr lang="pt-BR" sz="3200" dirty="0" smtClean="0">
                <a:solidFill>
                  <a:srgbClr val="FFFF00"/>
                </a:solidFill>
                <a:latin typeface="Impact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Bernard MT Condensed" pitchFamily="18" charset="0"/>
              </a:rPr>
              <a:t>Rabu, 6 April 2022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6019800" cy="4191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>
                <a:latin typeface="Britannic Bold" pitchFamily="34" charset="0"/>
              </a:rPr>
              <a:t>Kejadian</a:t>
            </a:r>
            <a:r>
              <a:rPr lang="en-US" dirty="0" smtClean="0">
                <a:latin typeface="Britannic Bold" pitchFamily="34" charset="0"/>
              </a:rPr>
              <a:t> 3:15 </a:t>
            </a:r>
          </a:p>
          <a:p>
            <a:pPr>
              <a:buNone/>
            </a:pPr>
            <a:r>
              <a:rPr lang="en-US" dirty="0" smtClean="0">
                <a:latin typeface="Britannic Bold" pitchFamily="34" charset="0"/>
              </a:rPr>
              <a:t>	</a:t>
            </a:r>
            <a:r>
              <a:rPr lang="en-US" dirty="0" err="1" smtClean="0">
                <a:latin typeface="Britannic Bold" pitchFamily="34" charset="0"/>
              </a:rPr>
              <a:t>Aku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akan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mengadakan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permusuhan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antara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engkau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dan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perempuan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ini</a:t>
            </a:r>
            <a:r>
              <a:rPr lang="en-US" dirty="0" smtClean="0">
                <a:latin typeface="Britannic Bold" pitchFamily="34" charset="0"/>
              </a:rPr>
              <a:t>, </a:t>
            </a:r>
            <a:r>
              <a:rPr lang="en-US" dirty="0" err="1" smtClean="0">
                <a:latin typeface="Britannic Bold" pitchFamily="34" charset="0"/>
              </a:rPr>
              <a:t>antara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keturunanmu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dan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keturunannya</a:t>
            </a:r>
            <a:r>
              <a:rPr lang="en-US" dirty="0" smtClean="0">
                <a:latin typeface="Britannic Bold" pitchFamily="34" charset="0"/>
              </a:rPr>
              <a:t>; </a:t>
            </a:r>
            <a:r>
              <a:rPr lang="en-US" dirty="0" err="1" smtClean="0">
                <a:latin typeface="Britannic Bold" pitchFamily="34" charset="0"/>
              </a:rPr>
              <a:t>keturunannya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akan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meremukkan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kepalamu</a:t>
            </a:r>
            <a:r>
              <a:rPr lang="en-US" dirty="0" smtClean="0">
                <a:latin typeface="Britannic Bold" pitchFamily="34" charset="0"/>
              </a:rPr>
              <a:t>, </a:t>
            </a:r>
            <a:r>
              <a:rPr lang="en-US" dirty="0" err="1" smtClean="0">
                <a:latin typeface="Britannic Bold" pitchFamily="34" charset="0"/>
              </a:rPr>
              <a:t>dan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engkau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akan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meremukkan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tumitnya</a:t>
            </a:r>
            <a:r>
              <a:rPr lang="en-US" dirty="0" smtClean="0">
                <a:latin typeface="Britannic Bold" pitchFamily="34" charset="0"/>
              </a:rPr>
              <a:t>."</a:t>
            </a:r>
            <a:endParaRPr lang="en-US" dirty="0">
              <a:latin typeface="Britannic Bold" pitchFamily="34" charset="0"/>
            </a:endParaRPr>
          </a:p>
        </p:txBody>
      </p:sp>
      <p:pic>
        <p:nvPicPr>
          <p:cNvPr id="6" name="Picture 2" descr="OPINION: How the Bible works – Cranbrook Daily Townsma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5" r="28013" b="10505"/>
          <a:stretch/>
        </p:blipFill>
        <p:spPr bwMode="auto">
          <a:xfrm>
            <a:off x="6084168" y="2636912"/>
            <a:ext cx="2682080" cy="2948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Eras Bold ITC" pitchFamily="34" charset="0"/>
              </a:rPr>
              <a:t>KEJADIAN 3:15</a:t>
            </a:r>
            <a:endParaRPr lang="en-US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848600" cy="3505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	“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Aku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akan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mengadakan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permusuhan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antara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engkau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perempuan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ini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antara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keturunanmu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keturunannya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;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keturunannya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akan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meremukkan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kepalamu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engkau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akan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meremukkan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tumitnya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”.</a:t>
            </a:r>
            <a:endParaRPr lang="en-US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Bernard MT Condensed" pitchFamily="18" charset="0"/>
              </a:rPr>
              <a:t>Ular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Bernard MT Condensed" pitchFamily="18" charset="0"/>
              </a:rPr>
              <a:t>adalah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Bernard MT Condensed" pitchFamily="18" charset="0"/>
              </a:rPr>
              <a:t>satu-satunya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Bernard MT Condensed" pitchFamily="18" charset="0"/>
              </a:rPr>
              <a:t>makhluk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Bernard MT Condensed" pitchFamily="18" charset="0"/>
              </a:rPr>
              <a:t>dikutuk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, Allah </a:t>
            </a:r>
            <a:r>
              <a:rPr lang="en-US" sz="2800" dirty="0" err="1" smtClean="0">
                <a:solidFill>
                  <a:schemeClr val="bg1"/>
                </a:solidFill>
                <a:latin typeface="Bernard MT Condensed" pitchFamily="18" charset="0"/>
              </a:rPr>
              <a:t>menjatuhkan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Bernard MT Condensed" pitchFamily="18" charset="0"/>
              </a:rPr>
              <a:t>penghakiman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Bernard MT Condensed" pitchFamily="18" charset="0"/>
              </a:rPr>
              <a:t>kepadanya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Bernard MT Condensed" pitchFamily="18" charset="0"/>
              </a:rPr>
              <a:t>nasibnya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Bernard MT Condensed" pitchFamily="18" charset="0"/>
              </a:rPr>
              <a:t>ditentukan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err="1" smtClean="0">
                <a:latin typeface="Impact" pitchFamily="34" charset="0"/>
              </a:rPr>
              <a:t>Kejadian</a:t>
            </a:r>
            <a:r>
              <a:rPr lang="en-US" dirty="0" smtClean="0">
                <a:latin typeface="Impact" pitchFamily="34" charset="0"/>
              </a:rPr>
              <a:t> 3:14 </a:t>
            </a:r>
            <a:r>
              <a:rPr lang="en-US" dirty="0" err="1" smtClean="0">
                <a:latin typeface="Bahnschrift SemiBold Condensed" pitchFamily="34" charset="0"/>
              </a:rPr>
              <a:t>Lalu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berfirmanlah</a:t>
            </a:r>
            <a:r>
              <a:rPr lang="en-US" dirty="0" smtClean="0">
                <a:latin typeface="Bahnschrift SemiBold Condensed" pitchFamily="34" charset="0"/>
              </a:rPr>
              <a:t> TUHAN Allah </a:t>
            </a:r>
            <a:r>
              <a:rPr lang="en-US" dirty="0" err="1" smtClean="0">
                <a:latin typeface="Bahnschrift SemiBold Condensed" pitchFamily="34" charset="0"/>
              </a:rPr>
              <a:t>kepada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ular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itu</a:t>
            </a:r>
            <a:r>
              <a:rPr lang="en-US" dirty="0" smtClean="0">
                <a:latin typeface="Bahnschrift SemiBold Condensed" pitchFamily="34" charset="0"/>
              </a:rPr>
              <a:t>: "</a:t>
            </a:r>
            <a:r>
              <a:rPr lang="en-US" dirty="0" err="1" smtClean="0">
                <a:latin typeface="Bahnschrift SemiBold Condensed" pitchFamily="34" charset="0"/>
              </a:rPr>
              <a:t>Karena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engkau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berbuat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demikian</a:t>
            </a:r>
            <a:r>
              <a:rPr lang="en-US" dirty="0" smtClean="0">
                <a:latin typeface="Bahnschrift SemiBold Condensed" pitchFamily="34" charset="0"/>
              </a:rPr>
              <a:t>, </a:t>
            </a:r>
            <a:r>
              <a:rPr lang="en-US" dirty="0" err="1" smtClean="0">
                <a:latin typeface="Bahnschrift SemiBold Condensed" pitchFamily="34" charset="0"/>
              </a:rPr>
              <a:t>terkutuklah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engkau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di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antara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segala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ternak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dan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di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antara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segala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binatang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hutan</a:t>
            </a:r>
            <a:r>
              <a:rPr lang="en-US" dirty="0" smtClean="0">
                <a:latin typeface="Bahnschrift SemiBold Condensed" pitchFamily="34" charset="0"/>
              </a:rPr>
              <a:t>; </a:t>
            </a:r>
            <a:r>
              <a:rPr lang="en-US" dirty="0" err="1" smtClean="0">
                <a:latin typeface="Bahnschrift SemiBold Condensed" pitchFamily="34" charset="0"/>
              </a:rPr>
              <a:t>dengan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perutmulah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engkau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akan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menjalar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dan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debu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tanahlah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akan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kaumakan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seumur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hidupmu</a:t>
            </a:r>
            <a:r>
              <a:rPr lang="en-US" dirty="0" smtClean="0">
                <a:latin typeface="Bahnschrift SemiBold Condensed" pitchFamily="34" charset="0"/>
              </a:rPr>
              <a:t>.  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>
                <a:latin typeface="Bahnschrift SemiBold Condensed" pitchFamily="34" charset="0"/>
              </a:rPr>
              <a:t>Saatnya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nanti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kepalanya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akan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diremukkan</a:t>
            </a:r>
            <a:r>
              <a:rPr lang="en-US" dirty="0" smtClean="0">
                <a:latin typeface="Bahnschrift SemiBold Condensed" pitchFamily="34" charset="0"/>
              </a:rPr>
              <a:t>.</a:t>
            </a:r>
            <a:r>
              <a:rPr lang="en-US" dirty="0" smtClean="0">
                <a:latin typeface="Gill Sans Ultra Bold Condensed" pitchFamily="34" charset="0"/>
              </a:rPr>
              <a:t> </a:t>
            </a:r>
            <a:r>
              <a:rPr lang="en-US" dirty="0" err="1" smtClean="0">
                <a:latin typeface="Gill Sans Ultra Bold Condensed" pitchFamily="34" charset="0"/>
              </a:rPr>
              <a:t>Saat</a:t>
            </a:r>
            <a:r>
              <a:rPr lang="en-US" dirty="0" smtClean="0">
                <a:latin typeface="Gill Sans Ultra Bold Condensed" pitchFamily="34" charset="0"/>
              </a:rPr>
              <a:t> </a:t>
            </a:r>
            <a:r>
              <a:rPr lang="en-US" dirty="0" err="1" smtClean="0">
                <a:latin typeface="Gill Sans Ultra Bold Condensed" pitchFamily="34" charset="0"/>
              </a:rPr>
              <a:t>Yesus</a:t>
            </a:r>
            <a:r>
              <a:rPr lang="en-US" dirty="0" smtClean="0">
                <a:latin typeface="Gill Sans Ultra Bold Condensed" pitchFamily="34" charset="0"/>
              </a:rPr>
              <a:t> </a:t>
            </a:r>
            <a:r>
              <a:rPr lang="en-US" dirty="0" err="1" smtClean="0">
                <a:latin typeface="Gill Sans Ultra Bold Condensed" pitchFamily="34" charset="0"/>
              </a:rPr>
              <a:t>mati</a:t>
            </a:r>
            <a:r>
              <a:rPr lang="en-US" dirty="0" smtClean="0">
                <a:latin typeface="Gill Sans Ultra Bold Condensed" pitchFamily="34" charset="0"/>
              </a:rPr>
              <a:t> </a:t>
            </a:r>
            <a:r>
              <a:rPr lang="en-US" dirty="0" err="1" smtClean="0">
                <a:latin typeface="Gill Sans Ultra Bold Condensed" pitchFamily="34" charset="0"/>
              </a:rPr>
              <a:t>di</a:t>
            </a:r>
            <a:r>
              <a:rPr lang="en-US" dirty="0" smtClean="0">
                <a:latin typeface="Gill Sans Ultra Bold Condensed" pitchFamily="34" charset="0"/>
              </a:rPr>
              <a:t> </a:t>
            </a:r>
            <a:r>
              <a:rPr lang="en-US" dirty="0" err="1" smtClean="0">
                <a:latin typeface="Gill Sans Ultra Bold Condensed" pitchFamily="34" charset="0"/>
              </a:rPr>
              <a:t>salib</a:t>
            </a:r>
            <a:r>
              <a:rPr lang="en-US" dirty="0" smtClean="0">
                <a:latin typeface="Gill Sans Ultra Bold Condensed" pitchFamily="34" charset="0"/>
              </a:rPr>
              <a:t>, </a:t>
            </a:r>
            <a:r>
              <a:rPr lang="en-US" dirty="0" err="1" smtClean="0">
                <a:latin typeface="Gill Sans Ultra Bold Condensed" pitchFamily="34" charset="0"/>
              </a:rPr>
              <a:t>Ia</a:t>
            </a:r>
            <a:r>
              <a:rPr lang="en-US" dirty="0" smtClean="0">
                <a:latin typeface="Gill Sans Ultra Bold Condensed" pitchFamily="34" charset="0"/>
              </a:rPr>
              <a:t> </a:t>
            </a:r>
            <a:r>
              <a:rPr lang="en-US" dirty="0" err="1" smtClean="0">
                <a:latin typeface="Gill Sans Ultra Bold Condensed" pitchFamily="34" charset="0"/>
              </a:rPr>
              <a:t>meremukkan</a:t>
            </a:r>
            <a:r>
              <a:rPr lang="en-US" dirty="0" smtClean="0">
                <a:latin typeface="Gill Sans Ultra Bold Condensed" pitchFamily="34" charset="0"/>
              </a:rPr>
              <a:t> </a:t>
            </a:r>
            <a:r>
              <a:rPr lang="en-US" dirty="0" err="1" smtClean="0">
                <a:latin typeface="Gill Sans Ultra Bold Condensed" pitchFamily="34" charset="0"/>
              </a:rPr>
              <a:t>kepala</a:t>
            </a:r>
            <a:r>
              <a:rPr lang="en-US" dirty="0" smtClean="0">
                <a:latin typeface="Gill Sans Ultra Bold Condensed" pitchFamily="34" charset="0"/>
              </a:rPr>
              <a:t> </a:t>
            </a:r>
            <a:r>
              <a:rPr lang="en-US" dirty="0" err="1" smtClean="0">
                <a:latin typeface="Gill Sans Ultra Bold Condensed" pitchFamily="34" charset="0"/>
              </a:rPr>
              <a:t>ular</a:t>
            </a:r>
            <a:r>
              <a:rPr lang="en-US" dirty="0" smtClean="0">
                <a:latin typeface="Gill Sans Ultra Bold Condensed" pitchFamily="34" charset="0"/>
              </a:rPr>
              <a:t> </a:t>
            </a:r>
            <a:r>
              <a:rPr lang="en-US" dirty="0" err="1" smtClean="0">
                <a:latin typeface="Gill Sans Ultra Bold Condensed" pitchFamily="34" charset="0"/>
              </a:rPr>
              <a:t>itu</a:t>
            </a:r>
            <a:r>
              <a:rPr lang="en-US" dirty="0" smtClean="0">
                <a:latin typeface="Bahnschrift SemiBold Condensed" pitchFamily="34" charset="0"/>
              </a:rPr>
              <a:t> [Roma 16:20, </a:t>
            </a:r>
            <a:r>
              <a:rPr lang="en-US" dirty="0" err="1" smtClean="0">
                <a:latin typeface="Bahnschrift SemiBold Condensed" pitchFamily="34" charset="0"/>
              </a:rPr>
              <a:t>Ibrani</a:t>
            </a:r>
            <a:r>
              <a:rPr lang="en-US" dirty="0" smtClean="0">
                <a:latin typeface="Bahnschrift SemiBold Condensed" pitchFamily="34" charset="0"/>
              </a:rPr>
              <a:t> 2:14], </a:t>
            </a:r>
            <a:r>
              <a:rPr lang="en-US" dirty="0" err="1" smtClean="0">
                <a:latin typeface="Bahnschrift SemiBold Condensed" pitchFamily="34" charset="0"/>
              </a:rPr>
              <a:t>meskipun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Iblis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masih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tetap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eksis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sampai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saat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ini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tetapi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kebinasaannya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sudah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pasti</a:t>
            </a:r>
            <a:r>
              <a:rPr lang="en-US" dirty="0" smtClean="0">
                <a:latin typeface="Bahnschrift SemiBold Condensed" pitchFamily="34" charset="0"/>
              </a:rPr>
              <a:t>.  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>
                <a:latin typeface="Bahnschrift SemiBold Condensed" pitchFamily="34" charset="0"/>
              </a:rPr>
              <a:t>Pada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penghukuman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terakhir</a:t>
            </a:r>
            <a:r>
              <a:rPr lang="en-US" dirty="0" smtClean="0">
                <a:latin typeface="Bahnschrift SemiBold Condensed" pitchFamily="34" charset="0"/>
              </a:rPr>
              <a:t>, </a:t>
            </a:r>
            <a:r>
              <a:rPr lang="en-US" dirty="0" err="1" smtClean="0">
                <a:latin typeface="Bahnschrift SemiBold Condensed" pitchFamily="34" charset="0"/>
              </a:rPr>
              <a:t>Iblis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akan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dilenyapkan</a:t>
            </a:r>
            <a:r>
              <a:rPr lang="en-US" dirty="0" smtClean="0">
                <a:latin typeface="Bahnschrift SemiBold Condensed" pitchFamily="34" charset="0"/>
              </a:rPr>
              <a:t>... </a:t>
            </a:r>
            <a:r>
              <a:rPr lang="en-US" dirty="0" err="1" smtClean="0">
                <a:latin typeface="Bahnschrift SemiBold Condensed" pitchFamily="34" charset="0"/>
              </a:rPr>
              <a:t>Wahyu</a:t>
            </a:r>
            <a:r>
              <a:rPr lang="en-US" dirty="0" smtClean="0">
                <a:latin typeface="Bahnschrift SemiBold Condensed" pitchFamily="34" charset="0"/>
              </a:rPr>
              <a:t> 20:10 </a:t>
            </a:r>
            <a:r>
              <a:rPr lang="en-US" dirty="0" err="1" smtClean="0">
                <a:latin typeface="Bahnschrift SemiBold Condensed" pitchFamily="34" charset="0"/>
              </a:rPr>
              <a:t>dan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Iblis</a:t>
            </a:r>
            <a:r>
              <a:rPr lang="en-US" dirty="0" smtClean="0">
                <a:latin typeface="Bahnschrift SemiBold Condensed" pitchFamily="34" charset="0"/>
              </a:rPr>
              <a:t>, yang </a:t>
            </a:r>
            <a:r>
              <a:rPr lang="en-US" dirty="0" err="1" smtClean="0">
                <a:latin typeface="Bahnschrift SemiBold Condensed" pitchFamily="34" charset="0"/>
              </a:rPr>
              <a:t>menyesatkan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mereka</a:t>
            </a:r>
            <a:r>
              <a:rPr lang="en-US" dirty="0" smtClean="0">
                <a:latin typeface="Bahnschrift SemiBold Condensed" pitchFamily="34" charset="0"/>
              </a:rPr>
              <a:t>, </a:t>
            </a:r>
            <a:r>
              <a:rPr lang="en-US" dirty="0" err="1" smtClean="0">
                <a:latin typeface="Bahnschrift SemiBold Condensed" pitchFamily="34" charset="0"/>
              </a:rPr>
              <a:t>dilemparkan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ke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dalam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lautan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api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dan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belerang</a:t>
            </a:r>
            <a:r>
              <a:rPr lang="en-US" dirty="0" smtClean="0">
                <a:latin typeface="Bahnschrift SemiBold Condensed" pitchFamily="34" charset="0"/>
              </a:rPr>
              <a:t>, </a:t>
            </a:r>
            <a:r>
              <a:rPr lang="en-US" dirty="0" err="1" smtClean="0">
                <a:latin typeface="Bahnschrift SemiBold Condensed" pitchFamily="34" charset="0"/>
              </a:rPr>
              <a:t>yaitu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tempat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binatang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dan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nabi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palsu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itu</a:t>
            </a:r>
            <a:r>
              <a:rPr lang="en-US" dirty="0" smtClean="0">
                <a:latin typeface="Bahnschrift SemiBold Condensed" pitchFamily="34" charset="0"/>
              </a:rPr>
              <a:t>, </a:t>
            </a:r>
            <a:r>
              <a:rPr lang="en-US" dirty="0" err="1" smtClean="0">
                <a:latin typeface="Bahnschrift SemiBold Condensed" pitchFamily="34" charset="0"/>
              </a:rPr>
              <a:t>dan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mereka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disiksa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siang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malam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sampai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selama-lamanya</a:t>
            </a:r>
            <a:r>
              <a:rPr lang="en-US" dirty="0" smtClean="0">
                <a:latin typeface="Bahnschrift SemiBold Condensed" pitchFamily="34" charset="0"/>
              </a:rPr>
              <a:t>.</a:t>
            </a:r>
            <a:endParaRPr lang="en-US" dirty="0"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3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6553200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>
                <a:latin typeface="Impact" pitchFamily="34" charset="0"/>
              </a:rPr>
              <a:t>Kejadian</a:t>
            </a:r>
            <a:r>
              <a:rPr lang="en-US" sz="2800" dirty="0" smtClean="0">
                <a:latin typeface="Impact" pitchFamily="34" charset="0"/>
              </a:rPr>
              <a:t> 3:15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protoevangelium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Injil</a:t>
            </a:r>
            <a:r>
              <a:rPr lang="en-US" sz="2800" dirty="0" smtClean="0"/>
              <a:t> yang </a:t>
            </a:r>
            <a:r>
              <a:rPr lang="en-US" sz="2800" dirty="0" err="1" smtClean="0"/>
              <a:t>pertama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Tuhan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jatuh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dosa</a:t>
            </a:r>
            <a:r>
              <a:rPr lang="en-US" sz="2800" dirty="0" smtClean="0">
                <a:solidFill>
                  <a:srgbClr val="C00000"/>
                </a:solidFill>
              </a:rPr>
              <a:t>. </a:t>
            </a:r>
            <a:r>
              <a:rPr lang="en-US" sz="2800" dirty="0" err="1" smtClean="0">
                <a:solidFill>
                  <a:srgbClr val="C00000"/>
                </a:solidFill>
                <a:latin typeface="Impact" pitchFamily="34" charset="0"/>
              </a:rPr>
              <a:t>Ini</a:t>
            </a:r>
            <a:r>
              <a:rPr lang="en-US" sz="2800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Impact" pitchFamily="34" charset="0"/>
              </a:rPr>
              <a:t>adalah</a:t>
            </a:r>
            <a:r>
              <a:rPr lang="en-US" sz="2800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Impact" pitchFamily="34" charset="0"/>
              </a:rPr>
              <a:t>kabar</a:t>
            </a:r>
            <a:r>
              <a:rPr lang="en-US" sz="2800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Impact" pitchFamily="34" charset="0"/>
              </a:rPr>
              <a:t>baik</a:t>
            </a:r>
            <a:r>
              <a:rPr lang="en-US" sz="2800" dirty="0" smtClean="0">
                <a:solidFill>
                  <a:srgbClr val="C00000"/>
                </a:solidFill>
                <a:latin typeface="Impact" pitchFamily="34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Impact" pitchFamily="34" charset="0"/>
              </a:rPr>
              <a:t>harapan</a:t>
            </a:r>
            <a:r>
              <a:rPr lang="en-US" sz="2800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Impact" pitchFamily="34" charset="0"/>
              </a:rPr>
              <a:t>keselamatan</a:t>
            </a:r>
            <a:r>
              <a:rPr lang="en-US" sz="2800" dirty="0" smtClean="0">
                <a:solidFill>
                  <a:srgbClr val="C00000"/>
                </a:solidFill>
                <a:latin typeface="Impact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	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3200400"/>
            <a:ext cx="6096000" cy="3293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Berlin Sans FB" pitchFamily="34" charset="0"/>
              </a:rPr>
              <a:t>Penghakiman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memang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mengarah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pada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kematian</a:t>
            </a:r>
            <a:r>
              <a:rPr lang="en-US" sz="2600" dirty="0" smtClean="0">
                <a:latin typeface="Berlin Sans FB" pitchFamily="34" charset="0"/>
              </a:rPr>
              <a:t>, </a:t>
            </a:r>
            <a:r>
              <a:rPr lang="en-US" sz="2600" dirty="0" err="1" smtClean="0">
                <a:latin typeface="Berlin Sans FB" pitchFamily="34" charset="0"/>
              </a:rPr>
              <a:t>kejahatan</a:t>
            </a:r>
            <a:r>
              <a:rPr lang="en-US" sz="2600" dirty="0" smtClean="0">
                <a:latin typeface="Berlin Sans FB" pitchFamily="34" charset="0"/>
              </a:rPr>
              <a:t>, </a:t>
            </a:r>
            <a:r>
              <a:rPr lang="en-US" sz="2600" dirty="0" err="1" smtClean="0">
                <a:latin typeface="Berlin Sans FB" pitchFamily="34" charset="0"/>
              </a:rPr>
              <a:t>dan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kutukan</a:t>
            </a:r>
            <a:r>
              <a:rPr lang="en-US" sz="2600" dirty="0" smtClean="0">
                <a:latin typeface="Berlin Sans FB" pitchFamily="34" charset="0"/>
              </a:rPr>
              <a:t>--</a:t>
            </a:r>
            <a:r>
              <a:rPr lang="en-US" sz="2600" dirty="0" err="1" smtClean="0">
                <a:latin typeface="Berlin Sans FB" pitchFamily="34" charset="0"/>
              </a:rPr>
              <a:t>tetapi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juga</a:t>
            </a:r>
            <a:r>
              <a:rPr lang="en-US" sz="2600" dirty="0" smtClean="0">
                <a:latin typeface="Berlin Sans FB" pitchFamily="34" charset="0"/>
              </a:rPr>
              <a:t>, </a:t>
            </a:r>
            <a:r>
              <a:rPr lang="en-US" sz="2600" dirty="0" err="1" smtClean="0">
                <a:latin typeface="Berlin Sans FB" pitchFamily="34" charset="0"/>
              </a:rPr>
              <a:t>pada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pengharapan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dan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janji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keselamatan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.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Terikat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pada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kondisi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ular</a:t>
            </a:r>
            <a:r>
              <a:rPr lang="en-US" sz="2600" dirty="0" smtClean="0">
                <a:latin typeface="Eras Bold ITC" pitchFamily="34" charset="0"/>
              </a:rPr>
              <a:t> yang </a:t>
            </a:r>
            <a:r>
              <a:rPr lang="en-US" sz="2600" dirty="0" err="1" smtClean="0">
                <a:latin typeface="Eras Bold ITC" pitchFamily="34" charset="0"/>
              </a:rPr>
              <a:t>hancur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memakan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debu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smtClean="0">
                <a:latin typeface="Berlin Sans FB" pitchFamily="34" charset="0"/>
              </a:rPr>
              <a:t>[</a:t>
            </a:r>
            <a:r>
              <a:rPr lang="en-US" sz="2600" dirty="0" err="1" smtClean="0">
                <a:latin typeface="Berlin Sans FB" pitchFamily="34" charset="0"/>
              </a:rPr>
              <a:t>Kejadian</a:t>
            </a:r>
            <a:r>
              <a:rPr lang="en-US" sz="2600" dirty="0" smtClean="0">
                <a:latin typeface="Berlin Sans FB" pitchFamily="34" charset="0"/>
              </a:rPr>
              <a:t> 3:14] </a:t>
            </a:r>
            <a:r>
              <a:rPr lang="en-US" sz="2600" dirty="0" err="1" smtClean="0">
                <a:latin typeface="Gill Sans Ultra Bold Condensed" pitchFamily="34" charset="0"/>
              </a:rPr>
              <a:t>terpancar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harapan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keselamatan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umat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manusia</a:t>
            </a:r>
            <a:r>
              <a:rPr lang="en-US" sz="2600" dirty="0" smtClean="0">
                <a:latin typeface="Gill Sans Ultra Bold Condensed" pitchFamily="34" charset="0"/>
              </a:rPr>
              <a:t>, yang </a:t>
            </a:r>
            <a:r>
              <a:rPr lang="en-US" sz="2600" dirty="0" err="1" smtClean="0">
                <a:latin typeface="Gill Sans Ultra Bold Condensed" pitchFamily="34" charset="0"/>
              </a:rPr>
              <a:t>muncul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dalam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bentuk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nubuatan</a:t>
            </a:r>
            <a:r>
              <a:rPr lang="en-US" sz="2600" dirty="0" smtClean="0">
                <a:latin typeface="Gill Sans Ultra Bold Condensed" pitchFamily="34" charset="0"/>
              </a:rPr>
              <a:t>.</a:t>
            </a:r>
            <a:endParaRPr lang="en-US" sz="2600" dirty="0">
              <a:latin typeface="Gill Sans Ultra Bold Condensed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31" r="6517"/>
          <a:stretch/>
        </p:blipFill>
        <p:spPr bwMode="auto">
          <a:xfrm>
            <a:off x="6646777" y="838200"/>
            <a:ext cx="2193574" cy="1969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074" name="AutoShape 2" descr="MEMAHAMI PENGHAKIMAN TUHAN « Gereja Sidang-Sidang Jemaat Alla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Perihal Penghakiman Terakhir (Mat.25:31-46) | LINGKUNGAN ST. F. XAVERIUS  SIMALINGKAR"/>
          <p:cNvPicPr>
            <a:picLocks noChangeAspect="1" noChangeArrowheads="1"/>
          </p:cNvPicPr>
          <p:nvPr/>
        </p:nvPicPr>
        <p:blipFill>
          <a:blip r:embed="rId3"/>
          <a:srcRect l="10000" r="42500"/>
          <a:stretch>
            <a:fillRect/>
          </a:stretch>
        </p:blipFill>
        <p:spPr bwMode="auto">
          <a:xfrm>
            <a:off x="228599" y="3352800"/>
            <a:ext cx="2740221" cy="2767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76600"/>
            <a:ext cx="8077200" cy="3352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Bahnschrift SemiBold Condensed" pitchFamily="34" charset="0"/>
              </a:rPr>
              <a:t>	</a:t>
            </a:r>
            <a:r>
              <a:rPr lang="en-US" sz="2400" dirty="0" err="1" smtClean="0">
                <a:latin typeface="Bahnschrift SemiBold Condensed" pitchFamily="34" charset="0"/>
              </a:rPr>
              <a:t>Pertarungan</a:t>
            </a:r>
            <a:r>
              <a:rPr lang="en-US" sz="2400" dirty="0" smtClean="0">
                <a:latin typeface="Bahnschrift SemiBold Condensed" pitchFamily="34" charset="0"/>
              </a:rPr>
              <a:t> [</a:t>
            </a:r>
            <a:r>
              <a:rPr lang="en-US" sz="2400" dirty="0" err="1" smtClean="0">
                <a:latin typeface="Bahnschrift SemiBold Condensed" pitchFamily="34" charset="0"/>
              </a:rPr>
              <a:t>pertentangan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besar</a:t>
            </a:r>
            <a:r>
              <a:rPr lang="en-US" sz="2400" dirty="0" smtClean="0">
                <a:latin typeface="Bahnschrift SemiBold Condensed" pitchFamily="34" charset="0"/>
              </a:rPr>
              <a:t>] yang </a:t>
            </a:r>
            <a:r>
              <a:rPr lang="en-US" sz="2400" dirty="0" err="1" smtClean="0">
                <a:latin typeface="Bahnschrift SemiBold Condensed" pitchFamily="34" charset="0"/>
              </a:rPr>
              <a:t>di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mulai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sorga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berpindah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ke</a:t>
            </a:r>
            <a:r>
              <a:rPr lang="en-US" sz="2400" dirty="0" smtClean="0">
                <a:latin typeface="Bahnschrift SemiBold Condensed" pitchFamily="34" charset="0"/>
              </a:rPr>
              <a:t> Eden, </a:t>
            </a:r>
            <a:r>
              <a:rPr lang="en-US" sz="2400" dirty="0" err="1" smtClean="0">
                <a:latin typeface="Bahnschrift SemiBold Condensed" pitchFamily="34" charset="0"/>
              </a:rPr>
              <a:t>dengan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Kejatuhan</a:t>
            </a:r>
            <a:r>
              <a:rPr lang="en-US" sz="2400" dirty="0" smtClean="0">
                <a:latin typeface="Bahnschrift SemiBold Condensed" pitchFamily="34" charset="0"/>
              </a:rPr>
              <a:t> Adam </a:t>
            </a:r>
            <a:r>
              <a:rPr lang="en-US" sz="2400" dirty="0" err="1" smtClean="0">
                <a:latin typeface="Bahnschrift SemiBold Condensed" pitchFamily="34" charset="0"/>
              </a:rPr>
              <a:t>dan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Hawa</a:t>
            </a:r>
            <a:r>
              <a:rPr lang="en-US" sz="2400" dirty="0" smtClean="0">
                <a:latin typeface="Bahnschrift SemiBold Condensed" pitchFamily="34" charset="0"/>
              </a:rPr>
              <a:t>, </a:t>
            </a:r>
            <a:r>
              <a:rPr lang="en-US" sz="2400" dirty="0" err="1" smtClean="0">
                <a:latin typeface="Bahnschrift SemiBold Condensed" pitchFamily="34" charset="0"/>
              </a:rPr>
              <a:t>dan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ini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akan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berlanjut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hingga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akhir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zaman</a:t>
            </a:r>
            <a:r>
              <a:rPr lang="en-US" sz="2400" dirty="0" smtClean="0">
                <a:latin typeface="Bahnschrift SemiBold Condensed" pitchFamily="34" charset="0"/>
              </a:rPr>
              <a:t> [</a:t>
            </a:r>
            <a:r>
              <a:rPr lang="en-US" sz="2400" dirty="0" err="1" smtClean="0">
                <a:latin typeface="Bahnschrift SemiBold Condensed" pitchFamily="34" charset="0"/>
              </a:rPr>
              <a:t>Wahyu</a:t>
            </a:r>
            <a:r>
              <a:rPr lang="en-US" sz="2400" dirty="0" smtClean="0">
                <a:latin typeface="Bahnschrift SemiBold Condensed" pitchFamily="34" charset="0"/>
              </a:rPr>
              <a:t> 12:17]. </a:t>
            </a:r>
            <a:r>
              <a:rPr lang="en-US" sz="2400" dirty="0" err="1" smtClean="0">
                <a:latin typeface="Impact" pitchFamily="34" charset="0"/>
              </a:rPr>
              <a:t>Namun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janji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kekalahan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Iblis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sudah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diberikan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di</a:t>
            </a:r>
            <a:r>
              <a:rPr lang="en-US" sz="2400" dirty="0" smtClean="0">
                <a:latin typeface="Impact" pitchFamily="34" charset="0"/>
              </a:rPr>
              <a:t> Eden [</a:t>
            </a:r>
            <a:r>
              <a:rPr lang="en-US" sz="2400" dirty="0" err="1" smtClean="0">
                <a:latin typeface="Impact" pitchFamily="34" charset="0"/>
              </a:rPr>
              <a:t>Kej</a:t>
            </a:r>
            <a:r>
              <a:rPr lang="en-US" sz="2400" dirty="0" smtClean="0">
                <a:latin typeface="Impact" pitchFamily="34" charset="0"/>
              </a:rPr>
              <a:t>. 3:15]</a:t>
            </a:r>
            <a:r>
              <a:rPr lang="en-US" sz="2400" dirty="0" smtClean="0">
                <a:latin typeface="Bahnschrift SemiBold Condensed" pitchFamily="34" charset="0"/>
              </a:rPr>
              <a:t>. </a:t>
            </a:r>
            <a:endParaRPr lang="en-US" sz="2400" dirty="0" smtClean="0">
              <a:latin typeface="Bahnschrift SemiBold Condensed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Bahnschrift SemiBold Condensed" pitchFamily="34" charset="0"/>
              </a:rPr>
              <a:t>	</a:t>
            </a:r>
            <a:r>
              <a:rPr lang="en-US" sz="2400" dirty="0" err="1" smtClean="0">
                <a:latin typeface="Eras Bold ITC" pitchFamily="34" charset="0"/>
              </a:rPr>
              <a:t>Artinya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sejak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awal</a:t>
            </a:r>
            <a:r>
              <a:rPr lang="en-US" sz="2400" dirty="0" smtClean="0">
                <a:latin typeface="Eras Bold ITC" pitchFamily="34" charset="0"/>
              </a:rPr>
              <a:t>, </a:t>
            </a:r>
            <a:r>
              <a:rPr lang="en-US" sz="2400" dirty="0" err="1" smtClean="0">
                <a:latin typeface="Eras Bold ITC" pitchFamily="34" charset="0"/>
              </a:rPr>
              <a:t>umat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manusia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telah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diberi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harapan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bahwa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akan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ada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jalan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keluar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dari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kekacauan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mengerikan</a:t>
            </a:r>
            <a:r>
              <a:rPr lang="en-US" sz="2400" dirty="0" smtClean="0">
                <a:latin typeface="Eras Bold ITC" pitchFamily="34" charset="0"/>
              </a:rPr>
              <a:t> yang </a:t>
            </a:r>
            <a:r>
              <a:rPr lang="en-US" sz="2400" dirty="0" err="1" smtClean="0">
                <a:latin typeface="Eras Bold ITC" pitchFamily="34" charset="0"/>
              </a:rPr>
              <a:t>datang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dari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pengetahuan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tentang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kejahatan</a:t>
            </a:r>
            <a:r>
              <a:rPr lang="en-US" sz="2400" dirty="0" smtClean="0">
                <a:latin typeface="Eras Bold ITC" pitchFamily="34" charset="0"/>
              </a:rPr>
              <a:t>. </a:t>
            </a:r>
            <a:endParaRPr lang="en-US" sz="2400" dirty="0">
              <a:latin typeface="Eras Bold IT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6400800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Gill Sans Ultra Bold Condensed" pitchFamily="34" charset="0"/>
              </a:rPr>
              <a:t>Sebelum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kutukan</a:t>
            </a:r>
            <a:r>
              <a:rPr lang="en-US" sz="2400" dirty="0" smtClean="0">
                <a:latin typeface="Gill Sans Ultra Bold Condensed" pitchFamily="34" charset="0"/>
              </a:rPr>
              <a:t> Adam </a:t>
            </a:r>
            <a:r>
              <a:rPr lang="en-US" sz="2400" dirty="0" err="1" smtClean="0">
                <a:latin typeface="Gill Sans Ultra Bold Condensed" pitchFamily="34" charset="0"/>
              </a:rPr>
              <a:t>dan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Hawa</a:t>
            </a:r>
            <a:r>
              <a:rPr lang="en-US" sz="2400" dirty="0" smtClean="0"/>
              <a:t>, </a:t>
            </a:r>
            <a:r>
              <a:rPr lang="en-US" sz="2400" dirty="0" err="1" smtClean="0">
                <a:latin typeface="Impact" pitchFamily="34" charset="0"/>
              </a:rPr>
              <a:t>Tuhan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lebih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dahulu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memberi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mereka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harapan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penebusan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smtClean="0"/>
              <a:t>[</a:t>
            </a:r>
            <a:r>
              <a:rPr lang="en-US" sz="2400" dirty="0" err="1" smtClean="0"/>
              <a:t>Kej</a:t>
            </a:r>
            <a:r>
              <a:rPr lang="en-US" sz="2400" dirty="0" smtClean="0"/>
              <a:t>. 3:15]. </a:t>
            </a:r>
            <a:r>
              <a:rPr lang="en-US" sz="2400" dirty="0" err="1" smtClean="0"/>
              <a:t>Ya</a:t>
            </a:r>
            <a:r>
              <a:rPr lang="en-US" sz="2400" dirty="0" smtClean="0"/>
              <a:t>,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berdosa</a:t>
            </a:r>
            <a:r>
              <a:rPr lang="en-US" sz="2400" dirty="0" smtClean="0"/>
              <a:t>; </a:t>
            </a:r>
            <a:r>
              <a:rPr lang="en-US" sz="2400" dirty="0" err="1" smtClean="0"/>
              <a:t>ya</a:t>
            </a:r>
            <a:r>
              <a:rPr lang="en-US" sz="2400" dirty="0" smtClean="0"/>
              <a:t>,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menderita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dosa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; </a:t>
            </a:r>
            <a:r>
              <a:rPr lang="en-US" sz="2400" dirty="0" err="1" smtClean="0"/>
              <a:t>dan</a:t>
            </a:r>
            <a:r>
              <a:rPr lang="en-US" sz="2400" dirty="0" smtClean="0"/>
              <a:t>, </a:t>
            </a:r>
            <a:r>
              <a:rPr lang="en-US" sz="2400" dirty="0" err="1" smtClean="0"/>
              <a:t>ya</a:t>
            </a:r>
            <a:r>
              <a:rPr lang="en-US" sz="2400" dirty="0" smtClean="0"/>
              <a:t>,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mati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dosa</a:t>
            </a:r>
            <a:r>
              <a:rPr lang="en-US" sz="2400" dirty="0" smtClean="0"/>
              <a:t>.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terlepas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, </a:t>
            </a:r>
            <a:r>
              <a:rPr lang="en-US" sz="2400" dirty="0" err="1" smtClean="0">
                <a:latin typeface="Eras Bold ITC" pitchFamily="34" charset="0"/>
              </a:rPr>
              <a:t>ada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harapan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terakhir</a:t>
            </a:r>
            <a:r>
              <a:rPr lang="en-US" sz="2400" dirty="0" smtClean="0">
                <a:latin typeface="Eras Bold ITC" pitchFamily="34" charset="0"/>
              </a:rPr>
              <a:t>, </a:t>
            </a:r>
            <a:r>
              <a:rPr lang="en-US" sz="2400" dirty="0" err="1" smtClean="0">
                <a:latin typeface="Eras Bold ITC" pitchFamily="34" charset="0"/>
              </a:rPr>
              <a:t>yaitu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harapan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keselamatan</a:t>
            </a:r>
            <a:r>
              <a:rPr lang="en-US" sz="2400" dirty="0" smtClean="0">
                <a:latin typeface="Eras Bold ITC" pitchFamily="34" charset="0"/>
              </a:rPr>
              <a:t>.</a:t>
            </a:r>
          </a:p>
        </p:txBody>
      </p:sp>
      <p:pic>
        <p:nvPicPr>
          <p:cNvPr id="2050" name="Picture 2" descr="SALIB KRISTUS DALAM SEMANGAT DUNIA MASA KINI - Gema Pasionis"/>
          <p:cNvPicPr>
            <a:picLocks noChangeAspect="1" noChangeArrowheads="1"/>
          </p:cNvPicPr>
          <p:nvPr/>
        </p:nvPicPr>
        <p:blipFill>
          <a:blip r:embed="rId3"/>
          <a:srcRect l="28343" r="34171" b="5317"/>
          <a:stretch>
            <a:fillRect/>
          </a:stretch>
        </p:blipFill>
        <p:spPr bwMode="auto">
          <a:xfrm>
            <a:off x="7010400" y="381000"/>
            <a:ext cx="1800087" cy="30294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aroon Background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444"/>
            <a:ext cx="9144001" cy="6874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49530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	Di Taman Eden, </a:t>
            </a:r>
            <a:r>
              <a:rPr lang="en-US" sz="36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di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mana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dosa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dan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kejahatan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di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bumi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dimulai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di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 situ </a:t>
            </a:r>
            <a:r>
              <a:rPr lang="en-US" sz="36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juga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Tuhan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mulai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menyatakan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rencana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penebusan-Nya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sungguh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Tuhan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itu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penuh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kasih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1026" name="Picture 2" descr="Nyambung dengan Allah - Satu Harapan"/>
          <p:cNvPicPr>
            <a:picLocks noChangeAspect="1" noChangeArrowheads="1"/>
          </p:cNvPicPr>
          <p:nvPr/>
        </p:nvPicPr>
        <p:blipFill>
          <a:blip r:embed="rId3"/>
          <a:srcRect l="45000" t="15000" r="15833"/>
          <a:stretch>
            <a:fillRect/>
          </a:stretch>
        </p:blipFill>
        <p:spPr bwMode="auto">
          <a:xfrm>
            <a:off x="5257800" y="1219200"/>
            <a:ext cx="3054724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588"/>
            <a:ext cx="9167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88"/>
            <a:ext cx="5760640" cy="169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Impact" pitchFamily="34" charset="0"/>
              </a:rPr>
              <a:t>N A S I B   M A N U S I A</a:t>
            </a:r>
            <a:br>
              <a:rPr lang="pt-BR" sz="3200" dirty="0" smtClean="0">
                <a:solidFill>
                  <a:srgbClr val="FFFF00"/>
                </a:solidFill>
                <a:latin typeface="Impact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Bernard MT Condensed" pitchFamily="18" charset="0"/>
              </a:rPr>
              <a:t>Kamis, 7 April 2022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905000"/>
            <a:ext cx="6324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Berlin Sans FB Demi" pitchFamily="34" charset="0"/>
              </a:rPr>
              <a:t>	</a:t>
            </a:r>
            <a:r>
              <a:rPr lang="en-US" dirty="0" err="1" smtClean="0">
                <a:latin typeface="Berlin Sans FB Demi" pitchFamily="34" charset="0"/>
              </a:rPr>
              <a:t>Dalam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penghakiman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kepada</a:t>
            </a:r>
            <a:r>
              <a:rPr lang="en-US" dirty="0" smtClean="0">
                <a:latin typeface="Berlin Sans FB Demi" pitchFamily="34" charset="0"/>
              </a:rPr>
              <a:t> Adam </a:t>
            </a:r>
            <a:r>
              <a:rPr lang="en-US" dirty="0" err="1" smtClean="0">
                <a:latin typeface="Berlin Sans FB Demi" pitchFamily="34" charset="0"/>
              </a:rPr>
              <a:t>dan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Hawa</a:t>
            </a:r>
            <a:r>
              <a:rPr lang="en-US" dirty="0" smtClean="0">
                <a:latin typeface="Berlin Sans FB Demi" pitchFamily="34" charset="0"/>
              </a:rPr>
              <a:t> yang </a:t>
            </a:r>
            <a:r>
              <a:rPr lang="en-US" dirty="0" err="1" smtClean="0">
                <a:latin typeface="Berlin Sans FB Demi" pitchFamily="34" charset="0"/>
              </a:rPr>
              <a:t>melanggar</a:t>
            </a:r>
            <a:r>
              <a:rPr lang="en-US" dirty="0" smtClean="0">
                <a:latin typeface="Berlin Sans FB Demi" pitchFamily="34" charset="0"/>
              </a:rPr>
              <a:t>, </a:t>
            </a:r>
            <a:r>
              <a:rPr lang="en-US" dirty="0" err="1" smtClean="0">
                <a:latin typeface="Berlin Sans FB Demi" pitchFamily="34" charset="0"/>
              </a:rPr>
              <a:t>Tuhan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memiliki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rencana</a:t>
            </a:r>
            <a:r>
              <a:rPr lang="en-US" dirty="0" smtClean="0">
                <a:latin typeface="Berlin Sans FB Demi" pitchFamily="34" charset="0"/>
              </a:rPr>
              <a:t> lain, </a:t>
            </a:r>
            <a:r>
              <a:rPr lang="en-US" dirty="0" err="1" smtClean="0">
                <a:latin typeface="Berlin Sans FB Demi" pitchFamily="34" charset="0"/>
              </a:rPr>
              <a:t>mereka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ditawari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harapan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keselamatan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meskipun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ada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konsekuensi</a:t>
            </a:r>
            <a:r>
              <a:rPr lang="en-US" dirty="0" smtClean="0">
                <a:latin typeface="Berlin Sans FB Demi" pitchFamily="34" charset="0"/>
              </a:rPr>
              <a:t> yang </a:t>
            </a:r>
            <a:r>
              <a:rPr lang="en-US" dirty="0" err="1" smtClean="0">
                <a:latin typeface="Berlin Sans FB Demi" pitchFamily="34" charset="0"/>
              </a:rPr>
              <a:t>harus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mereka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tanggung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karena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dosa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mereka</a:t>
            </a:r>
            <a:r>
              <a:rPr lang="en-US" dirty="0" smtClean="0">
                <a:latin typeface="Berlin Sans FB Demi" pitchFamily="34" charset="0"/>
              </a:rPr>
              <a:t>.</a:t>
            </a:r>
            <a:endParaRPr lang="en-US" dirty="0">
              <a:latin typeface="Berlin Sans FB Demi" pitchFamily="34" charset="0"/>
            </a:endParaRPr>
          </a:p>
        </p:txBody>
      </p:sp>
      <p:pic>
        <p:nvPicPr>
          <p:cNvPr id="3074" name="Picture 2" descr="Pilih Adam Muslim atau Adam Alkitab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3896346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4456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Bernard MT Condensed" pitchFamily="18" charset="0"/>
              </a:rPr>
              <a:t>Kejatuhan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 Adam </a:t>
            </a:r>
            <a:r>
              <a:rPr lang="en-US" sz="2400" dirty="0" err="1" smtClean="0">
                <a:solidFill>
                  <a:srgbClr val="FFFF00"/>
                </a:solidFill>
                <a:latin typeface="Bernard MT Condensed" pitchFamily="18" charset="0"/>
              </a:rPr>
              <a:t>dan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ernard MT Condensed" pitchFamily="18" charset="0"/>
              </a:rPr>
              <a:t>Hawa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ernard MT Condensed" pitchFamily="18" charset="0"/>
              </a:rPr>
              <a:t>membawa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ernard MT Condensed" pitchFamily="18" charset="0"/>
              </a:rPr>
              <a:t>beberapa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ernard MT Condensed" pitchFamily="18" charset="0"/>
              </a:rPr>
              <a:t>akibat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ernard MT Condensed" pitchFamily="18" charset="0"/>
              </a:rPr>
              <a:t>berikut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b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[</a:t>
            </a:r>
            <a:r>
              <a:rPr lang="en-US" sz="2400" dirty="0" err="1" smtClean="0">
                <a:solidFill>
                  <a:srgbClr val="FFFF00"/>
                </a:solidFill>
                <a:latin typeface="Bernard MT Condensed" pitchFamily="18" charset="0"/>
              </a:rPr>
              <a:t>Kejadian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 3:15-24]:</a:t>
            </a:r>
            <a:endParaRPr lang="en-US" sz="24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  <a:solidFill>
            <a:schemeClr val="bg1">
              <a:alpha val="82000"/>
            </a:schemeClr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Bahnschrift SemiBold Condensed" pitchFamily="34" charset="0"/>
              </a:rPr>
              <a:t>Tanah </a:t>
            </a:r>
            <a:r>
              <a:rPr lang="en-US" sz="2400" dirty="0" err="1" smtClean="0">
                <a:latin typeface="Bahnschrift SemiBold Condensed" pitchFamily="34" charset="0"/>
              </a:rPr>
              <a:t>dari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mana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manusia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dibentuk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dikutuk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Tuhan</a:t>
            </a:r>
            <a:r>
              <a:rPr lang="en-US" sz="2400" dirty="0" smtClean="0">
                <a:latin typeface="Bahnschrift SemiBold Condensed" pitchFamily="34" charset="0"/>
              </a:rPr>
              <a:t>, "</a:t>
            </a:r>
            <a:r>
              <a:rPr lang="en-US" sz="2400" dirty="0" err="1" smtClean="0">
                <a:latin typeface="Bahnschrift SemiBold Condensed" pitchFamily="34" charset="0"/>
              </a:rPr>
              <a:t>maka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terkutuklah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tanah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karena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engkau</a:t>
            </a:r>
            <a:r>
              <a:rPr lang="en-US" sz="2400" dirty="0" smtClean="0">
                <a:latin typeface="Bahnschrift SemiBold Condensed" pitchFamily="34" charset="0"/>
              </a:rPr>
              <a:t>".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Bahnschrift SemiBold Condensed" pitchFamily="34" charset="0"/>
              </a:rPr>
              <a:t>Laki-laki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harus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bekerja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keras</a:t>
            </a:r>
            <a:r>
              <a:rPr lang="en-US" sz="2400" dirty="0" smtClean="0">
                <a:latin typeface="Bahnschrift SemiBold Condensed" pitchFamily="34" charset="0"/>
              </a:rPr>
              <a:t>, </a:t>
            </a:r>
            <a:r>
              <a:rPr lang="en-US" sz="2400" dirty="0" err="1" smtClean="0">
                <a:latin typeface="Bahnschrift SemiBold Condensed" pitchFamily="34" charset="0"/>
              </a:rPr>
              <a:t>bersusah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payah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untuk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mencari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rejeki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dengan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berpeluh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sampai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ia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akan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kembali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lagi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ke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tanah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tempat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asalnya</a:t>
            </a:r>
            <a:r>
              <a:rPr lang="en-US" sz="2400" dirty="0" smtClean="0">
                <a:latin typeface="Bahnschrift SemiBold Condensed" pitchFamily="34" charset="0"/>
              </a:rPr>
              <a:t>.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Bahnschrift SemiBold Condensed" pitchFamily="34" charset="0"/>
              </a:rPr>
              <a:t>Kepada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perempuan</a:t>
            </a:r>
            <a:r>
              <a:rPr lang="en-US" sz="2400" dirty="0" smtClean="0">
                <a:latin typeface="Bahnschrift SemiBold Condensed" pitchFamily="34" charset="0"/>
              </a:rPr>
              <a:t>, </a:t>
            </a:r>
            <a:r>
              <a:rPr lang="en-US" sz="2400" dirty="0" err="1" smtClean="0">
                <a:latin typeface="Bahnschrift SemiBold Condensed" pitchFamily="34" charset="0"/>
              </a:rPr>
              <a:t>mereka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akan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bersusah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payah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waktu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mengandung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dengan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kesakitan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akan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melahirkan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anaknya</a:t>
            </a:r>
            <a:r>
              <a:rPr lang="en-US" sz="2400" dirty="0" smtClean="0">
                <a:latin typeface="Bahnschrift SemiBold Condensed" pitchFamily="34" charset="0"/>
              </a:rPr>
              <a:t>. </a:t>
            </a:r>
            <a:r>
              <a:rPr lang="en-US" sz="2400" dirty="0" err="1" smtClean="0">
                <a:latin typeface="Bahnschrift SemiBold Condensed" pitchFamily="34" charset="0"/>
              </a:rPr>
              <a:t>Meskipun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demikian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ayat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ini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harus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juga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dibaca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dalam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konteks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ayat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sebelumnya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yaitu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ayat</a:t>
            </a:r>
            <a:r>
              <a:rPr lang="en-US" sz="2400" dirty="0" smtClean="0">
                <a:latin typeface="Bahnschrift SemiBold Condensed" pitchFamily="34" charset="0"/>
              </a:rPr>
              <a:t> 15 yang </a:t>
            </a:r>
            <a:r>
              <a:rPr lang="en-US" sz="2400" dirty="0" err="1" smtClean="0">
                <a:latin typeface="Bahnschrift SemiBold Condensed" pitchFamily="34" charset="0"/>
              </a:rPr>
              <a:t>berisi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janji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keselamatan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yaitu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nubuatan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Mesianik</a:t>
            </a:r>
            <a:r>
              <a:rPr lang="en-US" sz="2400" dirty="0" smtClean="0">
                <a:latin typeface="Bahnschrift SemiBold Condensed" pitchFamily="34" charset="0"/>
              </a:rPr>
              <a:t>.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Bahnschrift SemiBold Condensed" pitchFamily="34" charset="0"/>
              </a:rPr>
              <a:t>Kepada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perempuan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Tuhan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katakan</a:t>
            </a:r>
            <a:r>
              <a:rPr lang="en-US" sz="2400" dirty="0" smtClean="0">
                <a:latin typeface="Bahnschrift SemiBold Condensed" pitchFamily="34" charset="0"/>
              </a:rPr>
              <a:t>: "</a:t>
            </a:r>
            <a:r>
              <a:rPr lang="en-US" sz="2400" dirty="0" err="1" smtClean="0">
                <a:latin typeface="Bahnschrift SemiBold Condensed" pitchFamily="34" charset="0"/>
              </a:rPr>
              <a:t>engkau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akan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berahi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kepada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suamimu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ia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akan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berkuasa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atasmu</a:t>
            </a:r>
            <a:r>
              <a:rPr lang="en-US" sz="2400" dirty="0" smtClean="0">
                <a:latin typeface="Bahnschrift SemiBold Condensed" pitchFamily="34" charset="0"/>
              </a:rPr>
              <a:t>". </a:t>
            </a:r>
            <a:r>
              <a:rPr lang="en-US" sz="2400" dirty="0" err="1" smtClean="0">
                <a:latin typeface="Bahnschrift SemiBold Condensed" pitchFamily="34" charset="0"/>
              </a:rPr>
              <a:t>Itu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berarti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istri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harus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tunduk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kepada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suaminya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suami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harus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memerintah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istrinya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dengan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kasih</a:t>
            </a:r>
            <a:r>
              <a:rPr lang="en-US" sz="2400" dirty="0" smtClean="0">
                <a:latin typeface="Bahnschrift SemiBold Condensed" pitchFamily="34" charset="0"/>
              </a:rPr>
              <a:t>. </a:t>
            </a:r>
            <a:r>
              <a:rPr lang="en-US" sz="2400" dirty="0" err="1" smtClean="0">
                <a:latin typeface="Bahnschrift SemiBold Condensed" pitchFamily="34" charset="0"/>
              </a:rPr>
              <a:t>Suami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istri</a:t>
            </a:r>
            <a:r>
              <a:rPr lang="en-US" sz="2400" dirty="0" smtClean="0">
                <a:latin typeface="Bahnschrift SemiBold Condensed" pitchFamily="34" charset="0"/>
              </a:rPr>
              <a:t> yang </a:t>
            </a:r>
            <a:r>
              <a:rPr lang="en-US" sz="2400" dirty="0" err="1" smtClean="0">
                <a:latin typeface="Bahnschrift SemiBold Condensed" pitchFamily="34" charset="0"/>
              </a:rPr>
              <a:t>keluar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dari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rancangan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Tuhan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ini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berperan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tidak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sesuai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dengan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apa</a:t>
            </a:r>
            <a:r>
              <a:rPr lang="en-US" sz="2400" dirty="0" smtClean="0">
                <a:latin typeface="Bahnschrift SemiBold Condensed" pitchFamily="34" charset="0"/>
              </a:rPr>
              <a:t> yang </a:t>
            </a:r>
            <a:r>
              <a:rPr lang="en-US" sz="2400" dirty="0" err="1" smtClean="0">
                <a:latin typeface="Bahnschrift SemiBold Condensed" pitchFamily="34" charset="0"/>
              </a:rPr>
              <a:t>Tuhan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tetapkan</a:t>
            </a:r>
            <a:r>
              <a:rPr lang="en-US" sz="2400" dirty="0" smtClean="0">
                <a:latin typeface="Bahnschrift SemiBold Condensed" pitchFamily="34" charset="0"/>
              </a:rPr>
              <a:t>, </a:t>
            </a:r>
            <a:r>
              <a:rPr lang="en-US" sz="2400" dirty="0" err="1" smtClean="0">
                <a:latin typeface="Bahnschrift SemiBold Condensed" pitchFamily="34" charset="0"/>
              </a:rPr>
              <a:t>akan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banyak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menimbulkan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masalah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dalam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rumah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tangga</a:t>
            </a:r>
            <a:r>
              <a:rPr lang="en-US" sz="2400" dirty="0" smtClean="0">
                <a:latin typeface="Bahnschrift SemiBold Condensed" pitchFamily="34" charset="0"/>
              </a:rPr>
              <a:t>.</a:t>
            </a:r>
            <a:endParaRPr lang="en-US" sz="2400" dirty="0"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779837"/>
            <a:ext cx="8229600" cy="3078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	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Meskipun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kehidupan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Adam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dan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Hawa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telah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dicemari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dengan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pengetahuan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akan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kejahatan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Tuhan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akan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melakukan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semua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yang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Dia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bisa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untuk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menyelamatkan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mereka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dari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kejahatan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dan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Tuhan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telah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itchFamily="34" charset="0"/>
              </a:rPr>
              <a:t>melakukannya</a:t>
            </a:r>
            <a:r>
              <a:rPr lang="en-US" sz="2600" dirty="0" smtClean="0">
                <a:solidFill>
                  <a:schemeClr val="bg1"/>
                </a:solidFill>
                <a:latin typeface="Impact" pitchFamily="34" charset="0"/>
              </a:rPr>
              <a:t>. </a:t>
            </a:r>
            <a:r>
              <a:rPr lang="en-US" sz="2600" dirty="0" err="1" smtClean="0">
                <a:solidFill>
                  <a:srgbClr val="FFFF00"/>
                </a:solidFill>
                <a:latin typeface="Impact" pitchFamily="34" charset="0"/>
              </a:rPr>
              <a:t>Tidak</a:t>
            </a:r>
            <a:r>
              <a:rPr lang="en-US" sz="26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Impact" pitchFamily="34" charset="0"/>
              </a:rPr>
              <a:t>ada</a:t>
            </a:r>
            <a:r>
              <a:rPr lang="en-US" sz="26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Impact" pitchFamily="34" charset="0"/>
              </a:rPr>
              <a:t>alasan</a:t>
            </a:r>
            <a:r>
              <a:rPr lang="en-US" sz="26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Impact" pitchFamily="34" charset="0"/>
              </a:rPr>
              <a:t>bagi</a:t>
            </a:r>
            <a:r>
              <a:rPr lang="en-US" sz="2600" dirty="0" smtClean="0">
                <a:solidFill>
                  <a:srgbClr val="FFFF00"/>
                </a:solidFill>
                <a:latin typeface="Impact" pitchFamily="34" charset="0"/>
              </a:rPr>
              <a:t> Adam </a:t>
            </a:r>
            <a:r>
              <a:rPr lang="en-US" sz="2600" dirty="0" err="1" smtClean="0">
                <a:solidFill>
                  <a:srgbClr val="FFFF00"/>
                </a:solidFill>
                <a:latin typeface="Impact" pitchFamily="34" charset="0"/>
              </a:rPr>
              <a:t>dan</a:t>
            </a:r>
            <a:r>
              <a:rPr lang="en-US" sz="26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Impact" pitchFamily="34" charset="0"/>
              </a:rPr>
              <a:t>Hawa</a:t>
            </a:r>
            <a:r>
              <a:rPr lang="en-US" sz="26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Impact" pitchFamily="34" charset="0"/>
              </a:rPr>
              <a:t>dan</a:t>
            </a:r>
            <a:r>
              <a:rPr lang="en-US" sz="26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Impact" pitchFamily="34" charset="0"/>
              </a:rPr>
              <a:t>juga</a:t>
            </a:r>
            <a:r>
              <a:rPr lang="en-US" sz="26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Impact" pitchFamily="34" charset="0"/>
              </a:rPr>
              <a:t>bagi</a:t>
            </a:r>
            <a:r>
              <a:rPr lang="en-US" sz="26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Impact" pitchFamily="34" charset="0"/>
              </a:rPr>
              <a:t>kita</a:t>
            </a:r>
            <a:r>
              <a:rPr lang="en-US" sz="26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Impact" pitchFamily="34" charset="0"/>
              </a:rPr>
              <a:t>untuk</a:t>
            </a:r>
            <a:r>
              <a:rPr lang="en-US" sz="26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Impact" pitchFamily="34" charset="0"/>
              </a:rPr>
              <a:t>meragukan</a:t>
            </a:r>
            <a:r>
              <a:rPr lang="en-US" sz="26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Impact" pitchFamily="34" charset="0"/>
              </a:rPr>
              <a:t>Tuhan</a:t>
            </a:r>
            <a:r>
              <a:rPr lang="en-US" sz="2600" dirty="0" smtClean="0">
                <a:solidFill>
                  <a:srgbClr val="FFFF00"/>
                </a:solidFill>
                <a:latin typeface="Impact" pitchFamily="34" charset="0"/>
              </a:rPr>
              <a:t>, </a:t>
            </a:r>
            <a:r>
              <a:rPr lang="en-US" sz="2600" dirty="0" err="1" smtClean="0">
                <a:solidFill>
                  <a:srgbClr val="FFFF00"/>
                </a:solidFill>
                <a:latin typeface="Impact" pitchFamily="34" charset="0"/>
              </a:rPr>
              <a:t>meragukan</a:t>
            </a:r>
            <a:r>
              <a:rPr lang="en-US" sz="26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Impact" pitchFamily="34" charset="0"/>
              </a:rPr>
              <a:t>firman</a:t>
            </a:r>
            <a:r>
              <a:rPr lang="en-US" sz="26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Impact" pitchFamily="34" charset="0"/>
              </a:rPr>
              <a:t>Tuhan</a:t>
            </a:r>
            <a:r>
              <a:rPr lang="en-US" sz="2600" dirty="0" smtClean="0">
                <a:solidFill>
                  <a:srgbClr val="FFFF00"/>
                </a:solidFill>
                <a:latin typeface="Impact" pitchFamily="34" charset="0"/>
              </a:rPr>
              <a:t>, </a:t>
            </a:r>
            <a:r>
              <a:rPr lang="en-US" sz="2600" dirty="0" err="1" smtClean="0">
                <a:solidFill>
                  <a:srgbClr val="FFFF00"/>
                </a:solidFill>
                <a:latin typeface="Impact" pitchFamily="34" charset="0"/>
              </a:rPr>
              <a:t>ataupun</a:t>
            </a:r>
            <a:r>
              <a:rPr lang="en-US" sz="26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Impact" pitchFamily="34" charset="0"/>
              </a:rPr>
              <a:t>meragukan</a:t>
            </a:r>
            <a:r>
              <a:rPr lang="en-US" sz="26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Impact" pitchFamily="34" charset="0"/>
              </a:rPr>
              <a:t>kasih-Nya</a:t>
            </a:r>
            <a:r>
              <a:rPr lang="en-US" sz="2600" dirty="0" smtClean="0">
                <a:solidFill>
                  <a:srgbClr val="FFFF00"/>
                </a:solidFill>
                <a:latin typeface="Impact" pitchFamily="34" charset="0"/>
              </a:rPr>
              <a:t>.</a:t>
            </a:r>
            <a:endParaRPr lang="en-US" sz="26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57200"/>
            <a:ext cx="6248400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ahnschrift SemiBold Condensed" pitchFamily="34" charset="0"/>
              </a:rPr>
              <a:t>Di </a:t>
            </a:r>
            <a:r>
              <a:rPr lang="en-US" sz="2800" dirty="0" err="1" smtClean="0">
                <a:latin typeface="Bahnschrift SemiBold Condensed" pitchFamily="34" charset="0"/>
              </a:rPr>
              <a:t>tengah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hukuman</a:t>
            </a:r>
            <a:r>
              <a:rPr lang="en-US" sz="2800" dirty="0" smtClean="0">
                <a:latin typeface="Bahnschrift SemiBold Condensed" pitchFamily="34" charset="0"/>
              </a:rPr>
              <a:t> yang </a:t>
            </a:r>
            <a:r>
              <a:rPr lang="en-US" sz="2800" dirty="0" err="1" smtClean="0">
                <a:latin typeface="Bahnschrift SemiBold Condensed" pitchFamily="34" charset="0"/>
              </a:rPr>
              <a:t>manusia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harus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menanggungnya</a:t>
            </a:r>
            <a:r>
              <a:rPr lang="en-US" sz="2800" dirty="0" smtClean="0">
                <a:latin typeface="Bahnschrift SemiBold Condensed" pitchFamily="34" charset="0"/>
              </a:rPr>
              <a:t>, Adam </a:t>
            </a:r>
            <a:r>
              <a:rPr lang="en-US" sz="2800" dirty="0" err="1" smtClean="0">
                <a:latin typeface="Bahnschrift SemiBold Condensed" pitchFamily="34" charset="0"/>
              </a:rPr>
              <a:t>berpaling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kepada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Wanita</a:t>
            </a:r>
            <a:r>
              <a:rPr lang="en-US" sz="2800" dirty="0" smtClean="0">
                <a:latin typeface="Bahnschrift SemiBold Condensed" pitchFamily="34" charset="0"/>
              </a:rPr>
              <a:t> [</a:t>
            </a:r>
            <a:r>
              <a:rPr lang="en-US" sz="2800" dirty="0" err="1" smtClean="0">
                <a:latin typeface="Bahnschrift SemiBold Condensed" pitchFamily="34" charset="0"/>
              </a:rPr>
              <a:t>Hawa</a:t>
            </a:r>
            <a:r>
              <a:rPr lang="en-US" sz="2800" dirty="0" smtClean="0">
                <a:latin typeface="Bahnschrift SemiBold Condensed" pitchFamily="34" charset="0"/>
              </a:rPr>
              <a:t>], </a:t>
            </a:r>
            <a:r>
              <a:rPr lang="en-US" sz="2800" dirty="0" err="1" smtClean="0">
                <a:latin typeface="Bahnschrift SemiBold Condensed" pitchFamily="34" charset="0"/>
              </a:rPr>
              <a:t>di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sini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ia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melihat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sebuah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harapan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hidup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melalui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proses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melahirkan</a:t>
            </a:r>
            <a:r>
              <a:rPr lang="en-US" sz="2800" dirty="0" smtClean="0">
                <a:latin typeface="Bahnschrift SemiBold Condensed" pitchFamily="34" charset="0"/>
              </a:rPr>
              <a:t>....</a:t>
            </a:r>
          </a:p>
          <a:p>
            <a:r>
              <a:rPr lang="en-US" sz="2800" dirty="0" err="1" smtClean="0">
                <a:latin typeface="Impact" pitchFamily="34" charset="0"/>
              </a:rPr>
              <a:t>Kejadian</a:t>
            </a:r>
            <a:r>
              <a:rPr lang="en-US" sz="2800" dirty="0" smtClean="0">
                <a:latin typeface="Impact" pitchFamily="34" charset="0"/>
              </a:rPr>
              <a:t> 3:20 </a:t>
            </a:r>
            <a:r>
              <a:rPr lang="en-US" sz="2800" dirty="0" smtClean="0">
                <a:latin typeface="Bahnschrift SemiBold Condensed" pitchFamily="34" charset="0"/>
              </a:rPr>
              <a:t>"</a:t>
            </a:r>
            <a:r>
              <a:rPr lang="en-US" sz="2800" dirty="0" err="1" smtClean="0">
                <a:latin typeface="Bahnschrift SemiBold Condensed" pitchFamily="34" charset="0"/>
              </a:rPr>
              <a:t>Manusia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itu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memberi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nama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Hawa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kepada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isterinya</a:t>
            </a:r>
            <a:r>
              <a:rPr lang="en-US" sz="2800" dirty="0" smtClean="0">
                <a:latin typeface="Bahnschrift SemiBold Condensed" pitchFamily="34" charset="0"/>
              </a:rPr>
              <a:t>, </a:t>
            </a:r>
            <a:r>
              <a:rPr lang="en-US" sz="2800" dirty="0" err="1" smtClean="0">
                <a:latin typeface="Bahnschrift SemiBold Condensed" pitchFamily="34" charset="0"/>
              </a:rPr>
              <a:t>sebab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dialah</a:t>
            </a:r>
            <a:r>
              <a:rPr lang="en-US" sz="2800" dirty="0" smtClean="0">
                <a:latin typeface="Bahnschrift SemiBold Condensed" pitchFamily="34" charset="0"/>
              </a:rPr>
              <a:t> yang </a:t>
            </a:r>
            <a:r>
              <a:rPr lang="en-US" sz="2800" dirty="0" err="1" smtClean="0">
                <a:latin typeface="Bahnschrift SemiBold Condensed" pitchFamily="34" charset="0"/>
              </a:rPr>
              <a:t>menjadi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ibu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semua</a:t>
            </a:r>
            <a:r>
              <a:rPr lang="en-US" sz="2800" dirty="0" smtClean="0">
                <a:latin typeface="Bahnschrift SemiBold Condensed" pitchFamily="34" charset="0"/>
              </a:rPr>
              <a:t> yang </a:t>
            </a:r>
            <a:r>
              <a:rPr lang="en-US" sz="2800" dirty="0" err="1" smtClean="0">
                <a:latin typeface="Bahnschrift SemiBold Condensed" pitchFamily="34" charset="0"/>
              </a:rPr>
              <a:t>hidup</a:t>
            </a:r>
            <a:r>
              <a:rPr lang="en-US" sz="2800" dirty="0" smtClean="0">
                <a:latin typeface="Bahnschrift SemiBold Condensed" pitchFamily="34" charset="0"/>
              </a:rPr>
              <a:t>".</a:t>
            </a:r>
          </a:p>
        </p:txBody>
      </p:sp>
      <p:pic>
        <p:nvPicPr>
          <p:cNvPr id="1026" name="Picture 2" descr="MENJAWAB PERTANYAAN SEPUTAR : MENGAPA ADAM DAN HAWA TIDAK MATI SETELAH  MEMAKAN BUAH POHON PENGETAHUAN? APAKAH TUHAN BERBOHONG? | STAND TO JES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33400"/>
            <a:ext cx="2209800" cy="29501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36"/>
            <a:ext cx="9144000" cy="695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914400"/>
            <a:ext cx="73914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Berlin Sans FB" pitchFamily="34" charset="0"/>
              </a:rPr>
              <a:t>Supaya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kita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tidak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mudah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untuk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diperdayai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oleh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ular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atau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Iblis</a:t>
            </a:r>
            <a:r>
              <a:rPr lang="en-US" sz="2400" dirty="0" smtClean="0">
                <a:latin typeface="Berlin Sans FB" pitchFamily="34" charset="0"/>
              </a:rPr>
              <a:t>, </a:t>
            </a:r>
            <a:r>
              <a:rPr lang="en-US" sz="2400" dirty="0" err="1" smtClean="0">
                <a:latin typeface="Berlin Sans FB" pitchFamily="34" charset="0"/>
              </a:rPr>
              <a:t>kita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harus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mengenakan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seluruh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perlengkapan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senjata</a:t>
            </a:r>
            <a:r>
              <a:rPr lang="en-US" sz="2400" dirty="0" smtClean="0">
                <a:latin typeface="Berlin Sans FB" pitchFamily="34" charset="0"/>
              </a:rPr>
              <a:t> Allah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524000" y="2971800"/>
            <a:ext cx="73914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Kita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tidak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punya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solusi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untuk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dosa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kecuali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datang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pada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Yesus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dan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menerima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Dia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sebagai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Juruselamat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kita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.</a:t>
            </a:r>
            <a:endParaRPr lang="en-US" sz="2400" dirty="0">
              <a:solidFill>
                <a:srgbClr val="C00000"/>
              </a:solidFill>
              <a:latin typeface="Gill Sans Ultra Bold Condens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2133600"/>
            <a:ext cx="73914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Ular</a:t>
            </a:r>
            <a:r>
              <a:rPr lang="en-US" sz="24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berusaha</a:t>
            </a:r>
            <a:r>
              <a:rPr lang="en-US" sz="24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membuat</a:t>
            </a:r>
            <a:r>
              <a:rPr lang="en-US" sz="24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kita</a:t>
            </a:r>
            <a:r>
              <a:rPr lang="en-US" sz="24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meragukan</a:t>
            </a:r>
            <a:r>
              <a:rPr lang="en-US" sz="24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Firman</a:t>
            </a:r>
            <a:r>
              <a:rPr lang="en-US" sz="2400" dirty="0" smtClean="0">
                <a:solidFill>
                  <a:schemeClr val="bg1"/>
                </a:solidFill>
                <a:latin typeface="Gill Sans Ultra Bold Condensed" pitchFamily="34" charset="0"/>
              </a:rPr>
              <a:t> Allah </a:t>
            </a:r>
            <a:r>
              <a:rPr lang="en-US" sz="24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akhirnya</a:t>
            </a:r>
            <a:r>
              <a:rPr lang="en-US" sz="24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menaklukkan</a:t>
            </a:r>
            <a:r>
              <a:rPr lang="en-US" sz="24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kita</a:t>
            </a:r>
            <a:r>
              <a:rPr lang="en-US" sz="24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di</a:t>
            </a:r>
            <a:r>
              <a:rPr lang="en-US" sz="24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bawah</a:t>
            </a:r>
            <a:r>
              <a:rPr lang="en-US" sz="24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kuasanya</a:t>
            </a:r>
            <a:r>
              <a:rPr lang="en-US" sz="2400" dirty="0" smtClean="0">
                <a:solidFill>
                  <a:schemeClr val="bg1"/>
                </a:solidFill>
                <a:latin typeface="Gill Sans Ultra Bold Condensed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4191000"/>
            <a:ext cx="7391400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Penghakiman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bukan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hanya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mengarah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kematian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kejahatan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kutukan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--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tetapi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juga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Eras Bold ITC" pitchFamily="34" charset="0"/>
              </a:rPr>
              <a:t>pengharapan</a:t>
            </a:r>
            <a:r>
              <a:rPr lang="en-US" sz="24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Eras Bold ITC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Eras Bold ITC" pitchFamily="34" charset="0"/>
              </a:rPr>
              <a:t>janji</a:t>
            </a:r>
            <a:r>
              <a:rPr lang="en-US" sz="24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Eras Bold ITC" pitchFamily="34" charset="0"/>
              </a:rPr>
              <a:t>keselamatan</a:t>
            </a:r>
            <a:r>
              <a:rPr lang="en-US" sz="2400" dirty="0" smtClean="0">
                <a:solidFill>
                  <a:schemeClr val="bg1"/>
                </a:solidFill>
                <a:latin typeface="Eras Bold ITC" pitchFamily="34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5410200"/>
            <a:ext cx="73914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Gill Sans Ultra Bold Condensed" pitchFamily="34" charset="0"/>
              </a:rPr>
              <a:t>Tidak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ada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alasan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bagi</a:t>
            </a:r>
            <a:r>
              <a:rPr lang="en-US" sz="2400" dirty="0" smtClean="0">
                <a:latin typeface="Gill Sans Ultra Bold Condensed" pitchFamily="34" charset="0"/>
              </a:rPr>
              <a:t> Adam </a:t>
            </a:r>
            <a:r>
              <a:rPr lang="en-US" sz="2400" dirty="0" err="1" smtClean="0">
                <a:latin typeface="Gill Sans Ultra Bold Condensed" pitchFamily="34" charset="0"/>
              </a:rPr>
              <a:t>dan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Hawa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dan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juga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bagi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kita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untuk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meragukan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Tuhan</a:t>
            </a:r>
            <a:r>
              <a:rPr lang="en-US" sz="2400" dirty="0" smtClean="0">
                <a:latin typeface="Gill Sans Ultra Bold Condensed" pitchFamily="34" charset="0"/>
              </a:rPr>
              <a:t>, </a:t>
            </a:r>
            <a:r>
              <a:rPr lang="en-US" sz="2400" dirty="0" err="1" smtClean="0">
                <a:latin typeface="Gill Sans Ultra Bold Condensed" pitchFamily="34" charset="0"/>
              </a:rPr>
              <a:t>meragukan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firman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Tuhan</a:t>
            </a:r>
            <a:r>
              <a:rPr lang="en-US" sz="2400" dirty="0" smtClean="0">
                <a:latin typeface="Gill Sans Ultra Bold Condensed" pitchFamily="34" charset="0"/>
              </a:rPr>
              <a:t>, </a:t>
            </a:r>
            <a:r>
              <a:rPr lang="en-US" sz="2400" dirty="0" err="1" smtClean="0">
                <a:latin typeface="Gill Sans Ultra Bold Condensed" pitchFamily="34" charset="0"/>
              </a:rPr>
              <a:t>ataupun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meragukan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kasih-Nya</a:t>
            </a:r>
            <a:r>
              <a:rPr lang="en-US" sz="2400" dirty="0" smtClean="0">
                <a:latin typeface="Gill Sans Ultra Bold Condensed" pitchFamily="34" charset="0"/>
              </a:rPr>
              <a:t>.</a:t>
            </a:r>
            <a:endParaRPr lang="en-US" sz="2400" dirty="0">
              <a:latin typeface="Gill Sans Ultra Bold Condense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9D2F835-4DEE-4A37-93FD-AE0A90FCCE42}"/>
              </a:ext>
            </a:extLst>
          </p:cNvPr>
          <p:cNvSpPr txBox="1"/>
          <p:nvPr/>
        </p:nvSpPr>
        <p:spPr>
          <a:xfrm>
            <a:off x="152400" y="493455"/>
            <a:ext cx="55202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 err="1" smtClean="0"/>
              <a:t>Manusia</a:t>
            </a:r>
            <a:r>
              <a:rPr lang="en-US" sz="3200" b="1" dirty="0" smtClean="0"/>
              <a:t> </a:t>
            </a:r>
            <a:r>
              <a:rPr lang="en-US" sz="3200" b="1" dirty="0"/>
              <a:t>yang </a:t>
            </a:r>
            <a:r>
              <a:rPr lang="en-US" sz="3200" b="1" dirty="0" err="1"/>
              <a:t>sempurna</a:t>
            </a:r>
            <a:r>
              <a:rPr lang="en-US" sz="3200" b="1" dirty="0"/>
              <a:t>, </a:t>
            </a:r>
            <a:r>
              <a:rPr lang="en-US" sz="3200" b="1" dirty="0" err="1"/>
              <a:t>lingkungan</a:t>
            </a:r>
            <a:r>
              <a:rPr lang="en-US" sz="3200" b="1" dirty="0"/>
              <a:t> yang </a:t>
            </a:r>
            <a:r>
              <a:rPr lang="en-US" sz="3200" b="1" dirty="0" err="1"/>
              <a:t>sempurna</a:t>
            </a:r>
            <a:r>
              <a:rPr lang="en-US" sz="3200" b="1" dirty="0"/>
              <a:t>, </a:t>
            </a:r>
            <a:r>
              <a:rPr lang="en-US" sz="3200" b="1" dirty="0" err="1"/>
              <a:t>kebahagiaan</a:t>
            </a:r>
            <a:r>
              <a:rPr lang="en-US" sz="3200" b="1" dirty="0"/>
              <a:t> yang </a:t>
            </a:r>
            <a:r>
              <a:rPr lang="en-US" sz="3200" b="1" dirty="0" err="1"/>
              <a:t>sempurna</a:t>
            </a:r>
            <a:r>
              <a:rPr lang="en-US" sz="3200" b="1" dirty="0"/>
              <a:t>... </a:t>
            </a:r>
            <a:r>
              <a:rPr lang="en-US" sz="3200" b="1" dirty="0" err="1"/>
              <a:t>Bagaimana</a:t>
            </a:r>
            <a:r>
              <a:rPr lang="en-US" sz="3200" b="1" dirty="0"/>
              <a:t> </a:t>
            </a:r>
            <a:r>
              <a:rPr lang="en-US" sz="3200" b="1" dirty="0" err="1"/>
              <a:t>dunia</a:t>
            </a:r>
            <a:r>
              <a:rPr lang="en-US" sz="3200" b="1" dirty="0"/>
              <a:t> yang </a:t>
            </a:r>
            <a:r>
              <a:rPr lang="en-US" sz="3200" b="1" dirty="0" err="1"/>
              <a:t>begitu</a:t>
            </a:r>
            <a:r>
              <a:rPr lang="en-US" sz="3200" b="1" dirty="0"/>
              <a:t> </a:t>
            </a:r>
            <a:r>
              <a:rPr lang="en-US" sz="3200" b="1" dirty="0" err="1"/>
              <a:t>sempurna</a:t>
            </a:r>
            <a:r>
              <a:rPr lang="en-US" sz="3200" b="1" dirty="0"/>
              <a:t> </a:t>
            </a:r>
            <a:r>
              <a:rPr lang="en-US" sz="3200" b="1" dirty="0" err="1"/>
              <a:t>bisa</a:t>
            </a:r>
            <a:r>
              <a:rPr lang="en-US" sz="3200" b="1" dirty="0"/>
              <a:t> </a:t>
            </a:r>
            <a:r>
              <a:rPr lang="en-US" sz="3200" b="1" dirty="0" err="1"/>
              <a:t>rusak</a:t>
            </a:r>
            <a:r>
              <a:rPr lang="en-US" sz="3200" b="1" dirty="0" smtClean="0"/>
              <a:t>?</a:t>
            </a:r>
            <a:endParaRPr lang="es-ES" sz="3200" b="1" dirty="0"/>
          </a:p>
        </p:txBody>
      </p:sp>
      <p:pic>
        <p:nvPicPr>
          <p:cNvPr id="15" name="Imagen 1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DA32F80B-CCD0-4180-8538-D39698E44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3962400"/>
            <a:ext cx="4179045" cy="2062016"/>
          </a:xfrm>
          <a:prstGeom prst="rect">
            <a:avLst/>
          </a:prstGeom>
          <a:ln w="28575">
            <a:solidFill>
              <a:srgbClr val="646244"/>
            </a:solidFill>
          </a:ln>
          <a:effectLst>
            <a:innerShdw blurRad="165100">
              <a:prstClr val="black"/>
            </a:innerShdw>
          </a:effectLst>
        </p:spPr>
      </p:pic>
      <p:sp>
        <p:nvSpPr>
          <p:cNvPr id="13" name="Rectangle 12"/>
          <p:cNvSpPr/>
          <p:nvPr/>
        </p:nvSpPr>
        <p:spPr>
          <a:xfrm>
            <a:off x="4572000" y="3418344"/>
            <a:ext cx="4648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 smtClean="0"/>
              <a:t>Bagaimana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musuh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merusak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pikiran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manusia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pertama</a:t>
            </a:r>
            <a:r>
              <a:rPr lang="en-US" sz="2400" b="1" dirty="0" smtClean="0"/>
              <a:t>? </a:t>
            </a:r>
          </a:p>
          <a:p>
            <a:pPr>
              <a:spcBef>
                <a:spcPts val="600"/>
              </a:spcBef>
            </a:pPr>
            <a:r>
              <a:rPr lang="en-US" sz="2400" b="1" dirty="0" err="1" smtClean="0"/>
              <a:t>Mengapa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mereka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meragukan</a:t>
            </a:r>
            <a:r>
              <a:rPr lang="en-US" sz="2400" b="1" dirty="0" smtClean="0"/>
              <a:t> Allah? </a:t>
            </a:r>
          </a:p>
          <a:p>
            <a:pPr>
              <a:spcBef>
                <a:spcPts val="600"/>
              </a:spcBef>
            </a:pPr>
            <a:r>
              <a:rPr lang="en-US" sz="2400" b="1" dirty="0" err="1" smtClean="0"/>
              <a:t>Mengapa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mereka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ingin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menjadi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sesuatu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mereka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lakukan</a:t>
            </a:r>
            <a:r>
              <a:rPr lang="en-US" sz="2400" b="1" dirty="0" smtClean="0"/>
              <a:t>? </a:t>
            </a:r>
            <a:r>
              <a:rPr lang="en-US" sz="2400" b="1" dirty="0" err="1" smtClean="0"/>
              <a:t>Apa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konsekuensinya</a:t>
            </a:r>
            <a:r>
              <a:rPr lang="en-US" sz="2400" b="1" dirty="0" smtClean="0"/>
              <a:t>?</a:t>
            </a:r>
            <a:endParaRPr lang="es-ES" sz="2400" b="1" dirty="0"/>
          </a:p>
        </p:txBody>
      </p:sp>
      <p:pic>
        <p:nvPicPr>
          <p:cNvPr id="14" name="Imagen 4" descr="Un par de personas en una playa&#10;&#10;Descripción generada automáticamente">
            <a:extLst>
              <a:ext uri="{FF2B5EF4-FFF2-40B4-BE49-F238E27FC236}">
                <a16:creationId xmlns:a16="http://schemas.microsoft.com/office/drawing/2014/main" xmlns="" id="{2BED6248-FAE1-444B-B13E-769A0505A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533400"/>
            <a:ext cx="2889956" cy="2167467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083113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588"/>
            <a:ext cx="9167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88"/>
            <a:ext cx="5760640" cy="169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Impact" pitchFamily="34" charset="0"/>
              </a:rPr>
              <a:t>U L A 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800" dirty="0" smtClean="0">
                <a:solidFill>
                  <a:schemeClr val="bg1"/>
                </a:solidFill>
                <a:latin typeface="Bernard MT Condensed" pitchFamily="18" charset="0"/>
              </a:rPr>
              <a:t>Minggu, 3 April 2022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67818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</a:t>
            </a:r>
            <a:r>
              <a:rPr lang="en-US" sz="3000" dirty="0" err="1" smtClean="0">
                <a:latin typeface="Eras Bold ITC" pitchFamily="34" charset="0"/>
              </a:rPr>
              <a:t>Siapakah</a:t>
            </a:r>
            <a:r>
              <a:rPr lang="en-US" sz="3000" dirty="0" smtClean="0">
                <a:latin typeface="Eras Bold ITC" pitchFamily="34" charset="0"/>
              </a:rPr>
              <a:t> </a:t>
            </a:r>
            <a:r>
              <a:rPr lang="en-US" sz="3000" dirty="0" err="1" smtClean="0">
                <a:latin typeface="Eras Bold ITC" pitchFamily="34" charset="0"/>
              </a:rPr>
              <a:t>ular</a:t>
            </a:r>
            <a:r>
              <a:rPr lang="en-US" sz="3000" dirty="0" smtClean="0">
                <a:latin typeface="Eras Bold ITC" pitchFamily="34" charset="0"/>
              </a:rPr>
              <a:t> </a:t>
            </a:r>
            <a:r>
              <a:rPr lang="en-US" sz="3000" dirty="0" err="1" smtClean="0">
                <a:latin typeface="Eras Bold ITC" pitchFamily="34" charset="0"/>
              </a:rPr>
              <a:t>dalam</a:t>
            </a:r>
            <a:r>
              <a:rPr lang="en-US" sz="3000" dirty="0" smtClean="0">
                <a:latin typeface="Eras Bold ITC" pitchFamily="34" charset="0"/>
              </a:rPr>
              <a:t> </a:t>
            </a:r>
            <a:r>
              <a:rPr lang="en-US" sz="3000" dirty="0" err="1" smtClean="0">
                <a:latin typeface="Eras Bold ITC" pitchFamily="34" charset="0"/>
              </a:rPr>
              <a:t>Kejadian</a:t>
            </a:r>
            <a:r>
              <a:rPr lang="en-US" sz="3000" dirty="0" smtClean="0">
                <a:latin typeface="Eras Bold ITC" pitchFamily="34" charset="0"/>
              </a:rPr>
              <a:t> 3, yang </a:t>
            </a:r>
            <a:r>
              <a:rPr lang="en-US" sz="3000" dirty="0" err="1" smtClean="0">
                <a:latin typeface="Eras Bold ITC" pitchFamily="34" charset="0"/>
              </a:rPr>
              <a:t>telah</a:t>
            </a:r>
            <a:r>
              <a:rPr lang="en-US" sz="3000" dirty="0">
                <a:latin typeface="Eras Bold ITC" pitchFamily="34" charset="0"/>
              </a:rPr>
              <a:t> </a:t>
            </a:r>
            <a:r>
              <a:rPr lang="en-US" sz="3000" dirty="0" err="1" smtClean="0">
                <a:latin typeface="Eras Bold ITC" pitchFamily="34" charset="0"/>
              </a:rPr>
              <a:t>menggoda</a:t>
            </a:r>
            <a:r>
              <a:rPr lang="en-US" sz="3000" dirty="0" smtClean="0">
                <a:latin typeface="Eras Bold ITC" pitchFamily="34" charset="0"/>
              </a:rPr>
              <a:t> </a:t>
            </a:r>
            <a:r>
              <a:rPr lang="en-US" sz="3000" dirty="0" err="1" smtClean="0">
                <a:latin typeface="Eras Bold ITC" pitchFamily="34" charset="0"/>
              </a:rPr>
              <a:t>Hawa</a:t>
            </a:r>
            <a:r>
              <a:rPr lang="en-US" sz="3000" dirty="0" smtClean="0">
                <a:latin typeface="Eras Bold ITC" pitchFamily="34" charset="0"/>
              </a:rPr>
              <a:t>?  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Berlin Sans FB" pitchFamily="34" charset="0"/>
              </a:rPr>
              <a:t>Kitab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Suci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mengidentifikasi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ular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sebagai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musuh</a:t>
            </a:r>
            <a:r>
              <a:rPr lang="en-US" sz="2800" dirty="0" smtClean="0">
                <a:latin typeface="Berlin Sans FB" pitchFamily="34" charset="0"/>
              </a:rPr>
              <a:t> Allah [</a:t>
            </a:r>
            <a:r>
              <a:rPr lang="en-US" sz="2800" dirty="0" err="1" smtClean="0">
                <a:latin typeface="Berlin Sans FB" pitchFamily="34" charset="0"/>
              </a:rPr>
              <a:t>Yesaya</a:t>
            </a:r>
            <a:r>
              <a:rPr lang="en-US" sz="2800" dirty="0" smtClean="0">
                <a:latin typeface="Berlin Sans FB" pitchFamily="34" charset="0"/>
              </a:rPr>
              <a:t> 27:1].  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Berlin Sans FB" pitchFamily="34" charset="0"/>
              </a:rPr>
              <a:t>Secara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eksplisit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ular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disebut</a:t>
            </a:r>
            <a:r>
              <a:rPr lang="en-US" sz="2800" dirty="0" smtClean="0">
                <a:latin typeface="Berlin Sans FB" pitchFamily="34" charset="0"/>
              </a:rPr>
              <a:t> "</a:t>
            </a:r>
            <a:r>
              <a:rPr lang="en-US" sz="2800" dirty="0" err="1" smtClean="0">
                <a:latin typeface="Berlin Sans FB" pitchFamily="34" charset="0"/>
              </a:rPr>
              <a:t>lblis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Setan</a:t>
            </a:r>
            <a:r>
              <a:rPr lang="en-US" sz="2800" dirty="0" smtClean="0">
                <a:latin typeface="Berlin Sans FB" pitchFamily="34" charset="0"/>
              </a:rPr>
              <a:t>" [</a:t>
            </a:r>
            <a:r>
              <a:rPr lang="en-US" sz="2800" dirty="0" err="1" smtClean="0">
                <a:latin typeface="Berlin Sans FB" pitchFamily="34" charset="0"/>
              </a:rPr>
              <a:t>Wahyu</a:t>
            </a:r>
            <a:r>
              <a:rPr lang="en-US" sz="2800" dirty="0" smtClean="0">
                <a:latin typeface="Berlin Sans FB" pitchFamily="34" charset="0"/>
              </a:rPr>
              <a:t> 12:9].   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Di </a:t>
            </a:r>
            <a:r>
              <a:rPr lang="en-US" sz="2800" dirty="0" err="1" smtClean="0">
                <a:latin typeface="Berlin Sans FB" pitchFamily="34" charset="0"/>
              </a:rPr>
              <a:t>Timur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Dekat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kuno</a:t>
            </a:r>
            <a:r>
              <a:rPr lang="en-US" sz="2800" dirty="0" smtClean="0">
                <a:latin typeface="Berlin Sans FB" pitchFamily="34" charset="0"/>
              </a:rPr>
              <a:t>, </a:t>
            </a:r>
            <a:r>
              <a:rPr lang="en-US" sz="2800" dirty="0" err="1" smtClean="0">
                <a:latin typeface="Berlin Sans FB" pitchFamily="34" charset="0"/>
              </a:rPr>
              <a:t>ular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itu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memersonifikasikan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sebuah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kekuatan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jahat</a:t>
            </a:r>
            <a:r>
              <a:rPr lang="en-US" sz="2800" dirty="0" smtClean="0">
                <a:latin typeface="Berlin Sans FB" pitchFamily="34" charset="0"/>
              </a:rPr>
              <a:t>.   </a:t>
            </a:r>
            <a:endParaRPr lang="en-US" sz="2800" dirty="0">
              <a:latin typeface="Berlin Sans FB" pitchFamily="34" charset="0"/>
            </a:endParaRPr>
          </a:p>
        </p:txBody>
      </p:sp>
      <p:pic>
        <p:nvPicPr>
          <p:cNvPr id="24578" name="Picture 2" descr="Jatuhnya Adam dan Hawa. Wahyu kepada Adam — 1 | by Yacob Wijaya |  Deuteronomi | Medium"/>
          <p:cNvPicPr>
            <a:picLocks noChangeAspect="1" noChangeArrowheads="1"/>
          </p:cNvPicPr>
          <p:nvPr/>
        </p:nvPicPr>
        <p:blipFill>
          <a:blip r:embed="rId4"/>
          <a:srcRect l="35443" r="20675"/>
          <a:stretch>
            <a:fillRect/>
          </a:stretch>
        </p:blipFill>
        <p:spPr bwMode="auto">
          <a:xfrm>
            <a:off x="6781800" y="2286000"/>
            <a:ext cx="1981200" cy="3962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3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79216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latin typeface="Bernard MT Condensed" pitchFamily="18" charset="0"/>
              </a:rPr>
              <a:t/>
            </a:r>
            <a:br>
              <a:rPr lang="en-US" sz="3200" dirty="0" smtClean="0">
                <a:latin typeface="Bernard MT Condensed" pitchFamily="18" charset="0"/>
              </a:rPr>
            </a:br>
            <a:r>
              <a:rPr lang="en-US" sz="3200" dirty="0" smtClean="0">
                <a:latin typeface="Bernard MT Condensed" pitchFamily="18" charset="0"/>
              </a:rPr>
              <a:t>Ellen G. White, Alfa </a:t>
            </a:r>
            <a:r>
              <a:rPr lang="en-US" sz="3200" dirty="0" err="1" smtClean="0">
                <a:latin typeface="Bernard MT Condensed" pitchFamily="18" charset="0"/>
              </a:rPr>
              <a:t>dan</a:t>
            </a:r>
            <a:r>
              <a:rPr lang="en-US" sz="3200" dirty="0" smtClean="0">
                <a:latin typeface="Bernard MT Condensed" pitchFamily="18" charset="0"/>
              </a:rPr>
              <a:t> Omega, </a:t>
            </a:r>
            <a:r>
              <a:rPr lang="en-US" sz="3200" dirty="0" err="1" smtClean="0">
                <a:latin typeface="Bernard MT Condensed" pitchFamily="18" charset="0"/>
              </a:rPr>
              <a:t>jld</a:t>
            </a:r>
            <a:r>
              <a:rPr lang="en-US" sz="3200" dirty="0" smtClean="0">
                <a:latin typeface="Bernard MT Condensed" pitchFamily="18" charset="0"/>
              </a:rPr>
              <a:t>. 1, </a:t>
            </a:r>
            <a:r>
              <a:rPr lang="en-US" sz="3200" dirty="0" err="1" smtClean="0">
                <a:latin typeface="Bernard MT Condensed" pitchFamily="18" charset="0"/>
              </a:rPr>
              <a:t>hlm</a:t>
            </a:r>
            <a:r>
              <a:rPr lang="en-US" sz="3200" dirty="0" smtClean="0">
                <a:latin typeface="Bernard MT Condensed" pitchFamily="18" charset="0"/>
              </a:rPr>
              <a:t>. 48</a:t>
            </a:r>
            <a:br>
              <a:rPr lang="en-US" sz="3200" dirty="0" smtClean="0">
                <a:latin typeface="Bernard MT Condensed" pitchFamily="18" charset="0"/>
              </a:rPr>
            </a:br>
            <a:endParaRPr lang="en-US" sz="32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64770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600" dirty="0">
                <a:solidFill>
                  <a:schemeClr val="bg1"/>
                </a:solidFill>
              </a:rPr>
              <a:t>	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“Agar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supaya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dapat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melaksanakan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pekerjaannya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tanpa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kelihatan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Setan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telah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memilih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menggunakan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ular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sebagai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alatnya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satu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alat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tersembunyi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telah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disesuaikan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dengan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usaha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Comic Sans MS" pitchFamily="66" charset="0"/>
              </a:rPr>
              <a:t>penipuannya</a:t>
            </a:r>
            <a:r>
              <a:rPr lang="en-US" sz="2600" dirty="0" smtClean="0">
                <a:solidFill>
                  <a:schemeClr val="bg1"/>
                </a:solidFill>
                <a:latin typeface="Eras Demi ITC" pitchFamily="34" charset="0"/>
              </a:rPr>
              <a:t>.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Pada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waktu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itu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ular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adalah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salah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seekor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makhluk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yang paling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cerdik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dan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paling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indah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di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bumi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ini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.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Dia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mempunyai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sayap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dan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bilamana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terbang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di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udara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ia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memberikan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satu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penampilan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yang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berkilauan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serta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memiliki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warna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keemasan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yang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indah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dan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Eras Demi ITC" pitchFamily="34" charset="0"/>
              </a:rPr>
              <a:t>menarik</a:t>
            </a:r>
            <a:r>
              <a:rPr lang="en-US" sz="2600" dirty="0" smtClean="0">
                <a:solidFill>
                  <a:srgbClr val="FFFF00"/>
                </a:solidFill>
                <a:latin typeface="Eras Demi ITC" pitchFamily="34" charset="0"/>
              </a:rPr>
              <a:t>.”</a:t>
            </a:r>
            <a:endParaRPr lang="en-US" sz="2600" dirty="0">
              <a:solidFill>
                <a:srgbClr val="FFFF00"/>
              </a:solidFill>
              <a:latin typeface="Eras Demi ITC" pitchFamily="34" charset="0"/>
            </a:endParaRPr>
          </a:p>
        </p:txBody>
      </p:sp>
      <p:pic>
        <p:nvPicPr>
          <p:cNvPr id="10242" name="Picture 2" descr="Pin on Pioners S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082800"/>
            <a:ext cx="2581275" cy="3441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554162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Iblis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adalah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makhluk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literal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atau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nyata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dan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bukan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hanya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simbol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retoris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atau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prinsip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abstrak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untuk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menggambarkan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sisi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jahat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atau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sisi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gelap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Bagaimana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cara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ular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atau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Iblis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menggoda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Hawa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?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Kejadian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3:1, 2 </a:t>
            </a:r>
            <a:r>
              <a:rPr lang="en-US" sz="2400" dirty="0" err="1" smtClean="0">
                <a:solidFill>
                  <a:srgbClr val="FFFF00"/>
                </a:solidFill>
                <a:latin typeface="Eras Demi ITC" pitchFamily="34" charset="0"/>
              </a:rPr>
              <a:t>Korintus</a:t>
            </a:r>
            <a:r>
              <a:rPr lang="en-US" sz="2400" dirty="0" smtClean="0">
                <a:solidFill>
                  <a:srgbClr val="FFFF00"/>
                </a:solidFill>
                <a:latin typeface="Eras Demi ITC" pitchFamily="34" charset="0"/>
              </a:rPr>
              <a:t> 11:3</a:t>
            </a:r>
            <a:endParaRPr lang="en-US" sz="2400" dirty="0">
              <a:solidFill>
                <a:srgbClr val="FFFF00"/>
              </a:solidFill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876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Bahnschrift SemiBold Condensed" pitchFamily="34" charset="0"/>
              </a:rPr>
              <a:t>Ular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itu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tidak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menampilkan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dirinya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sebagai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musuh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Tuhan</a:t>
            </a:r>
            <a:r>
              <a:rPr lang="en-US" sz="2800" dirty="0" smtClean="0">
                <a:latin typeface="Bahnschrift SemiBold Condensed" pitchFamily="34" charset="0"/>
              </a:rPr>
              <a:t>. </a:t>
            </a:r>
            <a:r>
              <a:rPr lang="en-US" sz="2800" dirty="0" err="1" smtClean="0">
                <a:latin typeface="Bahnschrift SemiBold Condensed" pitchFamily="34" charset="0"/>
              </a:rPr>
              <a:t>Sebaliknya</a:t>
            </a:r>
            <a:r>
              <a:rPr lang="en-US" sz="2800" dirty="0" smtClean="0">
                <a:latin typeface="Bahnschrift SemiBold Condensed" pitchFamily="34" charset="0"/>
              </a:rPr>
              <a:t>, </a:t>
            </a:r>
            <a:r>
              <a:rPr lang="en-US" sz="2800" dirty="0" err="1" smtClean="0">
                <a:latin typeface="Bahnschrift SemiBold Condensed" pitchFamily="34" charset="0"/>
              </a:rPr>
              <a:t>ular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itu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mengacu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pada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firman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Tuhan</a:t>
            </a:r>
            <a:r>
              <a:rPr lang="en-US" sz="2800" dirty="0" smtClean="0">
                <a:latin typeface="Bahnschrift SemiBold Condensed" pitchFamily="34" charset="0"/>
              </a:rPr>
              <a:t>, yang </a:t>
            </a:r>
            <a:r>
              <a:rPr lang="en-US" sz="2800" dirty="0" err="1" smtClean="0">
                <a:latin typeface="Bahnschrift SemiBold Condensed" pitchFamily="34" charset="0"/>
              </a:rPr>
              <a:t>dia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ulangi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sepertinya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dia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dukung</a:t>
            </a:r>
            <a:r>
              <a:rPr lang="en-US" sz="2800" dirty="0" smtClean="0">
                <a:latin typeface="Bahnschrift SemiBold Condensed" pitchFamily="34" charset="0"/>
              </a:rPr>
              <a:t>. </a:t>
            </a:r>
            <a:r>
              <a:rPr lang="en-US" sz="2800" dirty="0" err="1" smtClean="0">
                <a:latin typeface="Bahnschrift SemiBold Condensed" pitchFamily="34" charset="0"/>
              </a:rPr>
              <a:t>Artinya</a:t>
            </a:r>
            <a:r>
              <a:rPr lang="en-US" sz="2800" dirty="0" smtClean="0">
                <a:latin typeface="Bahnschrift SemiBold Condensed" pitchFamily="34" charset="0"/>
              </a:rPr>
              <a:t>, </a:t>
            </a:r>
            <a:r>
              <a:rPr lang="en-US" sz="2800" dirty="0" err="1" smtClean="0">
                <a:latin typeface="Bahnschrift SemiBold Condensed" pitchFamily="34" charset="0"/>
              </a:rPr>
              <a:t>sejak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awal</a:t>
            </a:r>
            <a:r>
              <a:rPr lang="en-US" sz="2800" dirty="0" smtClean="0">
                <a:latin typeface="Bahnschrift SemiBold Condensed" pitchFamily="34" charset="0"/>
              </a:rPr>
              <a:t>, </a:t>
            </a:r>
            <a:r>
              <a:rPr lang="en-US" sz="2800" dirty="0" err="1" smtClean="0">
                <a:latin typeface="Bahnschrift SemiBold Condensed" pitchFamily="34" charset="0"/>
              </a:rPr>
              <a:t>kita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dapat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melihat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bahwa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Iblis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suka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mengutip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dari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firman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Tuhan</a:t>
            </a:r>
            <a:r>
              <a:rPr lang="en-US" sz="2800" dirty="0" smtClean="0">
                <a:latin typeface="Bahnschrift SemiBold Condensed" pitchFamily="34" charset="0"/>
              </a:rPr>
              <a:t>, </a:t>
            </a:r>
            <a:r>
              <a:rPr lang="en-US" sz="2800" dirty="0" err="1" smtClean="0">
                <a:latin typeface="Bahnschrift SemiBold Condensed" pitchFamily="34" charset="0"/>
              </a:rPr>
              <a:t>seperti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halnya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saat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ia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mencobai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Tuhan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Yesus</a:t>
            </a:r>
            <a:r>
              <a:rPr lang="en-US" sz="2800" dirty="0" smtClean="0">
                <a:latin typeface="Bahnschrift SemiBold Condensed" pitchFamily="34" charset="0"/>
              </a:rPr>
              <a:t> [</a:t>
            </a:r>
            <a:r>
              <a:rPr lang="en-US" sz="2800" dirty="0" err="1" smtClean="0">
                <a:latin typeface="Bahnschrift SemiBold Condensed" pitchFamily="34" charset="0"/>
              </a:rPr>
              <a:t>Matius</a:t>
            </a:r>
            <a:r>
              <a:rPr lang="en-US" sz="2800" dirty="0" smtClean="0">
                <a:latin typeface="Bahnschrift SemiBold Condensed" pitchFamily="34" charset="0"/>
              </a:rPr>
              <a:t> 4:6].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Bahnschrift SemiBold Condensed" pitchFamily="34" charset="0"/>
              </a:rPr>
              <a:t>Ular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tidak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langsung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membantah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wanita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itu</a:t>
            </a:r>
            <a:r>
              <a:rPr lang="en-US" sz="2800" dirty="0" smtClean="0">
                <a:latin typeface="Bahnschrift SemiBold Condensed" pitchFamily="34" charset="0"/>
              </a:rPr>
              <a:t>, </a:t>
            </a:r>
            <a:r>
              <a:rPr lang="en-US" sz="2800" dirty="0" err="1" smtClean="0">
                <a:latin typeface="Bahnschrift SemiBold Condensed" pitchFamily="34" charset="0"/>
              </a:rPr>
              <a:t>tetapi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dia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mengajukan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pertanyaan</a:t>
            </a:r>
            <a:r>
              <a:rPr lang="en-US" sz="2800" dirty="0" smtClean="0">
                <a:latin typeface="Bahnschrift SemiBold Condensed" pitchFamily="34" charset="0"/>
              </a:rPr>
              <a:t> yang </a:t>
            </a:r>
            <a:r>
              <a:rPr lang="en-US" sz="2800" dirty="0" err="1" smtClean="0">
                <a:latin typeface="Bahnschrift SemiBold Condensed" pitchFamily="34" charset="0"/>
              </a:rPr>
              <a:t>menyiratkan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bahwa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dia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percaya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pada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apa</a:t>
            </a:r>
            <a:r>
              <a:rPr lang="en-US" sz="2800" dirty="0" smtClean="0">
                <a:latin typeface="Bahnschrift SemiBold Condensed" pitchFamily="34" charset="0"/>
              </a:rPr>
              <a:t> yang </a:t>
            </a:r>
            <a:r>
              <a:rPr lang="en-US" sz="2800" dirty="0" err="1" smtClean="0">
                <a:latin typeface="Bahnschrift SemiBold Condensed" pitchFamily="34" charset="0"/>
              </a:rPr>
              <a:t>Tuhan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telah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katakan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kepada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mereka</a:t>
            </a:r>
            <a:r>
              <a:rPr lang="en-US" sz="2800" dirty="0" smtClean="0">
                <a:latin typeface="Bahnschrift SemiBold Condensed" pitchFamily="34" charset="0"/>
              </a:rPr>
              <a:t>. </a:t>
            </a:r>
            <a:r>
              <a:rPr lang="en-US" sz="2800" dirty="0" err="1" smtClean="0">
                <a:latin typeface="Bahnschrift SemiBold Condensed" pitchFamily="34" charset="0"/>
              </a:rPr>
              <a:t>Dia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bertanya</a:t>
            </a:r>
            <a:r>
              <a:rPr lang="en-US" sz="2800" dirty="0" smtClean="0">
                <a:latin typeface="Bahnschrift SemiBold Condensed" pitchFamily="34" charset="0"/>
              </a:rPr>
              <a:t>: "</a:t>
            </a:r>
            <a:r>
              <a:rPr lang="en-US" sz="2800" dirty="0" err="1" smtClean="0">
                <a:latin typeface="Bahnschrift SemiBold Condensed" pitchFamily="34" charset="0"/>
              </a:rPr>
              <a:t>Tentulah</a:t>
            </a:r>
            <a:r>
              <a:rPr lang="en-US" sz="2800" dirty="0" smtClean="0">
                <a:latin typeface="Bahnschrift SemiBold Condensed" pitchFamily="34" charset="0"/>
              </a:rPr>
              <a:t> Allah </a:t>
            </a:r>
            <a:r>
              <a:rPr lang="en-US" sz="2800" dirty="0" err="1" smtClean="0">
                <a:latin typeface="Bahnschrift SemiBold Condensed" pitchFamily="34" charset="0"/>
              </a:rPr>
              <a:t>berfirman</a:t>
            </a:r>
            <a:r>
              <a:rPr lang="en-US" sz="2800" dirty="0" smtClean="0">
                <a:latin typeface="Bahnschrift SemiBold Condensed" pitchFamily="34" charset="0"/>
              </a:rPr>
              <a:t>..." [</a:t>
            </a:r>
            <a:r>
              <a:rPr lang="en-US" sz="2800" dirty="0" err="1" smtClean="0">
                <a:latin typeface="Bahnschrift SemiBold Condensed" pitchFamily="34" charset="0"/>
              </a:rPr>
              <a:t>Kejadian</a:t>
            </a:r>
            <a:r>
              <a:rPr lang="en-US" sz="2800" dirty="0" smtClean="0">
                <a:latin typeface="Bahnschrift SemiBold Condensed" pitchFamily="34" charset="0"/>
              </a:rPr>
              <a:t> 3:1]? </a:t>
            </a:r>
            <a:r>
              <a:rPr lang="en-US" sz="2800" dirty="0" err="1" smtClean="0">
                <a:latin typeface="Bahnschrift SemiBold Condensed" pitchFamily="34" charset="0"/>
              </a:rPr>
              <a:t>Jadi</a:t>
            </a:r>
            <a:r>
              <a:rPr lang="en-US" sz="2800" dirty="0" smtClean="0">
                <a:latin typeface="Bahnschrift SemiBold Condensed" pitchFamily="34" charset="0"/>
              </a:rPr>
              <a:t>, </a:t>
            </a:r>
            <a:r>
              <a:rPr lang="en-US" sz="2800" dirty="0" err="1" smtClean="0">
                <a:latin typeface="Bahnschrift SemiBold Condensed" pitchFamily="34" charset="0"/>
              </a:rPr>
              <a:t>bahkan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dari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awal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kita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bisa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melihat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betapa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licik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culasnya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makhluk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ini</a:t>
            </a:r>
            <a:r>
              <a:rPr lang="en-US" sz="2800" dirty="0" smtClean="0">
                <a:latin typeface="Bahnschrift SemiBold Condensed" pitchFamily="34" charset="0"/>
              </a:rPr>
              <a:t>. Dan </a:t>
            </a:r>
            <a:r>
              <a:rPr lang="en-US" sz="2800" dirty="0" err="1" smtClean="0">
                <a:latin typeface="Bahnschrift SemiBold Condensed" pitchFamily="34" charset="0"/>
              </a:rPr>
              <a:t>dia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berhasil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memperdayai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Hawa</a:t>
            </a:r>
            <a:r>
              <a:rPr lang="en-US" sz="2800" dirty="0" smtClean="0">
                <a:latin typeface="Bahnschrift SemiBold Condensed" pitchFamily="34" charset="0"/>
              </a:rPr>
              <a:t>.</a:t>
            </a:r>
            <a:endParaRPr lang="en-US" sz="2800" dirty="0"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1"/>
            <a:ext cx="8763000" cy="4953000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Supaya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kita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tidak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mudah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untuk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diperdayai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oleh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ular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atau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Iblis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kita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harus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mengenakan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seluruh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perlengkapan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senjata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Allah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Efesus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6:11 “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Kenakanlah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seluruh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perlengkapan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senjata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Allah,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supaya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kamu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dapat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bertahan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melawan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tipu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muslihat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ill Sans Ultra Bold Condensed" pitchFamily="34" charset="0"/>
              </a:rPr>
              <a:t>Iblis</a:t>
            </a:r>
            <a:r>
              <a:rPr lang="en-US" dirty="0" smtClean="0">
                <a:solidFill>
                  <a:srgbClr val="FFFF00"/>
                </a:solidFill>
                <a:latin typeface="Gill Sans Ultra Bold Condensed" pitchFamily="34" charset="0"/>
              </a:rPr>
              <a:t>.”</a:t>
            </a:r>
            <a:endParaRPr lang="en-US" dirty="0">
              <a:solidFill>
                <a:srgbClr val="FFFF00"/>
              </a:solidFill>
              <a:latin typeface="Gill Sans Ultra Bold Condensed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588"/>
            <a:ext cx="9167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88"/>
            <a:ext cx="5760640" cy="169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Impact" pitchFamily="34" charset="0"/>
              </a:rPr>
              <a:t>BUAH TERLARANG</a:t>
            </a:r>
            <a:r>
              <a:rPr lang="en-US" sz="3200" dirty="0">
                <a:solidFill>
                  <a:srgbClr val="FFFF00"/>
                </a:solidFill>
                <a:latin typeface="Impact" pitchFamily="34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Impact" pitchFamily="34" charset="0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Bernard MT Condensed" pitchFamily="18" charset="0"/>
              </a:rPr>
              <a:t>Senin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, 4 April 2022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05000"/>
            <a:ext cx="6248400" cy="47244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Kejadian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2:16-17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Lalu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TUHAN Allah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memberi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perintah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ini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kepada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manusia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: "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Semua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pohon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dalam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taman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ini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boleh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kaumakan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buahnya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dengan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bebas,tetapi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pohon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pengetahuan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tentang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baik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jahat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itu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janganlah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kaumakan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buahnya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sebab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pada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hari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engkau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memakannya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pastilah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engkau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mati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."</a:t>
            </a:r>
            <a:endParaRPr lang="en-US" dirty="0">
              <a:solidFill>
                <a:schemeClr val="bg1"/>
              </a:solidFill>
              <a:latin typeface="Bahnschrift SemiBold Condensed" pitchFamily="34" charset="0"/>
            </a:endParaRPr>
          </a:p>
        </p:txBody>
      </p:sp>
      <p:pic>
        <p:nvPicPr>
          <p:cNvPr id="8" name="Picture 2" descr="OPINION: How the Bible works – Cranbrook Daily Townsma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874"/>
          <a:stretch/>
        </p:blipFill>
        <p:spPr bwMode="auto">
          <a:xfrm>
            <a:off x="107504" y="3112903"/>
            <a:ext cx="2826304" cy="2239750"/>
          </a:xfrm>
          <a:prstGeom prst="teardrop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803" b="13132"/>
          <a:stretch/>
        </p:blipFill>
        <p:spPr bwMode="auto">
          <a:xfrm>
            <a:off x="-6351" y="0"/>
            <a:ext cx="9143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Eras Bold ITC" pitchFamily="34" charset="0"/>
              </a:rPr>
              <a:t>Kejadian</a:t>
            </a:r>
            <a:r>
              <a:rPr lang="en-US" dirty="0" smtClean="0">
                <a:solidFill>
                  <a:srgbClr val="FFFF00"/>
                </a:solidFill>
                <a:latin typeface="Eras Bold ITC" pitchFamily="34" charset="0"/>
              </a:rPr>
              <a:t> 3:1</a:t>
            </a:r>
            <a:endParaRPr lang="en-US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Adapun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ular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ialah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yang paling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cerdik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dari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segala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binatang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di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darat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dijadikan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oleh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TUHAN Allah.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Ular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itu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berkata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kepada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perempuan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itu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: "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Tentulah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Allah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berfirman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Semua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pohon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dalam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taman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ini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jangan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kamu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makan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buahnya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Eras Demi ITC" pitchFamily="34" charset="0"/>
              </a:rPr>
              <a:t>bukan</a:t>
            </a:r>
            <a:r>
              <a:rPr lang="en-US" dirty="0" smtClean="0">
                <a:solidFill>
                  <a:schemeClr val="bg1"/>
                </a:solidFill>
                <a:latin typeface="Eras Demi ITC" pitchFamily="34" charset="0"/>
              </a:rPr>
              <a:t>?"</a:t>
            </a:r>
            <a:endParaRPr lang="en-US" dirty="0">
              <a:solidFill>
                <a:schemeClr val="bg1"/>
              </a:solidFill>
              <a:latin typeface="Eras Demi IT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1185</Words>
  <Application>Microsoft Office PowerPoint</Application>
  <PresentationFormat>On-screen Show (4:3)</PresentationFormat>
  <Paragraphs>86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KEJADIAN 3:15</vt:lpstr>
      <vt:lpstr>Slide 3</vt:lpstr>
      <vt:lpstr>U L A R Minggu, 3 April 2022</vt:lpstr>
      <vt:lpstr> Ellen G. White, Alfa dan Omega, jld. 1, hlm. 48 </vt:lpstr>
      <vt:lpstr>Iblis adalah makhluk literal atau nyata dan bukan hanya simbol retoris atau prinsip abstrak untuk menggambarkan sisi jahat atau sisi gelap. Bagaimana cara ular atau Iblis menggoda Hawa? Kejadian 3:1, 2 Korintus 11:3</vt:lpstr>
      <vt:lpstr>Slide 7</vt:lpstr>
      <vt:lpstr>BUAH TERLARANG Senin, 4 April 2022</vt:lpstr>
      <vt:lpstr>Kejadian 3:1</vt:lpstr>
      <vt:lpstr>Slide 10</vt:lpstr>
      <vt:lpstr>Serangan Iblis menyangkut 2 masalah:</vt:lpstr>
      <vt:lpstr>Apakah dampak yang ditimbulkan dari dua argumen Iblis ini terhadap Hawa pada saat itu dan umat manusia pada masa kini</vt:lpstr>
      <vt:lpstr>Yohanes 8:44</vt:lpstr>
      <vt:lpstr>BERSEMBUNYI DARI TUHAN Selasa, 5 April 2022</vt:lpstr>
      <vt:lpstr>Apa motivasi di balik pertanyaan-pertanyaan Tuhan kepada Adam dan Hawa setelah mereka berdosa?</vt:lpstr>
      <vt:lpstr>Bagaimana dosa mempengaruhi Adam dan Hawa  dan juga kita? Kejadian 3:7-13</vt:lpstr>
      <vt:lpstr>Bagaimana dosa mempengaruhi Adam dan Hawa  dan juga kita? Kejadian 3:7-13</vt:lpstr>
      <vt:lpstr>Slide 18</vt:lpstr>
      <vt:lpstr>N A S I B   U L A R Rabu, 6 April 2022</vt:lpstr>
      <vt:lpstr>Ular adalah satu-satunya makhluk yang dikutuk, Allah menjatuhkan penghakiman kepadanya, nasibnya ditentukan:</vt:lpstr>
      <vt:lpstr>Slide 21</vt:lpstr>
      <vt:lpstr>Slide 22</vt:lpstr>
      <vt:lpstr>Slide 23</vt:lpstr>
      <vt:lpstr>N A S I B   M A N U S I A Kamis, 7 April 2022</vt:lpstr>
      <vt:lpstr>Kejatuhan Adam dan Hawa membawa beberapa akibat berikut  [Kejadian 3:15-24]: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KEJATUHAN</dc:title>
  <dc:creator>daniel siswanto</dc:creator>
  <cp:lastModifiedBy>daniel siswanto</cp:lastModifiedBy>
  <cp:revision>26</cp:revision>
  <dcterms:created xsi:type="dcterms:W3CDTF">2022-04-04T09:19:04Z</dcterms:created>
  <dcterms:modified xsi:type="dcterms:W3CDTF">2022-04-07T23:01:03Z</dcterms:modified>
</cp:coreProperties>
</file>