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2" r:id="rId16"/>
    <p:sldId id="2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6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4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1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3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3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5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5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7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E6A7C-2865-4253-BD38-221157FC941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E42EC-C363-4B5A-85D4-085F07D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5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1" r="18388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877272"/>
            <a:ext cx="9144000" cy="79208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Pelajaran</a:t>
            </a:r>
            <a:r>
              <a:rPr lang="en-US" sz="2000" dirty="0" smtClean="0">
                <a:solidFill>
                  <a:schemeClr val="bg1"/>
                </a:solidFill>
                <a:latin typeface="Bahnschrift SemiBold Condensed" pitchFamily="34" charset="0"/>
              </a:rPr>
              <a:t> Ke-1, </a:t>
            </a:r>
            <a:r>
              <a:rPr lang="en-US" sz="2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Triwulan</a:t>
            </a:r>
            <a:r>
              <a:rPr lang="en-US" sz="2000" dirty="0" smtClean="0">
                <a:solidFill>
                  <a:schemeClr val="bg1"/>
                </a:solidFill>
                <a:latin typeface="Bahnschrift SemiBold Condensed" pitchFamily="34" charset="0"/>
              </a:rPr>
              <a:t> II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ahnschrift SemiBold Condensed" pitchFamily="34" charset="0"/>
              </a:rPr>
              <a:t>26 </a:t>
            </a:r>
            <a:r>
              <a:rPr lang="en-US" sz="2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Maret</a:t>
            </a:r>
            <a:r>
              <a:rPr lang="en-US" sz="2000" dirty="0" smtClean="0">
                <a:solidFill>
                  <a:schemeClr val="bg1"/>
                </a:solidFill>
                <a:latin typeface="Bahnschrift SemiBold Condensed" pitchFamily="34" charset="0"/>
              </a:rPr>
              <a:t> – 1 April 2022</a:t>
            </a:r>
            <a:endParaRPr lang="en-US" sz="20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260648"/>
            <a:ext cx="68407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PENCIPTAAN</a:t>
            </a:r>
            <a:endParaRPr lang="en-U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428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8012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sv-SE" sz="3200" dirty="0" smtClean="0">
                <a:solidFill>
                  <a:srgbClr val="FFFF00"/>
                </a:solidFill>
                <a:latin typeface="Berlin Sans FB Demi" pitchFamily="34" charset="0"/>
              </a:rPr>
              <a:t>Apa arti pengulangan frasa "itu baik" di setiap hari dalam kisah penciptaan?</a:t>
            </a:r>
            <a:endParaRPr lang="en-US" sz="32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latin typeface="Bahnschrift SemiBold Condensed" pitchFamily="34" charset="0"/>
              </a:rPr>
              <a:t>Frasa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baik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berarti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bahwa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pekerjaan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Penciptaan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berhasil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pengamatan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bahwa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baik</a:t>
            </a:r>
            <a:r>
              <a:rPr lang="en-US" sz="2800" dirty="0" smtClean="0">
                <a:latin typeface="Bahnschrift SemiBold Condensed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berarti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berhasil</a:t>
            </a:r>
            <a:r>
              <a:rPr lang="en-US" sz="2800" dirty="0" smtClean="0">
                <a:latin typeface="Bahnschrift SemiBold Condensed" pitchFamily="34" charset="0"/>
              </a:rPr>
              <a:t>." </a:t>
            </a:r>
            <a:r>
              <a:rPr lang="en-US" sz="2800" dirty="0" err="1" smtClean="0">
                <a:latin typeface="Bahnschrift SemiBold Condensed" pitchFamily="34" charset="0"/>
              </a:rPr>
              <a:t>Terang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menerangi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1: 4]. </a:t>
            </a:r>
            <a:r>
              <a:rPr lang="en-US" sz="2800" dirty="0" err="1" smtClean="0">
                <a:latin typeface="Bahnschrift SemiBold Condensed" pitchFamily="34" charset="0"/>
              </a:rPr>
              <a:t>Tanaman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menghasilkan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buah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1:12]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seterusnya</a:t>
            </a:r>
            <a:r>
              <a:rPr lang="en-US" sz="28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latin typeface="Bahnschrift SemiBold Condensed" pitchFamily="34" charset="0"/>
              </a:rPr>
              <a:t>Frasa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baik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mengungkapkan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juga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apresiasi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estetika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atas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sesuatu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indah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24:16]. 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latin typeface="Bahnschrift SemiBold Condensed" pitchFamily="34" charset="0"/>
              </a:rPr>
              <a:t>Frasa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baik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berarti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bahwa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ciptaan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bekerja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dengan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baik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indah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sempurna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kejahatan</a:t>
            </a:r>
            <a:r>
              <a:rPr lang="en-US" sz="2800" dirty="0" smtClean="0"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latin typeface="Bahnschrift SemiBold Condensed" pitchFamily="34" charset="0"/>
              </a:rPr>
              <a:t>dalamnya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Dunia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belum</a:t>
            </a:r>
            <a:r>
              <a:rPr lang="en-US" sz="2800" dirty="0" smtClean="0">
                <a:latin typeface="Bahnschrift SemiBold Condensed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seperti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dunia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sekarang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ini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dipengaruhi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oleh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dosa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kematian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  <a:endParaRPr lang="en-US" sz="28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24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04664"/>
            <a:ext cx="5530405" cy="324036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Sementara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teori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evolusi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menyatakan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bahwa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dunia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membentuk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dirinya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sendiri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secara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progresif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melalui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serangkaian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kejadian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disengaja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mulai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kondisi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inferior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hingga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kondisi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superior. </a:t>
            </a:r>
            <a:endParaRPr lang="en-US" sz="28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3861048"/>
            <a:ext cx="8630019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Berlin Sans FB" pitchFamily="34" charset="0"/>
              </a:rPr>
              <a:t>Alkitab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menegaskan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bahwa</a:t>
            </a:r>
            <a:r>
              <a:rPr lang="en-US" sz="2800" dirty="0" smtClean="0">
                <a:latin typeface="Berlin Sans FB" pitchFamily="34" charset="0"/>
              </a:rPr>
              <a:t> Allah </a:t>
            </a:r>
            <a:r>
              <a:rPr lang="en-US" sz="2800" dirty="0" err="1" smtClean="0">
                <a:latin typeface="Berlin Sans FB" pitchFamily="34" charset="0"/>
              </a:rPr>
              <a:t>dengan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sengaja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dan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tiba-tiba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menciptakan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dunia</a:t>
            </a:r>
            <a:r>
              <a:rPr lang="en-US" sz="2800" dirty="0" smtClean="0">
                <a:latin typeface="Berlin Sans FB" pitchFamily="34" charset="0"/>
              </a:rPr>
              <a:t> [</a:t>
            </a:r>
            <a:r>
              <a:rPr lang="en-US" sz="2800" dirty="0" err="1" smtClean="0">
                <a:latin typeface="Berlin Sans FB" pitchFamily="34" charset="0"/>
              </a:rPr>
              <a:t>Kejadian</a:t>
            </a:r>
            <a:r>
              <a:rPr lang="en-US" sz="2800" dirty="0" smtClean="0">
                <a:latin typeface="Berlin Sans FB" pitchFamily="34" charset="0"/>
              </a:rPr>
              <a:t> 1: 1]. </a:t>
            </a:r>
            <a:r>
              <a:rPr lang="en-US" sz="2800" dirty="0" err="1" smtClean="0">
                <a:latin typeface="Berlin Sans FB" pitchFamily="34" charset="0"/>
              </a:rPr>
              <a:t>Tidak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ada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kebetulan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atau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untung-untungan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tentang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semua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itu</a:t>
            </a:r>
            <a:r>
              <a:rPr lang="en-US" sz="2800" dirty="0" smtClean="0">
                <a:latin typeface="Berlin Sans FB" pitchFamily="34" charset="0"/>
              </a:rPr>
              <a:t>. </a:t>
            </a:r>
            <a:r>
              <a:rPr lang="en-US" sz="2800" dirty="0" err="1" smtClean="0">
                <a:latin typeface="Berlin Sans FB" pitchFamily="34" charset="0"/>
              </a:rPr>
              <a:t>Dunia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tidak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muncul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dengan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sendirinya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tetapi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semata-mata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sebagai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hasil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dari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kehendak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dan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Firman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Tuhan</a:t>
            </a:r>
            <a:r>
              <a:rPr lang="en-US" sz="2800" dirty="0" smtClean="0">
                <a:latin typeface="Berlin Sans FB" pitchFamily="34" charset="0"/>
              </a:rPr>
              <a:t> [</a:t>
            </a:r>
            <a:r>
              <a:rPr lang="en-US" sz="2800" dirty="0" err="1" smtClean="0">
                <a:latin typeface="Berlin Sans FB" pitchFamily="34" charset="0"/>
              </a:rPr>
              <a:t>Kejadian</a:t>
            </a:r>
            <a:r>
              <a:rPr lang="en-US" sz="2800" dirty="0" smtClean="0">
                <a:latin typeface="Berlin Sans FB" pitchFamily="34" charset="0"/>
              </a:rPr>
              <a:t> 1:3]. </a:t>
            </a:r>
            <a:endParaRPr lang="en-US" sz="2800" dirty="0">
              <a:latin typeface="Berlin Sans FB" pitchFamily="34" charset="0"/>
            </a:endParaRPr>
          </a:p>
        </p:txBody>
      </p:sp>
      <p:pic>
        <p:nvPicPr>
          <p:cNvPr id="6" name="Picture 4" descr="Never Read the Bible Simply to Know | Desiring Go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9460"/>
          <a:stretch/>
        </p:blipFill>
        <p:spPr bwMode="auto">
          <a:xfrm>
            <a:off x="5493749" y="712006"/>
            <a:ext cx="3425371" cy="2710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88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206" y="5301208"/>
            <a:ext cx="8568952" cy="1152128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Bagi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orang Kristen,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tidak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ruang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teori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evolusi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.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Alkitab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standar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kebenaran</a:t>
            </a:r>
            <a:r>
              <a:rPr lang="en-US" sz="3000" dirty="0" smtClean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0605" y="394490"/>
            <a:ext cx="6552728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Kata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Ibrani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bara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[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ciptakan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]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muncul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di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Alkitab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hanya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dengan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Tuhan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sebagai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subjeknya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itu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menunjukkan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keteguhan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: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Tuhan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berbicara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jadilah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demikian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9213" y="2085220"/>
            <a:ext cx="58605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Bahnschrift SemiBold Condensed" pitchFamily="34" charset="0"/>
              </a:rPr>
              <a:t>Teks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Alkitab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tentang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Penciptaan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memberi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tahu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bahwa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segala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sesuatu</a:t>
            </a:r>
            <a:r>
              <a:rPr lang="en-US" sz="2800" dirty="0" smtClean="0">
                <a:latin typeface="Bahnschrift SemiBold Condensed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dilakukan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waktu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menurut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Pencipta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Sendiri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semuanya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dinilai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sungguh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amat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baik</a:t>
            </a:r>
            <a:r>
              <a:rPr lang="en-US" sz="2800" dirty="0" smtClean="0">
                <a:latin typeface="Bahnschrift SemiBold Condensed" pitchFamily="34" charset="0"/>
              </a:rPr>
              <a:t>" (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1: 31)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semuanya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selesai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termasuk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Sabat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tujuh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selesai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dijadikan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2:1-4a].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47" y="1830308"/>
            <a:ext cx="3078380" cy="361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310168" y="394490"/>
            <a:ext cx="1748645" cy="1569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7436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88"/>
            <a:ext cx="6048672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SABAT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29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44824"/>
            <a:ext cx="6120680" cy="47525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Eras Bold ITC" pitchFamily="34" charset="0"/>
              </a:rPr>
              <a:t>Kejadian</a:t>
            </a:r>
            <a:r>
              <a:rPr lang="en-US" dirty="0">
                <a:latin typeface="Eras Bold ITC" pitchFamily="34" charset="0"/>
              </a:rPr>
              <a:t> 2:2-3 </a:t>
            </a:r>
            <a:endParaRPr lang="en-US" dirty="0" smtClean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Berlin Sans FB" pitchFamily="34" charset="0"/>
              </a:rPr>
              <a:t>Ketika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Allah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ketujuh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menyelesaikan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pekerjaan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dibuat-Nya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berhentilah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ketujuh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segala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pekerjaan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telah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dibuat-Nya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itu.Lalu</a:t>
            </a:r>
            <a:r>
              <a:rPr lang="en-US" sz="2800" dirty="0">
                <a:latin typeface="Berlin Sans FB" pitchFamily="34" charset="0"/>
              </a:rPr>
              <a:t> Allah </a:t>
            </a:r>
            <a:r>
              <a:rPr lang="en-US" sz="2800" dirty="0" err="1">
                <a:latin typeface="Berlin Sans FB" pitchFamily="34" charset="0"/>
              </a:rPr>
              <a:t>memberkati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ketujuh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menguduskannya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karena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berhenti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segala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pekerjaan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penciptaan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telah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dibuat-Nya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.</a:t>
            </a: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6084168" y="2636912"/>
            <a:ext cx="2682080" cy="2948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708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Mengapa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Sabat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hari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ketujuh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terkait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dengan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Penciptaan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?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Kejadian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2:2-3,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Keluaran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20:8-11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844824"/>
            <a:ext cx="70671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Berlin Sans FB" pitchFamily="34" charset="0"/>
              </a:rPr>
              <a:t>Sabat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hari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ketujuh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adalah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ekspresi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dari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iman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kita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bahwa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Tuhan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telah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menyelesaikan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pekerjaan-Nya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pada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saat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itu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latin typeface="Berlin Sans FB" pitchFamily="34" charset="0"/>
              </a:rPr>
              <a:t>dan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bahwa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merasa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itu</a:t>
            </a:r>
            <a:r>
              <a:rPr lang="en-US" dirty="0">
                <a:latin typeface="Berlin Sans FB" pitchFamily="34" charset="0"/>
              </a:rPr>
              <a:t> "</a:t>
            </a:r>
            <a:r>
              <a:rPr lang="en-US" dirty="0" err="1">
                <a:latin typeface="Berlin Sans FB" pitchFamily="34" charset="0"/>
              </a:rPr>
              <a:t>sungguh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amat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baik</a:t>
            </a:r>
            <a:r>
              <a:rPr lang="en-US" dirty="0">
                <a:latin typeface="Berlin Sans FB" pitchFamily="34" charset="0"/>
              </a:rPr>
              <a:t>". </a:t>
            </a:r>
            <a:r>
              <a:rPr lang="en-US" dirty="0" err="1">
                <a:latin typeface="Berlin Sans FB" pitchFamily="34" charset="0"/>
              </a:rPr>
              <a:t>Jadi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memelihara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hari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Sabat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berarti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bergabung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dengan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Tuhan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dalam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pengakuan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akan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nilai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keindahan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ciptaan-Nya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9867" y="2132856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665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310907"/>
            <a:ext cx="685110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Berlin Sans FB" pitchFamily="34" charset="0"/>
              </a:rPr>
              <a:t>Memelihara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Sabat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berarti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mengatakan</a:t>
            </a:r>
            <a:r>
              <a:rPr lang="en-US" dirty="0">
                <a:latin typeface="Berlin Sans FB" pitchFamily="34" charset="0"/>
              </a:rPr>
              <a:t> "</a:t>
            </a:r>
            <a:r>
              <a:rPr lang="en-US" dirty="0" err="1">
                <a:latin typeface="Berlin Sans FB" pitchFamily="34" charset="0"/>
              </a:rPr>
              <a:t>ya</a:t>
            </a:r>
            <a:r>
              <a:rPr lang="en-US" dirty="0">
                <a:latin typeface="Berlin Sans FB" pitchFamily="34" charset="0"/>
              </a:rPr>
              <a:t>" </a:t>
            </a:r>
            <a:r>
              <a:rPr lang="en-US" dirty="0" err="1">
                <a:latin typeface="Berlin Sans FB" pitchFamily="34" charset="0"/>
              </a:rPr>
              <a:t>kepada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penciptaan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Tuhan</a:t>
            </a:r>
            <a:r>
              <a:rPr lang="en-US" dirty="0">
                <a:latin typeface="Berlin Sans FB" pitchFamily="34" charset="0"/>
              </a:rPr>
              <a:t> yang "</a:t>
            </a:r>
            <a:r>
              <a:rPr lang="en-US" dirty="0" err="1">
                <a:latin typeface="Berlin Sans FB" pitchFamily="34" charset="0"/>
              </a:rPr>
              <a:t>sungguh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amat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baik</a:t>
            </a:r>
            <a:r>
              <a:rPr lang="en-US" dirty="0">
                <a:latin typeface="Berlin Sans FB" pitchFamily="34" charset="0"/>
              </a:rPr>
              <a:t>", yang </a:t>
            </a:r>
            <a:r>
              <a:rPr lang="en-US" dirty="0" err="1">
                <a:latin typeface="Berlin Sans FB" pitchFamily="34" charset="0"/>
              </a:rPr>
              <a:t>mencakup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tubuh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fisik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kita</a:t>
            </a:r>
            <a:r>
              <a:rPr lang="en-US" dirty="0">
                <a:latin typeface="Berlin Sans FB" pitchFamily="34" charset="0"/>
              </a:rPr>
              <a:t>. </a:t>
            </a:r>
            <a:r>
              <a:rPr lang="en-US" dirty="0" err="1">
                <a:latin typeface="Berlin Sans FB" pitchFamily="34" charset="0"/>
              </a:rPr>
              <a:t>Dengan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memelihara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hari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Sabat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kita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bersyukur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atas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Penciptaan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Tuhan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Berlin Sans FB" pitchFamily="34" charset="0"/>
              </a:rPr>
              <a:t>yang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mencakup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tubuh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kita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inilah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juga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alasannya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mengapa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kita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merawat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ciptaan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Tuhan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itu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645" y="1988840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705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548680"/>
            <a:ext cx="7416824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Berlin Sans FB" pitchFamily="34" charset="0"/>
              </a:rPr>
              <a:t>Setelah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Kejatuhan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manusia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dalam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dosa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hari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Sabat</a:t>
            </a:r>
            <a:r>
              <a:rPr lang="en-US" sz="2800" dirty="0">
                <a:latin typeface="Berlin Sans FB" pitchFamily="34" charset="0"/>
              </a:rPr>
              <a:t>, di </a:t>
            </a:r>
            <a:r>
              <a:rPr lang="en-US" sz="2800" dirty="0" err="1">
                <a:latin typeface="Berlin Sans FB" pitchFamily="34" charset="0"/>
              </a:rPr>
              <a:t>akhir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pekan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menunjuk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mujizat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keselamatan</a:t>
            </a:r>
            <a:r>
              <a:rPr lang="en-US" sz="2800" dirty="0">
                <a:latin typeface="Berlin Sans FB" pitchFamily="34" charset="0"/>
              </a:rPr>
              <a:t>, yang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terjadi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melalui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mujizat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pencipaan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baru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err="1" smtClean="0">
                <a:latin typeface="Berlin Sans FB" pitchFamily="34" charset="0"/>
              </a:rPr>
              <a:t>Yesaya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65:17, </a:t>
            </a:r>
            <a:r>
              <a:rPr lang="en-US" sz="2800" dirty="0" err="1" smtClean="0">
                <a:latin typeface="Berlin Sans FB" pitchFamily="34" charset="0"/>
              </a:rPr>
              <a:t>Wahyu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11:1]. </a:t>
            </a:r>
            <a:r>
              <a:rPr lang="en-US" sz="2800" dirty="0" err="1">
                <a:latin typeface="Berlin Sans FB" pitchFamily="34" charset="0"/>
              </a:rPr>
              <a:t>Sabat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mengarahkan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kita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harapan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penebusan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err="1">
                <a:latin typeface="Berlin Sans FB" pitchFamily="34" charset="0"/>
              </a:rPr>
              <a:t>Ulangan</a:t>
            </a:r>
            <a:r>
              <a:rPr lang="en-US" sz="2800" dirty="0">
                <a:latin typeface="Berlin Sans FB" pitchFamily="34" charset="0"/>
              </a:rPr>
              <a:t> 5:15]. </a:t>
            </a:r>
            <a:r>
              <a:rPr lang="en-US" sz="2800" dirty="0" err="1">
                <a:latin typeface="Berlin Sans FB" pitchFamily="34" charset="0"/>
              </a:rPr>
              <a:t>Ketika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Yesus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melakukan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banyak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mujizat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penyembuhan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pada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Sabat</a:t>
            </a:r>
            <a:r>
              <a:rPr lang="en-US" sz="2800" dirty="0">
                <a:latin typeface="Berlin Sans FB" pitchFamily="34" charset="0"/>
              </a:rPr>
              <a:t> [Lukas 13:13-16], </a:t>
            </a:r>
            <a:r>
              <a:rPr lang="en-US" sz="2800" dirty="0" err="1">
                <a:latin typeface="Berlin Sans FB" pitchFamily="34" charset="0"/>
              </a:rPr>
              <a:t>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ingin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memberitahu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kita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bahwa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semua</a:t>
            </a:r>
            <a:r>
              <a:rPr lang="en-US" sz="2800" dirty="0">
                <a:latin typeface="Berlin Sans FB" pitchFamily="34" charset="0"/>
              </a:rPr>
              <a:t> rasa </a:t>
            </a:r>
            <a:r>
              <a:rPr lang="en-US" sz="2800" dirty="0" err="1">
                <a:latin typeface="Berlin Sans FB" pitchFamily="34" charset="0"/>
              </a:rPr>
              <a:t>sakit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derita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kematian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saatnya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nanti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berakhir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dunia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baru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diciptakan</a:t>
            </a:r>
            <a:r>
              <a:rPr lang="en-US" sz="2800" dirty="0">
                <a:latin typeface="Berlin Sans FB" pitchFamily="3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Sabat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adalah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tanda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di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akhir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pekan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kemanusiaan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kita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bahwa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penderitaan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pencobaan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dunia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ini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akan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berakhir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.</a:t>
            </a:r>
          </a:p>
          <a:p>
            <a:endParaRPr lang="en-US" sz="2800" dirty="0">
              <a:latin typeface="Berlin Sans FB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6102" y="1700808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107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47" y="980728"/>
            <a:ext cx="538859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Beristirahat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dari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segala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pekerjaan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pada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hari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Sabat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akan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membawa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mengalami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istirahat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keselamatan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miliki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di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dalam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erlin Sans FB Demi" pitchFamily="34" charset="0"/>
              </a:rPr>
              <a:t>Yesus</a:t>
            </a:r>
            <a:r>
              <a:rPr lang="en-US" sz="4000" dirty="0">
                <a:solidFill>
                  <a:schemeClr val="bg1"/>
                </a:solidFill>
                <a:latin typeface="Berlin Sans FB Demi" pitchFamily="3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71" y="1412776"/>
            <a:ext cx="3390899" cy="439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409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88"/>
            <a:ext cx="6048672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PENCIPTAAN MANUSIA</a:t>
            </a:r>
            <a:r>
              <a:rPr lang="fi-FI" sz="3200" dirty="0" smtClean="0">
                <a:solidFill>
                  <a:srgbClr val="FFFF00"/>
                </a:solidFill>
              </a:rPr>
              <a:t/>
            </a:r>
            <a:br>
              <a:rPr lang="fi-FI" sz="3200" dirty="0" smtClean="0">
                <a:solidFill>
                  <a:srgbClr val="FFFF00"/>
                </a:solidFill>
              </a:rPr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Rabu, 30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880209"/>
            <a:ext cx="6059016" cy="475252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latin typeface="Eras Bold ITC" pitchFamily="34" charset="0"/>
              </a:rPr>
              <a:t>Kejadian</a:t>
            </a:r>
            <a:r>
              <a:rPr lang="en-US" sz="2800" dirty="0">
                <a:latin typeface="Eras Bold ITC" pitchFamily="34" charset="0"/>
              </a:rPr>
              <a:t> 1:26-27 </a:t>
            </a:r>
            <a:endParaRPr lang="en-US" sz="2800" dirty="0" smtClean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Bahnschrift SemiBold Condensed" pitchFamily="34" charset="0"/>
              </a:rPr>
              <a:t>Berfirmanlah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Allah: "</a:t>
            </a:r>
            <a:r>
              <a:rPr lang="en-US" sz="2800" dirty="0" err="1">
                <a:latin typeface="Bahnschrift SemiBold Condensed" pitchFamily="34" charset="0"/>
              </a:rPr>
              <a:t>Baiklah</a:t>
            </a:r>
            <a:r>
              <a:rPr lang="en-US" sz="2800" dirty="0">
                <a:latin typeface="Bahnschrift SemiBold Condensed" pitchFamily="34" charset="0"/>
              </a:rPr>
              <a:t> Kita </a:t>
            </a:r>
            <a:r>
              <a:rPr lang="en-US" sz="2800" dirty="0" err="1">
                <a:latin typeface="Bahnschrift SemiBold Condensed" pitchFamily="34" charset="0"/>
              </a:rPr>
              <a:t>menjadikan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manusia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menurut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gambar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rupa</a:t>
            </a:r>
            <a:r>
              <a:rPr lang="en-US" sz="2800" dirty="0">
                <a:latin typeface="Bahnschrift SemiBold Condensed" pitchFamily="34" charset="0"/>
              </a:rPr>
              <a:t> Kita, </a:t>
            </a:r>
            <a:r>
              <a:rPr lang="en-US" sz="2800" dirty="0" err="1">
                <a:latin typeface="Bahnschrift SemiBold Condensed" pitchFamily="34" charset="0"/>
              </a:rPr>
              <a:t>supaya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mereka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berkuasa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atas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ikan-ikan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laut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burung-burung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udara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atas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ternak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atas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seluruh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bumi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atas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segala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binatang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melata</a:t>
            </a:r>
            <a:r>
              <a:rPr lang="en-US" sz="2800" dirty="0">
                <a:latin typeface="Bahnschrift SemiBold Condensed" pitchFamily="34" charset="0"/>
              </a:rPr>
              <a:t> yang </a:t>
            </a:r>
            <a:r>
              <a:rPr lang="en-US" sz="2800" dirty="0" err="1">
                <a:latin typeface="Bahnschrift SemiBold Condensed" pitchFamily="34" charset="0"/>
              </a:rPr>
              <a:t>merayap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bumi</a:t>
            </a:r>
            <a:r>
              <a:rPr lang="en-US" sz="2800" dirty="0">
                <a:latin typeface="Bahnschrift SemiBold Condensed" pitchFamily="34" charset="0"/>
              </a:rPr>
              <a:t>."</a:t>
            </a:r>
            <a:r>
              <a:rPr lang="en-US" sz="2800" dirty="0" err="1">
                <a:latin typeface="Bahnschrift SemiBold Condensed" pitchFamily="34" charset="0"/>
              </a:rPr>
              <a:t>Maka</a:t>
            </a:r>
            <a:r>
              <a:rPr lang="en-US" sz="2800" dirty="0">
                <a:latin typeface="Bahnschrift SemiBold Condensed" pitchFamily="34" charset="0"/>
              </a:rPr>
              <a:t> Allah </a:t>
            </a:r>
            <a:r>
              <a:rPr lang="en-US" sz="2800" dirty="0" err="1">
                <a:latin typeface="Bahnschrift SemiBold Condensed" pitchFamily="34" charset="0"/>
              </a:rPr>
              <a:t>menciptakan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manusia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itu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menurut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gambar-Nya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menurut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gambar</a:t>
            </a:r>
            <a:r>
              <a:rPr lang="en-US" sz="2800" dirty="0">
                <a:latin typeface="Bahnschrift SemiBold Condensed" pitchFamily="34" charset="0"/>
              </a:rPr>
              <a:t> Allah </a:t>
            </a:r>
            <a:r>
              <a:rPr lang="en-US" sz="2800" dirty="0" err="1">
                <a:latin typeface="Bahnschrift SemiBold Condensed" pitchFamily="34" charset="0"/>
              </a:rPr>
              <a:t>diciptakan-Nya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; </a:t>
            </a:r>
            <a:r>
              <a:rPr lang="en-US" sz="2800" dirty="0" err="1">
                <a:latin typeface="Bahnschrift SemiBold Condensed" pitchFamily="34" charset="0"/>
              </a:rPr>
              <a:t>laki-laki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perempuan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diciptakan-Nya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mereka</a:t>
            </a:r>
            <a:r>
              <a:rPr lang="en-US" sz="2800" dirty="0">
                <a:latin typeface="Bahnschrift SemiBold Condensed" pitchFamily="34" charset="0"/>
              </a:rPr>
              <a:t>.</a:t>
            </a: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4"/>
          <a:stretch/>
        </p:blipFill>
        <p:spPr bwMode="auto">
          <a:xfrm>
            <a:off x="107504" y="3112903"/>
            <a:ext cx="2826304" cy="223975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20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4" y="332656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Kejadian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2:7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806" y="1628800"/>
            <a:ext cx="71391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Ketika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itulah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TUHAN Allah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membentuk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manusia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debu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tanah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menghembuskan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nafas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hidup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ke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hidungnya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;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demikianlah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manusia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menjadi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makhluk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hidup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751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erlin Sans FB Demi" pitchFamily="34" charset="0"/>
              </a:rPr>
              <a:t>KEJADIAN 1:1</a:t>
            </a:r>
            <a:endParaRPr lang="en-US" sz="54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204864"/>
            <a:ext cx="6192688" cy="2620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latin typeface="Berlin Sans FB Demi" pitchFamily="34" charset="0"/>
              </a:rPr>
              <a:t>“</a:t>
            </a:r>
            <a:r>
              <a:rPr lang="en-US" sz="4400" dirty="0" err="1" smtClean="0">
                <a:solidFill>
                  <a:schemeClr val="bg1"/>
                </a:solidFill>
                <a:latin typeface="Berlin Sans FB Demi" pitchFamily="34" charset="0"/>
              </a:rPr>
              <a:t>Pada</a:t>
            </a:r>
            <a:r>
              <a:rPr lang="en-US" sz="4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Berlin Sans FB Demi" pitchFamily="34" charset="0"/>
              </a:rPr>
              <a:t>mulanya</a:t>
            </a:r>
            <a:r>
              <a:rPr lang="en-US" sz="4400" dirty="0" smtClean="0">
                <a:solidFill>
                  <a:schemeClr val="bg1"/>
                </a:solidFill>
                <a:latin typeface="Berlin Sans FB Demi" pitchFamily="34" charset="0"/>
              </a:rPr>
              <a:t> Allah </a:t>
            </a:r>
            <a:r>
              <a:rPr lang="en-US" sz="4400" dirty="0" err="1" smtClean="0">
                <a:solidFill>
                  <a:schemeClr val="bg1"/>
                </a:solidFill>
                <a:latin typeface="Berlin Sans FB Demi" pitchFamily="34" charset="0"/>
              </a:rPr>
              <a:t>menciptakan</a:t>
            </a:r>
            <a:r>
              <a:rPr lang="en-US" sz="4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Berlin Sans FB Demi" pitchFamily="34" charset="0"/>
              </a:rPr>
              <a:t>langit</a:t>
            </a:r>
            <a:r>
              <a:rPr lang="en-US" sz="4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4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Berlin Sans FB Demi" pitchFamily="34" charset="0"/>
              </a:rPr>
              <a:t>bumi</a:t>
            </a:r>
            <a:r>
              <a:rPr lang="en-US" sz="4400" dirty="0" smtClean="0">
                <a:solidFill>
                  <a:schemeClr val="bg1"/>
                </a:solidFill>
                <a:latin typeface="Berlin Sans FB Demi" pitchFamily="34" charset="0"/>
              </a:rPr>
              <a:t>”.</a:t>
            </a:r>
            <a:endParaRPr lang="en-US" sz="44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60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548680"/>
            <a:ext cx="8435280" cy="28083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Meskipun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"Allah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menjadikan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segala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jenis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binatang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liar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dan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segala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jenis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ternak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dan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segala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jenis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binatang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melata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di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muka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bumi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"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dari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tanah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 [</a:t>
            </a:r>
            <a:r>
              <a:rPr lang="en-US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Kejadian</a:t>
            </a:r>
            <a:r>
              <a:rPr lang="en-US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1:25, 2:19], </a:t>
            </a:r>
            <a:r>
              <a:rPr lang="en-US" dirty="0" err="1">
                <a:solidFill>
                  <a:srgbClr val="FFFF00"/>
                </a:solidFill>
                <a:latin typeface="Bahnschrift SemiBold Condensed" pitchFamily="34" charset="0"/>
              </a:rPr>
              <a:t>namun</a:t>
            </a:r>
            <a:r>
              <a:rPr lang="en-US" dirty="0">
                <a:solidFill>
                  <a:srgbClr val="FFFF00"/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hanya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manusia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yang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diciptakan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menurut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gambar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Allah, 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"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Allah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menciptakan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manusia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menurut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gambar-Nya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" [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Kejadian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1:27].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8166"/>
            <a:ext cx="5394176" cy="3034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7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5212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>
                <a:latin typeface="Bernard MT Condensed" pitchFamily="18" charset="0"/>
              </a:rPr>
              <a:t>Apa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artinya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bahwa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manusia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diciptakan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smtClean="0">
                <a:latin typeface="Bernard MT Condensed" pitchFamily="18" charset="0"/>
              </a:rPr>
              <a:t/>
            </a:r>
            <a:br>
              <a:rPr lang="en-US" sz="3200" dirty="0" smtClean="0">
                <a:latin typeface="Bernard MT Condensed" pitchFamily="18" charset="0"/>
              </a:rPr>
            </a:br>
            <a:r>
              <a:rPr lang="en-US" sz="3200" dirty="0" err="1" smtClean="0">
                <a:latin typeface="Bernard MT Condensed" pitchFamily="18" charset="0"/>
              </a:rPr>
              <a:t>menurut</a:t>
            </a:r>
            <a:r>
              <a:rPr lang="en-US" sz="3200" dirty="0" smtClean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gambar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dan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rupa</a:t>
            </a:r>
            <a:r>
              <a:rPr lang="en-US" sz="3200" dirty="0">
                <a:latin typeface="Bernard MT Condensed" pitchFamily="18" charset="0"/>
              </a:rPr>
              <a:t> Allah?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44824"/>
            <a:ext cx="8229600" cy="45651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"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Gambar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"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dipahami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fungsi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administratif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mewakili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fungsi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spiritual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hubungan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sesamanya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Inilah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sifat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spiritual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manusia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Kata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Ibrani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tselem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"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gambar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,"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mengacu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pada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bentuk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konkret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tubuh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fisik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sementara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kata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demut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"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rupa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",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mengacu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pada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kualitas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abstrak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sebanding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Pribadi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Ilahi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85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933056"/>
            <a:ext cx="6131024" cy="24811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Bahnschrift SemiBold Condensed" pitchFamily="34" charset="0"/>
              </a:rPr>
              <a:t>Ellen </a:t>
            </a:r>
            <a:r>
              <a:rPr lang="en-US" dirty="0">
                <a:latin typeface="Bahnschrift SemiBold Condensed" pitchFamily="34" charset="0"/>
              </a:rPr>
              <a:t>G. White </a:t>
            </a:r>
            <a:r>
              <a:rPr lang="en-US" dirty="0" err="1">
                <a:latin typeface="Bahnschrift SemiBold Condensed" pitchFamily="34" charset="0"/>
              </a:rPr>
              <a:t>menuliskan</a:t>
            </a:r>
            <a:r>
              <a:rPr lang="en-US" dirty="0">
                <a:latin typeface="Bahnschrift SemiBold Condensed" pitchFamily="34" charset="0"/>
              </a:rPr>
              <a:t>: "</a:t>
            </a:r>
            <a:r>
              <a:rPr lang="en-US" dirty="0" err="1">
                <a:latin typeface="Bahnschrift SemiBold Condensed" pitchFamily="34" charset="0"/>
              </a:rPr>
              <a:t>Ketika</a:t>
            </a:r>
            <a:r>
              <a:rPr lang="en-US" dirty="0">
                <a:latin typeface="Bahnschrift SemiBold Condensed" pitchFamily="34" charset="0"/>
              </a:rPr>
              <a:t> Adam </a:t>
            </a:r>
            <a:r>
              <a:rPr lang="en-US" dirty="0" err="1">
                <a:latin typeface="Bahnschrift SemiBold Condensed" pitchFamily="34" charset="0"/>
              </a:rPr>
              <a:t>lahir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tangan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Pencipta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ia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membawa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dalam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tubuh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pikiran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rohaninya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sifat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serupa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Khaliknya</a:t>
            </a:r>
            <a:r>
              <a:rPr lang="en-US" dirty="0">
                <a:latin typeface="Bahnschrift SemiBold Condensed" pitchFamily="34" charset="0"/>
              </a:rPr>
              <a:t>" [Seri </a:t>
            </a:r>
            <a:r>
              <a:rPr lang="en-US" dirty="0" err="1">
                <a:latin typeface="Bahnschrift SemiBold Condensed" pitchFamily="34" charset="0"/>
              </a:rPr>
              <a:t>Membina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jld</a:t>
            </a:r>
            <a:r>
              <a:rPr lang="en-US" dirty="0">
                <a:latin typeface="Bahnschrift SemiBold Condensed" pitchFamily="34" charset="0"/>
              </a:rPr>
              <a:t>. 3, </a:t>
            </a:r>
            <a:r>
              <a:rPr lang="en-US" dirty="0" err="1">
                <a:latin typeface="Bahnschrift SemiBold Condensed" pitchFamily="34" charset="0"/>
              </a:rPr>
              <a:t>hlm</a:t>
            </a:r>
            <a:r>
              <a:rPr lang="en-US" dirty="0">
                <a:latin typeface="Bahnschrift SemiBold Condensed" pitchFamily="34" charset="0"/>
              </a:rPr>
              <a:t>. 11].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86838" y="529550"/>
            <a:ext cx="6120680" cy="28931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Dengan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demikian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pengertian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Ibrani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tentang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"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gambar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Allah"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harus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dipahami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dalam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pengertian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menyeluruh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dari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pandangan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alkitabiah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tentang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kodrat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manusia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bahwa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individu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manusia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itu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telah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diciptakan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menurut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gambar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Tuhan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secara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fisik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dan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Britannic Bold" pitchFamily="34" charset="0"/>
              </a:rPr>
              <a:t>juga</a:t>
            </a:r>
            <a:r>
              <a:rPr lang="en-US" sz="2600" dirty="0">
                <a:solidFill>
                  <a:srgbClr val="FFFF00"/>
                </a:solidFill>
                <a:latin typeface="Britannic Bold" pitchFamily="34" charset="0"/>
              </a:rPr>
              <a:t> spiritual.</a:t>
            </a:r>
          </a:p>
        </p:txBody>
      </p:sp>
      <p:pic>
        <p:nvPicPr>
          <p:cNvPr id="2050" name="Picture 2" descr="Learn about Ellen G. White— Ellen G. White Writin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r="10081"/>
          <a:stretch/>
        </p:blipFill>
        <p:spPr bwMode="auto">
          <a:xfrm>
            <a:off x="6372200" y="3933056"/>
            <a:ext cx="2376264" cy="2409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CIPTAKAN MENURUT GAMBAR DAN RUPA ALLAH | SANG SAB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661"/>
            <a:ext cx="2259715" cy="3228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4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362" y="3068960"/>
            <a:ext cx="5770984" cy="331236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Kata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nafas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sering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menunjuk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kepada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dimensi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spiritual.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Jadi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manusia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itu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memiliki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nafas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[spiritual]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kehidupan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[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fisik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].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Perempuan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[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Hawa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]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diciptakan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dari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tubuh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laki-laki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[Adam],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dengan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demikian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ia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memiliki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sifat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alamiah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yang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sama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dengan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laki-laki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692696"/>
            <a:ext cx="612068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Britannic Bold" pitchFamily="34" charset="0"/>
              </a:rPr>
              <a:t>Kejadian</a:t>
            </a:r>
            <a:r>
              <a:rPr lang="en-US" sz="2800" dirty="0">
                <a:latin typeface="Britannic Bold" pitchFamily="34" charset="0"/>
              </a:rPr>
              <a:t> 2:7 </a:t>
            </a:r>
            <a:r>
              <a:rPr lang="en-US" sz="2800" dirty="0" err="1">
                <a:latin typeface="Britannic Bold" pitchFamily="34" charset="0"/>
              </a:rPr>
              <a:t>mengatakan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bahwa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Tuhan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membentuk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dan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menghembuskan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nafas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kemudian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manusia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itu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menjadi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makhluk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hidup</a:t>
            </a:r>
            <a:r>
              <a:rPr lang="en-US" sz="2800" dirty="0">
                <a:latin typeface="Britannic Bold" pitchFamily="3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6672661" y="615730"/>
            <a:ext cx="2108685" cy="1892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4" name="Picture 2" descr="SUNGGUH AMAT BAIK | SANG SAB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09067"/>
            <a:ext cx="2275453" cy="3250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3623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sz="3600" dirty="0" smtClean="0">
                <a:solidFill>
                  <a:srgbClr val="FFFF00"/>
                </a:solidFill>
                <a:latin typeface="Impact" pitchFamily="34" charset="0"/>
              </a:rPr>
              <a:t>TUGAS </a:t>
            </a:r>
            <a:r>
              <a:rPr lang="fi-FI" sz="3600" dirty="0">
                <a:solidFill>
                  <a:srgbClr val="FFFF00"/>
                </a:solidFill>
                <a:latin typeface="Impact" pitchFamily="34" charset="0"/>
              </a:rPr>
              <a:t>MANUSIA</a:t>
            </a:r>
            <a:br>
              <a:rPr lang="fi-FI" sz="3600" dirty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3100" dirty="0">
                <a:solidFill>
                  <a:schemeClr val="bg1"/>
                </a:solidFill>
                <a:latin typeface="Bernard MT Condensed" pitchFamily="18" charset="0"/>
              </a:rPr>
              <a:t>Kamis, 31 Maret 2022</a:t>
            </a:r>
            <a:br>
              <a:rPr lang="fi-FI" sz="3100" dirty="0">
                <a:solidFill>
                  <a:schemeClr val="bg1"/>
                </a:solidFill>
                <a:latin typeface="Bernard MT Condensed" pitchFamily="18" charset="0"/>
              </a:rPr>
            </a:br>
            <a:endParaRPr lang="en-US" sz="31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8232"/>
            <a:ext cx="8229600" cy="1324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>
                <a:latin typeface="Britannic Bold" pitchFamily="34" charset="0"/>
              </a:rPr>
              <a:t>Tugas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manusia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terhadap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penciptaan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dan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terhadap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Tuhan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berkaitan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dengan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tiga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pemberian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Tuhan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kepada</a:t>
            </a:r>
            <a:r>
              <a:rPr lang="en-US" sz="2800" dirty="0">
                <a:latin typeface="Britannic Bold" pitchFamily="34" charset="0"/>
              </a:rPr>
              <a:t> </a:t>
            </a:r>
            <a:r>
              <a:rPr lang="en-US" sz="2800" dirty="0" err="1">
                <a:latin typeface="Britannic Bold" pitchFamily="34" charset="0"/>
              </a:rPr>
              <a:t>mereka</a:t>
            </a:r>
            <a:r>
              <a:rPr lang="en-US" sz="2800" dirty="0">
                <a:latin typeface="Britannic Bold" pitchFamily="34" charset="0"/>
              </a:rPr>
              <a:t>, </a:t>
            </a:r>
            <a:r>
              <a:rPr lang="en-US" sz="2800" dirty="0" err="1">
                <a:latin typeface="Britannic Bold" pitchFamily="34" charset="0"/>
              </a:rPr>
              <a:t>yaitu</a:t>
            </a:r>
            <a:r>
              <a:rPr lang="en-US" sz="2800" dirty="0">
                <a:latin typeface="Britannic Bold" pitchFamily="34" charset="0"/>
              </a:rPr>
              <a:t> :    </a:t>
            </a:r>
            <a:endParaRPr lang="en-US" sz="2800" dirty="0" smtClean="0">
              <a:latin typeface="Britannic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9752" y="3356992"/>
            <a:ext cx="6588224" cy="329320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Taman Eden [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2:8],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lingkungan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alam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menempatkan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: "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mengusahakan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memelihara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taman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" [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2:15].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harus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mengerjakan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pemberian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sebagaimana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perumpamaan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tentang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talenta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Matius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25:14-30].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harus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memeliharanya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berarti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sebuah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tanggung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jawab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melestarikan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apa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diterima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4038" y="3383957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8575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1720" y="1196752"/>
            <a:ext cx="6768752" cy="489364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Makanan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2:16],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memberikan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makanan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1:29].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berkata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kepadanya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boleh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kau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buahnya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bebas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" [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2:16].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menciptakan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pohon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atau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buah-buahan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pemberian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karunia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anugerah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Namun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bagian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kasih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karunia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menambahkan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batasan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boleh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satu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pohon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tertentu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yaitu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pohon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pengetahuan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baik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jahat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2:17].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Menikmati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tanpa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batasan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apapun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menyebabkan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kematian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Prinsip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berlaku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di Taman Eden,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prinsip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sama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berlaku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bagi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saat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994590" y="2058525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9007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196752"/>
            <a:ext cx="6840760" cy="5040560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Perempuan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2:22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], "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laki-laki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meninggalkan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ayahnya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ibunya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bersatu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istrinya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" [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2:24].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Pernyataan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luar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biasa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ungkapan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kuat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menyoroti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tanggung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jawab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terhadap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perjanjian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perkawinan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tujuan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menjadi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satu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daging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", 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berarti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satu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orang.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Perintah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meninggalkan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orang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tuanya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hanya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berlaku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laki-laki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6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perempuan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ikatan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pernikahan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meskipun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merupakan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pemberian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memerlukan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tanggung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jawab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setelah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pemberian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tersebut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diterima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sebuah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tanggung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jawab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terletak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pria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wanita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dipenuhi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hnschrift SemiBold Condensed" pitchFamily="34" charset="0"/>
              </a:rPr>
              <a:t>setia</a:t>
            </a:r>
            <a:r>
              <a:rPr lang="en-US" sz="2600" dirty="0">
                <a:solidFill>
                  <a:schemeClr val="bg1"/>
                </a:solidFill>
                <a:latin typeface="Bahnschrift SemiBold Condensed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077" y="2132855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247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571" y="764704"/>
            <a:ext cx="5112568" cy="564949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Dari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semua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yang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berikan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secara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pribadi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memiliki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tanggung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jawab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untuk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mengusahakan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memiliharanya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Sebagai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seorang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penatalayan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akan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diminta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pertanggungan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jawab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atas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apa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yang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dipercayakan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tersebut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89674"/>
            <a:ext cx="3491880" cy="814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45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6" y="-88692"/>
            <a:ext cx="9165526" cy="697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34522" y="1049109"/>
            <a:ext cx="7344816" cy="1152128"/>
          </a:xfrm>
          <a:prstGeom prst="rect">
            <a:avLst/>
          </a:prstGeom>
          <a:solidFill>
            <a:schemeClr val="accent2">
              <a:lumMod val="50000"/>
              <a:alpha val="7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Hanya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ketika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kita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telah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menyadari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bahwa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Tuhan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itu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maha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besar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barulah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kita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dapat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menghargai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kasih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karunia-Nya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dan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menikmati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kehadiran-Nya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indah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dan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penuh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kasih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dalam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hidup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kita</a:t>
            </a:r>
            <a:r>
              <a:rPr lang="en-US" sz="2200" dirty="0" smtClean="0">
                <a:solidFill>
                  <a:srgbClr val="FFFF00"/>
                </a:solidFill>
                <a:latin typeface="Bahnschrift SemiBold Condensed" pitchFamily="34" charset="0"/>
              </a:rPr>
              <a:t>.</a:t>
            </a:r>
            <a:endParaRPr lang="en-US" sz="2200" dirty="0">
              <a:solidFill>
                <a:srgbClr val="FFFF00"/>
              </a:solidFill>
              <a:latin typeface="Bahnschrift SemiBold Condens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2201237"/>
            <a:ext cx="7344816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Bahnschrift SemiBold Condensed" pitchFamily="34" charset="0"/>
              </a:rPr>
              <a:t>Teks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Alkitab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tentang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Penciptaan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memberi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tahu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kita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bahwa</a:t>
            </a:r>
            <a:r>
              <a:rPr lang="en-US" sz="2200" dirty="0">
                <a:latin typeface="Bahnschrift SemiBold Condensed" pitchFamily="34" charset="0"/>
              </a:rPr>
              <a:t> "</a:t>
            </a:r>
            <a:r>
              <a:rPr lang="en-US" sz="2200" dirty="0" err="1">
                <a:latin typeface="Bahnschrift SemiBold Condensed" pitchFamily="34" charset="0"/>
              </a:rPr>
              <a:t>segala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sesuatu</a:t>
            </a:r>
            <a:r>
              <a:rPr lang="en-US" sz="2200" dirty="0">
                <a:latin typeface="Bahnschrift SemiBold Condensed" pitchFamily="34" charset="0"/>
              </a:rPr>
              <a:t>" </a:t>
            </a:r>
            <a:r>
              <a:rPr lang="en-US" sz="2200" dirty="0" err="1">
                <a:latin typeface="Bahnschrift SemiBold Condensed" pitchFamily="34" charset="0"/>
              </a:rPr>
              <a:t>telah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dilakukan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pada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waktu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itu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menurut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Pencipta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Sendiri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semuanya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dinilai</a:t>
            </a:r>
            <a:r>
              <a:rPr lang="en-US" sz="2200" dirty="0">
                <a:latin typeface="Bahnschrift SemiBold Condensed" pitchFamily="34" charset="0"/>
              </a:rPr>
              <a:t> "</a:t>
            </a:r>
            <a:r>
              <a:rPr lang="en-US" sz="2200" dirty="0" err="1">
                <a:latin typeface="Bahnschrift SemiBold Condensed" pitchFamily="34" charset="0"/>
              </a:rPr>
              <a:t>sungguh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amat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baik</a:t>
            </a:r>
            <a:r>
              <a:rPr lang="en-US" sz="2200" dirty="0">
                <a:latin typeface="Bahnschrift SemiBold Condensed" pitchFamily="34" charset="0"/>
              </a:rPr>
              <a:t>" 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534522" y="3335209"/>
            <a:ext cx="7344816" cy="110799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Beristirahat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dari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segala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pekerjaan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pada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hari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Sabat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akan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membawa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mengalami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istirahat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keselamatan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miliki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di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dalam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47664" y="4445696"/>
            <a:ext cx="7344816" cy="110799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Britannic Bold" pitchFamily="34" charset="0"/>
              </a:rPr>
              <a:t>Pandangan</a:t>
            </a:r>
            <a:r>
              <a:rPr lang="en-US" sz="22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alkitabiah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tentang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kodrat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manusia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bahwa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individu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manusia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itu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telah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diciptakan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menurut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gambar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Tuhan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secara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fisik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dan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juga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spiritual.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7664" y="5589240"/>
            <a:ext cx="7377817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Gill Sans Ultra Bold Condensed" pitchFamily="34" charset="0"/>
              </a:rPr>
              <a:t>Sebagai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seorang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penatalayan</a:t>
            </a:r>
            <a:r>
              <a:rPr lang="en-US" sz="2200" dirty="0">
                <a:latin typeface="Gill Sans Ultra Bold Condensed" pitchFamily="34" charset="0"/>
              </a:rPr>
              <a:t>, </a:t>
            </a:r>
            <a:r>
              <a:rPr lang="en-US" sz="2200" dirty="0" err="1">
                <a:latin typeface="Gill Sans Ultra Bold Condensed" pitchFamily="34" charset="0"/>
              </a:rPr>
              <a:t>kita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akan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diminta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pertanggungan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jawab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atas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apa</a:t>
            </a:r>
            <a:r>
              <a:rPr lang="en-US" sz="2200" dirty="0">
                <a:latin typeface="Gill Sans Ultra Bold Condensed" pitchFamily="34" charset="0"/>
              </a:rPr>
              <a:t> yang </a:t>
            </a:r>
            <a:r>
              <a:rPr lang="en-US" sz="2200" dirty="0" err="1">
                <a:latin typeface="Gill Sans Ultra Bold Condensed" pitchFamily="34" charset="0"/>
              </a:rPr>
              <a:t>dipercayakan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tersebut</a:t>
            </a:r>
            <a:r>
              <a:rPr lang="en-US" sz="2200" dirty="0">
                <a:latin typeface="Gill Sans Ultra 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151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332656"/>
            <a:ext cx="6192688" cy="381642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</a:rPr>
              <a:t>Penciptaan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peristiwa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sejarah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terjadi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ketika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manusia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melihat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membuktikannya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Oleh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karena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Penciptaan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merupakan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kejadian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unik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memerlukan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secara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implikasi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merupakan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sebuah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wahyu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surga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Paulus </a:t>
            </a:r>
            <a:r>
              <a:rPr lang="en-US" dirty="0" err="1">
                <a:solidFill>
                  <a:schemeClr val="bg1"/>
                </a:solidFill>
              </a:rPr>
              <a:t>menulis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catatan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pengalaman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imannya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sehubungan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Penciptaan</a:t>
            </a:r>
            <a:r>
              <a:rPr lang="en-US" dirty="0">
                <a:solidFill>
                  <a:schemeClr val="bg1"/>
                </a:solidFill>
              </a:rPr>
              <a:t>: “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mengerti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alam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semesta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dijadikan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firman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Allah,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sehingga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apa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lihat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terjadi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apa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dapat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lihat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Ibr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. 11: 3). </a:t>
            </a:r>
            <a:endParaRPr lang="en-US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4422011"/>
            <a:ext cx="8136904" cy="20313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Bagaimanakah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fakta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dimulai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keyakinan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Penciptaan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dapat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memengaruhi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kehidupan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pilihan-pilihan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Pelajaran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apakah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pelajari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Penciptaan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Allah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ketika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belum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menyaksikan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peristiwa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pelajaran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tentang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peristirahatan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hari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Sabat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merayakan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pekerjaan-Nya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?</a:t>
            </a: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66805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33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>
                <a:solidFill>
                  <a:srgbClr val="FFFF00"/>
                </a:solidFill>
                <a:latin typeface="Impact" pitchFamily="34" charset="0"/>
              </a:rPr>
              <a:t>ALLAH PENCIPTA</a:t>
            </a:r>
            <a:r>
              <a:rPr lang="sv-SE" sz="3600" dirty="0" smtClean="0">
                <a:solidFill>
                  <a:srgbClr val="FFFF00"/>
                </a:solidFill>
                <a:latin typeface="Impact" pitchFamily="34" charset="0"/>
              </a:rPr>
              <a:t/>
            </a:r>
            <a:br>
              <a:rPr lang="sv-SE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sv-SE" sz="2800" dirty="0" smtClean="0">
                <a:solidFill>
                  <a:schemeClr val="bg1"/>
                </a:solidFill>
                <a:latin typeface="Bernard MT Condensed" pitchFamily="18" charset="0"/>
              </a:rPr>
              <a:t>Minggu, 27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7184" y="2348880"/>
            <a:ext cx="5266928" cy="367240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Ayat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pertama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dalam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Alkitab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[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Kejadian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1:1]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menekankan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pada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mulanya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Allah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dan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bahwa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Allah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adalah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Sang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Pencipta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.</a:t>
            </a:r>
            <a:endParaRPr lang="en-US" sz="36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4"/>
          <a:stretch/>
        </p:blipFill>
        <p:spPr bwMode="auto">
          <a:xfrm>
            <a:off x="142265" y="2737908"/>
            <a:ext cx="3334919" cy="264281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0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Impact" pitchFamily="34" charset="0"/>
              </a:rPr>
              <a:t>Dua</a:t>
            </a:r>
            <a:r>
              <a:rPr lang="en-US" sz="3200" dirty="0" smtClean="0">
                <a:latin typeface="Impact" pitchFamily="34" charset="0"/>
              </a:rPr>
              <a:t> </a:t>
            </a:r>
            <a:r>
              <a:rPr lang="en-US" sz="3200" dirty="0" err="1" smtClean="0">
                <a:latin typeface="Impact" pitchFamily="34" charset="0"/>
              </a:rPr>
              <a:t>presentasi</a:t>
            </a:r>
            <a:r>
              <a:rPr lang="en-US" sz="3200" dirty="0" smtClean="0">
                <a:latin typeface="Impact" pitchFamily="34" charset="0"/>
              </a:rPr>
              <a:t> </a:t>
            </a:r>
            <a:r>
              <a:rPr lang="en-US" sz="3200" dirty="0" err="1" smtClean="0">
                <a:latin typeface="Impact" pitchFamily="34" charset="0"/>
              </a:rPr>
              <a:t>tentang</a:t>
            </a:r>
            <a:r>
              <a:rPr lang="en-US" sz="3200" dirty="0" smtClean="0">
                <a:latin typeface="Impact" pitchFamily="34" charset="0"/>
              </a:rPr>
              <a:t> Allah </a:t>
            </a:r>
            <a:r>
              <a:rPr lang="en-US" sz="3200" dirty="0" err="1" smtClean="0">
                <a:latin typeface="Impact" pitchFamily="34" charset="0"/>
              </a:rPr>
              <a:t>dalam</a:t>
            </a:r>
            <a:r>
              <a:rPr lang="en-US" sz="3200" dirty="0" smtClean="0">
                <a:latin typeface="Impact" pitchFamily="34" charset="0"/>
              </a:rPr>
              <a:t> </a:t>
            </a:r>
            <a:r>
              <a:rPr lang="en-US" sz="3200" dirty="0" err="1" smtClean="0">
                <a:latin typeface="Impact" pitchFamily="34" charset="0"/>
              </a:rPr>
              <a:t>kitab</a:t>
            </a:r>
            <a:r>
              <a:rPr lang="en-US" sz="3200" dirty="0" smtClean="0">
                <a:latin typeface="Impact" pitchFamily="34" charset="0"/>
              </a:rPr>
              <a:t> </a:t>
            </a:r>
            <a:r>
              <a:rPr lang="en-US" sz="3200" dirty="0" err="1" smtClean="0">
                <a:latin typeface="Impact" pitchFamily="34" charset="0"/>
              </a:rPr>
              <a:t>Kejadian</a:t>
            </a:r>
            <a:r>
              <a:rPr lang="en-US" sz="3200" dirty="0" smtClean="0">
                <a:latin typeface="Impact" pitchFamily="34" charset="0"/>
              </a:rPr>
              <a:t> :</a:t>
            </a:r>
            <a:endParaRPr lang="en-US" sz="32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356" y="1484784"/>
            <a:ext cx="8507288" cy="49251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Kejadian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1:1-2:4a,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menampilkan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Allah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Allah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jauh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manusia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Allah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transenden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Elohim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namanya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berbicara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tentang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supremasi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Allah.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Nama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Elohim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menunjukkan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keunggulan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kekuatan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penggunaan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bentuk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jamak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kata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Elohim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mengungkapkan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gagasan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keagungan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transenden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Kejadian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2:4b-25,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menampilkan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Allah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dekat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pribadi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imanen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YHWH,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namanya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dipercaya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banyak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orang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menunjukkan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sebuah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kedekatan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01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8215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 smtClean="0">
                <a:latin typeface="Berlin Sans FB Demi" pitchFamily="34" charset="0"/>
              </a:rPr>
              <a:t>Kisah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penciptaan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juga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secara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implisit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merupakan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seruan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untuk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menyembah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Tuhan</a:t>
            </a:r>
            <a:r>
              <a:rPr lang="en-US" sz="2800" dirty="0" smtClean="0">
                <a:latin typeface="Berlin Sans FB Demi" pitchFamily="34" charset="0"/>
              </a:rPr>
              <a:t> [</a:t>
            </a:r>
            <a:r>
              <a:rPr lang="en-US" sz="2800" dirty="0" err="1" smtClean="0">
                <a:latin typeface="Berlin Sans FB Demi" pitchFamily="34" charset="0"/>
              </a:rPr>
              <a:t>Kejadian</a:t>
            </a:r>
            <a:r>
              <a:rPr lang="en-US" sz="2800" dirty="0" smtClean="0">
                <a:latin typeface="Berlin Sans FB Demi" pitchFamily="34" charset="0"/>
              </a:rPr>
              <a:t> 1 </a:t>
            </a:r>
            <a:r>
              <a:rPr lang="en-US" sz="2800" dirty="0" err="1" smtClean="0">
                <a:latin typeface="Berlin Sans FB Demi" pitchFamily="34" charset="0"/>
              </a:rPr>
              <a:t>dan</a:t>
            </a:r>
            <a:r>
              <a:rPr lang="en-US" sz="2800" dirty="0" smtClean="0">
                <a:latin typeface="Berlin Sans FB Demi" pitchFamily="34" charset="0"/>
              </a:rPr>
              <a:t> 2, </a:t>
            </a:r>
            <a:r>
              <a:rPr lang="en-US" sz="2800" dirty="0" err="1" smtClean="0">
                <a:latin typeface="Berlin Sans FB Demi" pitchFamily="34" charset="0"/>
              </a:rPr>
              <a:t>Mazmur</a:t>
            </a:r>
            <a:r>
              <a:rPr lang="en-US" sz="2800" dirty="0" smtClean="0">
                <a:latin typeface="Berlin Sans FB Demi" pitchFamily="34" charset="0"/>
              </a:rPr>
              <a:t> 95:1-6, 139:13-14], </a:t>
            </a:r>
            <a:r>
              <a:rPr lang="en-US" sz="2800" dirty="0" err="1" smtClean="0">
                <a:latin typeface="Berlin Sans FB Demi" pitchFamily="34" charset="0"/>
              </a:rPr>
              <a:t>karena</a:t>
            </a:r>
            <a:r>
              <a:rPr lang="en-US" sz="2800" dirty="0" smtClean="0">
                <a:latin typeface="Berlin Sans FB Demi" pitchFamily="34" charset="0"/>
              </a:rPr>
              <a:t>:</a:t>
            </a:r>
            <a:endParaRPr lang="en-US" sz="2800" dirty="0"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41117"/>
            <a:ext cx="5544616" cy="43924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Kesadaran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akan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keagungan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dan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kekuatan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Tuhan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yang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tak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terbatas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Pengakuan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akan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ketergantungan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kita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sepenuhnya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kepada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Tuhan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sebab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Dia-lah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yang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menciptakan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erlin Sans FB" pitchFamily="34" charset="0"/>
              </a:rPr>
              <a:t>kita</a:t>
            </a:r>
            <a:r>
              <a:rPr lang="en-US" dirty="0" smtClean="0">
                <a:solidFill>
                  <a:srgbClr val="FFFF00"/>
                </a:solidFill>
                <a:latin typeface="Berlin Sans FB" pitchFamily="34" charset="0"/>
              </a:rPr>
              <a:t>.</a:t>
            </a:r>
            <a:endParaRPr lang="en-US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5" name="Picture 2" descr="10 Cara Hidup Yesus Yang Patut Diteladani - RUBRIK KRIST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r="22030"/>
          <a:stretch/>
        </p:blipFill>
        <p:spPr bwMode="auto">
          <a:xfrm>
            <a:off x="5736735" y="2156537"/>
            <a:ext cx="3024336" cy="429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776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422650"/>
            <a:ext cx="5832648" cy="2924574"/>
          </a:xfrm>
          <a:solidFill>
            <a:schemeClr val="accent2">
              <a:lumMod val="50000"/>
              <a:alpha val="73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Hanya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ketika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kita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telah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menyadari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bahwa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Tuhan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itu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maha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besar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barulah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kita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dapat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menghargai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kasih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karunia-Nya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dan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menikmati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kehadiran-Nya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yang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indah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dan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penuh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kasih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dalam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hidup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Coolvetica Rg" pitchFamily="34" charset="0"/>
              </a:rPr>
              <a:t>kita</a:t>
            </a:r>
            <a:r>
              <a:rPr lang="en-US" sz="3000" dirty="0" smtClean="0">
                <a:solidFill>
                  <a:srgbClr val="FFFF00"/>
                </a:solidFill>
                <a:latin typeface="Coolvetica Rg" pitchFamily="34" charset="0"/>
              </a:rPr>
              <a:t>.</a:t>
            </a:r>
            <a:endParaRPr lang="en-US" sz="3000" dirty="0">
              <a:solidFill>
                <a:srgbClr val="FFFF00"/>
              </a:solidFill>
              <a:latin typeface="Coolvetica R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332656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Pandangan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ganda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tentang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Tuhan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agung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berkuasa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juga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dekat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serta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penuh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kasih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memberi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poin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penting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tentang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bagaimana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harus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mendekati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Tuhan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dalam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ibadah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dengan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penuh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 rasa </a:t>
            </a:r>
            <a:r>
              <a:rPr lang="en-US" sz="2800" dirty="0" err="1" smtClean="0">
                <a:solidFill>
                  <a:srgbClr val="C00000"/>
                </a:solidFill>
                <a:latin typeface="Berlin Sans FB Demi" pitchFamily="34" charset="0"/>
              </a:rPr>
              <a:t>hormat</a:t>
            </a:r>
            <a:r>
              <a:rPr lang="en-US" sz="2800" dirty="0" smtClean="0">
                <a:solidFill>
                  <a:srgbClr val="C00000"/>
                </a:solidFill>
                <a:latin typeface="Berlin Sans FB Demi" pitchFamily="34" charset="0"/>
              </a:rPr>
              <a:t>.</a:t>
            </a:r>
          </a:p>
        </p:txBody>
      </p:sp>
      <p:pic>
        <p:nvPicPr>
          <p:cNvPr id="6" name="Picture 4" descr="Mengenal Pribadi Yesus Kris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10" y="3422650"/>
            <a:ext cx="2080166" cy="28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37822"/>
          <a:stretch/>
        </p:blipFill>
        <p:spPr bwMode="auto">
          <a:xfrm>
            <a:off x="321148" y="294362"/>
            <a:ext cx="1425840" cy="27022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1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latin typeface="Berlin Sans FB Demi" pitchFamily="34" charset="0"/>
              </a:rPr>
              <a:t>Mazmur</a:t>
            </a:r>
            <a:r>
              <a:rPr lang="en-US" dirty="0" smtClean="0">
                <a:solidFill>
                  <a:srgbClr val="FFFF00"/>
                </a:solidFill>
                <a:latin typeface="Berlin Sans FB Demi" pitchFamily="34" charset="0"/>
              </a:rPr>
              <a:t> 100:1-3</a:t>
            </a:r>
            <a:endParaRPr lang="en-US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Mazmur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korban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syukur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Bersorak-soraklah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bagi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TUHAN,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hai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seluruh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bumi!Beribadahlah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kepada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TUHAN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sukacita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datanglah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hadapan-Nya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sorak-sorai!Ketahuilah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bahwa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TUHANlah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Allah;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Dialah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menjadikan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punya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Dialah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umat-Nya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kawanan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domba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gembalaan-Nya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1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88"/>
            <a:ext cx="6696744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PENCIPTAAN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28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48881"/>
            <a:ext cx="5554960" cy="338437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 smtClean="0">
                <a:solidFill>
                  <a:schemeClr val="bg1"/>
                </a:solidFill>
                <a:latin typeface="Eras Bold ITC" pitchFamily="34" charset="0"/>
              </a:rPr>
              <a:t>Kejadian</a:t>
            </a:r>
            <a:r>
              <a:rPr lang="en-US" sz="4400" dirty="0" smtClean="0">
                <a:solidFill>
                  <a:schemeClr val="bg1"/>
                </a:solidFill>
                <a:latin typeface="Eras Bold ITC" pitchFamily="34" charset="0"/>
              </a:rPr>
              <a:t> 1:4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Allah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melihat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bahwa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terang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itu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baik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lalu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dipisahkan-Nyalah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terang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itu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dari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ritannic Bold" pitchFamily="34" charset="0"/>
              </a:rPr>
              <a:t>gelap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Britannic Bold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6084168" y="2636912"/>
            <a:ext cx="2682080" cy="2948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1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1763</Words>
  <Application>Microsoft Office PowerPoint</Application>
  <PresentationFormat>On-screen Show (4:3)</PresentationFormat>
  <Paragraphs>73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KEJADIAN 1:1</vt:lpstr>
      <vt:lpstr>PowerPoint Presentation</vt:lpstr>
      <vt:lpstr>ALLAH PENCIPTA Minggu, 27 Maret 2022</vt:lpstr>
      <vt:lpstr>Dua presentasi tentang Allah dalam kitab Kejadian :</vt:lpstr>
      <vt:lpstr>Kisah penciptaan juga secara implisit merupakan seruan untuk menyembah Tuhan [Kejadian 1 dan 2, Mazmur 95:1-6, 139:13-14], karena:</vt:lpstr>
      <vt:lpstr>PowerPoint Presentation</vt:lpstr>
      <vt:lpstr>Mazmur 100:1-3</vt:lpstr>
      <vt:lpstr>PENCIPTAAN Senin, 28 Maret 2022</vt:lpstr>
      <vt:lpstr>Apa arti pengulangan frasa "itu baik" di setiap hari dalam kisah penciptaan?</vt:lpstr>
      <vt:lpstr>PowerPoint Presentation</vt:lpstr>
      <vt:lpstr>PowerPoint Presentation</vt:lpstr>
      <vt:lpstr>SABAT Selasa, 29 Maret 2022</vt:lpstr>
      <vt:lpstr>Mengapa Sabat hari ketujuh terkait dengan Penciptaan? Kejadian 2:2-3, Keluaran 20:8-11</vt:lpstr>
      <vt:lpstr>PowerPoint Presentation</vt:lpstr>
      <vt:lpstr>PowerPoint Presentation</vt:lpstr>
      <vt:lpstr>PowerPoint Presentation</vt:lpstr>
      <vt:lpstr>PENCIPTAAN MANUSIA Rabu, 30 Maret 2022</vt:lpstr>
      <vt:lpstr>Kejadian 2:7</vt:lpstr>
      <vt:lpstr>PowerPoint Presentation</vt:lpstr>
      <vt:lpstr>Apa artinya bahwa manusia diciptakan  menurut gambar dan rupa Allah?</vt:lpstr>
      <vt:lpstr>PowerPoint Presentation</vt:lpstr>
      <vt:lpstr>PowerPoint Presentation</vt:lpstr>
      <vt:lpstr> TUGAS MANUSIA Kamis, 31 Maret 2022 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25</cp:revision>
  <dcterms:created xsi:type="dcterms:W3CDTF">2022-03-28T01:13:43Z</dcterms:created>
  <dcterms:modified xsi:type="dcterms:W3CDTF">2022-04-01T00:10:11Z</dcterms:modified>
</cp:coreProperties>
</file>