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8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4" r:id="rId23"/>
    <p:sldId id="278" r:id="rId24"/>
    <p:sldId id="279" r:id="rId25"/>
    <p:sldId id="280" r:id="rId26"/>
    <p:sldId id="281" r:id="rId27"/>
    <p:sldId id="282" r:id="rId28"/>
    <p:sldId id="27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4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0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0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3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1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2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24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5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8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91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AB2DD-207C-42C8-81EE-35E67F4E6977}" type="datetimeFigureOut">
              <a:rPr lang="en-US" smtClean="0"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9B892-5E6E-4200-8B1C-37468041F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r="8939"/>
          <a:stretch/>
        </p:blipFill>
        <p:spPr bwMode="auto">
          <a:xfrm>
            <a:off x="-35932" y="4014"/>
            <a:ext cx="9179932" cy="685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arallelogram 3"/>
          <p:cNvSpPr/>
          <p:nvPr/>
        </p:nvSpPr>
        <p:spPr>
          <a:xfrm>
            <a:off x="1241666" y="4509120"/>
            <a:ext cx="6624736" cy="1294137"/>
          </a:xfrm>
          <a:prstGeom prst="parallelogram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7834" y="4437112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Arial Black" pitchFamily="34" charset="0"/>
              </a:rPr>
              <a:t>PELIHARALAH KASIH PERSAUDARAAN!</a:t>
            </a:r>
            <a:endParaRPr lang="en-US" sz="3600" dirty="0"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666" y="5949280"/>
            <a:ext cx="6400800" cy="738336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Bahnschrift Condensed" pitchFamily="34" charset="0"/>
              </a:rPr>
              <a:t>Pelajaran</a:t>
            </a:r>
            <a:r>
              <a:rPr lang="en-US" dirty="0" smtClean="0">
                <a:solidFill>
                  <a:schemeClr val="tx1"/>
                </a:solidFill>
                <a:latin typeface="Bahnschrift Condensed" pitchFamily="34" charset="0"/>
              </a:rPr>
              <a:t> ke-13, </a:t>
            </a:r>
            <a:r>
              <a:rPr lang="en-US" dirty="0" err="1" smtClean="0">
                <a:solidFill>
                  <a:schemeClr val="tx1"/>
                </a:solidFill>
                <a:latin typeface="Bahnschrift Condensed" pitchFamily="34" charset="0"/>
              </a:rPr>
              <a:t>Triwulan</a:t>
            </a:r>
            <a:r>
              <a:rPr lang="en-US" dirty="0" smtClean="0">
                <a:solidFill>
                  <a:schemeClr val="tx1"/>
                </a:solidFill>
                <a:latin typeface="Bahnschrift Condensed" pitchFamily="34" charset="0"/>
              </a:rPr>
              <a:t> I</a:t>
            </a:r>
          </a:p>
          <a:p>
            <a:r>
              <a:rPr lang="en-US" dirty="0" smtClean="0">
                <a:solidFill>
                  <a:schemeClr val="tx1"/>
                </a:solidFill>
                <a:latin typeface="Bahnschrift Condensed" pitchFamily="34" charset="0"/>
              </a:rPr>
              <a:t>19-25 </a:t>
            </a:r>
            <a:r>
              <a:rPr lang="en-US" dirty="0" err="1" smtClean="0">
                <a:solidFill>
                  <a:schemeClr val="tx1"/>
                </a:solidFill>
                <a:latin typeface="Bahnschrift Condensed" pitchFamily="34" charset="0"/>
              </a:rPr>
              <a:t>Maret</a:t>
            </a:r>
            <a:r>
              <a:rPr lang="en-US" dirty="0" smtClean="0">
                <a:solidFill>
                  <a:schemeClr val="tx1"/>
                </a:solidFill>
                <a:latin typeface="Bahnschrift Condensed" pitchFamily="34" charset="0"/>
              </a:rPr>
              <a:t> 2022</a:t>
            </a:r>
            <a:endParaRPr lang="en-US" dirty="0">
              <a:solidFill>
                <a:schemeClr val="tx1"/>
              </a:solidFill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2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139" y="4437112"/>
            <a:ext cx="6480720" cy="223224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 smtClean="0">
                <a:latin typeface="Berlin Sans FB Demi" pitchFamily="34" charset="0"/>
              </a:rPr>
              <a:t>Rasul</a:t>
            </a:r>
            <a:r>
              <a:rPr lang="en-US" sz="2400" dirty="0" smtClean="0">
                <a:latin typeface="Berlin Sans FB Demi" pitchFamily="34" charset="0"/>
              </a:rPr>
              <a:t> Paulus </a:t>
            </a:r>
            <a:r>
              <a:rPr lang="en-US" sz="2400" dirty="0" err="1" smtClean="0">
                <a:latin typeface="Berlin Sans FB Demi" pitchFamily="34" charset="0"/>
              </a:rPr>
              <a:t>memberi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peringatan</a:t>
            </a:r>
            <a:r>
              <a:rPr lang="en-US" sz="2400" dirty="0" smtClean="0">
                <a:latin typeface="Berlin Sans FB Demi" pitchFamily="34" charset="0"/>
              </a:rPr>
              <a:t> agar orang </a:t>
            </a:r>
            <a:r>
              <a:rPr lang="en-US" sz="2400" dirty="0" err="1" smtClean="0">
                <a:latin typeface="Berlin Sans FB Demi" pitchFamily="34" charset="0"/>
              </a:rPr>
              <a:t>percaya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tidak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membiarkan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persetujuan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sosial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menetapkan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standar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etika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mereka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sendiri</a:t>
            </a:r>
            <a:r>
              <a:rPr lang="en-US" sz="2400" dirty="0" smtClean="0">
                <a:latin typeface="Berlin Sans FB Demi" pitchFamily="34" charset="0"/>
              </a:rPr>
              <a:t>. </a:t>
            </a:r>
            <a:r>
              <a:rPr lang="en-US" sz="2400" dirty="0" err="1" smtClean="0">
                <a:latin typeface="Berlin Sans FB Demi" pitchFamily="34" charset="0"/>
              </a:rPr>
              <a:t>Karena</a:t>
            </a:r>
            <a:r>
              <a:rPr lang="en-US" sz="2400" dirty="0" smtClean="0">
                <a:latin typeface="Berlin Sans FB Demi" pitchFamily="34" charset="0"/>
              </a:rPr>
              <a:t> Allah </a:t>
            </a:r>
            <a:r>
              <a:rPr lang="en-US" sz="2400" dirty="0" err="1" smtClean="0">
                <a:latin typeface="Berlin Sans FB Demi" pitchFamily="34" charset="0"/>
              </a:rPr>
              <a:t>akan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menghukum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para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pezina</a:t>
            </a:r>
            <a:r>
              <a:rPr lang="en-US" sz="2400" dirty="0" smtClean="0">
                <a:latin typeface="Berlin Sans FB Demi" pitchFamily="34" charset="0"/>
              </a:rPr>
              <a:t> [</a:t>
            </a:r>
            <a:r>
              <a:rPr lang="en-US" sz="2400" dirty="0" err="1" smtClean="0">
                <a:latin typeface="Berlin Sans FB Demi" pitchFamily="34" charset="0"/>
              </a:rPr>
              <a:t>Ibrani</a:t>
            </a:r>
            <a:r>
              <a:rPr lang="en-US" sz="2400" dirty="0" smtClean="0">
                <a:latin typeface="Berlin Sans FB Demi" pitchFamily="34" charset="0"/>
              </a:rPr>
              <a:t> 13:4-5, 1 </a:t>
            </a:r>
            <a:r>
              <a:rPr lang="en-US" sz="2400" dirty="0" err="1" smtClean="0">
                <a:latin typeface="Berlin Sans FB Demi" pitchFamily="34" charset="0"/>
              </a:rPr>
              <a:t>Korintus</a:t>
            </a:r>
            <a:r>
              <a:rPr lang="en-US" sz="2400" dirty="0" smtClean="0">
                <a:latin typeface="Berlin Sans FB Demi" pitchFamily="34" charset="0"/>
              </a:rPr>
              <a:t> 5:1, </a:t>
            </a:r>
            <a:r>
              <a:rPr lang="en-US" sz="2400" dirty="0" err="1" smtClean="0">
                <a:latin typeface="Berlin Sans FB Demi" pitchFamily="34" charset="0"/>
              </a:rPr>
              <a:t>Efesus</a:t>
            </a:r>
            <a:r>
              <a:rPr lang="en-US" sz="2400" dirty="0" smtClean="0">
                <a:latin typeface="Berlin Sans FB Demi" pitchFamily="34" charset="0"/>
              </a:rPr>
              <a:t> 5:3-5, </a:t>
            </a:r>
            <a:r>
              <a:rPr lang="en-US" sz="2400" dirty="0" err="1" smtClean="0">
                <a:latin typeface="Berlin Sans FB Demi" pitchFamily="34" charset="0"/>
              </a:rPr>
              <a:t>Kolose</a:t>
            </a:r>
            <a:r>
              <a:rPr lang="en-US" sz="2400" dirty="0" smtClean="0">
                <a:latin typeface="Berlin Sans FB Demi" pitchFamily="34" charset="0"/>
              </a:rPr>
              <a:t> 3:5].</a:t>
            </a:r>
            <a:endParaRPr lang="en-US" sz="2400" dirty="0">
              <a:latin typeface="Berlin Sans FB Dem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318254"/>
            <a:ext cx="6336704" cy="12926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 err="1">
                <a:latin typeface="Berlin Sans FB Demi" pitchFamily="34" charset="0"/>
              </a:rPr>
              <a:t>Amoralitas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Seksual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dan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Keserakahan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adalah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dua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ancaman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besar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bagi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kehidupan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kasih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persaudaraan</a:t>
            </a:r>
            <a:r>
              <a:rPr lang="en-US" sz="2600" dirty="0">
                <a:latin typeface="Berlin Sans FB Demi" pitchFamily="34" charset="0"/>
              </a:rPr>
              <a:t> </a:t>
            </a:r>
            <a:r>
              <a:rPr lang="en-US" sz="2600" dirty="0" err="1">
                <a:latin typeface="Berlin Sans FB Demi" pitchFamily="34" charset="0"/>
              </a:rPr>
              <a:t>Kristiani</a:t>
            </a:r>
            <a:r>
              <a:rPr lang="en-US" sz="2600" dirty="0">
                <a:latin typeface="Berlin Sans FB Demi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843808" y="1948189"/>
            <a:ext cx="6112830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Eras Demi ITC" pitchFamily="34" charset="0"/>
              </a:rPr>
              <a:t>Masyarakat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Yunani-Romawi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lemah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dalam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hal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etika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seksual</a:t>
            </a:r>
            <a:r>
              <a:rPr lang="en-US" sz="2400" dirty="0">
                <a:latin typeface="Eras Demi ITC" pitchFamily="34" charset="0"/>
              </a:rPr>
              <a:t>. </a:t>
            </a:r>
            <a:r>
              <a:rPr lang="en-US" sz="2400" dirty="0" err="1">
                <a:latin typeface="Eras Demi ITC" pitchFamily="34" charset="0"/>
              </a:rPr>
              <a:t>Standar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ganda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adalah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umum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bagi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 smtClean="0">
                <a:latin typeface="Eras Demi ITC" pitchFamily="34" charset="0"/>
              </a:rPr>
              <a:t>mereka</a:t>
            </a:r>
            <a:r>
              <a:rPr lang="en-US" sz="2400" dirty="0" smtClean="0">
                <a:latin typeface="Eras Demi ITC" pitchFamily="34" charset="0"/>
              </a:rPr>
              <a:t>; </a:t>
            </a:r>
            <a:r>
              <a:rPr lang="en-US" sz="2400" dirty="0" err="1">
                <a:latin typeface="Eras Demi ITC" pitchFamily="34" charset="0"/>
              </a:rPr>
              <a:t>ini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memungkinkan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laki-laki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melisensikan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hubungan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seksual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mereka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selama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mereka</a:t>
            </a:r>
            <a:r>
              <a:rPr lang="en-US" sz="2400" dirty="0">
                <a:latin typeface="Eras Demi ITC" pitchFamily="34" charset="0"/>
              </a:rPr>
              <a:t> </a:t>
            </a:r>
            <a:r>
              <a:rPr lang="en-US" sz="2400" dirty="0" err="1">
                <a:latin typeface="Eras Demi ITC" pitchFamily="34" charset="0"/>
              </a:rPr>
              <a:t>merahasiakannya</a:t>
            </a:r>
            <a:r>
              <a:rPr lang="en-US" sz="2400" dirty="0">
                <a:latin typeface="Eras Demi ITC" pitchFamily="34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30" y="159836"/>
            <a:ext cx="2414247" cy="1609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Jumlah Kakak Laki-laki Pengaruhi Pria Jadi Suka Sesama Jenis? - Health  Liputan6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" r="17500"/>
          <a:stretch/>
        </p:blipFill>
        <p:spPr bwMode="auto">
          <a:xfrm>
            <a:off x="79993" y="2104215"/>
            <a:ext cx="2805138" cy="19502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6517"/>
          <a:stretch/>
        </p:blipFill>
        <p:spPr bwMode="auto">
          <a:xfrm>
            <a:off x="6888881" y="4653136"/>
            <a:ext cx="2019832" cy="1813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57172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85821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 smtClean="0">
                <a:latin typeface="Eras Bold ITC" pitchFamily="34" charset="0"/>
              </a:rPr>
              <a:t>Rasul</a:t>
            </a:r>
            <a:r>
              <a:rPr lang="en-US" sz="2800" dirty="0" smtClean="0">
                <a:latin typeface="Eras Bold ITC" pitchFamily="34" charset="0"/>
              </a:rPr>
              <a:t> Paulus </a:t>
            </a:r>
            <a:r>
              <a:rPr lang="en-US" sz="2800" dirty="0" err="1" smtClean="0">
                <a:latin typeface="Eras Bold ITC" pitchFamily="34" charset="0"/>
              </a:rPr>
              <a:t>menyerukan</a:t>
            </a:r>
            <a:r>
              <a:rPr lang="en-US" sz="2800" dirty="0" smtClean="0">
                <a:latin typeface="Eras Bold ITC" pitchFamily="34" charset="0"/>
              </a:rPr>
              <a:t> agar orang </a:t>
            </a:r>
            <a:r>
              <a:rPr lang="en-US" sz="2800" dirty="0" err="1" smtClean="0">
                <a:latin typeface="Eras Bold ITC" pitchFamily="34" charset="0"/>
              </a:rPr>
              <a:t>percaya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menghormati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pernikahan</a:t>
            </a:r>
            <a:r>
              <a:rPr lang="en-US" sz="2800" dirty="0" smtClean="0">
                <a:latin typeface="Eras Bold ITC" pitchFamily="34" charset="0"/>
              </a:rPr>
              <a:t>, </a:t>
            </a:r>
            <a:r>
              <a:rPr lang="en-US" sz="2800" dirty="0" err="1" smtClean="0">
                <a:latin typeface="Eras Bold ITC" pitchFamily="34" charset="0"/>
              </a:rPr>
              <a:t>hal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ini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menyiratkan</a:t>
            </a:r>
            <a:r>
              <a:rPr lang="en-US" sz="2800" dirty="0" smtClean="0">
                <a:latin typeface="Eras Bold ITC" pitchFamily="34" charset="0"/>
              </a:rPr>
              <a:t> agar </a:t>
            </a:r>
            <a:r>
              <a:rPr lang="en-US" sz="2800" dirty="0" err="1" smtClean="0">
                <a:latin typeface="Eras Bold ITC" pitchFamily="34" charset="0"/>
              </a:rPr>
              <a:t>menghindari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apapun</a:t>
            </a:r>
            <a:r>
              <a:rPr lang="en-US" sz="2800" dirty="0" smtClean="0">
                <a:latin typeface="Eras Bold ITC" pitchFamily="34" charset="0"/>
              </a:rPr>
              <a:t> yang </a:t>
            </a:r>
            <a:r>
              <a:rPr lang="en-US" sz="2800" dirty="0" err="1" smtClean="0">
                <a:latin typeface="Eras Bold ITC" pitchFamily="34" charset="0"/>
              </a:rPr>
              <a:t>akan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meremehkannya</a:t>
            </a:r>
            <a:r>
              <a:rPr lang="en-US" sz="2800" dirty="0" smtClean="0">
                <a:latin typeface="Eras Bold ITC" pitchFamily="34" charset="0"/>
              </a:rPr>
              <a:t>, di </a:t>
            </a:r>
            <a:r>
              <a:rPr lang="en-US" sz="2800" dirty="0" err="1" smtClean="0">
                <a:latin typeface="Eras Bold ITC" pitchFamily="34" charset="0"/>
              </a:rPr>
              <a:t>antaranya</a:t>
            </a:r>
            <a:r>
              <a:rPr lang="en-US" sz="2800" dirty="0" smtClean="0">
                <a:latin typeface="Eras Bold ITC" pitchFamily="34" charset="0"/>
              </a:rPr>
              <a:t>:</a:t>
            </a:r>
            <a:endParaRPr lang="en-US" sz="2800" dirty="0"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372254"/>
            <a:ext cx="6131024" cy="4209331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melakukan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pelanggaran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sumpah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pernikahan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.   </a:t>
            </a: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Menghindari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perceraian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berdasar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.  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Menghindari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penodaan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perkawinan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melalui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hubungan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seksual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luar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erlin Sans FB" pitchFamily="34" charset="0"/>
              </a:rPr>
              <a:t>nikah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. </a:t>
            </a: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7170" name="Picture 2" descr="Paulus dari Tarsus - Wikipedia bahasa Indonesia, ensiklopedia beb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2" b="4479"/>
          <a:stretch/>
        </p:blipFill>
        <p:spPr bwMode="auto">
          <a:xfrm>
            <a:off x="6588224" y="2492896"/>
            <a:ext cx="1987309" cy="39680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95932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3808" y="3140968"/>
            <a:ext cx="5904656" cy="345638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Hal </a:t>
            </a:r>
            <a:r>
              <a:rPr lang="en-US" sz="2800" dirty="0" err="1" smtClean="0">
                <a:solidFill>
                  <a:srgbClr val="C00000"/>
                </a:solidFill>
              </a:rPr>
              <a:t>kedua</a:t>
            </a:r>
            <a:r>
              <a:rPr lang="en-US" sz="2800" dirty="0" smtClean="0">
                <a:solidFill>
                  <a:srgbClr val="C00000"/>
                </a:solidFill>
              </a:rPr>
              <a:t> yang </a:t>
            </a:r>
            <a:r>
              <a:rPr lang="en-US" sz="2800" dirty="0" err="1" smtClean="0">
                <a:solidFill>
                  <a:srgbClr val="C00000"/>
                </a:solidFill>
              </a:rPr>
              <a:t>merusak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kasih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persaudaraan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Kristiani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</a:rPr>
              <a:t>adalah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keserakahan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atau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menjadi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hamba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uang</a:t>
            </a:r>
            <a:r>
              <a:rPr lang="en-US" sz="2800" dirty="0" smtClean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"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Cinta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uang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"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adalah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salah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satu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kategori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utama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kejahatan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di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dunia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Yunani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Romawi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. Paulus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menyebut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"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cinta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uang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"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sebagai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sumber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dari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semua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kejahatan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[1 </a:t>
            </a:r>
            <a:r>
              <a:rPr lang="en-US" sz="2800" dirty="0" err="1" smtClean="0">
                <a:solidFill>
                  <a:srgbClr val="C00000"/>
                </a:solidFill>
                <a:latin typeface="Coolvetica Rg" pitchFamily="34" charset="0"/>
              </a:rPr>
              <a:t>Timotius</a:t>
            </a:r>
            <a:r>
              <a:rPr lang="en-US" sz="2800" dirty="0" smtClean="0">
                <a:solidFill>
                  <a:srgbClr val="C00000"/>
                </a:solidFill>
                <a:latin typeface="Coolvetica Rg" pitchFamily="34" charset="0"/>
              </a:rPr>
              <a:t> 6: 10].</a:t>
            </a:r>
            <a:endParaRPr lang="en-US" sz="2800" dirty="0">
              <a:solidFill>
                <a:srgbClr val="C00000"/>
              </a:solidFill>
              <a:latin typeface="Coolvetica R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536" y="548680"/>
            <a:ext cx="6408712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>
                <a:latin typeface="Eras Bold ITC" pitchFamily="34" charset="0"/>
              </a:rPr>
              <a:t>Dalam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Perjanjian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Baru</a:t>
            </a:r>
            <a:r>
              <a:rPr lang="en-US" sz="2800" dirty="0">
                <a:latin typeface="Eras Bold ITC" pitchFamily="34" charset="0"/>
              </a:rPr>
              <a:t>, kata </a:t>
            </a:r>
            <a:r>
              <a:rPr lang="en-US" sz="2800" dirty="0" err="1">
                <a:latin typeface="Eras Bold ITC" pitchFamily="34" charset="0"/>
              </a:rPr>
              <a:t>percabulan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meliputi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setiap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bentuk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amoralitas</a:t>
            </a:r>
            <a:r>
              <a:rPr lang="en-US" sz="2800" dirty="0">
                <a:latin typeface="Eras Bold ITC" pitchFamily="34" charset="0"/>
              </a:rPr>
              <a:t> </a:t>
            </a:r>
            <a:r>
              <a:rPr lang="en-US" sz="2800" dirty="0" err="1">
                <a:latin typeface="Eras Bold ITC" pitchFamily="34" charset="0"/>
              </a:rPr>
              <a:t>seksual</a:t>
            </a:r>
            <a:r>
              <a:rPr lang="en-US" sz="2800" dirty="0">
                <a:latin typeface="Eras Bold ITC" pitchFamily="34" charset="0"/>
              </a:rPr>
              <a:t> [1 </a:t>
            </a:r>
            <a:r>
              <a:rPr lang="en-US" sz="2800" dirty="0" err="1">
                <a:latin typeface="Eras Bold ITC" pitchFamily="34" charset="0"/>
              </a:rPr>
              <a:t>Korintus</a:t>
            </a:r>
            <a:r>
              <a:rPr lang="en-US" sz="2800" dirty="0">
                <a:latin typeface="Eras Bold ITC" pitchFamily="34" charset="0"/>
              </a:rPr>
              <a:t> 5:9-11, 6:9-10, </a:t>
            </a:r>
            <a:r>
              <a:rPr lang="en-US" sz="2800" dirty="0" err="1">
                <a:latin typeface="Eras Bold ITC" pitchFamily="34" charset="0"/>
              </a:rPr>
              <a:t>Efesus</a:t>
            </a:r>
            <a:r>
              <a:rPr lang="en-US" sz="2800" dirty="0">
                <a:latin typeface="Eras Bold ITC" pitchFamily="34" charset="0"/>
              </a:rPr>
              <a:t> 5:5, 1 </a:t>
            </a:r>
            <a:r>
              <a:rPr lang="en-US" sz="2800" dirty="0" err="1">
                <a:latin typeface="Eras Bold ITC" pitchFamily="34" charset="0"/>
              </a:rPr>
              <a:t>Timotius</a:t>
            </a:r>
            <a:r>
              <a:rPr lang="en-US" sz="2800" dirty="0">
                <a:latin typeface="Eras Bold ITC" pitchFamily="34" charset="0"/>
              </a:rPr>
              <a:t> 1:9-10; </a:t>
            </a:r>
            <a:r>
              <a:rPr lang="en-US" sz="2800" dirty="0" err="1">
                <a:latin typeface="Eras Bold ITC" pitchFamily="34" charset="0"/>
              </a:rPr>
              <a:t>Wahyu</a:t>
            </a:r>
            <a:r>
              <a:rPr lang="en-US" sz="2800" dirty="0">
                <a:latin typeface="Eras Bold ITC" pitchFamily="34" charset="0"/>
              </a:rPr>
              <a:t> 21:8, 22:15].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7" r="26239"/>
          <a:stretch/>
        </p:blipFill>
        <p:spPr bwMode="auto">
          <a:xfrm>
            <a:off x="200084" y="3212976"/>
            <a:ext cx="2715732" cy="32331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6517"/>
          <a:stretch/>
        </p:blipFill>
        <p:spPr bwMode="auto">
          <a:xfrm>
            <a:off x="6873066" y="765519"/>
            <a:ext cx="2019832" cy="1813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63658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Untuk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menghindari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sifat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buruk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cinta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uang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, Paulus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memberikan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dorongan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sebagai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Gill Sans Ultra Bold Condensed" pitchFamily="34" charset="0"/>
              </a:rPr>
              <a:t>berikut</a:t>
            </a:r>
            <a:r>
              <a:rPr lang="en-US" sz="2800" dirty="0" smtClean="0">
                <a:solidFill>
                  <a:srgbClr val="FFFF00"/>
                </a:solidFill>
                <a:latin typeface="Gill Sans Ultra Bold Condensed" pitchFamily="34" charset="0"/>
              </a:rPr>
              <a:t> :</a:t>
            </a:r>
            <a:endParaRPr lang="en-US" sz="2800" dirty="0">
              <a:solidFill>
                <a:srgbClr val="FFFF00"/>
              </a:solidFill>
              <a:latin typeface="Gill Sans Ultra Bold 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656" y="1556792"/>
            <a:ext cx="8343800" cy="496855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latin typeface="Coolvetica Rg" pitchFamily="34" charset="0"/>
              </a:rPr>
              <a:t>Orang Kristen </a:t>
            </a:r>
            <a:r>
              <a:rPr lang="en-US" sz="2800" dirty="0" err="1" smtClean="0">
                <a:latin typeface="Coolvetica Rg" pitchFamily="34" charset="0"/>
              </a:rPr>
              <a:t>harus</a:t>
            </a:r>
            <a:r>
              <a:rPr lang="en-US" sz="2800" dirty="0" smtClean="0">
                <a:latin typeface="Coolvetica Rg" pitchFamily="34" charset="0"/>
              </a:rPr>
              <a:t> "</a:t>
            </a:r>
            <a:r>
              <a:rPr lang="en-US" sz="2800" dirty="0" err="1" smtClean="0">
                <a:latin typeface="Coolvetica Rg" pitchFamily="34" charset="0"/>
              </a:rPr>
              <a:t>puas</a:t>
            </a:r>
            <a:r>
              <a:rPr lang="en-US" sz="2800" dirty="0" smtClean="0">
                <a:latin typeface="Coolvetica Rg" pitchFamily="34" charset="0"/>
              </a:rPr>
              <a:t>" </a:t>
            </a:r>
            <a:r>
              <a:rPr lang="en-US" sz="2800" dirty="0" err="1" smtClean="0">
                <a:latin typeface="Coolvetica Rg" pitchFamily="34" charset="0"/>
              </a:rPr>
              <a:t>dengan</a:t>
            </a:r>
            <a:r>
              <a:rPr lang="en-US" sz="2800" dirty="0" smtClean="0">
                <a:latin typeface="Coolvetica Rg" pitchFamily="34" charset="0"/>
              </a:rPr>
              <a:t> </a:t>
            </a:r>
            <a:r>
              <a:rPr lang="en-US" sz="2800" dirty="0" err="1" smtClean="0">
                <a:latin typeface="Coolvetica Rg" pitchFamily="34" charset="0"/>
              </a:rPr>
              <a:t>apa</a:t>
            </a:r>
            <a:r>
              <a:rPr lang="en-US" sz="2800" dirty="0" smtClean="0">
                <a:latin typeface="Coolvetica Rg" pitchFamily="34" charset="0"/>
              </a:rPr>
              <a:t> yang </a:t>
            </a:r>
            <a:r>
              <a:rPr lang="en-US" sz="2800" dirty="0" err="1" smtClean="0">
                <a:latin typeface="Coolvetica Rg" pitchFamily="34" charset="0"/>
              </a:rPr>
              <a:t>mereka</a:t>
            </a:r>
            <a:r>
              <a:rPr lang="en-US" sz="2800" dirty="0" smtClean="0">
                <a:latin typeface="Coolvetica Rg" pitchFamily="34" charset="0"/>
              </a:rPr>
              <a:t> </a:t>
            </a:r>
            <a:r>
              <a:rPr lang="en-US" sz="2800" dirty="0" err="1" smtClean="0">
                <a:latin typeface="Coolvetica Rg" pitchFamily="34" charset="0"/>
              </a:rPr>
              <a:t>miliki</a:t>
            </a:r>
            <a:r>
              <a:rPr lang="en-US" sz="2800" dirty="0" smtClean="0">
                <a:latin typeface="Coolvetica Rg" pitchFamily="34" charset="0"/>
              </a:rPr>
              <a:t> [2 </a:t>
            </a:r>
            <a:r>
              <a:rPr lang="en-US" sz="2800" dirty="0" err="1" smtClean="0">
                <a:latin typeface="Coolvetica Rg" pitchFamily="34" charset="0"/>
              </a:rPr>
              <a:t>Korintus</a:t>
            </a:r>
            <a:r>
              <a:rPr lang="en-US" sz="2800" dirty="0" smtClean="0">
                <a:latin typeface="Coolvetica Rg" pitchFamily="34" charset="0"/>
              </a:rPr>
              <a:t> 9:8; </a:t>
            </a:r>
            <a:r>
              <a:rPr lang="en-US" sz="2800" dirty="0" err="1" smtClean="0">
                <a:latin typeface="Coolvetica Rg" pitchFamily="34" charset="0"/>
              </a:rPr>
              <a:t>Filipi</a:t>
            </a:r>
            <a:r>
              <a:rPr lang="en-US" sz="2800" dirty="0" smtClean="0">
                <a:latin typeface="Coolvetica Rg" pitchFamily="34" charset="0"/>
              </a:rPr>
              <a:t>. 4:11-12].   </a:t>
            </a:r>
            <a:endParaRPr lang="en-US" sz="2800" dirty="0">
              <a:latin typeface="Coolvetica Rg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Orang Kristen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harus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percaya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menerima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janji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Tuhan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bahwa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Tuhan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"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tidak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akan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membiarkan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atau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meninggalkan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" 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mereka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[</a:t>
            </a:r>
            <a:r>
              <a:rPr lang="en-US" sz="26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Ibrani</a:t>
            </a:r>
            <a:r>
              <a:rPr lang="en-US" sz="2600" dirty="0" smtClean="0">
                <a:solidFill>
                  <a:srgbClr val="C00000"/>
                </a:solidFill>
                <a:latin typeface="Gill Sans Ultra Bold Condensed" pitchFamily="34" charset="0"/>
              </a:rPr>
              <a:t> 13:5]. </a:t>
            </a:r>
            <a:r>
              <a:rPr lang="en-US" sz="2600" dirty="0" err="1" smtClean="0">
                <a:latin typeface="Berlin Sans FB" pitchFamily="34" charset="0"/>
              </a:rPr>
              <a:t>Janji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ini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diberikan</a:t>
            </a:r>
            <a:r>
              <a:rPr lang="en-US" sz="2600" dirty="0" smtClean="0">
                <a:latin typeface="Berlin Sans FB" pitchFamily="34" charset="0"/>
              </a:rPr>
              <a:t> di </a:t>
            </a:r>
            <a:r>
              <a:rPr lang="en-US" sz="2600" dirty="0" err="1" smtClean="0">
                <a:latin typeface="Berlin Sans FB" pitchFamily="34" charset="0"/>
              </a:rPr>
              <a:t>beberapa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tempat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kepada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umat-Nya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dan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tersedia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bagi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kita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hari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ini</a:t>
            </a:r>
            <a:r>
              <a:rPr lang="en-US" sz="2600" dirty="0" smtClean="0">
                <a:latin typeface="Berlin Sans FB" pitchFamily="34" charset="0"/>
              </a:rPr>
              <a:t> [</a:t>
            </a:r>
            <a:r>
              <a:rPr lang="en-US" sz="2600" dirty="0" err="1" smtClean="0">
                <a:latin typeface="Berlin Sans FB" pitchFamily="34" charset="0"/>
              </a:rPr>
              <a:t>Kejadian</a:t>
            </a:r>
            <a:r>
              <a:rPr lang="en-US" sz="2600" dirty="0" smtClean="0">
                <a:latin typeface="Berlin Sans FB" pitchFamily="34" charset="0"/>
              </a:rPr>
              <a:t> 28:15; </a:t>
            </a:r>
            <a:r>
              <a:rPr lang="en-US" sz="2600" dirty="0" err="1" smtClean="0">
                <a:latin typeface="Berlin Sans FB" pitchFamily="34" charset="0"/>
              </a:rPr>
              <a:t>Ulangan</a:t>
            </a:r>
            <a:r>
              <a:rPr lang="en-US" sz="2600" dirty="0" smtClean="0">
                <a:latin typeface="Berlin Sans FB" pitchFamily="34" charset="0"/>
              </a:rPr>
              <a:t> 31:6, 8; </a:t>
            </a:r>
            <a:r>
              <a:rPr lang="en-US" sz="2600" dirty="0" err="1" smtClean="0">
                <a:latin typeface="Berlin Sans FB" pitchFamily="34" charset="0"/>
              </a:rPr>
              <a:t>Yosua</a:t>
            </a:r>
            <a:r>
              <a:rPr lang="en-US" sz="2600" dirty="0" smtClean="0">
                <a:latin typeface="Berlin Sans FB" pitchFamily="34" charset="0"/>
              </a:rPr>
              <a:t> 1:5; 1 </a:t>
            </a:r>
            <a:r>
              <a:rPr lang="en-US" sz="2600" dirty="0" err="1" smtClean="0">
                <a:latin typeface="Berlin Sans FB" pitchFamily="34" charset="0"/>
              </a:rPr>
              <a:t>Tawarikh</a:t>
            </a:r>
            <a:r>
              <a:rPr lang="en-US" sz="2600" dirty="0" smtClean="0">
                <a:latin typeface="Berlin Sans FB" pitchFamily="34" charset="0"/>
              </a:rPr>
              <a:t> 28:20]. Orang-orang </a:t>
            </a:r>
            <a:r>
              <a:rPr lang="en-US" sz="2600" dirty="0" err="1" smtClean="0">
                <a:latin typeface="Berlin Sans FB" pitchFamily="34" charset="0"/>
              </a:rPr>
              <a:t>percaya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diundang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untuk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menanggapi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janji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Tuhan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dengan</a:t>
            </a:r>
            <a:r>
              <a:rPr lang="en-US" sz="2600" dirty="0" smtClean="0">
                <a:latin typeface="Berlin Sans FB" pitchFamily="34" charset="0"/>
              </a:rPr>
              <a:t> kata-kata di </a:t>
            </a:r>
            <a:r>
              <a:rPr lang="en-US" sz="2600" dirty="0" err="1" smtClean="0">
                <a:latin typeface="Berlin Sans FB" pitchFamily="34" charset="0"/>
              </a:rPr>
              <a:t>Mazmur</a:t>
            </a:r>
            <a:r>
              <a:rPr lang="en-US" sz="2600" dirty="0" smtClean="0">
                <a:latin typeface="Berlin Sans FB" pitchFamily="34" charset="0"/>
              </a:rPr>
              <a:t> 118: 6: "TUHAN di </a:t>
            </a:r>
            <a:r>
              <a:rPr lang="en-US" sz="2600" dirty="0" err="1" smtClean="0">
                <a:latin typeface="Berlin Sans FB" pitchFamily="34" charset="0"/>
              </a:rPr>
              <a:t>pihakku</a:t>
            </a:r>
            <a:r>
              <a:rPr lang="en-US" sz="2600" dirty="0" smtClean="0">
                <a:latin typeface="Berlin Sans FB" pitchFamily="34" charset="0"/>
              </a:rPr>
              <a:t>. </a:t>
            </a:r>
            <a:r>
              <a:rPr lang="en-US" sz="2600" dirty="0" err="1" smtClean="0">
                <a:latin typeface="Berlin Sans FB" pitchFamily="34" charset="0"/>
              </a:rPr>
              <a:t>Aku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tidak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akan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takut</a:t>
            </a:r>
            <a:r>
              <a:rPr lang="en-US" sz="2600" dirty="0" smtClean="0">
                <a:latin typeface="Berlin Sans FB" pitchFamily="34" charset="0"/>
              </a:rPr>
              <a:t>. </a:t>
            </a:r>
            <a:r>
              <a:rPr lang="en-US" sz="2600" dirty="0" err="1" smtClean="0">
                <a:latin typeface="Berlin Sans FB" pitchFamily="34" charset="0"/>
              </a:rPr>
              <a:t>Apakah</a:t>
            </a:r>
            <a:r>
              <a:rPr lang="en-US" sz="2600" dirty="0" smtClean="0">
                <a:latin typeface="Berlin Sans FB" pitchFamily="34" charset="0"/>
              </a:rPr>
              <a:t> yang </a:t>
            </a:r>
            <a:r>
              <a:rPr lang="en-US" sz="2600" dirty="0" err="1" smtClean="0">
                <a:latin typeface="Berlin Sans FB" pitchFamily="34" charset="0"/>
              </a:rPr>
              <a:t>dapat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dilakukan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manusia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terhadap</a:t>
            </a:r>
            <a:r>
              <a:rPr lang="en-US" sz="2600" dirty="0" smtClean="0">
                <a:latin typeface="Berlin Sans FB" pitchFamily="34" charset="0"/>
              </a:rPr>
              <a:t> </a:t>
            </a:r>
            <a:r>
              <a:rPr lang="en-US" sz="2600" dirty="0" err="1" smtClean="0">
                <a:latin typeface="Berlin Sans FB" pitchFamily="34" charset="0"/>
              </a:rPr>
              <a:t>aku</a:t>
            </a:r>
            <a:r>
              <a:rPr lang="en-US" sz="2600" dirty="0" smtClean="0">
                <a:latin typeface="Berlin Sans FB" pitchFamily="34" charset="0"/>
              </a:rPr>
              <a:t>?"</a:t>
            </a:r>
            <a:endParaRPr lang="en-US" sz="2600" dirty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6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08720"/>
            <a:ext cx="8147248" cy="2016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err="1" smtClean="0">
                <a:latin typeface="Gill Sans Ultra Bold Condensed" pitchFamily="34" charset="0"/>
              </a:rPr>
              <a:t>Tidak</a:t>
            </a:r>
            <a:r>
              <a:rPr lang="en-US" sz="4000" dirty="0" smtClean="0"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latin typeface="Gill Sans Ultra Bold Condensed" pitchFamily="34" charset="0"/>
              </a:rPr>
              <a:t>ada</a:t>
            </a:r>
            <a:r>
              <a:rPr lang="en-US" sz="4000" dirty="0" smtClean="0">
                <a:latin typeface="Gill Sans Ultra Bold Condensed" pitchFamily="34" charset="0"/>
              </a:rPr>
              <a:t> yang </a:t>
            </a:r>
            <a:r>
              <a:rPr lang="en-US" sz="4000" dirty="0" err="1" smtClean="0">
                <a:latin typeface="Gill Sans Ultra Bold Condensed" pitchFamily="34" charset="0"/>
              </a:rPr>
              <a:t>salah</a:t>
            </a:r>
            <a:r>
              <a:rPr lang="en-US" sz="4000" dirty="0" smtClean="0"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latin typeface="Gill Sans Ultra Bold Condensed" pitchFamily="34" charset="0"/>
              </a:rPr>
              <a:t>dengan</a:t>
            </a:r>
            <a:r>
              <a:rPr lang="en-US" sz="4000" dirty="0" smtClean="0"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latin typeface="Gill Sans Ultra Bold Condensed" pitchFamily="34" charset="0"/>
              </a:rPr>
              <a:t>uang</a:t>
            </a:r>
            <a:r>
              <a:rPr lang="en-US" sz="4000" dirty="0" smtClean="0">
                <a:latin typeface="Gill Sans Ultra Bold Condensed" pitchFamily="34" charset="0"/>
              </a:rPr>
              <a:t>, </a:t>
            </a:r>
            <a:r>
              <a:rPr lang="en-US" sz="4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masalahnya</a:t>
            </a:r>
            <a:r>
              <a:rPr lang="en-US" sz="40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ada</a:t>
            </a:r>
            <a:r>
              <a:rPr lang="en-US" sz="40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pada</a:t>
            </a:r>
            <a:r>
              <a:rPr lang="en-US" sz="40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cinta</a:t>
            </a:r>
            <a:r>
              <a:rPr lang="en-US" sz="40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uang</a:t>
            </a:r>
            <a:r>
              <a:rPr lang="en-US" sz="40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atau</a:t>
            </a:r>
            <a:r>
              <a:rPr lang="en-US" sz="40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menjadi</a:t>
            </a:r>
            <a:r>
              <a:rPr lang="en-US" sz="40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hamba</a:t>
            </a:r>
            <a:r>
              <a:rPr lang="en-US" sz="40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uang</a:t>
            </a:r>
            <a:r>
              <a:rPr lang="en-US" sz="4000" dirty="0" smtClean="0">
                <a:solidFill>
                  <a:srgbClr val="C00000"/>
                </a:solidFill>
                <a:latin typeface="Gill Sans Ultra Bold Condensed" pitchFamily="34" charset="0"/>
              </a:rPr>
              <a:t>.</a:t>
            </a:r>
            <a:endParaRPr lang="en-US" sz="4000" dirty="0">
              <a:solidFill>
                <a:srgbClr val="C00000"/>
              </a:solidFill>
              <a:latin typeface="Gill Sans Ultra Bold Condensed" pitchFamily="34" charset="0"/>
            </a:endParaRPr>
          </a:p>
        </p:txBody>
      </p:sp>
      <p:pic>
        <p:nvPicPr>
          <p:cNvPr id="9218" name="Picture 2" descr="Gereja Reformasi Indones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b="22730"/>
          <a:stretch/>
        </p:blipFill>
        <p:spPr bwMode="auto">
          <a:xfrm>
            <a:off x="1700549" y="3144981"/>
            <a:ext cx="7442026" cy="371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679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88"/>
            <a:ext cx="7776864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INGATLAH PEMIMPIN-PEMIMPINMU</a:t>
            </a:r>
            <a:b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Selasa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22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060848"/>
            <a:ext cx="5554960" cy="4176464"/>
          </a:xfrm>
          <a:solidFill>
            <a:schemeClr val="accent3">
              <a:lumMod val="5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dirty="0">
                <a:solidFill>
                  <a:schemeClr val="bg1"/>
                </a:solidFill>
                <a:latin typeface="Eras Bold ITC" pitchFamily="34" charset="0"/>
              </a:rPr>
              <a:t> 13:7 </a:t>
            </a:r>
            <a:endParaRPr lang="en-US" dirty="0" smtClean="0">
              <a:solidFill>
                <a:schemeClr val="bg1"/>
              </a:solidFill>
              <a:latin typeface="Eras Bold ITC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latin typeface="Eras Demi ITC" pitchFamily="34" charset="0"/>
              </a:rPr>
              <a:t>Ingatlah</a:t>
            </a:r>
            <a:r>
              <a:rPr lang="en-US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pemimpin-pemimpin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kamu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, yang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menyampaikan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firman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Allah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kepadamu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Perhatikanlah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akhir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hidup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mereka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contohlah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iman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Eras Demi ITC" pitchFamily="34" charset="0"/>
              </a:rPr>
              <a:t>mereka</a:t>
            </a:r>
            <a:r>
              <a:rPr lang="en-US" dirty="0">
                <a:solidFill>
                  <a:schemeClr val="bg1"/>
                </a:solidFill>
                <a:latin typeface="Eras Demi ITC" pitchFamily="34" charset="0"/>
              </a:rPr>
              <a:t>.</a:t>
            </a:r>
          </a:p>
        </p:txBody>
      </p:sp>
      <p:pic>
        <p:nvPicPr>
          <p:cNvPr id="2052" name="Picture 4" descr="Never Read the Bible Simply to Know | Desiring Go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r="19460"/>
          <a:stretch/>
        </p:blipFill>
        <p:spPr bwMode="auto">
          <a:xfrm>
            <a:off x="5508104" y="2636912"/>
            <a:ext cx="3425371" cy="2710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06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22114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Mengapa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penting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mengingat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menghormati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mematuhi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para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pemimpin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jemaat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masa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lalu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masa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kini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800" dirty="0">
                <a:solidFill>
                  <a:schemeClr val="bg1"/>
                </a:solidFill>
                <a:latin typeface="Bahnschrift SemiBold Condensed" pitchFamily="34" charset="0"/>
              </a:rPr>
              <a:t> 13:7-17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640960" cy="5328592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Bahnschrift SemiBold Condensed" pitchFamily="34" charset="0"/>
              </a:rPr>
              <a:t>Para </a:t>
            </a:r>
            <a:r>
              <a:rPr lang="en-US" sz="2200" dirty="0" err="1">
                <a:latin typeface="Bahnschrift SemiBold Condensed" pitchFamily="34" charset="0"/>
              </a:rPr>
              <a:t>pemimpin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masa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lalu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adalah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mereka</a:t>
            </a:r>
            <a:r>
              <a:rPr lang="en-US" sz="2200" dirty="0">
                <a:latin typeface="Bahnschrift SemiBold Condensed" pitchFamily="34" charset="0"/>
              </a:rPr>
              <a:t> yang </a:t>
            </a:r>
            <a:r>
              <a:rPr lang="en-US" sz="2200" dirty="0" err="1">
                <a:latin typeface="Bahnschrift SemiBold Condensed" pitchFamily="34" charset="0"/>
              </a:rPr>
              <a:t>pertama</a:t>
            </a:r>
            <a:r>
              <a:rPr lang="en-US" sz="2200" dirty="0">
                <a:latin typeface="Bahnschrift SemiBold Condensed" pitchFamily="34" charset="0"/>
              </a:rPr>
              <a:t> kali </a:t>
            </a:r>
            <a:r>
              <a:rPr lang="en-US" sz="2200" dirty="0" err="1">
                <a:latin typeface="Bahnschrift SemiBold Condensed" pitchFamily="34" charset="0"/>
              </a:rPr>
              <a:t>memberitakan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firman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mendirikan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jemaat</a:t>
            </a:r>
            <a:r>
              <a:rPr lang="en-US" sz="2200" dirty="0">
                <a:latin typeface="Bahnschrift SemiBold Condensed" pitchFamily="34" charset="0"/>
              </a:rPr>
              <a:t>, </a:t>
            </a:r>
            <a:r>
              <a:rPr lang="en-US" sz="2200" dirty="0" err="1">
                <a:latin typeface="Bahnschrift SemiBold Condensed" pitchFamily="34" charset="0"/>
              </a:rPr>
              <a:t>mereka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layak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untuk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dihormati</a:t>
            </a:r>
            <a:r>
              <a:rPr lang="en-US" sz="2200" dirty="0">
                <a:latin typeface="Bahnschrift SemiBold Condensed" pitchFamily="34" charset="0"/>
              </a:rPr>
              <a:t>. </a:t>
            </a:r>
            <a:endParaRPr lang="en-US" sz="2200" dirty="0" smtClean="0"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Bahnschrift SemiBold Condensed" pitchFamily="34" charset="0"/>
              </a:rPr>
              <a:t>Paulus </a:t>
            </a:r>
            <a:r>
              <a:rPr lang="en-US" sz="2200" dirty="0" err="1">
                <a:latin typeface="Bahnschrift SemiBold Condensed" pitchFamily="34" charset="0"/>
              </a:rPr>
              <a:t>menjelaskan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bahwa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smtClean="0">
                <a:latin typeface="Bahnschrift SemiBold Condensed" pitchFamily="34" charset="0"/>
              </a:rPr>
              <a:t>orang </a:t>
            </a:r>
            <a:r>
              <a:rPr lang="en-US" sz="2200" dirty="0" err="1">
                <a:latin typeface="Bahnschrift SemiBold Condensed" pitchFamily="34" charset="0"/>
              </a:rPr>
              <a:t>percaya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harus</a:t>
            </a:r>
            <a:r>
              <a:rPr lang="en-US" sz="2200" dirty="0">
                <a:latin typeface="Bahnschrift SemiBold Condensed" pitchFamily="34" charset="0"/>
              </a:rPr>
              <a:t> "</a:t>
            </a:r>
            <a:r>
              <a:rPr lang="en-US" sz="2200" dirty="0" err="1">
                <a:latin typeface="Bahnschrift SemiBold Condensed" pitchFamily="34" charset="0"/>
              </a:rPr>
              <a:t>mengingat</a:t>
            </a:r>
            <a:r>
              <a:rPr lang="en-US" sz="2200" dirty="0">
                <a:latin typeface="Bahnschrift SemiBold Condensed" pitchFamily="34" charset="0"/>
              </a:rPr>
              <a:t>" </a:t>
            </a:r>
            <a:r>
              <a:rPr lang="en-US" sz="2200" dirty="0" err="1">
                <a:latin typeface="Bahnschrift SemiBold Condensed" pitchFamily="34" charset="0"/>
              </a:rPr>
              <a:t>para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pemimpin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mereka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dengan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mempertimbangkan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hasil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dari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tindakan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mereka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dengan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meniru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iman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mereka</a:t>
            </a:r>
            <a:r>
              <a:rPr lang="en-US" sz="2200" dirty="0">
                <a:latin typeface="Bahnschrift SemiBold Condensed" pitchFamily="34" charset="0"/>
              </a:rPr>
              <a:t>. Paulus </a:t>
            </a:r>
            <a:r>
              <a:rPr lang="en-US" sz="2200" dirty="0" err="1">
                <a:latin typeface="Bahnschrift SemiBold Condensed" pitchFamily="34" charset="0"/>
              </a:rPr>
              <a:t>menuliskan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dalam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Ibrani</a:t>
            </a:r>
            <a:r>
              <a:rPr lang="en-US" sz="2200" dirty="0">
                <a:latin typeface="Bahnschrift SemiBold Condensed" pitchFamily="34" charset="0"/>
              </a:rPr>
              <a:t> 11 </a:t>
            </a:r>
            <a:r>
              <a:rPr lang="en-US" sz="2200" dirty="0" err="1">
                <a:latin typeface="Bahnschrift SemiBold Condensed" pitchFamily="34" charset="0"/>
              </a:rPr>
              <a:t>daftar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pemimpin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smtClean="0">
                <a:latin typeface="Bahnschrift SemiBold Condensed" pitchFamily="34" charset="0"/>
              </a:rPr>
              <a:t>yang </a:t>
            </a:r>
            <a:r>
              <a:rPr lang="en-US" sz="2200" dirty="0" err="1">
                <a:latin typeface="Bahnschrift SemiBold Condensed" pitchFamily="34" charset="0"/>
              </a:rPr>
              <a:t>beriman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smtClean="0">
                <a:latin typeface="Bahnschrift SemiBold Condensed" pitchFamily="34" charset="0"/>
              </a:rPr>
              <a:t>yang </a:t>
            </a:r>
            <a:r>
              <a:rPr lang="en-US" sz="2200" dirty="0" err="1">
                <a:latin typeface="Bahnschrift SemiBold Condensed" pitchFamily="34" charset="0"/>
              </a:rPr>
              <a:t>patut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ditiru</a:t>
            </a:r>
            <a:r>
              <a:rPr lang="en-US" sz="2200" dirty="0">
                <a:latin typeface="Bahnschrift SemiBold Condensed" pitchFamily="34" charset="0"/>
              </a:rPr>
              <a:t>, </a:t>
            </a:r>
            <a:r>
              <a:rPr lang="en-US" sz="2200" dirty="0" err="1">
                <a:latin typeface="Bahnschrift SemiBold Condensed" pitchFamily="34" charset="0"/>
              </a:rPr>
              <a:t>terlebih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pada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Yesus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 smtClean="0">
                <a:latin typeface="Bahnschrift SemiBold Condensed" pitchFamily="34" charset="0"/>
              </a:rPr>
              <a:t>dalam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Ibrani</a:t>
            </a:r>
            <a:r>
              <a:rPr lang="en-US" sz="2200" dirty="0">
                <a:latin typeface="Bahnschrift SemiBold Condensed" pitchFamily="34" charset="0"/>
              </a:rPr>
              <a:t> 12.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smtClean="0">
                <a:latin typeface="Bahnschrift SemiBold Condensed" pitchFamily="34" charset="0"/>
              </a:rPr>
              <a:t>Orang </a:t>
            </a:r>
            <a:r>
              <a:rPr lang="en-US" sz="2200" dirty="0">
                <a:latin typeface="Bahnschrift SemiBold Condensed" pitchFamily="34" charset="0"/>
              </a:rPr>
              <a:t>Kristen </a:t>
            </a:r>
            <a:r>
              <a:rPr lang="en-US" sz="2200" dirty="0" err="1">
                <a:latin typeface="Bahnschrift SemiBold Condensed" pitchFamily="34" charset="0"/>
              </a:rPr>
              <a:t>dinasihati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untuk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menaati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para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pemimpin</a:t>
            </a:r>
            <a:r>
              <a:rPr lang="en-US" sz="2200" dirty="0">
                <a:latin typeface="Bahnschrift SemiBold Condensed" pitchFamily="34" charset="0"/>
              </a:rPr>
              <a:t>, </a:t>
            </a:r>
            <a:r>
              <a:rPr lang="en-US" sz="2200" dirty="0" err="1">
                <a:latin typeface="Bahnschrift SemiBold Condensed" pitchFamily="34" charset="0"/>
              </a:rPr>
              <a:t>karena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merekalah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smtClean="0">
                <a:latin typeface="Bahnschrift SemiBold Condensed" pitchFamily="34" charset="0"/>
              </a:rPr>
              <a:t>yang </a:t>
            </a:r>
            <a:r>
              <a:rPr lang="en-US" sz="2200" dirty="0" err="1">
                <a:latin typeface="Bahnschrift SemiBold Condensed" pitchFamily="34" charset="0"/>
              </a:rPr>
              <a:t>menjaga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jiwa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mereka</a:t>
            </a:r>
            <a:r>
              <a:rPr lang="en-US" sz="2200" dirty="0">
                <a:latin typeface="Bahnschrift SemiBold Condensed" pitchFamily="34" charset="0"/>
              </a:rPr>
              <a:t>. Para </a:t>
            </a:r>
            <a:r>
              <a:rPr lang="en-US" sz="2200" dirty="0" err="1">
                <a:latin typeface="Bahnschrift SemiBold Condensed" pitchFamily="34" charset="0"/>
              </a:rPr>
              <a:t>pemimpin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dijelaskan</a:t>
            </a:r>
            <a:r>
              <a:rPr lang="en-US" sz="2200" dirty="0">
                <a:latin typeface="Bahnschrift SemiBold Condensed" pitchFamily="34" charset="0"/>
              </a:rPr>
              <a:t> di </a:t>
            </a:r>
            <a:r>
              <a:rPr lang="en-US" sz="2200" dirty="0" err="1">
                <a:latin typeface="Bahnschrift SemiBold Condensed" pitchFamily="34" charset="0"/>
              </a:rPr>
              <a:t>sini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sebagai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gembala</a:t>
            </a:r>
            <a:r>
              <a:rPr lang="en-US" sz="2200" dirty="0">
                <a:latin typeface="Bahnschrift SemiBold Condensed" pitchFamily="34" charset="0"/>
              </a:rPr>
              <a:t> yang </a:t>
            </a:r>
            <a:r>
              <a:rPr lang="en-US" sz="2200" dirty="0" err="1">
                <a:latin typeface="Bahnschrift SemiBold Condensed" pitchFamily="34" charset="0"/>
              </a:rPr>
              <a:t>bertanggung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jawab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atas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kesejahteraan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rohani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jemaat</a:t>
            </a:r>
            <a:r>
              <a:rPr lang="en-US" sz="2200" dirty="0">
                <a:latin typeface="Bahnschrift SemiBold Condensed" pitchFamily="34" charset="0"/>
              </a:rPr>
              <a:t>, </a:t>
            </a:r>
            <a:r>
              <a:rPr lang="en-US" sz="2200" dirty="0" err="1">
                <a:latin typeface="Bahnschrift SemiBold Condensed" pitchFamily="34" charset="0"/>
              </a:rPr>
              <a:t>kawanan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mereka</a:t>
            </a:r>
            <a:r>
              <a:rPr lang="en-US" sz="2200" dirty="0">
                <a:latin typeface="Bahnschrift SemiBold Condensed" pitchFamily="34" charset="0"/>
              </a:rPr>
              <a:t>, </a:t>
            </a:r>
            <a:r>
              <a:rPr lang="en-US" sz="2200" dirty="0" err="1">
                <a:latin typeface="Bahnschrift SemiBold Condensed" pitchFamily="34" charset="0"/>
              </a:rPr>
              <a:t>dan</a:t>
            </a:r>
            <a:r>
              <a:rPr lang="en-US" sz="2200" dirty="0">
                <a:latin typeface="Bahnschrift SemiBold Condensed" pitchFamily="34" charset="0"/>
              </a:rPr>
              <a:t> yang </a:t>
            </a:r>
            <a:r>
              <a:rPr lang="en-US" sz="2200" dirty="0" err="1">
                <a:latin typeface="Bahnschrift SemiBold Condensed" pitchFamily="34" charset="0"/>
              </a:rPr>
              <a:t>akan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memberikan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pertanggungjawaban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kepada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Tuhan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untuk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keadaan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rohani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mereka</a:t>
            </a:r>
            <a:r>
              <a:rPr lang="en-US" sz="2200" dirty="0">
                <a:latin typeface="Bahnschrift SemiBold Condensed" pitchFamily="34" charset="0"/>
              </a:rPr>
              <a:t> [1 </a:t>
            </a:r>
            <a:r>
              <a:rPr lang="en-US" sz="2200" dirty="0" err="1" smtClean="0">
                <a:latin typeface="Bahnschrift SemiBold Condensed" pitchFamily="34" charset="0"/>
              </a:rPr>
              <a:t>Petrus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>
                <a:latin typeface="Bahnschrift SemiBold Condensed" pitchFamily="34" charset="0"/>
              </a:rPr>
              <a:t>5:1-4, 1 </a:t>
            </a:r>
            <a:r>
              <a:rPr lang="en-US" sz="2200" dirty="0" err="1" smtClean="0">
                <a:latin typeface="Bahnschrift SemiBold Condensed" pitchFamily="34" charset="0"/>
              </a:rPr>
              <a:t>Korintus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>
                <a:latin typeface="Bahnschrift SemiBold Condensed" pitchFamily="34" charset="0"/>
              </a:rPr>
              <a:t>3:10-15]. Para </a:t>
            </a:r>
            <a:r>
              <a:rPr lang="en-US" sz="2200" dirty="0" err="1">
                <a:latin typeface="Bahnschrift SemiBold Condensed" pitchFamily="34" charset="0"/>
              </a:rPr>
              <a:t>pemimpin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ini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adalah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gembala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smtClean="0">
                <a:latin typeface="Bahnschrift SemiBold Condensed" pitchFamily="34" charset="0"/>
              </a:rPr>
              <a:t>yang </a:t>
            </a:r>
            <a:r>
              <a:rPr lang="en-US" sz="2200" dirty="0" err="1">
                <a:latin typeface="Bahnschrift SemiBold Condensed" pitchFamily="34" charset="0"/>
              </a:rPr>
              <a:t>melayani</a:t>
            </a:r>
            <a:r>
              <a:rPr lang="en-US" sz="2200" dirty="0">
                <a:latin typeface="Bahnschrift SemiBold Condensed" pitchFamily="34" charset="0"/>
              </a:rPr>
              <a:t> di </a:t>
            </a:r>
            <a:r>
              <a:rPr lang="en-US" sz="2200" dirty="0" err="1">
                <a:latin typeface="Bahnschrift SemiBold Condensed" pitchFamily="34" charset="0"/>
              </a:rPr>
              <a:t>bawah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Yesus</a:t>
            </a:r>
            <a:r>
              <a:rPr lang="en-US" sz="2200" dirty="0">
                <a:latin typeface="Bahnschrift SemiBold Condensed" pitchFamily="34" charset="0"/>
              </a:rPr>
              <a:t>, </a:t>
            </a:r>
            <a:r>
              <a:rPr lang="en-US" sz="2200" dirty="0" err="1">
                <a:latin typeface="Bahnschrift SemiBold Condensed" pitchFamily="34" charset="0"/>
              </a:rPr>
              <a:t>Gembala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Agung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segala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domba</a:t>
            </a:r>
            <a:r>
              <a:rPr lang="en-US" sz="2200" dirty="0">
                <a:latin typeface="Bahnschrift Semi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200" dirty="0" err="1" smtClean="0">
                <a:latin typeface="Bahnschrift SemiBold Condensed" pitchFamily="34" charset="0"/>
              </a:rPr>
              <a:t>Kombinasi</a:t>
            </a:r>
            <a:r>
              <a:rPr lang="en-US" sz="2200" dirty="0" smtClean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kepedulian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kesetiaan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dari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para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pemimpin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kepatuhan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atau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kepercayaan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dari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anggota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menghasilkan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sukacita</a:t>
            </a:r>
            <a:r>
              <a:rPr lang="en-US" sz="2200" dirty="0">
                <a:latin typeface="Bahnschrift SemiBold Condensed" pitchFamily="34" charset="0"/>
              </a:rPr>
              <a:t>. </a:t>
            </a:r>
            <a:r>
              <a:rPr lang="en-US" sz="2200" dirty="0" err="1">
                <a:latin typeface="Bahnschrift SemiBold Condensed" pitchFamily="34" charset="0"/>
              </a:rPr>
              <a:t>Dengan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demikian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para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pemimpin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akan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dapat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melayani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jemaat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dengan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sukacita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bukan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dgn</a:t>
            </a:r>
            <a:r>
              <a:rPr lang="en-US" sz="2200" dirty="0">
                <a:latin typeface="Bahnschrift SemiBold Condensed" pitchFamily="34" charset="0"/>
              </a:rPr>
              <a:t> </a:t>
            </a:r>
            <a:r>
              <a:rPr lang="en-US" sz="2200" dirty="0" err="1">
                <a:latin typeface="Bahnschrift SemiBold Condensed" pitchFamily="34" charset="0"/>
              </a:rPr>
              <a:t>kesedihan</a:t>
            </a:r>
            <a:r>
              <a:rPr lang="en-US" sz="2200" dirty="0">
                <a:latin typeface="Bahnschrift SemiBold Condens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646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4149080"/>
            <a:ext cx="6563072" cy="2448272"/>
          </a:xfrm>
          <a:solidFill>
            <a:schemeClr val="accent2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Pemimpin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boleh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datang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pergi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tetapi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Kristus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tetap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sama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yang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menopang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gereja-Nya</a:t>
            </a:r>
            <a:r>
              <a:rPr lang="en-US" sz="2800" dirty="0">
                <a:solidFill>
                  <a:schemeClr val="bg1"/>
                </a:solidFill>
              </a:rPr>
              <a:t>....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Ibrani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13:8 "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Yesus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Kristus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tetap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sama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baik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kemarin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maupun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hari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ini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sampai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Eras Demi ITC" pitchFamily="34" charset="0"/>
              </a:rPr>
              <a:t>selama-lamanya</a:t>
            </a:r>
            <a:r>
              <a:rPr lang="en-US" sz="2800" dirty="0">
                <a:solidFill>
                  <a:schemeClr val="bg1"/>
                </a:solidFill>
                <a:latin typeface="Eras Demi ITC" pitchFamily="34" charset="0"/>
              </a:rPr>
              <a:t>".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8" y="404664"/>
            <a:ext cx="6408712" cy="35394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Eras Bold ITC" pitchFamily="34" charset="0"/>
              </a:rPr>
              <a:t>Wewenang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para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pemimpin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tidak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terletak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pada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gelar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mereka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tetapi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pada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fungsi</a:t>
            </a:r>
            <a:r>
              <a:rPr lang="en-US" sz="2800" dirty="0" smtClean="0">
                <a:latin typeface="Eras Bold ITC" pitchFamily="34" charset="0"/>
              </a:rPr>
              <a:t> yang </a:t>
            </a:r>
            <a:r>
              <a:rPr lang="en-US" sz="2800" dirty="0" err="1" smtClean="0">
                <a:latin typeface="Eras Bold ITC" pitchFamily="34" charset="0"/>
              </a:rPr>
              <a:t>mereka</a:t>
            </a:r>
            <a:r>
              <a:rPr lang="en-US" sz="2800" dirty="0" smtClean="0">
                <a:latin typeface="Eras Bold ITC" pitchFamily="34" charset="0"/>
              </a:rPr>
              <a:t> </a:t>
            </a:r>
            <a:r>
              <a:rPr lang="en-US" sz="2800" dirty="0" err="1" smtClean="0">
                <a:latin typeface="Eras Bold ITC" pitchFamily="34" charset="0"/>
              </a:rPr>
              <a:t>jalankan</a:t>
            </a:r>
            <a:r>
              <a:rPr lang="en-US" sz="2800" dirty="0" smtClean="0">
                <a:latin typeface="Berlin Sans FB" pitchFamily="34" charset="0"/>
              </a:rPr>
              <a:t>. </a:t>
            </a:r>
            <a:r>
              <a:rPr lang="en-US" sz="2800" dirty="0" err="1" smtClean="0">
                <a:latin typeface="Berlin Sans FB" pitchFamily="34" charset="0"/>
              </a:rPr>
              <a:t>Ketika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para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pemimpin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mengambil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tanggung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jawab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mereka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 smtClean="0">
                <a:latin typeface="Berlin Sans FB" pitchFamily="34" charset="0"/>
              </a:rPr>
              <a:t>dengan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serius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mereka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mencegah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anggotanya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terbawa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oleh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semua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jenis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ajaran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asing</a:t>
            </a:r>
            <a:r>
              <a:rPr lang="en-US" sz="2800" dirty="0">
                <a:latin typeface="Berlin Sans FB" pitchFamily="34" charset="0"/>
              </a:rPr>
              <a:t> [</a:t>
            </a:r>
            <a:r>
              <a:rPr lang="en-US" sz="2800" dirty="0" err="1">
                <a:latin typeface="Berlin Sans FB" pitchFamily="34" charset="0"/>
              </a:rPr>
              <a:t>palsu</a:t>
            </a:r>
            <a:r>
              <a:rPr lang="en-US" sz="2800" dirty="0">
                <a:latin typeface="Berlin Sans FB" pitchFamily="34" charset="0"/>
              </a:rPr>
              <a:t>].</a:t>
            </a:r>
          </a:p>
        </p:txBody>
      </p:sp>
      <p:pic>
        <p:nvPicPr>
          <p:cNvPr id="3074" name="Picture 2" descr="Ciri-ciri Pemimpin yang Dapat Dipercaya - TopCareerI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6" t="10002" r="33998" b="13692"/>
          <a:stretch/>
        </p:blipFill>
        <p:spPr bwMode="auto">
          <a:xfrm>
            <a:off x="6820455" y="474890"/>
            <a:ext cx="2185058" cy="33989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ngenal Pribadi Yesus Kris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69" y="4077072"/>
            <a:ext cx="1872207" cy="259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177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71400"/>
            <a:ext cx="727280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35416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  <a:t>WASPADALAH </a:t>
            </a:r>
            <a:r>
              <a:rPr lang="en-US" sz="3600" dirty="0">
                <a:solidFill>
                  <a:srgbClr val="FFFF00"/>
                </a:solidFill>
                <a:latin typeface="Impact" pitchFamily="34" charset="0"/>
              </a:rPr>
              <a:t>TERHADAP AJARAN </a:t>
            </a:r>
            <a: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  <a:t/>
            </a:r>
            <a:b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  <a:t>YANG </a:t>
            </a:r>
            <a:r>
              <a:rPr lang="en-US" sz="3600" dirty="0">
                <a:solidFill>
                  <a:srgbClr val="FFFF00"/>
                </a:solidFill>
                <a:latin typeface="Impact" pitchFamily="34" charset="0"/>
              </a:rPr>
              <a:t>BERAGAM DAN </a:t>
            </a:r>
            <a: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  <a:t>ANEH</a:t>
            </a:r>
            <a:br>
              <a:rPr lang="en-US" sz="36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en-US" sz="3100" dirty="0" err="1">
                <a:solidFill>
                  <a:schemeClr val="bg1"/>
                </a:solidFill>
                <a:latin typeface="Bernard MT Condensed" pitchFamily="18" charset="0"/>
              </a:rPr>
              <a:t>Rabu</a:t>
            </a:r>
            <a:r>
              <a:rPr lang="en-US" sz="3100" dirty="0">
                <a:solidFill>
                  <a:schemeClr val="bg1"/>
                </a:solidFill>
                <a:latin typeface="Bernard MT Condensed" pitchFamily="18" charset="0"/>
              </a:rPr>
              <a:t>, 23 </a:t>
            </a:r>
            <a:r>
              <a:rPr lang="en-US" sz="3100" dirty="0" err="1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31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5842992" cy="4209331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latin typeface="Berlin Sans FB Demi" pitchFamily="34" charset="0"/>
              </a:rPr>
              <a:t>Ibrani</a:t>
            </a:r>
            <a:r>
              <a:rPr lang="en-US" sz="2800" dirty="0">
                <a:latin typeface="Berlin Sans FB Demi" pitchFamily="34" charset="0"/>
              </a:rPr>
              <a:t> 13:9 </a:t>
            </a:r>
            <a:endParaRPr lang="en-US" sz="2800" dirty="0" smtClean="0">
              <a:latin typeface="Berlin Sans FB Demi" pitchFamily="34" charset="0"/>
            </a:endParaRPr>
          </a:p>
          <a:p>
            <a:pPr marL="0" indent="0">
              <a:buNone/>
            </a:pPr>
            <a:r>
              <a:rPr lang="en-US" sz="2800" dirty="0" err="1" smtClean="0">
                <a:latin typeface="Berlin Sans FB" pitchFamily="34" charset="0"/>
              </a:rPr>
              <a:t>Janganlah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kamu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disesatkan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oleh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berbagai-bagai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ajaran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asing</a:t>
            </a:r>
            <a:r>
              <a:rPr lang="en-US" sz="2800" dirty="0">
                <a:latin typeface="Berlin Sans FB" pitchFamily="34" charset="0"/>
              </a:rPr>
              <a:t>. </a:t>
            </a:r>
            <a:r>
              <a:rPr lang="en-US" sz="2800" dirty="0" err="1">
                <a:latin typeface="Berlin Sans FB" pitchFamily="34" charset="0"/>
              </a:rPr>
              <a:t>Sebab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baik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ialah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bahwa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hati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kamu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diperkuat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dengan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kasih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karunia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bukan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dengan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pelbagai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makanan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tidak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memberi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faedah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kepada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mereka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menuruti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aturan-aturan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makanan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macam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itu</a:t>
            </a:r>
            <a:r>
              <a:rPr lang="en-US" sz="2800" dirty="0">
                <a:latin typeface="Berlin Sans FB" pitchFamily="34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252" y="2348880"/>
            <a:ext cx="3267075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629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752" y="4149080"/>
            <a:ext cx="6573416" cy="240913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 smtClean="0">
                <a:latin typeface="Berlin Sans FB" pitchFamily="34" charset="0"/>
              </a:rPr>
              <a:t>Sebagian</a:t>
            </a:r>
            <a:r>
              <a:rPr lang="en-US" dirty="0" smtClean="0">
                <a:latin typeface="Berlin Sans FB" pitchFamily="34" charset="0"/>
              </a:rPr>
              <a:t> orang </a:t>
            </a:r>
            <a:r>
              <a:rPr lang="en-US" dirty="0" err="1">
                <a:latin typeface="Berlin Sans FB" pitchFamily="34" charset="0"/>
              </a:rPr>
              <a:t>menganggap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bahwa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Ibrani</a:t>
            </a:r>
            <a:r>
              <a:rPr lang="en-US" dirty="0">
                <a:latin typeface="Berlin Sans FB" pitchFamily="34" charset="0"/>
              </a:rPr>
              <a:t> 13:9 </a:t>
            </a:r>
            <a:r>
              <a:rPr lang="en-US" dirty="0" err="1" smtClean="0">
                <a:latin typeface="Berlin Sans FB" pitchFamily="34" charset="0"/>
              </a:rPr>
              <a:t>menyatakan</a:t>
            </a:r>
            <a:r>
              <a:rPr lang="en-US" dirty="0" smtClean="0">
                <a:latin typeface="Berlin Sans FB" pitchFamily="34" charset="0"/>
              </a:rPr>
              <a:t>, </a:t>
            </a:r>
            <a:r>
              <a:rPr lang="en-US" dirty="0" err="1" smtClean="0">
                <a:latin typeface="Berlin Sans FB" pitchFamily="34" charset="0"/>
              </a:rPr>
              <a:t>tidak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penting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lagi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klarifikasi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makanan</a:t>
            </a:r>
            <a:r>
              <a:rPr lang="en-US" dirty="0">
                <a:latin typeface="Berlin Sans FB" pitchFamily="34" charset="0"/>
              </a:rPr>
              <a:t> halal </a:t>
            </a:r>
            <a:r>
              <a:rPr lang="en-US" dirty="0" err="1">
                <a:latin typeface="Berlin Sans FB" pitchFamily="34" charset="0"/>
              </a:rPr>
              <a:t>dan</a:t>
            </a:r>
            <a:r>
              <a:rPr lang="en-US" dirty="0">
                <a:latin typeface="Berlin Sans FB" pitchFamily="34" charset="0"/>
              </a:rPr>
              <a:t> haram, </a:t>
            </a:r>
            <a:r>
              <a:rPr lang="en-US" dirty="0" err="1">
                <a:latin typeface="Berlin Sans FB" pitchFamily="34" charset="0"/>
              </a:rPr>
              <a:t>ini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juga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adalah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sebuah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kesalahfahaman</a:t>
            </a:r>
            <a:r>
              <a:rPr lang="en-US" dirty="0">
                <a:latin typeface="Berlin Sans FB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2777" y="482421"/>
            <a:ext cx="6480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Munculnya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ajaran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asing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tengah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orang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percaya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tentang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upaya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memperoleh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kasih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karunia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melalui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ritual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keagaman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Yahudi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yaitu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makan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makanan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pesta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perayaan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hal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ini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menggugah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rasul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Paulus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untuk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menepis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ajaran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yang Paulus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sebut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tidak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memberi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faedah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kepada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mereka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menurutinya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[</a:t>
            </a:r>
            <a:r>
              <a:rPr lang="en-US" sz="2400" dirty="0" err="1">
                <a:solidFill>
                  <a:schemeClr val="bg1"/>
                </a:solidFill>
                <a:latin typeface="Eras Demi ITC" pitchFamily="34" charset="0"/>
              </a:rPr>
              <a:t>Ibrani</a:t>
            </a:r>
            <a:r>
              <a:rPr lang="en-US" sz="2400" dirty="0">
                <a:solidFill>
                  <a:schemeClr val="bg1"/>
                </a:solidFill>
                <a:latin typeface="Eras Demi ITC" pitchFamily="34" charset="0"/>
              </a:rPr>
              <a:t> 13:9-10].</a:t>
            </a:r>
          </a:p>
        </p:txBody>
      </p:sp>
      <p:pic>
        <p:nvPicPr>
          <p:cNvPr id="4098" name="Picture 2" descr="Memahami Perjanjian Baru | PEPAK (Pusat Elektronik Pelayanan Anak Kriste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71" y="587558"/>
            <a:ext cx="1857095" cy="2836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ual IMB (Indonesia Modern Bible) - Kota Surabaya - G&amp;T Online Shop |  Tokoped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12393" r="10811" b="9056"/>
          <a:stretch/>
        </p:blipFill>
        <p:spPr bwMode="auto">
          <a:xfrm>
            <a:off x="302776" y="3845338"/>
            <a:ext cx="1964967" cy="266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56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Berlin Sans FB Demi" pitchFamily="34" charset="0"/>
              </a:rPr>
              <a:t>IBRANI 13:1</a:t>
            </a:r>
            <a:endParaRPr lang="en-US" sz="6000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2348880"/>
            <a:ext cx="7571184" cy="24768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>
                <a:solidFill>
                  <a:schemeClr val="bg1"/>
                </a:solidFill>
                <a:latin typeface="Berlin Sans FB Demi" pitchFamily="34" charset="0"/>
              </a:rPr>
              <a:t>“</a:t>
            </a:r>
            <a:r>
              <a:rPr lang="en-US" sz="5400" dirty="0" err="1" smtClean="0">
                <a:solidFill>
                  <a:schemeClr val="bg1"/>
                </a:solidFill>
                <a:latin typeface="Berlin Sans FB Demi" pitchFamily="34" charset="0"/>
              </a:rPr>
              <a:t>Peliharalah</a:t>
            </a:r>
            <a:r>
              <a:rPr lang="en-US" sz="5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Berlin Sans FB Demi" pitchFamily="34" charset="0"/>
              </a:rPr>
              <a:t>kasih</a:t>
            </a:r>
            <a:r>
              <a:rPr lang="en-US" sz="5400" dirty="0" smtClean="0">
                <a:solidFill>
                  <a:schemeClr val="bg1"/>
                </a:solidFill>
                <a:latin typeface="Berlin Sans FB Demi" pitchFamily="34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Berlin Sans FB Demi" pitchFamily="34" charset="0"/>
              </a:rPr>
              <a:t>persaudaraan</a:t>
            </a:r>
            <a:r>
              <a:rPr lang="en-US" sz="5400" dirty="0" smtClean="0">
                <a:solidFill>
                  <a:schemeClr val="bg1"/>
                </a:solidFill>
                <a:latin typeface="Berlin Sans FB Demi" pitchFamily="34" charset="0"/>
              </a:rPr>
              <a:t>!”.</a:t>
            </a:r>
            <a:endParaRPr lang="en-US" sz="54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98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Ajaran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palsu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dan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makanan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Bernard MT Condensed" pitchFamily="18" charset="0"/>
              </a:rPr>
              <a:t>yang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disebutkan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Ibrani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13:9,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tidak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menunjuk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pada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makanan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halal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dan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 haram, </a:t>
            </a:r>
            <a:r>
              <a:rPr lang="en-US" sz="2800" dirty="0" err="1">
                <a:solidFill>
                  <a:srgbClr val="FFFF00"/>
                </a:solidFill>
                <a:latin typeface="Bernard MT Condensed" pitchFamily="18" charset="0"/>
              </a:rPr>
              <a:t>alasannya</a:t>
            </a:r>
            <a:r>
              <a:rPr lang="en-US" sz="2800" dirty="0">
                <a:solidFill>
                  <a:srgbClr val="FFFF00"/>
                </a:solidFill>
                <a:latin typeface="Bernard MT Condensed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628800"/>
            <a:ext cx="6984776" cy="4853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 smtClean="0">
                <a:latin typeface="Bahnschrift SemiBold Condensed" pitchFamily="34" charset="0"/>
              </a:rPr>
              <a:t>Kita </a:t>
            </a:r>
            <a:r>
              <a:rPr lang="en-US" sz="2600" dirty="0" err="1">
                <a:latin typeface="Bahnschrift SemiBold Condensed" pitchFamily="34" charset="0"/>
              </a:rPr>
              <a:t>tahu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dari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Kisah</a:t>
            </a:r>
            <a:r>
              <a:rPr lang="en-US" sz="2600" dirty="0">
                <a:latin typeface="Bahnschrift SemiBold Condensed" pitchFamily="34" charset="0"/>
              </a:rPr>
              <a:t> Para </a:t>
            </a:r>
            <a:r>
              <a:rPr lang="en-US" sz="2600" dirty="0" err="1">
                <a:latin typeface="Bahnschrift SemiBold Condensed" pitchFamily="34" charset="0"/>
              </a:rPr>
              <a:t>Rasul</a:t>
            </a:r>
            <a:r>
              <a:rPr lang="en-US" sz="2600" dirty="0">
                <a:latin typeface="Bahnschrift SemiBold Condensed" pitchFamily="34" charset="0"/>
              </a:rPr>
              <a:t> 15 </a:t>
            </a:r>
            <a:r>
              <a:rPr lang="en-US" sz="2600" dirty="0" err="1">
                <a:latin typeface="Bahnschrift SemiBold Condensed" pitchFamily="34" charset="0"/>
              </a:rPr>
              <a:t>bahwa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gereja</a:t>
            </a:r>
            <a:r>
              <a:rPr lang="en-US" sz="2600" dirty="0">
                <a:latin typeface="Bahnschrift SemiBold Condensed" pitchFamily="34" charset="0"/>
              </a:rPr>
              <a:t> Kristen </a:t>
            </a:r>
            <a:r>
              <a:rPr lang="en-US" sz="2600" dirty="0" err="1">
                <a:latin typeface="Bahnschrift SemiBold Condensed" pitchFamily="34" charset="0"/>
              </a:rPr>
              <a:t>mula-mula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menegaskan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bahwa</a:t>
            </a:r>
            <a:r>
              <a:rPr lang="en-US" sz="2600" dirty="0">
                <a:latin typeface="Bahnschrift SemiBold Condensed" pitchFamily="34" charset="0"/>
              </a:rPr>
              <a:t> orang </a:t>
            </a:r>
            <a:r>
              <a:rPr lang="en-US" sz="2600" dirty="0" err="1">
                <a:latin typeface="Bahnschrift SemiBold Condensed" pitchFamily="34" charset="0"/>
              </a:rPr>
              <a:t>percaya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diselamatkan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oleh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kasih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karunia</a:t>
            </a:r>
            <a:r>
              <a:rPr lang="en-US" sz="2600" dirty="0"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latin typeface="Bahnschrift SemiBold Condensed" pitchFamily="34" charset="0"/>
              </a:rPr>
              <a:t>Kisah</a:t>
            </a:r>
            <a:r>
              <a:rPr lang="en-US" sz="2600" dirty="0" smtClean="0">
                <a:latin typeface="Bahnschrift SemiBold Condensed" pitchFamily="34" charset="0"/>
              </a:rPr>
              <a:t> l5</a:t>
            </a:r>
            <a:r>
              <a:rPr lang="en-US" sz="2600" dirty="0">
                <a:latin typeface="Bahnschrift SemiBold Condensed" pitchFamily="34" charset="0"/>
              </a:rPr>
              <a:t>: 7-11] </a:t>
            </a:r>
            <a:r>
              <a:rPr lang="en-US" sz="2600" dirty="0" err="1">
                <a:latin typeface="Bahnschrift SemiBold Condensed" pitchFamily="34" charset="0"/>
              </a:rPr>
              <a:t>dan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bahwa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mereka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harus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terus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mematuhi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beberapa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peraturan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makanan</a:t>
            </a:r>
            <a:r>
              <a:rPr lang="en-US" sz="2600" dirty="0"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latin typeface="Bahnschrift SemiBold Condensed" pitchFamily="34" charset="0"/>
              </a:rPr>
              <a:t>Kisah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>
                <a:latin typeface="Bahnschrift SemiBold Condensed" pitchFamily="34" charset="0"/>
              </a:rPr>
              <a:t>15:19,20]. </a:t>
            </a:r>
            <a:r>
              <a:rPr lang="en-US" sz="2600" dirty="0" err="1">
                <a:latin typeface="Bahnschrift SemiBold Condensed" pitchFamily="34" charset="0"/>
              </a:rPr>
              <a:t>Perbedaan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antara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makanan</a:t>
            </a:r>
            <a:r>
              <a:rPr lang="en-US" sz="2600" dirty="0">
                <a:latin typeface="Bahnschrift SemiBold Condensed" pitchFamily="34" charset="0"/>
              </a:rPr>
              <a:t> halal </a:t>
            </a:r>
            <a:r>
              <a:rPr lang="en-US" sz="2600" dirty="0" err="1">
                <a:latin typeface="Bahnschrift SemiBold Condensed" pitchFamily="34" charset="0"/>
              </a:rPr>
              <a:t>dan</a:t>
            </a:r>
            <a:r>
              <a:rPr lang="en-US" sz="2600" dirty="0">
                <a:latin typeface="Bahnschrift SemiBold Condensed" pitchFamily="34" charset="0"/>
              </a:rPr>
              <a:t> haram </a:t>
            </a:r>
            <a:r>
              <a:rPr lang="en-US" sz="2600" dirty="0" err="1">
                <a:latin typeface="Bahnschrift SemiBold Condensed" pitchFamily="34" charset="0"/>
              </a:rPr>
              <a:t>dan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peraturan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alkitabiah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lainnya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tidak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bertentangan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dengan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kasih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karunia</a:t>
            </a:r>
            <a:r>
              <a:rPr lang="en-US" sz="2600" dirty="0">
                <a:latin typeface="Bahnschrift SemiBold Condensed" pitchFamily="34" charset="0"/>
              </a:rPr>
              <a:t>. </a:t>
            </a:r>
            <a:r>
              <a:rPr lang="en-US" sz="2600" dirty="0" err="1">
                <a:latin typeface="Bahnschrift SemiBold Condensed" pitchFamily="34" charset="0"/>
              </a:rPr>
              <a:t>Faktanya</a:t>
            </a:r>
            <a:r>
              <a:rPr lang="en-US" sz="2600" dirty="0">
                <a:latin typeface="Bahnschrift SemiBold Condensed" pitchFamily="34" charset="0"/>
              </a:rPr>
              <a:t>, Paulus </a:t>
            </a:r>
            <a:r>
              <a:rPr lang="en-US" sz="2600" dirty="0" err="1">
                <a:latin typeface="Bahnschrift SemiBold Condensed" pitchFamily="34" charset="0"/>
              </a:rPr>
              <a:t>berpendapat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bahwa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perjanjian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baru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telah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meletakkan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hukum</a:t>
            </a:r>
            <a:r>
              <a:rPr lang="en-US" sz="2600" dirty="0">
                <a:latin typeface="Bahnschrift SemiBold Condensed" pitchFamily="34" charset="0"/>
              </a:rPr>
              <a:t> di </a:t>
            </a:r>
            <a:r>
              <a:rPr lang="en-US" sz="2600" dirty="0" err="1">
                <a:latin typeface="Bahnschrift SemiBold Condensed" pitchFamily="34" charset="0"/>
              </a:rPr>
              <a:t>dalam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hati</a:t>
            </a:r>
            <a:r>
              <a:rPr lang="en-US" sz="2600" dirty="0"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latin typeface="Bahnschrift SemiBold Condensed" pitchFamily="34" charset="0"/>
              </a:rPr>
              <a:t>Ibrani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>
                <a:latin typeface="Bahnschrift SemiBold Condensed" pitchFamily="34" charset="0"/>
              </a:rPr>
              <a:t>8: 10-12]. </a:t>
            </a:r>
            <a:r>
              <a:rPr lang="en-US" sz="2600" dirty="0" err="1">
                <a:latin typeface="Bahnschrift SemiBold Condensed" pitchFamily="34" charset="0"/>
              </a:rPr>
              <a:t>Apa</a:t>
            </a:r>
            <a:r>
              <a:rPr lang="en-US" sz="2600" dirty="0">
                <a:latin typeface="Bahnschrift SemiBold Condensed" pitchFamily="34" charset="0"/>
              </a:rPr>
              <a:t> yang Paulus </a:t>
            </a:r>
            <a:r>
              <a:rPr lang="en-US" sz="2600" dirty="0" err="1">
                <a:latin typeface="Bahnschrift SemiBold Condensed" pitchFamily="34" charset="0"/>
              </a:rPr>
              <a:t>jelaskan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adalah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bahwa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korban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binatang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perantaraan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imamat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Lewi</a:t>
            </a:r>
            <a:r>
              <a:rPr lang="en-US" sz="2600" dirty="0">
                <a:latin typeface="Bahnschrift SemiBold Condensed" pitchFamily="34" charset="0"/>
              </a:rPr>
              <a:t> di </a:t>
            </a:r>
            <a:r>
              <a:rPr lang="en-US" sz="2600" dirty="0" err="1">
                <a:latin typeface="Bahnschrift SemiBold Condensed" pitchFamily="34" charset="0"/>
              </a:rPr>
              <a:t>tempat</a:t>
            </a:r>
            <a:r>
              <a:rPr lang="en-US" sz="2600" dirty="0">
                <a:latin typeface="Bahnschrift SemiBold Condensed" pitchFamily="34" charset="0"/>
              </a:rPr>
              <a:t> kudus </a:t>
            </a:r>
            <a:r>
              <a:rPr lang="en-US" sz="2600" dirty="0" err="1">
                <a:latin typeface="Bahnschrift SemiBold Condensed" pitchFamily="34" charset="0"/>
              </a:rPr>
              <a:t>telah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digantikan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oleh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pengorbanan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tertinggi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perantaraan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imamat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Yesus</a:t>
            </a:r>
            <a:r>
              <a:rPr lang="en-US" sz="2600" dirty="0"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latin typeface="Bahnschrift SemiBold Condensed" pitchFamily="34" charset="0"/>
              </a:rPr>
              <a:t>Ibrani</a:t>
            </a:r>
            <a:r>
              <a:rPr lang="en-US" sz="2600" dirty="0" smtClean="0">
                <a:latin typeface="Bahnschrift SemiBold Condensed" pitchFamily="34" charset="0"/>
              </a:rPr>
              <a:t> 8:4,5</a:t>
            </a:r>
            <a:r>
              <a:rPr lang="en-US" sz="2600" dirty="0">
                <a:latin typeface="Bahnschrift SemiBold Condensed" pitchFamily="34" charset="0"/>
              </a:rPr>
              <a:t>; </a:t>
            </a:r>
            <a:r>
              <a:rPr lang="en-US" sz="2600" dirty="0" err="1" smtClean="0">
                <a:latin typeface="Bahnschrift SemiBold Condensed" pitchFamily="34" charset="0"/>
              </a:rPr>
              <a:t>Ibrani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>
                <a:latin typeface="Bahnschrift SemiBold Condensed" pitchFamily="34" charset="0"/>
              </a:rPr>
              <a:t>10:1-18).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9867" y="2132856"/>
            <a:ext cx="55842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1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5901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980728"/>
            <a:ext cx="6995120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 err="1" smtClean="0">
                <a:latin typeface="Bahnschrift SemiBold Condensed" pitchFamily="34" charset="0"/>
              </a:rPr>
              <a:t>Konteksnya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menunjukkan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bahwa</a:t>
            </a:r>
            <a:r>
              <a:rPr lang="en-US" sz="2600" dirty="0">
                <a:latin typeface="Bahnschrift SemiBold Condensed" pitchFamily="34" charset="0"/>
              </a:rPr>
              <a:t> Paulus </a:t>
            </a:r>
            <a:r>
              <a:rPr lang="en-US" sz="2600" dirty="0" err="1">
                <a:latin typeface="Bahnschrift SemiBold Condensed" pitchFamily="34" charset="0"/>
              </a:rPr>
              <a:t>tidak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mengkritik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pendengar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karena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tidak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makan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makanan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tertentu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tetapi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karena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memakannya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dengan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harapan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mendapatkan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kasih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karunia</a:t>
            </a:r>
            <a:r>
              <a:rPr lang="en-US" sz="2600" dirty="0"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latin typeface="Bahnschrift SemiBold Condensed" pitchFamily="34" charset="0"/>
              </a:rPr>
              <a:t>Ibrani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>
                <a:latin typeface="Bahnschrift SemiBold Condensed" pitchFamily="34" charset="0"/>
              </a:rPr>
              <a:t>13:9]. </a:t>
            </a:r>
            <a:r>
              <a:rPr lang="en-US" sz="2600" dirty="0" err="1">
                <a:latin typeface="Bahnschrift SemiBold Condensed" pitchFamily="34" charset="0"/>
              </a:rPr>
              <a:t>Dia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mungkin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memperingatkan</a:t>
            </a:r>
            <a:r>
              <a:rPr lang="en-US" sz="2600" dirty="0">
                <a:latin typeface="Bahnschrift SemiBold Condensed" pitchFamily="34" charset="0"/>
              </a:rPr>
              <a:t> agar </a:t>
            </a:r>
            <a:r>
              <a:rPr lang="en-US" sz="2600" dirty="0" err="1">
                <a:latin typeface="Bahnschrift SemiBold Condensed" pitchFamily="34" charset="0"/>
              </a:rPr>
              <a:t>tidak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berpartisipasi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dalam</a:t>
            </a:r>
            <a:r>
              <a:rPr lang="en-US" sz="2600" dirty="0">
                <a:latin typeface="Bahnschrift SemiBold Condensed" pitchFamily="34" charset="0"/>
              </a:rPr>
              <a:t> ritual </a:t>
            </a:r>
            <a:r>
              <a:rPr lang="en-US" sz="2600" dirty="0" err="1">
                <a:latin typeface="Bahnschrift SemiBold Condensed" pitchFamily="34" charset="0"/>
              </a:rPr>
              <a:t>Yahudi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atau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makanan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tertentu</a:t>
            </a:r>
            <a:r>
              <a:rPr lang="en-US" sz="2600" dirty="0">
                <a:latin typeface="Bahnschrift SemiBold Condensed" pitchFamily="34" charset="0"/>
              </a:rPr>
              <a:t> yang </a:t>
            </a:r>
            <a:r>
              <a:rPr lang="en-US" sz="2600" dirty="0" err="1">
                <a:latin typeface="Bahnschrift SemiBold Condensed" pitchFamily="34" charset="0"/>
              </a:rPr>
              <a:t>dirayakan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sebagai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perpanjangan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dari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pengorbanan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hewan</a:t>
            </a:r>
            <a:r>
              <a:rPr lang="en-US" sz="2600" dirty="0">
                <a:latin typeface="Bahnschrift SemiBold Condensed" pitchFamily="34" charset="0"/>
              </a:rPr>
              <a:t> di </a:t>
            </a:r>
            <a:r>
              <a:rPr lang="en-US" sz="2600" dirty="0" err="1">
                <a:latin typeface="Bahnschrift SemiBold Condensed" pitchFamily="34" charset="0"/>
              </a:rPr>
              <a:t>tempat</a:t>
            </a:r>
            <a:r>
              <a:rPr lang="en-US" sz="2600" dirty="0">
                <a:latin typeface="Bahnschrift SemiBold Condensed" pitchFamily="34" charset="0"/>
              </a:rPr>
              <a:t> kudus </a:t>
            </a:r>
            <a:r>
              <a:rPr lang="en-US" sz="2600" dirty="0" err="1">
                <a:latin typeface="Bahnschrift SemiBold Condensed" pitchFamily="34" charset="0"/>
              </a:rPr>
              <a:t>dan</a:t>
            </a:r>
            <a:r>
              <a:rPr lang="en-US" sz="2600" dirty="0">
                <a:latin typeface="Bahnschrift SemiBold Condensed" pitchFamily="34" charset="0"/>
              </a:rPr>
              <a:t> yang </a:t>
            </a:r>
            <a:r>
              <a:rPr lang="en-US" sz="2600" dirty="0" err="1">
                <a:latin typeface="Bahnschrift SemiBold Condensed" pitchFamily="34" charset="0"/>
              </a:rPr>
              <a:t>seharusnya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memberikan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manfaat</a:t>
            </a:r>
            <a:r>
              <a:rPr lang="en-US" sz="2600" dirty="0">
                <a:latin typeface="Bahnschrift SemiBold Condensed" pitchFamily="34" charset="0"/>
              </a:rPr>
              <a:t> spiritual, </a:t>
            </a:r>
            <a:r>
              <a:rPr lang="en-US" sz="2600" dirty="0" err="1">
                <a:latin typeface="Bahnschrift SemiBold Condensed" pitchFamily="34" charset="0"/>
              </a:rPr>
              <a:t>atau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kasih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karunia</a:t>
            </a:r>
            <a:r>
              <a:rPr lang="en-US" sz="2600" dirty="0">
                <a:latin typeface="Bahnschrift SemiBold Condensed" pitchFamily="34" charset="0"/>
              </a:rPr>
              <a:t>. </a:t>
            </a:r>
            <a:r>
              <a:rPr lang="en-US" sz="2600" dirty="0" err="1">
                <a:latin typeface="Bahnschrift SemiBold Condensed" pitchFamily="34" charset="0"/>
              </a:rPr>
              <a:t>Tapi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kasih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karunia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tidak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dimediasi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melalui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makanan-makanan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ini</a:t>
            </a:r>
            <a:r>
              <a:rPr lang="en-US" sz="2600" dirty="0">
                <a:latin typeface="Bahnschrift SemiBold Condensed" pitchFamily="34" charset="0"/>
              </a:rPr>
              <a:t>; </a:t>
            </a:r>
            <a:r>
              <a:rPr lang="en-US" sz="2600" dirty="0" err="1">
                <a:latin typeface="Bahnschrift SemiBold Condensed" pitchFamily="34" charset="0"/>
              </a:rPr>
              <a:t>kasih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karunia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hanya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datang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melalui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pengorbanan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perantaraan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imamat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Yesus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Kristus</a:t>
            </a:r>
            <a:r>
              <a:rPr lang="en-US" sz="2600" dirty="0">
                <a:latin typeface="Bahnschrift SemiBold Condensed" pitchFamily="34" charset="0"/>
              </a:rPr>
              <a:t>. Orang </a:t>
            </a:r>
            <a:r>
              <a:rPr lang="en-US" sz="2600" dirty="0" err="1">
                <a:latin typeface="Bahnschrift SemiBold Condensed" pitchFamily="34" charset="0"/>
              </a:rPr>
              <a:t>percaya</a:t>
            </a:r>
            <a:r>
              <a:rPr lang="en-US" sz="2600" dirty="0">
                <a:latin typeface="Bahnschrift SemiBold Condensed" pitchFamily="34" charset="0"/>
              </a:rPr>
              <a:t> "</a:t>
            </a:r>
            <a:r>
              <a:rPr lang="en-US" sz="2600" dirty="0" err="1">
                <a:latin typeface="Bahnschrift SemiBold Condensed" pitchFamily="34" charset="0"/>
              </a:rPr>
              <a:t>mempunyai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suatu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mezbah</a:t>
            </a:r>
            <a:r>
              <a:rPr lang="en-US" sz="2600" dirty="0">
                <a:latin typeface="Bahnschrift SemiBold Condensed" pitchFamily="34" charset="0"/>
              </a:rPr>
              <a:t>" [</a:t>
            </a:r>
            <a:r>
              <a:rPr lang="en-US" sz="2600" dirty="0" err="1" smtClean="0">
                <a:latin typeface="Bahnschrift SemiBold Condensed" pitchFamily="34" charset="0"/>
              </a:rPr>
              <a:t>Ibrani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>
                <a:latin typeface="Bahnschrift SemiBold Condensed" pitchFamily="34" charset="0"/>
              </a:rPr>
              <a:t>13:10], </a:t>
            </a:r>
            <a:r>
              <a:rPr lang="en-US" sz="2600" dirty="0" err="1">
                <a:latin typeface="Bahnschrift SemiBold Condensed" pitchFamily="34" charset="0"/>
              </a:rPr>
              <a:t>salib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Kristus</a:t>
            </a:r>
            <a:r>
              <a:rPr lang="en-US" sz="2600" dirty="0">
                <a:latin typeface="Bahnschrift SemiBold Condensed" pitchFamily="34" charset="0"/>
              </a:rPr>
              <a:t>, </a:t>
            </a:r>
            <a:r>
              <a:rPr lang="en-US" sz="2600" dirty="0" err="1">
                <a:latin typeface="Bahnschrift SemiBold Condensed" pitchFamily="34" charset="0"/>
              </a:rPr>
              <a:t>dari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mana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mereka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dapat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makan</a:t>
            </a:r>
            <a:r>
              <a:rPr lang="en-US" sz="2600" dirty="0">
                <a:latin typeface="Bahnschrift SemiBold Condensed" pitchFamily="34" charset="0"/>
              </a:rPr>
              <a:t> [</a:t>
            </a:r>
            <a:r>
              <a:rPr lang="en-US" sz="2600" dirty="0" err="1" smtClean="0">
                <a:latin typeface="Bahnschrift SemiBold Condensed" pitchFamily="34" charset="0"/>
              </a:rPr>
              <a:t>Yohanes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>
                <a:latin typeface="Bahnschrift SemiBold Condensed" pitchFamily="34" charset="0"/>
              </a:rPr>
              <a:t>6:47-58]. </a:t>
            </a:r>
            <a:r>
              <a:rPr lang="en-US" sz="2600" dirty="0" err="1">
                <a:latin typeface="Bahnschrift SemiBold Condensed" pitchFamily="34" charset="0"/>
              </a:rPr>
              <a:t>Jadi</a:t>
            </a:r>
            <a:r>
              <a:rPr lang="en-US" sz="2600" dirty="0">
                <a:latin typeface="Bahnschrift SemiBold Condensed" pitchFamily="34" charset="0"/>
              </a:rPr>
              <a:t> di </a:t>
            </a:r>
            <a:r>
              <a:rPr lang="en-US" sz="2600" dirty="0" err="1">
                <a:latin typeface="Bahnschrift SemiBold Condensed" pitchFamily="34" charset="0"/>
              </a:rPr>
              <a:t>sini</a:t>
            </a:r>
            <a:r>
              <a:rPr lang="en-US" sz="2600" dirty="0">
                <a:latin typeface="Bahnschrift SemiBold Condensed" pitchFamily="34" charset="0"/>
              </a:rPr>
              <a:t> Paulus </a:t>
            </a:r>
            <a:r>
              <a:rPr lang="en-US" sz="2600" dirty="0" err="1" smtClean="0">
                <a:latin typeface="Bahnschrift SemiBold Condensed" pitchFamily="34" charset="0"/>
              </a:rPr>
              <a:t>tidak</a:t>
            </a:r>
            <a:r>
              <a:rPr lang="en-US" sz="2600" dirty="0" smtClean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berbicara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tentang</a:t>
            </a:r>
            <a:r>
              <a:rPr lang="en-US" sz="2600" dirty="0">
                <a:latin typeface="Bahnschrift SemiBold Condensed" pitchFamily="34" charset="0"/>
              </a:rPr>
              <a:t> </a:t>
            </a:r>
            <a:r>
              <a:rPr lang="en-US" sz="2600" dirty="0" err="1">
                <a:latin typeface="Bahnschrift SemiBold Condensed" pitchFamily="34" charset="0"/>
              </a:rPr>
              <a:t>makanan</a:t>
            </a:r>
            <a:r>
              <a:rPr lang="en-US" sz="2600" dirty="0">
                <a:latin typeface="Bahnschrift SemiBold Condensed" pitchFamily="34" charset="0"/>
              </a:rPr>
              <a:t> halal </a:t>
            </a:r>
            <a:r>
              <a:rPr lang="en-US" sz="2600" dirty="0" err="1">
                <a:latin typeface="Bahnschrift SemiBold Condensed" pitchFamily="34" charset="0"/>
              </a:rPr>
              <a:t>dan</a:t>
            </a:r>
            <a:r>
              <a:rPr lang="en-US" sz="2600" dirty="0">
                <a:latin typeface="Bahnschrift SemiBold Condensed" pitchFamily="34" charset="0"/>
              </a:rPr>
              <a:t> haram.</a:t>
            </a:r>
          </a:p>
          <a:p>
            <a:endParaRPr lang="en-US" sz="2600" dirty="0">
              <a:latin typeface="Bahnschrift SemiBold Condens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3645" y="1988840"/>
            <a:ext cx="55842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ahnschrift SemiBold Condensed" pitchFamily="34" charset="0"/>
              </a:rPr>
              <a:t>2</a:t>
            </a:r>
            <a:endParaRPr lang="en-US" sz="20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0783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aroon Background Vector Art, Icons, and Graphics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444"/>
            <a:ext cx="9144001" cy="687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548680"/>
            <a:ext cx="5595682" cy="59766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Kasih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karunia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melalui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Yesus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Kristus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adalah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sebuah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"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sauh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," "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kuat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dan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Gill Sans Ultra Bold Condensed" pitchFamily="34" charset="0"/>
              </a:rPr>
              <a:t>aman</a:t>
            </a:r>
            <a:r>
              <a:rPr lang="en-US" sz="3000" dirty="0">
                <a:solidFill>
                  <a:srgbClr val="FFFF00"/>
                </a:solidFill>
                <a:latin typeface="Gill Sans Ultra Bold Condensed" pitchFamily="34" charset="0"/>
              </a:rPr>
              <a:t>," 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yang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diikat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ke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takhta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Allah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sendiri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[</a:t>
            </a:r>
            <a:r>
              <a:rPr lang="en-US" sz="3000" dirty="0" err="1" smtClean="0">
                <a:solidFill>
                  <a:schemeClr val="bg1"/>
                </a:solidFill>
                <a:latin typeface="Berlin Sans FB" pitchFamily="34" charset="0"/>
              </a:rPr>
              <a:t>Ibrani</a:t>
            </a:r>
            <a:r>
              <a:rPr lang="en-US" sz="30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6:19,20],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kasih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karunia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ini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sz="30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diperoleh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erlin Sans FB" pitchFamily="34" charset="0"/>
              </a:rPr>
              <a:t>dengan</a:t>
            </a:r>
            <a:r>
              <a:rPr lang="en-US" sz="30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ritual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keagamaan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Yahudi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tetapi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melalui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pengorbanan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Kristus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smtClean="0">
                <a:solidFill>
                  <a:schemeClr val="bg1"/>
                </a:solidFill>
                <a:latin typeface="Berlin Sans FB" pitchFamily="34" charset="0"/>
              </a:rPr>
              <a:t>yang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memberikan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stabilitas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jaminan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di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hati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kita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Ketika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hati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telah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diperkuat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erlin Sans FB" pitchFamily="34" charset="0"/>
              </a:rPr>
              <a:t>dengan</a:t>
            </a:r>
            <a:r>
              <a:rPr lang="en-US" sz="30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cara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ini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ia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sz="30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akan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mudah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disesatkan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oleh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ajaran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Berlin Sans FB" pitchFamily="34" charset="0"/>
              </a:rPr>
              <a:t>asing</a:t>
            </a:r>
            <a:r>
              <a:rPr lang="en-US" sz="3000" dirty="0">
                <a:solidFill>
                  <a:schemeClr val="bg1"/>
                </a:solidFill>
                <a:latin typeface="Berlin Sans FB" pitchFamily="34" charset="0"/>
              </a:rPr>
              <a:t>.</a:t>
            </a:r>
          </a:p>
        </p:txBody>
      </p:sp>
      <p:pic>
        <p:nvPicPr>
          <p:cNvPr id="1028" name="Picture 4" descr="Yesus dari Nazaret dan Orang Nasran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4513" r="12710" b="18188"/>
          <a:stretch/>
        </p:blipFill>
        <p:spPr bwMode="auto">
          <a:xfrm>
            <a:off x="6099616" y="1896227"/>
            <a:ext cx="2479558" cy="3467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668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88"/>
            <a:ext cx="7776864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PERGI </a:t>
            </a:r>
            <a:r>
              <a:rPr lang="en-US" sz="3200" dirty="0">
                <a:solidFill>
                  <a:srgbClr val="FFFF00"/>
                </a:solidFill>
                <a:latin typeface="Impact" pitchFamily="34" charset="0"/>
              </a:rPr>
              <a:t>KEPADA YESUS DI LUAR </a:t>
            </a:r>
            <a:r>
              <a:rPr lang="en-US" sz="3200" dirty="0" smtClean="0">
                <a:solidFill>
                  <a:srgbClr val="FFFF00"/>
                </a:solidFill>
                <a:latin typeface="Impact" pitchFamily="34" charset="0"/>
              </a:rPr>
              <a:t>KEMAH</a:t>
            </a:r>
            <a:r>
              <a:rPr lang="en-US" sz="3200" dirty="0" smtClean="0">
                <a:solidFill>
                  <a:srgbClr val="FFFF00"/>
                </a:solidFill>
              </a:rPr>
              <a:t/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Kamis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, 24 </a:t>
            </a:r>
            <a:r>
              <a:rPr lang="en-US" sz="2800" dirty="0" err="1">
                <a:solidFill>
                  <a:schemeClr val="bg1"/>
                </a:solidFill>
                <a:latin typeface="Bernard MT Condensed" pitchFamily="18" charset="0"/>
              </a:rPr>
              <a:t>Maret</a:t>
            </a:r>
            <a:r>
              <a:rPr lang="en-US" sz="2800" dirty="0">
                <a:solidFill>
                  <a:schemeClr val="bg1"/>
                </a:solidFill>
                <a:latin typeface="Bernard MT Condensed" pitchFamily="18" charset="0"/>
              </a:rPr>
              <a:t>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7187" y="1916832"/>
            <a:ext cx="5698976" cy="4637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Berlin Sans FB Demi" pitchFamily="34" charset="0"/>
              </a:rPr>
              <a:t>Ibrani</a:t>
            </a:r>
            <a:r>
              <a:rPr lang="en-US" dirty="0">
                <a:latin typeface="Berlin Sans FB Demi" pitchFamily="34" charset="0"/>
              </a:rPr>
              <a:t> 13:12-13 </a:t>
            </a:r>
            <a:endParaRPr lang="en-US" dirty="0" smtClean="0">
              <a:latin typeface="Berlin Sans FB Demi" pitchFamily="34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Berlin Sans FB" pitchFamily="34" charset="0"/>
              </a:rPr>
              <a:t>Itu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jugalah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sebabnya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Yesus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telah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menderita</a:t>
            </a:r>
            <a:r>
              <a:rPr lang="en-US" dirty="0">
                <a:latin typeface="Berlin Sans FB" pitchFamily="34" charset="0"/>
              </a:rPr>
              <a:t> di </a:t>
            </a:r>
            <a:r>
              <a:rPr lang="en-US" dirty="0" err="1">
                <a:latin typeface="Berlin Sans FB" pitchFamily="34" charset="0"/>
              </a:rPr>
              <a:t>luar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pintu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gerbang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untuk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menguduskan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umat-Nya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dengan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darah-Nya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sendiri</a:t>
            </a:r>
            <a:r>
              <a:rPr lang="en-US" dirty="0" smtClean="0">
                <a:latin typeface="Berlin Sans FB" pitchFamily="34" charset="0"/>
              </a:rPr>
              <a:t>. </a:t>
            </a:r>
            <a:r>
              <a:rPr lang="en-US" dirty="0" err="1" smtClean="0">
                <a:latin typeface="Berlin Sans FB" pitchFamily="34" charset="0"/>
              </a:rPr>
              <a:t>Karena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itu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marilah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kita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pergi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kepada-Nya</a:t>
            </a:r>
            <a:r>
              <a:rPr lang="en-US" dirty="0">
                <a:latin typeface="Berlin Sans FB" pitchFamily="34" charset="0"/>
              </a:rPr>
              <a:t> di </a:t>
            </a:r>
            <a:r>
              <a:rPr lang="en-US" dirty="0" err="1">
                <a:latin typeface="Berlin Sans FB" pitchFamily="34" charset="0"/>
              </a:rPr>
              <a:t>luar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perkemahan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dan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menanggung</a:t>
            </a:r>
            <a:r>
              <a:rPr lang="en-US" dirty="0">
                <a:latin typeface="Berlin Sans FB" pitchFamily="34" charset="0"/>
              </a:rPr>
              <a:t> </a:t>
            </a:r>
            <a:r>
              <a:rPr lang="en-US" dirty="0" err="1">
                <a:latin typeface="Berlin Sans FB" pitchFamily="34" charset="0"/>
              </a:rPr>
              <a:t>kehinaan-Nya</a:t>
            </a:r>
            <a:r>
              <a:rPr lang="en-US" dirty="0">
                <a:latin typeface="Berlin Sans FB" pitchFamily="34" charset="0"/>
              </a:rPr>
              <a:t>.</a:t>
            </a:r>
          </a:p>
        </p:txBody>
      </p:sp>
      <p:pic>
        <p:nvPicPr>
          <p:cNvPr id="6" name="Picture 4" descr="Never Read the Bible Simply to Know | Desiring Go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r="19460"/>
          <a:stretch/>
        </p:blipFill>
        <p:spPr bwMode="auto">
          <a:xfrm>
            <a:off x="179511" y="2852936"/>
            <a:ext cx="3241821" cy="2565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835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>
                <a:latin typeface="Bernard MT Condensed" pitchFamily="18" charset="0"/>
              </a:rPr>
              <a:t>Ada </a:t>
            </a:r>
            <a:r>
              <a:rPr lang="en-US" sz="2800" dirty="0" err="1">
                <a:latin typeface="Bernard MT Condensed" pitchFamily="18" charset="0"/>
              </a:rPr>
              <a:t>apa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dengan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diluar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gerbang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atau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diluar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perkemahan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smtClean="0">
                <a:latin typeface="Bernard MT Condensed" pitchFamily="18" charset="0"/>
              </a:rPr>
              <a:t/>
            </a:r>
            <a:br>
              <a:rPr lang="en-US" sz="2800" dirty="0" smtClean="0">
                <a:latin typeface="Bernard MT Condensed" pitchFamily="18" charset="0"/>
              </a:rPr>
            </a:br>
            <a:r>
              <a:rPr lang="en-US" sz="2800" dirty="0" err="1" smtClean="0">
                <a:latin typeface="Bernard MT Condensed" pitchFamily="18" charset="0"/>
              </a:rPr>
              <a:t>dalam</a:t>
            </a:r>
            <a:r>
              <a:rPr lang="en-US" sz="2800" dirty="0" smtClean="0">
                <a:latin typeface="Bernard MT Condensed" pitchFamily="18" charset="0"/>
              </a:rPr>
              <a:t> </a:t>
            </a:r>
            <a:r>
              <a:rPr lang="en-US" sz="2800" dirty="0" err="1">
                <a:latin typeface="Bernard MT Condensed" pitchFamily="18" charset="0"/>
              </a:rPr>
              <a:t>kehidupan</a:t>
            </a:r>
            <a:r>
              <a:rPr lang="en-US" sz="2800" dirty="0">
                <a:latin typeface="Bernard MT Condensed" pitchFamily="18" charset="0"/>
              </a:rPr>
              <a:t> </a:t>
            </a:r>
            <a:r>
              <a:rPr lang="en-US" sz="2800" dirty="0" smtClean="0">
                <a:latin typeface="Bernard MT Condensed" pitchFamily="18" charset="0"/>
              </a:rPr>
              <a:t>orang </a:t>
            </a:r>
            <a:r>
              <a:rPr lang="en-US" sz="2800" dirty="0">
                <a:latin typeface="Bernard MT Condensed" pitchFamily="18" charset="0"/>
              </a:rPr>
              <a:t>Israel?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99715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Bangkai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hewan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harus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dibawa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keluar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perkemahan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dibakar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sana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[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Imamat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4:12]. 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Para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penderita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kusta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juga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harus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dikeluarkan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dari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lingkungan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perkemahan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[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Imamat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13:46]. 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Penjahat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penghujat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harus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dieksekusi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diluar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perkemahan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atau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luar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gerbang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[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Imamat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24:10-16,23, 1 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Raja-raja 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21:13,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Kisah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7:58]   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Segala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sesuatu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yg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najis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dibuang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ke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luar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perkemahan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karena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Tuhan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ingin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melihat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sesuatu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yang "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najis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"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atau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"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senonoh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" di </a:t>
            </a:r>
            <a:r>
              <a:rPr lang="en-US" sz="2800" dirty="0" err="1">
                <a:solidFill>
                  <a:schemeClr val="bg1"/>
                </a:solidFill>
                <a:latin typeface="Berlin Sans FB" pitchFamily="34" charset="0"/>
              </a:rPr>
              <a:t>dalamnya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Bilangan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5:3, </a:t>
            </a:r>
            <a:r>
              <a:rPr lang="en-US" sz="2800" dirty="0" err="1" smtClean="0">
                <a:solidFill>
                  <a:schemeClr val="bg1"/>
                </a:solidFill>
                <a:latin typeface="Berlin Sans FB" pitchFamily="34" charset="0"/>
              </a:rPr>
              <a:t>Ulangan</a:t>
            </a:r>
            <a:r>
              <a:rPr lang="en-US" sz="2800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Berlin Sans FB" pitchFamily="34" charset="0"/>
              </a:rPr>
              <a:t>23:14].</a:t>
            </a:r>
          </a:p>
        </p:txBody>
      </p:sp>
    </p:spTree>
    <p:extLst>
      <p:ext uri="{BB962C8B-B14F-4D97-AF65-F5344CB8AC3E}">
        <p14:creationId xmlns:p14="http://schemas.microsoft.com/office/powerpoint/2010/main" val="687919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>
                <a:latin typeface="Berlin Sans FB Demi" pitchFamily="34" charset="0"/>
              </a:rPr>
              <a:t>Apa</a:t>
            </a:r>
            <a:r>
              <a:rPr lang="en-US" sz="3200" dirty="0">
                <a:latin typeface="Berlin Sans FB Demi" pitchFamily="34" charset="0"/>
              </a:rPr>
              <a:t> </a:t>
            </a:r>
            <a:r>
              <a:rPr lang="en-US" sz="3200" dirty="0" err="1">
                <a:latin typeface="Berlin Sans FB Demi" pitchFamily="34" charset="0"/>
              </a:rPr>
              <a:t>artinya</a:t>
            </a:r>
            <a:r>
              <a:rPr lang="en-US" sz="3200" dirty="0">
                <a:latin typeface="Berlin Sans FB Demi" pitchFamily="34" charset="0"/>
              </a:rPr>
              <a:t> </a:t>
            </a:r>
            <a:r>
              <a:rPr lang="en-US" sz="3200" dirty="0" err="1">
                <a:latin typeface="Berlin Sans FB Demi" pitchFamily="34" charset="0"/>
              </a:rPr>
              <a:t>bahwa</a:t>
            </a:r>
            <a:r>
              <a:rPr lang="en-US" sz="3200" dirty="0">
                <a:latin typeface="Berlin Sans FB Demi" pitchFamily="34" charset="0"/>
              </a:rPr>
              <a:t> </a:t>
            </a:r>
            <a:r>
              <a:rPr lang="en-US" sz="3200" dirty="0" err="1">
                <a:latin typeface="Berlin Sans FB Demi" pitchFamily="34" charset="0"/>
              </a:rPr>
              <a:t>Yesus</a:t>
            </a:r>
            <a:r>
              <a:rPr lang="en-US" sz="3200" dirty="0">
                <a:latin typeface="Berlin Sans FB Demi" pitchFamily="34" charset="0"/>
              </a:rPr>
              <a:t> </a:t>
            </a:r>
            <a:r>
              <a:rPr lang="en-US" sz="3200" dirty="0" err="1">
                <a:latin typeface="Berlin Sans FB Demi" pitchFamily="34" charset="0"/>
              </a:rPr>
              <a:t>telah</a:t>
            </a:r>
            <a:r>
              <a:rPr lang="en-US" sz="3200" dirty="0">
                <a:latin typeface="Berlin Sans FB Demi" pitchFamily="34" charset="0"/>
              </a:rPr>
              <a:t> </a:t>
            </a:r>
            <a:r>
              <a:rPr lang="en-US" sz="3200" dirty="0" err="1">
                <a:latin typeface="Berlin Sans FB Demi" pitchFamily="34" charset="0"/>
              </a:rPr>
              <a:t>menderita</a:t>
            </a:r>
            <a:r>
              <a:rPr lang="en-US" sz="3200" dirty="0">
                <a:latin typeface="Berlin Sans FB Demi" pitchFamily="34" charset="0"/>
              </a:rPr>
              <a:t> di </a:t>
            </a:r>
            <a:r>
              <a:rPr lang="en-US" sz="3200" dirty="0" err="1">
                <a:latin typeface="Berlin Sans FB Demi" pitchFamily="34" charset="0"/>
              </a:rPr>
              <a:t>luar</a:t>
            </a:r>
            <a:r>
              <a:rPr lang="en-US" sz="3200" dirty="0">
                <a:latin typeface="Berlin Sans FB Demi" pitchFamily="34" charset="0"/>
              </a:rPr>
              <a:t> </a:t>
            </a:r>
            <a:r>
              <a:rPr lang="en-US" sz="3200" dirty="0" err="1">
                <a:latin typeface="Berlin Sans FB Demi" pitchFamily="34" charset="0"/>
              </a:rPr>
              <a:t>pintu</a:t>
            </a:r>
            <a:r>
              <a:rPr lang="en-US" sz="3200" dirty="0">
                <a:latin typeface="Berlin Sans FB Demi" pitchFamily="34" charset="0"/>
              </a:rPr>
              <a:t> </a:t>
            </a:r>
            <a:r>
              <a:rPr lang="en-US" sz="3200" dirty="0" err="1">
                <a:latin typeface="Berlin Sans FB Demi" pitchFamily="34" charset="0"/>
              </a:rPr>
              <a:t>gerbang</a:t>
            </a:r>
            <a:r>
              <a:rPr lang="en-US" sz="3200" dirty="0">
                <a:latin typeface="Berlin Sans FB Demi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640960" cy="499715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err="1" smtClean="0">
                <a:latin typeface="Berlin Sans FB" pitchFamily="34" charset="0"/>
              </a:rPr>
              <a:t>Yesus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menderita</a:t>
            </a:r>
            <a:r>
              <a:rPr lang="en-US" sz="2800" dirty="0">
                <a:latin typeface="Berlin Sans FB" pitchFamily="34" charset="0"/>
              </a:rPr>
              <a:t> di </a:t>
            </a:r>
            <a:r>
              <a:rPr lang="en-US" sz="2800" dirty="0" err="1">
                <a:latin typeface="Berlin Sans FB" pitchFamily="34" charset="0"/>
              </a:rPr>
              <a:t>kayu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salib</a:t>
            </a:r>
            <a:r>
              <a:rPr lang="en-US" sz="2800" dirty="0">
                <a:latin typeface="Berlin Sans FB" pitchFamily="34" charset="0"/>
              </a:rPr>
              <a:t>, di </a:t>
            </a:r>
            <a:r>
              <a:rPr lang="en-US" sz="2800" dirty="0" err="1">
                <a:latin typeface="Berlin Sans FB" pitchFamily="34" charset="0"/>
              </a:rPr>
              <a:t>Golgota</a:t>
            </a:r>
            <a:r>
              <a:rPr lang="en-US" sz="2800" dirty="0">
                <a:latin typeface="Berlin Sans FB" pitchFamily="34" charset="0"/>
              </a:rPr>
              <a:t>, di </a:t>
            </a:r>
            <a:r>
              <a:rPr lang="en-US" sz="2800" dirty="0" err="1">
                <a:latin typeface="Berlin Sans FB" pitchFamily="34" charset="0"/>
              </a:rPr>
              <a:t>luar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Yerusalem</a:t>
            </a:r>
            <a:r>
              <a:rPr lang="en-US" sz="2800" dirty="0">
                <a:latin typeface="Berlin Sans FB" pitchFamily="34" charset="0"/>
              </a:rPr>
              <a:t> [</a:t>
            </a:r>
            <a:r>
              <a:rPr lang="en-US" sz="2800" dirty="0" err="1" smtClean="0">
                <a:latin typeface="Berlin Sans FB" pitchFamily="34" charset="0"/>
              </a:rPr>
              <a:t>Yohanes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>
                <a:latin typeface="Berlin Sans FB" pitchFamily="34" charset="0"/>
              </a:rPr>
              <a:t>19: 17-20].   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err="1" smtClean="0">
                <a:latin typeface="Berlin Sans FB" pitchFamily="34" charset="0"/>
              </a:rPr>
              <a:t>Penderitaan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Yesus</a:t>
            </a:r>
            <a:r>
              <a:rPr lang="en-US" sz="2800" dirty="0">
                <a:latin typeface="Berlin Sans FB" pitchFamily="34" charset="0"/>
              </a:rPr>
              <a:t> di </a:t>
            </a:r>
            <a:r>
              <a:rPr lang="en-US" sz="2800" dirty="0" err="1">
                <a:latin typeface="Berlin Sans FB" pitchFamily="34" charset="0"/>
              </a:rPr>
              <a:t>luar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Yerusalem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ini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menekankan</a:t>
            </a:r>
            <a:r>
              <a:rPr lang="en-US" sz="2800" dirty="0">
                <a:latin typeface="Berlin Sans FB" pitchFamily="34" charset="0"/>
              </a:rPr>
              <a:t> rasa </a:t>
            </a:r>
            <a:r>
              <a:rPr lang="en-US" sz="2800" dirty="0" err="1">
                <a:latin typeface="Berlin Sans FB" pitchFamily="34" charset="0"/>
              </a:rPr>
              <a:t>malu</a:t>
            </a:r>
            <a:r>
              <a:rPr lang="en-US" sz="2800" dirty="0">
                <a:latin typeface="Berlin Sans FB" pitchFamily="34" charset="0"/>
              </a:rPr>
              <a:t> yang </a:t>
            </a:r>
            <a:r>
              <a:rPr lang="en-US" sz="2800" dirty="0" err="1">
                <a:latin typeface="Berlin Sans FB" pitchFamily="34" charset="0"/>
              </a:rPr>
              <a:t>dilemparkan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kepada-Nya</a:t>
            </a:r>
            <a:r>
              <a:rPr lang="en-US" sz="2800" dirty="0">
                <a:latin typeface="Berlin Sans FB" pitchFamily="34" charset="0"/>
              </a:rPr>
              <a:t> [</a:t>
            </a:r>
            <a:r>
              <a:rPr lang="en-US" sz="2800" dirty="0" err="1" smtClean="0">
                <a:latin typeface="Berlin Sans FB" pitchFamily="34" charset="0"/>
              </a:rPr>
              <a:t>Ibrani</a:t>
            </a:r>
            <a:r>
              <a:rPr lang="en-US" sz="2800" dirty="0" smtClean="0">
                <a:latin typeface="Berlin Sans FB" pitchFamily="34" charset="0"/>
              </a:rPr>
              <a:t> 12:2</a:t>
            </a:r>
            <a:r>
              <a:rPr lang="en-US" sz="2800" dirty="0">
                <a:latin typeface="Berlin Sans FB" pitchFamily="34" charset="0"/>
              </a:rPr>
              <a:t>].   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err="1" smtClean="0">
                <a:latin typeface="Berlin Sans FB" pitchFamily="34" charset="0"/>
              </a:rPr>
              <a:t>Yesus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secara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resmi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dikutuk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sebagai</a:t>
            </a:r>
            <a:r>
              <a:rPr lang="en-US" sz="2800" dirty="0">
                <a:latin typeface="Berlin Sans FB" pitchFamily="34" charset="0"/>
              </a:rPr>
              <a:t> orang yang </a:t>
            </a:r>
            <a:r>
              <a:rPr lang="en-US" sz="2800" dirty="0" err="1">
                <a:latin typeface="Berlin Sans FB" pitchFamily="34" charset="0"/>
              </a:rPr>
              <a:t>dianggap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telah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menghujat</a:t>
            </a:r>
            <a:r>
              <a:rPr lang="en-US" sz="2800" dirty="0">
                <a:latin typeface="Berlin Sans FB" pitchFamily="34" charset="0"/>
              </a:rPr>
              <a:t> Allah </a:t>
            </a:r>
            <a:r>
              <a:rPr lang="en-US" sz="2800" dirty="0" err="1">
                <a:latin typeface="Berlin Sans FB" pitchFamily="34" charset="0"/>
              </a:rPr>
              <a:t>dan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oleh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karena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itu</a:t>
            </a:r>
            <a:r>
              <a:rPr lang="en-US" sz="2800" dirty="0">
                <a:latin typeface="Berlin Sans FB" pitchFamily="34" charset="0"/>
              </a:rPr>
              <a:t>, </a:t>
            </a:r>
            <a:r>
              <a:rPr lang="en-US" sz="2800" dirty="0" err="1">
                <a:latin typeface="Berlin Sans FB" pitchFamily="34" charset="0"/>
              </a:rPr>
              <a:t>ditolak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oleh</a:t>
            </a:r>
            <a:r>
              <a:rPr lang="en-US" sz="2800" dirty="0">
                <a:latin typeface="Berlin Sans FB" pitchFamily="34" charset="0"/>
              </a:rPr>
              <a:t> Israel </a:t>
            </a:r>
            <a:r>
              <a:rPr lang="en-US" sz="2800" dirty="0" err="1">
                <a:latin typeface="Berlin Sans FB" pitchFamily="34" charset="0"/>
              </a:rPr>
              <a:t>dan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dieksekusi</a:t>
            </a:r>
            <a:r>
              <a:rPr lang="en-US" sz="2800" dirty="0">
                <a:latin typeface="Berlin Sans FB" pitchFamily="34" charset="0"/>
              </a:rPr>
              <a:t> di </a:t>
            </a:r>
            <a:r>
              <a:rPr lang="en-US" sz="2800" dirty="0" err="1">
                <a:latin typeface="Berlin Sans FB" pitchFamily="34" charset="0"/>
              </a:rPr>
              <a:t>luar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tembok</a:t>
            </a:r>
            <a:r>
              <a:rPr lang="en-US" sz="2800" dirty="0">
                <a:latin typeface="Berlin Sans FB" pitchFamily="34" charset="0"/>
              </a:rPr>
              <a:t> [</a:t>
            </a:r>
            <a:r>
              <a:rPr lang="en-US" sz="2800" dirty="0" smtClean="0">
                <a:latin typeface="Berlin Sans FB" pitchFamily="34" charset="0"/>
              </a:rPr>
              <a:t>Markus </a:t>
            </a:r>
            <a:r>
              <a:rPr lang="en-US" sz="2800" dirty="0">
                <a:latin typeface="Berlin Sans FB" pitchFamily="34" charset="0"/>
              </a:rPr>
              <a:t>14:63,64, </a:t>
            </a:r>
            <a:r>
              <a:rPr lang="en-US" sz="2800" dirty="0" err="1" smtClean="0">
                <a:latin typeface="Berlin Sans FB" pitchFamily="34" charset="0"/>
              </a:rPr>
              <a:t>Imamat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>
                <a:latin typeface="Berlin Sans FB" pitchFamily="34" charset="0"/>
              </a:rPr>
              <a:t>24:11,16].    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 err="1" smtClean="0">
                <a:latin typeface="Berlin Sans FB" pitchFamily="34" charset="0"/>
              </a:rPr>
              <a:t>Yesus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dibuang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ke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luar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perkemahan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sebagai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hal</a:t>
            </a:r>
            <a:r>
              <a:rPr lang="en-US" sz="2800" dirty="0">
                <a:latin typeface="Berlin Sans FB" pitchFamily="34" charset="0"/>
              </a:rPr>
              <a:t> yang "</a:t>
            </a:r>
            <a:r>
              <a:rPr lang="en-US" sz="2800" dirty="0" err="1">
                <a:latin typeface="Berlin Sans FB" pitchFamily="34" charset="0"/>
              </a:rPr>
              <a:t>memalukan</a:t>
            </a:r>
            <a:r>
              <a:rPr lang="en-US" sz="2800" dirty="0">
                <a:latin typeface="Berlin Sans FB" pitchFamily="34" charset="0"/>
              </a:rPr>
              <a:t>", "</a:t>
            </a:r>
            <a:r>
              <a:rPr lang="en-US" sz="2800" dirty="0" err="1">
                <a:latin typeface="Berlin Sans FB" pitchFamily="34" charset="0"/>
              </a:rPr>
              <a:t>najis</a:t>
            </a:r>
            <a:r>
              <a:rPr lang="en-US" sz="2800" dirty="0">
                <a:latin typeface="Berlin Sans FB" pitchFamily="34" charset="0"/>
              </a:rPr>
              <a:t>", </a:t>
            </a:r>
            <a:r>
              <a:rPr lang="en-US" sz="2800" dirty="0" err="1">
                <a:latin typeface="Berlin Sans FB" pitchFamily="34" charset="0"/>
              </a:rPr>
              <a:t>atau</a:t>
            </a:r>
            <a:r>
              <a:rPr lang="en-US" sz="2800" dirty="0">
                <a:latin typeface="Berlin Sans FB" pitchFamily="34" charset="0"/>
              </a:rPr>
              <a:t> "</a:t>
            </a:r>
            <a:r>
              <a:rPr lang="en-US" sz="2800" dirty="0" err="1">
                <a:latin typeface="Berlin Sans FB" pitchFamily="34" charset="0"/>
              </a:rPr>
              <a:t>tidak</a:t>
            </a:r>
            <a:r>
              <a:rPr lang="en-US" sz="2800" dirty="0">
                <a:latin typeface="Berlin Sans FB" pitchFamily="34" charset="0"/>
              </a:rPr>
              <a:t> </a:t>
            </a:r>
            <a:r>
              <a:rPr lang="en-US" sz="2800" dirty="0" err="1">
                <a:latin typeface="Berlin Sans FB" pitchFamily="34" charset="0"/>
              </a:rPr>
              <a:t>patut</a:t>
            </a:r>
            <a:r>
              <a:rPr lang="en-US" sz="2800" dirty="0">
                <a:latin typeface="Berlin Sans FB" pitchFamily="34" charset="0"/>
              </a:rPr>
              <a:t>" [</a:t>
            </a:r>
            <a:r>
              <a:rPr lang="en-US" sz="2800" dirty="0" err="1" smtClean="0">
                <a:latin typeface="Berlin Sans FB" pitchFamily="34" charset="0"/>
              </a:rPr>
              <a:t>Ibrani</a:t>
            </a:r>
            <a:r>
              <a:rPr lang="en-US" sz="2800" dirty="0" smtClean="0">
                <a:latin typeface="Berlin Sans FB" pitchFamily="34" charset="0"/>
              </a:rPr>
              <a:t> </a:t>
            </a:r>
            <a:r>
              <a:rPr lang="en-US" sz="2800" dirty="0">
                <a:latin typeface="Berlin Sans FB" pitchFamily="34" charset="0"/>
              </a:rPr>
              <a:t>12: 2].</a:t>
            </a:r>
          </a:p>
        </p:txBody>
      </p:sp>
    </p:spTree>
    <p:extLst>
      <p:ext uri="{BB962C8B-B14F-4D97-AF65-F5344CB8AC3E}">
        <p14:creationId xmlns:p14="http://schemas.microsoft.com/office/powerpoint/2010/main" val="154263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Berlin Sans FB Demi" pitchFamily="34" charset="0"/>
              </a:rPr>
              <a:t>Mengapa</a:t>
            </a:r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</a:rPr>
              <a:t> Paulus </a:t>
            </a:r>
            <a:r>
              <a:rPr lang="en-US" sz="3200" dirty="0" err="1">
                <a:solidFill>
                  <a:srgbClr val="FFFF00"/>
                </a:solidFill>
                <a:latin typeface="Berlin Sans FB Demi" pitchFamily="34" charset="0"/>
              </a:rPr>
              <a:t>mendorong</a:t>
            </a:r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Berlin Sans FB Demi" pitchFamily="34" charset="0"/>
              </a:rPr>
              <a:t>orang </a:t>
            </a:r>
            <a:r>
              <a:rPr lang="en-US" sz="3200" dirty="0" err="1">
                <a:solidFill>
                  <a:srgbClr val="FFFF00"/>
                </a:solidFill>
                <a:latin typeface="Berlin Sans FB Demi" pitchFamily="34" charset="0"/>
              </a:rPr>
              <a:t>percaya</a:t>
            </a:r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erlin Sans FB Demi" pitchFamily="34" charset="0"/>
              </a:rPr>
              <a:t>untuk</a:t>
            </a:r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erlin Sans FB Demi" pitchFamily="34" charset="0"/>
              </a:rPr>
              <a:t>mengikuti</a:t>
            </a:r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erlin Sans FB Demi" pitchFamily="34" charset="0"/>
              </a:rPr>
              <a:t>Yesus</a:t>
            </a:r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</a:rPr>
              <a:t> di </a:t>
            </a:r>
            <a:r>
              <a:rPr lang="en-US" sz="3200" dirty="0" err="1">
                <a:solidFill>
                  <a:srgbClr val="FFFF00"/>
                </a:solidFill>
                <a:latin typeface="Berlin Sans FB Demi" pitchFamily="34" charset="0"/>
              </a:rPr>
              <a:t>luar</a:t>
            </a:r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erlin Sans FB Demi" pitchFamily="34" charset="0"/>
              </a:rPr>
              <a:t>gerbang</a:t>
            </a:r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Karena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kehadiran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Tuhan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sekarang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berada</a:t>
            </a:r>
            <a:r>
              <a:rPr lang="en-US" sz="2800" dirty="0">
                <a:latin typeface="Bahnschrift SemiBold Condensed" pitchFamily="34" charset="0"/>
              </a:rPr>
              <a:t> di </a:t>
            </a:r>
            <a:r>
              <a:rPr lang="en-US" sz="2800" dirty="0" err="1">
                <a:latin typeface="Bahnschrift SemiBold Condensed" pitchFamily="34" charset="0"/>
              </a:rPr>
              <a:t>luar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perkemahan</a:t>
            </a:r>
            <a:r>
              <a:rPr lang="en-US" sz="2800" dirty="0">
                <a:latin typeface="Bahnschrift SemiBold Condensed" pitchFamily="34" charset="0"/>
              </a:rPr>
              <a:t> di </a:t>
            </a:r>
            <a:r>
              <a:rPr lang="en-US" sz="2800" dirty="0" err="1">
                <a:latin typeface="Bahnschrift SemiBold Condensed" pitchFamily="34" charset="0"/>
              </a:rPr>
              <a:t>mana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Kristus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berada</a:t>
            </a:r>
            <a:r>
              <a:rPr lang="en-US" sz="2800" dirty="0">
                <a:latin typeface="Bahnschrift SemiBold Condensed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latin typeface="Bahnschrift SemiBold Condensed" pitchFamily="34" charset="0"/>
              </a:rPr>
              <a:t>Karena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tindakan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mengikuti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Yesus</a:t>
            </a:r>
            <a:r>
              <a:rPr lang="en-US" sz="2800" dirty="0">
                <a:latin typeface="Bahnschrift SemiBold Condensed" pitchFamily="34" charset="0"/>
              </a:rPr>
              <a:t> di </a:t>
            </a:r>
            <a:r>
              <a:rPr lang="en-US" sz="2800" dirty="0" err="1">
                <a:latin typeface="Bahnschrift SemiBold Condensed" pitchFamily="34" charset="0"/>
              </a:rPr>
              <a:t>luar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kemah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tidak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hanya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berarti</a:t>
            </a:r>
            <a:r>
              <a:rPr lang="en-US" sz="2800" dirty="0">
                <a:latin typeface="Bahnschrift SemiBold Condensed" pitchFamily="34" charset="0"/>
              </a:rPr>
              <a:t> "</a:t>
            </a:r>
            <a:r>
              <a:rPr lang="en-US" sz="2800" dirty="0" err="1">
                <a:latin typeface="Bahnschrift SemiBold Condensed" pitchFamily="34" charset="0"/>
              </a:rPr>
              <a:t>menanggung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celaan-Nya</a:t>
            </a:r>
            <a:r>
              <a:rPr lang="en-US" sz="2800" dirty="0">
                <a:latin typeface="Bahnschrift SemiBold Condensed" pitchFamily="34" charset="0"/>
              </a:rPr>
              <a:t>," </a:t>
            </a:r>
            <a:r>
              <a:rPr lang="en-US" sz="2800" dirty="0" err="1">
                <a:latin typeface="Bahnschrift SemiBold Condensed" pitchFamily="34" charset="0"/>
              </a:rPr>
              <a:t>atau</a:t>
            </a:r>
            <a:r>
              <a:rPr lang="en-US" sz="2800" dirty="0">
                <a:latin typeface="Bahnschrift SemiBold Condensed" pitchFamily="34" charset="0"/>
              </a:rPr>
              <a:t> rasa </a:t>
            </a:r>
            <a:r>
              <a:rPr lang="en-US" sz="2800" dirty="0" err="1">
                <a:latin typeface="Bahnschrift SemiBold Condensed" pitchFamily="34" charset="0"/>
              </a:rPr>
              <a:t>malu</a:t>
            </a:r>
            <a:r>
              <a:rPr lang="en-US" sz="2800" dirty="0">
                <a:latin typeface="Bahnschrift SemiBold Condensed" pitchFamily="34" charset="0"/>
              </a:rPr>
              <a:t>, </a:t>
            </a:r>
            <a:r>
              <a:rPr lang="en-US" sz="2800" dirty="0" err="1">
                <a:latin typeface="Bahnschrift SemiBold Condensed" pitchFamily="34" charset="0"/>
              </a:rPr>
              <a:t>tetapi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juga</a:t>
            </a:r>
            <a:r>
              <a:rPr lang="en-US" sz="2800" dirty="0">
                <a:latin typeface="Bahnschrift SemiBold Condensed" pitchFamily="34" charset="0"/>
              </a:rPr>
              <a:t> "</a:t>
            </a:r>
            <a:r>
              <a:rPr lang="en-US" sz="2800" dirty="0" err="1">
                <a:latin typeface="Bahnschrift SemiBold Condensed" pitchFamily="34" charset="0"/>
              </a:rPr>
              <a:t>pergi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kepada-Nya</a:t>
            </a:r>
            <a:r>
              <a:rPr lang="en-US" sz="2800" dirty="0">
                <a:latin typeface="Bahnschrift SemiBold Condensed" pitchFamily="34" charset="0"/>
              </a:rPr>
              <a:t>"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>
                <a:latin typeface="Bahnschrift SemiBold Condensed" pitchFamily="34" charset="0"/>
              </a:rPr>
              <a:t>13:13] </a:t>
            </a:r>
            <a:r>
              <a:rPr lang="en-US" sz="2800" dirty="0" err="1">
                <a:latin typeface="Bahnschrift SemiBold Condensed" pitchFamily="34" charset="0"/>
              </a:rPr>
              <a:t>sama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seperti</a:t>
            </a:r>
            <a:r>
              <a:rPr lang="en-US" sz="2800" dirty="0">
                <a:latin typeface="Bahnschrift SemiBold Condensed" pitchFamily="34" charset="0"/>
              </a:rPr>
              <a:t> orang-orang Israel yang "</a:t>
            </a:r>
            <a:r>
              <a:rPr lang="en-US" sz="2800" dirty="0" err="1">
                <a:latin typeface="Bahnschrift SemiBold Condensed" pitchFamily="34" charset="0"/>
              </a:rPr>
              <a:t>mencari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Tuhan</a:t>
            </a:r>
            <a:r>
              <a:rPr lang="en-US" sz="2800" dirty="0">
                <a:latin typeface="Bahnschrift SemiBold Condensed" pitchFamily="34" charset="0"/>
              </a:rPr>
              <a:t>" </a:t>
            </a:r>
            <a:r>
              <a:rPr lang="en-US" sz="2800" dirty="0" err="1">
                <a:latin typeface="Bahnschrift SemiBold Condensed" pitchFamily="34" charset="0"/>
              </a:rPr>
              <a:t>pergi</a:t>
            </a:r>
            <a:r>
              <a:rPr lang="en-US" sz="2800" dirty="0">
                <a:latin typeface="Bahnschrift SemiBold Condensed" pitchFamily="34" charset="0"/>
              </a:rPr>
              <a:t> "</a:t>
            </a:r>
            <a:r>
              <a:rPr lang="en-US" sz="2800" dirty="0" err="1">
                <a:latin typeface="Bahnschrift SemiBold Condensed" pitchFamily="34" charset="0"/>
              </a:rPr>
              <a:t>ke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luar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perkemahan</a:t>
            </a:r>
            <a:r>
              <a:rPr lang="en-US" sz="2800" dirty="0">
                <a:latin typeface="Bahnschrift SemiBold Condensed" pitchFamily="34" charset="0"/>
              </a:rPr>
              <a:t>" di </a:t>
            </a:r>
            <a:r>
              <a:rPr lang="en-US" sz="2800" dirty="0" err="1">
                <a:latin typeface="Bahnschrift SemiBold Condensed" pitchFamily="34" charset="0"/>
              </a:rPr>
              <a:t>padang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gurun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ketika</a:t>
            </a:r>
            <a:r>
              <a:rPr lang="en-US" sz="2800" dirty="0">
                <a:latin typeface="Bahnschrift SemiBold Condensed" pitchFamily="34" charset="0"/>
              </a:rPr>
              <a:t> Musa </a:t>
            </a:r>
            <a:r>
              <a:rPr lang="en-US" sz="2800" dirty="0" err="1">
                <a:latin typeface="Bahnschrift SemiBold Condensed" pitchFamily="34" charset="0"/>
              </a:rPr>
              <a:t>memindahkan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kemah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Tuhan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ke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luar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perkemahan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setelah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peristiwa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penyembahan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anak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lembu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emas</a:t>
            </a:r>
            <a:r>
              <a:rPr lang="en-US" sz="2800" dirty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Keluaran</a:t>
            </a:r>
            <a:r>
              <a:rPr lang="en-US" sz="2800" dirty="0" smtClean="0">
                <a:latin typeface="Bahnschrift SemiBold Condensed" pitchFamily="34" charset="0"/>
              </a:rPr>
              <a:t> </a:t>
            </a:r>
            <a:r>
              <a:rPr lang="en-US" sz="2800" dirty="0">
                <a:latin typeface="Bahnschrift SemiBold Condensed" pitchFamily="34" charset="0"/>
              </a:rPr>
              <a:t>33:7]. </a:t>
            </a:r>
            <a:r>
              <a:rPr lang="en-US" sz="2800" dirty="0" err="1">
                <a:latin typeface="Bahnschrift SemiBold Condensed" pitchFamily="34" charset="0"/>
              </a:rPr>
              <a:t>Ini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juga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merupakan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jalan</a:t>
            </a:r>
            <a:r>
              <a:rPr lang="en-US" sz="2800" dirty="0">
                <a:latin typeface="Bahnschrift SemiBold Condensed" pitchFamily="34" charset="0"/>
              </a:rPr>
              <a:t> yang </a:t>
            </a:r>
            <a:r>
              <a:rPr lang="en-US" sz="2800" dirty="0" err="1">
                <a:latin typeface="Bahnschrift SemiBold Condensed" pitchFamily="34" charset="0"/>
              </a:rPr>
              <a:t>telah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ditempuh</a:t>
            </a:r>
            <a:r>
              <a:rPr lang="en-US" sz="2800" dirty="0">
                <a:latin typeface="Bahnschrift SemiBold Condensed" pitchFamily="34" charset="0"/>
              </a:rPr>
              <a:t> Musa, yang </a:t>
            </a:r>
            <a:r>
              <a:rPr lang="en-US" sz="2800" dirty="0" err="1">
                <a:latin typeface="Bahnschrift SemiBold Condensed" pitchFamily="34" charset="0"/>
              </a:rPr>
              <a:t>memilih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untuk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menanggung</a:t>
            </a:r>
            <a:r>
              <a:rPr lang="en-US" sz="2800" dirty="0">
                <a:latin typeface="Bahnschrift SemiBold Condensed" pitchFamily="34" charset="0"/>
              </a:rPr>
              <a:t> "</a:t>
            </a:r>
            <a:r>
              <a:rPr lang="en-US" sz="2800" dirty="0" err="1">
                <a:latin typeface="Bahnschrift SemiBold Condensed" pitchFamily="34" charset="0"/>
              </a:rPr>
              <a:t>penghinaan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karena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Kristus</a:t>
            </a:r>
            <a:r>
              <a:rPr lang="en-US" sz="2800" dirty="0">
                <a:latin typeface="Bahnschrift SemiBold Condensed" pitchFamily="34" charset="0"/>
              </a:rPr>
              <a:t>" </a:t>
            </a:r>
            <a:r>
              <a:rPr lang="en-US" sz="2800" dirty="0" err="1">
                <a:latin typeface="Bahnschrift SemiBold Condensed" pitchFamily="34" charset="0"/>
              </a:rPr>
              <a:t>dari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pada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harta</a:t>
            </a:r>
            <a:r>
              <a:rPr lang="en-US" sz="2800" dirty="0">
                <a:latin typeface="Bahnschrift SemiBold Condensed" pitchFamily="34" charset="0"/>
              </a:rPr>
              <a:t> </a:t>
            </a:r>
            <a:r>
              <a:rPr lang="en-US" sz="2800" dirty="0" err="1">
                <a:latin typeface="Bahnschrift SemiBold Condensed" pitchFamily="34" charset="0"/>
              </a:rPr>
              <a:t>Mesir</a:t>
            </a:r>
            <a:r>
              <a:rPr lang="en-US" sz="2800" dirty="0"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latin typeface="Bahnschrift SemiBold Condensed" pitchFamily="34" charset="0"/>
              </a:rPr>
              <a:t>Ibrani</a:t>
            </a:r>
            <a:r>
              <a:rPr lang="en-US" sz="2800" dirty="0" smtClean="0">
                <a:latin typeface="Bahnschrift SemiBold Condensed" pitchFamily="34" charset="0"/>
              </a:rPr>
              <a:t> 11:26</a:t>
            </a:r>
            <a:r>
              <a:rPr lang="en-US" sz="2800" dirty="0">
                <a:latin typeface="Bahnschrift SemiBold Condensed" pitchFamily="34" charset="0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79836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572" y="2996952"/>
            <a:ext cx="7704856" cy="360040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Penderitaan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saat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ini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harus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dianggap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sebagai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disiplin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sesaat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akan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menghasilkan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"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buah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kebenaran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memberikan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damai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" [</a:t>
            </a: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Ibrani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12 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:11]. Orang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percaya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berkomitmen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untuk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meninggalkan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kota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atau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perkemahan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rusak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ini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untuk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mencari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"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kota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yang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akan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datang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" yang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arsiteknya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adalah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erlin Sans FB Demi" pitchFamily="34" charset="0"/>
              </a:rPr>
              <a:t>Tuhan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 [</a:t>
            </a: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Ibrani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13:14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; </a:t>
            </a:r>
            <a:r>
              <a:rPr lang="en-US" sz="2800" dirty="0" err="1" smtClean="0">
                <a:solidFill>
                  <a:srgbClr val="002060"/>
                </a:solidFill>
                <a:latin typeface="Berlin Sans FB Demi" pitchFamily="34" charset="0"/>
              </a:rPr>
              <a:t>Ibrani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erlin Sans FB Demi" pitchFamily="34" charset="0"/>
              </a:rPr>
              <a:t>11:10,16].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560" y="631776"/>
            <a:ext cx="62056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Eras Bold ITC" pitchFamily="34" charset="0"/>
              </a:rPr>
              <a:t>Ibrani</a:t>
            </a:r>
            <a:r>
              <a:rPr lang="en-US" sz="3600" dirty="0">
                <a:solidFill>
                  <a:srgbClr val="FFFF00"/>
                </a:solidFill>
                <a:latin typeface="Eras Bold ITC" pitchFamily="34" charset="0"/>
              </a:rPr>
              <a:t> 13:14 </a:t>
            </a:r>
            <a:endParaRPr lang="en-US" sz="3600" dirty="0" smtClean="0">
              <a:solidFill>
                <a:srgbClr val="FFFF00"/>
              </a:solidFill>
              <a:latin typeface="Eras Bold ITC" pitchFamily="34" charset="0"/>
            </a:endParaRPr>
          </a:p>
          <a:p>
            <a:r>
              <a:rPr lang="en-US" sz="2800" dirty="0" err="1" smtClean="0">
                <a:solidFill>
                  <a:schemeClr val="bg1"/>
                </a:solidFill>
                <a:latin typeface="Gill Sans Ultra Bold Condensed" pitchFamily="34" charset="0"/>
              </a:rPr>
              <a:t>Sebab</a:t>
            </a:r>
            <a:r>
              <a:rPr lang="en-US" sz="2800" dirty="0" smtClean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di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sini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tidak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mempunyai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tempat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tinggal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tetap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;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kita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mencari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kota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yang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akan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Gill Sans Ultra Bold Condensed" pitchFamily="34" charset="0"/>
              </a:rPr>
              <a:t>datang</a:t>
            </a:r>
            <a:r>
              <a:rPr lang="en-US" sz="2800" dirty="0">
                <a:solidFill>
                  <a:schemeClr val="bg1"/>
                </a:solidFill>
                <a:latin typeface="Gill Sans Ultra Bold Condensed" pitchFamily="34" charset="0"/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640"/>
            <a:ext cx="2488172" cy="292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09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644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75656" y="1052736"/>
            <a:ext cx="748883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Salah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satu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bentuk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keramatamahan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adalah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dengan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memperhatikan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mereka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yang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menjadi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narapidana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0542" y="1988840"/>
            <a:ext cx="7493946" cy="110799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Amoralitas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Seksual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dan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Keserakahan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adalah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dua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ancaman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besar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bagi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kehidupan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kasih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persaudaraan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Eras Demi ITC" pitchFamily="34" charset="0"/>
              </a:rPr>
              <a:t>Kristiani</a:t>
            </a:r>
            <a:r>
              <a:rPr lang="en-US" sz="2200" dirty="0">
                <a:solidFill>
                  <a:srgbClr val="FFFF00"/>
                </a:solidFill>
                <a:latin typeface="Eras Demi ITC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7400" y="3284984"/>
            <a:ext cx="7507088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latin typeface="Berlin Sans FB Demi" pitchFamily="34" charset="0"/>
              </a:rPr>
              <a:t>Wewenang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para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pemimpin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tidak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terletak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pada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gelar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mereka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tetapi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pada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fungsi</a:t>
            </a:r>
            <a:r>
              <a:rPr lang="en-US" sz="2200" dirty="0">
                <a:latin typeface="Berlin Sans FB Demi" pitchFamily="34" charset="0"/>
              </a:rPr>
              <a:t> yang </a:t>
            </a:r>
            <a:r>
              <a:rPr lang="en-US" sz="2200" dirty="0" err="1">
                <a:latin typeface="Berlin Sans FB Demi" pitchFamily="34" charset="0"/>
              </a:rPr>
              <a:t>mereka</a:t>
            </a:r>
            <a:r>
              <a:rPr lang="en-US" sz="2200" dirty="0">
                <a:latin typeface="Berlin Sans FB Demi" pitchFamily="34" charset="0"/>
              </a:rPr>
              <a:t> </a:t>
            </a:r>
            <a:r>
              <a:rPr lang="en-US" sz="2200" dirty="0" err="1">
                <a:latin typeface="Berlin Sans FB Demi" pitchFamily="34" charset="0"/>
              </a:rPr>
              <a:t>jalankan</a:t>
            </a:r>
            <a:r>
              <a:rPr lang="en-US" sz="2200" dirty="0">
                <a:latin typeface="Berlin Sans FB Demi" pitchFamily="34" charset="0"/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7400" y="4221088"/>
            <a:ext cx="7507088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Kasih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karunia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Gill Sans Ultra Bold Condensed" pitchFamily="34" charset="0"/>
              </a:rPr>
              <a:t>tidak</a:t>
            </a:r>
            <a:r>
              <a:rPr lang="en-US" sz="2200" dirty="0" smtClean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diperoleh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dengan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ritual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keagamaan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Yahudi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tetapi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melalui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pengorbanan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Kristus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yang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memberikan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stabilitas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dan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jaminan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di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hati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Gill Sans Ultra Bold Condensed" pitchFamily="34" charset="0"/>
              </a:rPr>
              <a:t>kita</a:t>
            </a:r>
            <a:r>
              <a:rPr lang="en-US" sz="2200" dirty="0">
                <a:solidFill>
                  <a:srgbClr val="C00000"/>
                </a:solidFill>
                <a:latin typeface="Gill Sans Ultra Bold Condensed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52286" y="5445224"/>
            <a:ext cx="7512202" cy="11079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Penderitaan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saat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ini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harus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dianggap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sebagai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disiplin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sesaat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yang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akan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menghasilkan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"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buah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kebenaran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yang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memberikan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Berlin Sans FB Demi" pitchFamily="34" charset="0"/>
              </a:rPr>
              <a:t>damai</a:t>
            </a:r>
            <a:r>
              <a:rPr lang="en-US" sz="2200" dirty="0">
                <a:solidFill>
                  <a:srgbClr val="002060"/>
                </a:solidFill>
                <a:latin typeface="Berlin Sans FB Demi" pitchFamily="34" charset="0"/>
              </a:rPr>
              <a:t>"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0572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2">
            <a:extLst>
              <a:ext uri="{FF2B5EF4-FFF2-40B4-BE49-F238E27FC236}">
                <a16:creationId xmlns="" xmlns:a16="http://schemas.microsoft.com/office/drawing/2014/main" id="{3525A16D-DC62-4792-890E-B4055FACB8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03848" y="393959"/>
            <a:ext cx="555496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/>
              <a:t>Paulus </a:t>
            </a:r>
            <a:r>
              <a:rPr lang="en-US" sz="2400" b="1" dirty="0" err="1"/>
              <a:t>mengakhiri</a:t>
            </a:r>
            <a:r>
              <a:rPr lang="en-US" sz="2400" b="1" dirty="0"/>
              <a:t> </a:t>
            </a:r>
            <a:r>
              <a:rPr lang="en-US" sz="2400" b="1" dirty="0" err="1"/>
              <a:t>khotbahnya</a:t>
            </a:r>
            <a:r>
              <a:rPr lang="en-US" sz="2400" b="1" dirty="0"/>
              <a:t> </a:t>
            </a:r>
            <a:r>
              <a:rPr lang="en-US" sz="2400" b="1" dirty="0" err="1"/>
              <a:t>dengan</a:t>
            </a:r>
            <a:r>
              <a:rPr lang="en-US" sz="2400" b="1" dirty="0"/>
              <a:t> </a:t>
            </a:r>
            <a:r>
              <a:rPr lang="en-US" sz="2400" b="1" dirty="0" err="1"/>
              <a:t>memberikan</a:t>
            </a:r>
            <a:r>
              <a:rPr lang="en-US" sz="2400" b="1" dirty="0"/>
              <a:t> </a:t>
            </a:r>
            <a:r>
              <a:rPr lang="en-US" sz="2400" b="1" dirty="0" err="1"/>
              <a:t>beberapa</a:t>
            </a:r>
            <a:r>
              <a:rPr lang="en-US" sz="2400" b="1" dirty="0"/>
              <a:t> </a:t>
            </a:r>
            <a:r>
              <a:rPr lang="en-US" sz="2400" b="1" dirty="0" err="1"/>
              <a:t>nasihat</a:t>
            </a:r>
            <a:r>
              <a:rPr lang="en-US" sz="2400" b="1" dirty="0"/>
              <a:t> </a:t>
            </a:r>
            <a:r>
              <a:rPr lang="en-US" sz="2400" b="1" dirty="0" err="1"/>
              <a:t>tentang</a:t>
            </a:r>
            <a:r>
              <a:rPr lang="en-US" sz="2400" b="1" dirty="0"/>
              <a:t> </a:t>
            </a:r>
            <a:r>
              <a:rPr lang="en-US" sz="2400" b="1" dirty="0" err="1"/>
              <a:t>kehidupan</a:t>
            </a:r>
            <a:r>
              <a:rPr lang="en-US" sz="2400" b="1" dirty="0"/>
              <a:t> Kristen </a:t>
            </a:r>
            <a:r>
              <a:rPr lang="en-US" sz="2400" b="1" dirty="0" err="1"/>
              <a:t>sehari-hari</a:t>
            </a:r>
            <a:r>
              <a:rPr lang="en-US" sz="2400" b="1" dirty="0"/>
              <a:t>.</a:t>
            </a:r>
            <a:endParaRPr lang="es-ES" sz="2400" b="1" dirty="0"/>
          </a:p>
          <a:p>
            <a:pPr>
              <a:spcBef>
                <a:spcPts val="600"/>
              </a:spcBef>
            </a:pPr>
            <a:r>
              <a:rPr lang="en-US" sz="2400" b="1" dirty="0" err="1" smtClean="0"/>
              <a:t>Bagaimana</a:t>
            </a:r>
            <a:r>
              <a:rPr lang="en-US" sz="2400" b="1" dirty="0" smtClean="0"/>
              <a:t> </a:t>
            </a:r>
            <a:r>
              <a:rPr lang="en-US" sz="2400" b="1" dirty="0" err="1"/>
              <a:t>seharusnya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bersikap</a:t>
            </a:r>
            <a:r>
              <a:rPr lang="en-US" sz="2400" b="1" dirty="0"/>
              <a:t> </a:t>
            </a:r>
            <a:r>
              <a:rPr lang="en-US" sz="2400" b="1" dirty="0" err="1"/>
              <a:t>setiap</a:t>
            </a:r>
            <a:r>
              <a:rPr lang="en-US" sz="2400" b="1" dirty="0"/>
              <a:t> </a:t>
            </a:r>
            <a:r>
              <a:rPr lang="en-US" sz="2400" b="1" dirty="0" err="1"/>
              <a:t>hari</a:t>
            </a:r>
            <a:r>
              <a:rPr lang="en-US" sz="2400" b="1" dirty="0"/>
              <a:t> </a:t>
            </a:r>
            <a:r>
              <a:rPr lang="en-US" sz="2400" b="1" dirty="0" err="1"/>
              <a:t>saat</a:t>
            </a:r>
            <a:r>
              <a:rPr lang="en-US" sz="2400" b="1" dirty="0"/>
              <a:t> </a:t>
            </a:r>
            <a:r>
              <a:rPr lang="en-US" sz="2400" b="1" dirty="0" err="1"/>
              <a:t>pandangan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tertuju</a:t>
            </a:r>
            <a:r>
              <a:rPr lang="en-US" sz="2400" b="1" dirty="0"/>
              <a:t> </a:t>
            </a:r>
            <a:r>
              <a:rPr lang="en-US" sz="2400" b="1" dirty="0" err="1"/>
              <a:t>pada</a:t>
            </a:r>
            <a:r>
              <a:rPr lang="en-US" sz="2400" b="1" dirty="0"/>
              <a:t> </a:t>
            </a:r>
            <a:r>
              <a:rPr lang="en-US" sz="2400" b="1" dirty="0" err="1"/>
              <a:t>Yesus</a:t>
            </a:r>
            <a:r>
              <a:rPr lang="en-US" sz="2400" b="1" dirty="0"/>
              <a:t>? </a:t>
            </a:r>
            <a:r>
              <a:rPr lang="en-US" sz="2400" b="1" dirty="0" err="1"/>
              <a:t>Sikap</a:t>
            </a:r>
            <a:r>
              <a:rPr lang="en-US" sz="2400" b="1" dirty="0"/>
              <a:t> </a:t>
            </a:r>
            <a:r>
              <a:rPr lang="en-US" sz="2400" b="1" dirty="0" err="1"/>
              <a:t>apa</a:t>
            </a:r>
            <a:r>
              <a:rPr lang="en-US" sz="2400" b="1" dirty="0"/>
              <a:t> yang </a:t>
            </a:r>
            <a:r>
              <a:rPr lang="en-US" sz="2400" b="1" dirty="0" err="1"/>
              <a:t>harus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hindari</a:t>
            </a:r>
            <a:r>
              <a:rPr lang="en-US" sz="2400" b="1" dirty="0"/>
              <a:t>,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sikap</a:t>
            </a:r>
            <a:r>
              <a:rPr lang="en-US" sz="2400" b="1" dirty="0"/>
              <a:t> </a:t>
            </a:r>
            <a:r>
              <a:rPr lang="en-US" sz="2400" b="1" dirty="0" err="1"/>
              <a:t>mana</a:t>
            </a:r>
            <a:r>
              <a:rPr lang="en-US" sz="2400" b="1" dirty="0"/>
              <a:t> yang </a:t>
            </a:r>
            <a:r>
              <a:rPr lang="en-US" sz="2400" b="1" dirty="0" err="1"/>
              <a:t>harus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pelajari</a:t>
            </a:r>
            <a:r>
              <a:rPr lang="en-US" sz="2400" b="1" dirty="0"/>
              <a:t>?</a:t>
            </a:r>
            <a:endParaRPr lang="es-ES" sz="2400" b="1" dirty="0"/>
          </a:p>
          <a:p>
            <a:pPr>
              <a:spcBef>
                <a:spcPts val="600"/>
              </a:spcBef>
            </a:pPr>
            <a:r>
              <a:rPr lang="en-US" sz="2400" b="1" dirty="0" smtClean="0"/>
              <a:t>Paulus </a:t>
            </a:r>
            <a:r>
              <a:rPr lang="en-US" sz="2400" b="1" dirty="0" err="1"/>
              <a:t>mendorong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untuk</a:t>
            </a:r>
            <a:r>
              <a:rPr lang="en-US" sz="2400" b="1" dirty="0"/>
              <a:t> </a:t>
            </a:r>
            <a:r>
              <a:rPr lang="en-US" sz="2400" b="1" dirty="0" err="1"/>
              <a:t>mulai</a:t>
            </a:r>
            <a:r>
              <a:rPr lang="en-US" sz="2400" b="1" dirty="0"/>
              <a:t> </a:t>
            </a:r>
            <a:r>
              <a:rPr lang="en-US" sz="2400" b="1" dirty="0" err="1"/>
              <a:t>mempersiapkan</a:t>
            </a:r>
            <a:r>
              <a:rPr lang="en-US" sz="2400" b="1" dirty="0"/>
              <a:t> </a:t>
            </a:r>
            <a:r>
              <a:rPr lang="en-US" sz="2400" b="1" dirty="0" err="1"/>
              <a:t>kehidupan</a:t>
            </a:r>
            <a:r>
              <a:rPr lang="en-US" sz="2400" b="1" dirty="0"/>
              <a:t> </a:t>
            </a:r>
            <a:r>
              <a:rPr lang="en-US" sz="2400" b="1" dirty="0" err="1"/>
              <a:t>kekal</a:t>
            </a:r>
            <a:r>
              <a:rPr lang="en-US" sz="2400" b="1" dirty="0"/>
              <a:t> </a:t>
            </a:r>
            <a:r>
              <a:rPr lang="en-US" sz="2400" b="1" dirty="0" err="1"/>
              <a:t>hari</a:t>
            </a:r>
            <a:r>
              <a:rPr lang="en-US" sz="2400" b="1" dirty="0"/>
              <a:t> </a:t>
            </a:r>
            <a:r>
              <a:rPr lang="en-US" sz="2400" b="1" dirty="0" err="1"/>
              <a:t>ini</a:t>
            </a:r>
            <a:r>
              <a:rPr lang="en-US" sz="2400" b="1" dirty="0"/>
              <a:t>, “</a:t>
            </a:r>
            <a:r>
              <a:rPr lang="en-US" sz="2400" b="1" dirty="0" err="1"/>
              <a:t>Sebab</a:t>
            </a:r>
            <a:r>
              <a:rPr lang="en-US" sz="2400" b="1" dirty="0"/>
              <a:t> di </a:t>
            </a:r>
            <a:r>
              <a:rPr lang="en-US" sz="2400" b="1" dirty="0" err="1"/>
              <a:t>sini</a:t>
            </a:r>
            <a:r>
              <a:rPr lang="en-US" sz="2400" b="1" dirty="0"/>
              <a:t>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tidak</a:t>
            </a:r>
            <a:r>
              <a:rPr lang="en-US" sz="2400" b="1" dirty="0"/>
              <a:t> </a:t>
            </a:r>
            <a:r>
              <a:rPr lang="en-US" sz="2400" b="1" dirty="0" err="1"/>
              <a:t>mempunyai</a:t>
            </a:r>
            <a:r>
              <a:rPr lang="en-US" sz="2400" b="1" dirty="0"/>
              <a:t> </a:t>
            </a:r>
            <a:r>
              <a:rPr lang="en-US" sz="2400" b="1" dirty="0" err="1"/>
              <a:t>tempat</a:t>
            </a:r>
            <a:r>
              <a:rPr lang="en-US" sz="2400" b="1" dirty="0"/>
              <a:t> </a:t>
            </a:r>
            <a:r>
              <a:rPr lang="en-US" sz="2400" b="1" dirty="0" err="1"/>
              <a:t>tinggal</a:t>
            </a:r>
            <a:r>
              <a:rPr lang="en-US" sz="2400" b="1" dirty="0"/>
              <a:t> yang </a:t>
            </a:r>
            <a:r>
              <a:rPr lang="en-US" sz="2400" b="1" dirty="0" err="1"/>
              <a:t>tetap</a:t>
            </a:r>
            <a:r>
              <a:rPr lang="en-US" sz="2400" b="1" dirty="0"/>
              <a:t>; </a:t>
            </a:r>
            <a:r>
              <a:rPr lang="en-US" sz="2400" b="1" dirty="0" err="1"/>
              <a:t>kita</a:t>
            </a:r>
            <a:r>
              <a:rPr lang="en-US" sz="2400" b="1" dirty="0"/>
              <a:t> </a:t>
            </a:r>
            <a:r>
              <a:rPr lang="en-US" sz="2400" b="1" dirty="0" err="1"/>
              <a:t>mencari</a:t>
            </a:r>
            <a:r>
              <a:rPr lang="en-US" sz="2400" b="1" dirty="0"/>
              <a:t> </a:t>
            </a:r>
            <a:r>
              <a:rPr lang="en-US" sz="2400" b="1" dirty="0" err="1"/>
              <a:t>kota</a:t>
            </a:r>
            <a:r>
              <a:rPr lang="en-US" sz="2400" b="1" dirty="0"/>
              <a:t> yang </a:t>
            </a:r>
            <a:r>
              <a:rPr lang="en-US" sz="2400" b="1" dirty="0" err="1"/>
              <a:t>akan</a:t>
            </a:r>
            <a:r>
              <a:rPr lang="en-US" sz="2400" b="1" dirty="0"/>
              <a:t> </a:t>
            </a:r>
            <a:r>
              <a:rPr lang="en-US" sz="2400" b="1" dirty="0" err="1"/>
              <a:t>datang</a:t>
            </a:r>
            <a:r>
              <a:rPr lang="en-US" sz="2400" b="1" dirty="0"/>
              <a:t>.” (</a:t>
            </a:r>
            <a:r>
              <a:rPr lang="en-US" sz="2400" b="1" dirty="0" err="1"/>
              <a:t>Ibrani</a:t>
            </a:r>
            <a:r>
              <a:rPr lang="en-US" sz="2400" b="1" dirty="0"/>
              <a:t> 13:14)</a:t>
            </a:r>
            <a:endParaRPr lang="es-E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272029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31" descr="Un grupo de personas de pie&#10;&#10;Descripción generada automáticamente con confianza media">
            <a:extLst>
              <a:ext uri="{FF2B5EF4-FFF2-40B4-BE49-F238E27FC236}">
                <a16:creationId xmlns="" xmlns:a16="http://schemas.microsoft.com/office/drawing/2014/main" id="{C34A562C-F739-42EB-B4E5-E5058E546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743">
            <a:off x="7484112" y="5327161"/>
            <a:ext cx="1624791" cy="1462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33" descr="Un grupo de personas alrededor de una mesa con un pastel&#10;&#10;Descripción generada automáticamente con confianza media">
            <a:extLst>
              <a:ext uri="{FF2B5EF4-FFF2-40B4-BE49-F238E27FC236}">
                <a16:creationId xmlns="" xmlns:a16="http://schemas.microsoft.com/office/drawing/2014/main" id="{E8715157-9913-439A-87B4-4DD5965FC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35626"/>
            <a:ext cx="3851920" cy="1770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70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588"/>
            <a:ext cx="6696744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MEMELIHARA UMAT TUHAN</a:t>
            </a:r>
            <a:r>
              <a:rPr lang="fi-FI" sz="3600" dirty="0" smtClean="0">
                <a:solidFill>
                  <a:srgbClr val="FFFF00"/>
                </a:solidFill>
                <a:latin typeface="Impact" pitchFamily="34" charset="0"/>
              </a:rPr>
              <a:t/>
            </a:r>
            <a:br>
              <a:rPr lang="fi-FI" sz="3600" dirty="0" smtClean="0">
                <a:solidFill>
                  <a:srgbClr val="FFFF00"/>
                </a:solidFill>
                <a:latin typeface="Impact" pitchFamily="34" charset="0"/>
              </a:rPr>
            </a:br>
            <a:r>
              <a:rPr lang="fi-FI" sz="2800" dirty="0" smtClean="0">
                <a:solidFill>
                  <a:schemeClr val="bg1"/>
                </a:solidFill>
                <a:latin typeface="Bernard MT Condensed" pitchFamily="18" charset="0"/>
              </a:rPr>
              <a:t>Minggu, 20 Maret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690065"/>
            <a:ext cx="5392100" cy="482453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 smtClean="0">
                <a:latin typeface="Berlin Sans FB Demi" pitchFamily="34" charset="0"/>
              </a:rPr>
              <a:t>Ibrani</a:t>
            </a:r>
            <a:r>
              <a:rPr lang="en-US" sz="4400" dirty="0" smtClean="0">
                <a:latin typeface="Berlin Sans FB Demi" pitchFamily="34" charset="0"/>
              </a:rPr>
              <a:t> 13:1-2 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C00000"/>
                </a:solidFill>
                <a:latin typeface="Berlin Sans FB" pitchFamily="34" charset="0"/>
              </a:rPr>
              <a:t>Peliharalah</a:t>
            </a:r>
            <a:r>
              <a:rPr lang="en-US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" pitchFamily="34" charset="0"/>
              </a:rPr>
              <a:t>kasih</a:t>
            </a:r>
            <a:r>
              <a:rPr lang="en-US" dirty="0" smtClean="0">
                <a:solidFill>
                  <a:srgbClr val="C00000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Berlin Sans FB" pitchFamily="34" charset="0"/>
              </a:rPr>
              <a:t>persaudaraan</a:t>
            </a:r>
            <a:r>
              <a:rPr lang="en-US" dirty="0" smtClean="0">
                <a:solidFill>
                  <a:srgbClr val="C00000"/>
                </a:solidFill>
                <a:latin typeface="Berlin Sans FB" pitchFamily="34" charset="0"/>
              </a:rPr>
              <a:t>! </a:t>
            </a:r>
            <a:r>
              <a:rPr lang="en-US" dirty="0" err="1" smtClean="0">
                <a:latin typeface="Berlin Sans FB" pitchFamily="34" charset="0"/>
              </a:rPr>
              <a:t>Jangan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kamu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lupa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memberi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tumpangan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kepada</a:t>
            </a:r>
            <a:r>
              <a:rPr lang="en-US" dirty="0" smtClean="0">
                <a:latin typeface="Berlin Sans FB" pitchFamily="34" charset="0"/>
              </a:rPr>
              <a:t> orang, </a:t>
            </a:r>
            <a:r>
              <a:rPr lang="en-US" dirty="0" err="1" smtClean="0">
                <a:latin typeface="Berlin Sans FB" pitchFamily="34" charset="0"/>
              </a:rPr>
              <a:t>sebab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dengan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berbuat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demikian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beberapa</a:t>
            </a:r>
            <a:r>
              <a:rPr lang="en-US" dirty="0" smtClean="0">
                <a:latin typeface="Berlin Sans FB" pitchFamily="34" charset="0"/>
              </a:rPr>
              <a:t> orang </a:t>
            </a:r>
            <a:r>
              <a:rPr lang="en-US" dirty="0" err="1" smtClean="0">
                <a:latin typeface="Berlin Sans FB" pitchFamily="34" charset="0"/>
              </a:rPr>
              <a:t>dengan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tidak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diketahuinya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telah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menjamu</a:t>
            </a:r>
            <a:r>
              <a:rPr lang="en-US" dirty="0" smtClean="0">
                <a:latin typeface="Berlin Sans FB" pitchFamily="34" charset="0"/>
              </a:rPr>
              <a:t> </a:t>
            </a:r>
            <a:r>
              <a:rPr lang="en-US" dirty="0" err="1" smtClean="0">
                <a:latin typeface="Berlin Sans FB" pitchFamily="34" charset="0"/>
              </a:rPr>
              <a:t>malaikat-malaikat</a:t>
            </a:r>
            <a:r>
              <a:rPr lang="en-US" dirty="0" smtClean="0">
                <a:latin typeface="Berlin Sans FB" pitchFamily="34" charset="0"/>
              </a:rPr>
              <a:t>.</a:t>
            </a:r>
            <a:endParaRPr lang="en-US" dirty="0">
              <a:latin typeface="Berlin Sans FB" pitchFamily="34" charset="0"/>
            </a:endParaRP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4"/>
          <a:stretch/>
        </p:blipFill>
        <p:spPr bwMode="auto">
          <a:xfrm>
            <a:off x="142265" y="2708920"/>
            <a:ext cx="3334919" cy="2642810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5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32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9412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err="1" smtClean="0">
                <a:latin typeface="Berlin Sans FB Demi" pitchFamily="34" charset="0"/>
              </a:rPr>
              <a:t>Mengapa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penting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untuk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memiliki</a:t>
            </a:r>
            <a:r>
              <a:rPr lang="en-US" sz="2800" dirty="0" smtClean="0">
                <a:latin typeface="Berlin Sans FB Demi" pitchFamily="34" charset="0"/>
              </a:rPr>
              <a:t> </a:t>
            </a:r>
            <a:r>
              <a:rPr lang="en-US" sz="2800" dirty="0" err="1" smtClean="0">
                <a:latin typeface="Berlin Sans FB Demi" pitchFamily="34" charset="0"/>
              </a:rPr>
              <a:t>keramahtamahan</a:t>
            </a:r>
            <a:r>
              <a:rPr lang="en-US" sz="2800" dirty="0" smtClean="0">
                <a:latin typeface="Berlin Sans FB Demi" pitchFamily="34" charset="0"/>
              </a:rPr>
              <a:t> ? Roma 12:13, 1 </a:t>
            </a:r>
            <a:r>
              <a:rPr lang="en-US" sz="2800" dirty="0" err="1" smtClean="0">
                <a:latin typeface="Berlin Sans FB Demi" pitchFamily="34" charset="0"/>
              </a:rPr>
              <a:t>Timotius</a:t>
            </a:r>
            <a:r>
              <a:rPr lang="en-US" sz="2800" dirty="0" smtClean="0">
                <a:latin typeface="Berlin Sans FB Demi" pitchFamily="34" charset="0"/>
              </a:rPr>
              <a:t> 3:2, Titus 1:8, 1 </a:t>
            </a:r>
            <a:r>
              <a:rPr lang="en-US" sz="2800" dirty="0" err="1" smtClean="0">
                <a:latin typeface="Berlin Sans FB Demi" pitchFamily="34" charset="0"/>
              </a:rPr>
              <a:t>Petrus</a:t>
            </a:r>
            <a:r>
              <a:rPr lang="en-US" sz="2800" dirty="0" smtClean="0">
                <a:latin typeface="Berlin Sans FB Demi" pitchFamily="34" charset="0"/>
              </a:rPr>
              <a:t> 4:9</a:t>
            </a:r>
            <a:endParaRPr lang="en-US" sz="2800" dirty="0">
              <a:latin typeface="Berlin Sans FB Dem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525658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Karena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Kekristenan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adalah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gerakan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pengembaraan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sering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bergantung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keramahan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baik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dari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sesama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orang Kristen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maupun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non-Kristen.   </a:t>
            </a:r>
            <a:endParaRPr lang="en-US" sz="24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Karena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Instruksi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Paulus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Jangan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lupa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"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menunjukkan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bahwa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keramahan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hanya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mengacu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kegagalan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berpikir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tentang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menerima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seseorang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tetapi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juga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tentang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pengabaian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disengaja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merusak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jiwa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Kekristenan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.   </a:t>
            </a:r>
            <a:endParaRPr lang="en-US" sz="24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Karena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keramahan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ditunjukkan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kepada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sesama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percaya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ataupun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saat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memberi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tumpangan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pada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asing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beberapa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tanpa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disadari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telah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menjamu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malaikat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seperti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halnya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pengalaman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Abraham [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Kejadian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18:2-15].   </a:t>
            </a:r>
            <a:endParaRPr lang="en-US" sz="2400" dirty="0">
              <a:solidFill>
                <a:schemeClr val="bg1"/>
              </a:solidFill>
              <a:latin typeface="Bahnschrift SemiBold Condense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Karena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menawarkan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keramahtamahan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menyiratkan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berbagi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kepemilikan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orang lain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menderita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orang lain,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seperti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dilakukan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Yesus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kita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4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  <a:latin typeface="Bahnschrift SemiBold Condensed" pitchFamily="34" charset="0"/>
              </a:rPr>
              <a:t> 2: 10-18].</a:t>
            </a:r>
            <a:endParaRPr lang="en-US" sz="24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18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318" y="980728"/>
            <a:ext cx="5482952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Salah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satu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bentuk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keramatamahan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adalah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dengan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memperhatikan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mereka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yang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menjadi</a:t>
            </a:r>
            <a:r>
              <a:rPr lang="en-US" sz="2800" dirty="0" smtClean="0">
                <a:solidFill>
                  <a:srgbClr val="FFFF00"/>
                </a:solidFill>
                <a:latin typeface="Eras Bold ITC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Eras Bold ITC" pitchFamily="34" charset="0"/>
              </a:rPr>
              <a:t>narapidana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Karena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imannya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banyak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orang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percaya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di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penjara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karena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orang Kristen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haruslah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mengingat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bukan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hanya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dalam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doa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tetapi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juga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memberikan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dukungan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materi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emosional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meskipun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cara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itu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mereka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rentan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terhadap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pelecehan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sosial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[</a:t>
            </a:r>
            <a:r>
              <a:rPr lang="en-US" sz="2800" dirty="0" err="1" smtClean="0">
                <a:solidFill>
                  <a:schemeClr val="bg1"/>
                </a:solidFill>
                <a:latin typeface="Bahnschrift SemiBold Condensed" pitchFamily="34" charset="0"/>
              </a:rPr>
              <a:t>Ibrani</a:t>
            </a:r>
            <a:r>
              <a:rPr lang="en-US" sz="2800" dirty="0" smtClean="0">
                <a:solidFill>
                  <a:schemeClr val="bg1"/>
                </a:solidFill>
                <a:latin typeface="Bahnschrift SemiBold Condensed" pitchFamily="34" charset="0"/>
              </a:rPr>
              <a:t> 10:32-34].</a:t>
            </a:r>
            <a:endParaRPr lang="en-US" sz="2800" dirty="0">
              <a:solidFill>
                <a:schemeClr val="bg1"/>
              </a:solidFill>
              <a:latin typeface="Bahnschrift SemiBold Condensed" pitchFamily="34" charset="0"/>
            </a:endParaRPr>
          </a:p>
        </p:txBody>
      </p:sp>
      <p:pic>
        <p:nvPicPr>
          <p:cNvPr id="5122" name="Picture 2" descr="10 Cara Hidup Yesus Yang Patut Diteladani - RUBRIK KRIST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1" r="22030"/>
          <a:stretch/>
        </p:blipFill>
        <p:spPr bwMode="auto">
          <a:xfrm>
            <a:off x="5699930" y="1340768"/>
            <a:ext cx="3168352" cy="45036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30039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30145" cy="994122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Mengapa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Paulus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mendorong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pembaca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suratnya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ini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memperhatikan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mereka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terpenjara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?</a:t>
            </a:r>
            <a:endParaRPr lang="en-US" sz="2400" dirty="0">
              <a:solidFill>
                <a:schemeClr val="bg1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00600"/>
          </a:xfrm>
          <a:solidFill>
            <a:schemeClr val="bg1">
              <a:alpha val="74000"/>
            </a:schemeClr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Bahnschrift SemiBold Condensed" pitchFamily="34" charset="0"/>
              </a:rPr>
              <a:t>Paulus </a:t>
            </a:r>
            <a:r>
              <a:rPr lang="en-US" sz="2400" dirty="0" err="1" smtClean="0">
                <a:latin typeface="Bahnschrift SemiBold Condensed" pitchFamily="34" charset="0"/>
              </a:rPr>
              <a:t>mencoba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membangkitkan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dukungan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pembaca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sendiri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saudara-saudara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dipenjara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masa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lalu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Sebab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telah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menjadi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rekan</a:t>
            </a:r>
            <a:r>
              <a:rPr lang="en-US" sz="2400" dirty="0" smtClean="0">
                <a:latin typeface="Bahnschrift SemiBold Condensed" pitchFamily="34" charset="0"/>
              </a:rPr>
              <a:t>" </a:t>
            </a:r>
            <a:r>
              <a:rPr lang="en-US" sz="2400" dirty="0" err="1" smtClean="0">
                <a:latin typeface="Bahnschrift SemiBold Condensed" pitchFamily="34" charset="0"/>
              </a:rPr>
              <a:t>atau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mitra</a:t>
            </a:r>
            <a:r>
              <a:rPr lang="en-US" sz="2400" dirty="0" smtClean="0">
                <a:latin typeface="Bahnschrift SemiBold Condensed" pitchFamily="34" charset="0"/>
              </a:rPr>
              <a:t>" </a:t>
            </a:r>
            <a:r>
              <a:rPr lang="en-US" sz="2400" dirty="0" err="1" smtClean="0">
                <a:latin typeface="Bahnschrift SemiBold Condensed" pitchFamily="34" charset="0"/>
              </a:rPr>
              <a:t>bagi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yang "</a:t>
            </a:r>
            <a:r>
              <a:rPr lang="en-US" sz="2400" dirty="0" err="1" smtClean="0">
                <a:latin typeface="Bahnschrift SemiBold Condensed" pitchFamily="34" charset="0"/>
              </a:rPr>
              <a:t>dijadikan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tontonan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oleh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cercaan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penderitaan</a:t>
            </a:r>
            <a:r>
              <a:rPr lang="en-US" sz="2400" dirty="0" smtClean="0">
                <a:latin typeface="Bahnschrift SemiBold Condensed" pitchFamily="34" charset="0"/>
              </a:rPr>
              <a:t>" 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10:33]   </a:t>
            </a:r>
            <a:endParaRPr lang="en-US" sz="2400" dirty="0">
              <a:latin typeface="Bahnschrift SemiBold Condensed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Bahnschrift SemiBold Condensed" pitchFamily="34" charset="0"/>
              </a:rPr>
              <a:t>Paulus </a:t>
            </a:r>
            <a:r>
              <a:rPr lang="en-US" sz="2400" dirty="0" err="1" smtClean="0">
                <a:latin typeface="Bahnschrift SemiBold Condensed" pitchFamily="34" charset="0"/>
              </a:rPr>
              <a:t>menguatkan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iman</a:t>
            </a:r>
            <a:r>
              <a:rPr lang="en-US" sz="2400" dirty="0" smtClean="0">
                <a:latin typeface="Bahnschrift SemiBold Condensed" pitchFamily="34" charset="0"/>
              </a:rPr>
              <a:t> orang </a:t>
            </a:r>
            <a:r>
              <a:rPr lang="en-US" sz="2400" dirty="0" err="1" smtClean="0">
                <a:latin typeface="Bahnschrift SemiBold Condensed" pitchFamily="34" charset="0"/>
              </a:rPr>
              <a:t>percaya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menggunakan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bahasa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menderita</a:t>
            </a:r>
            <a:r>
              <a:rPr lang="en-US" sz="2400" dirty="0" smtClean="0">
                <a:latin typeface="Bahnschrift SemiBold Condensed" pitchFamily="34" charset="0"/>
              </a:rPr>
              <a:t>"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menggemakan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contoh</a:t>
            </a:r>
            <a:r>
              <a:rPr lang="en-US" sz="2400" dirty="0" smtClean="0">
                <a:latin typeface="Bahnschrift SemiBold Condensed" pitchFamily="34" charset="0"/>
              </a:rPr>
              <a:t> Musa, yang </a:t>
            </a:r>
            <a:r>
              <a:rPr lang="en-US" sz="2400" dirty="0" err="1" smtClean="0">
                <a:latin typeface="Bahnschrift SemiBold Condensed" pitchFamily="34" charset="0"/>
              </a:rPr>
              <a:t>memilih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lebih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suka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menderita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sengsara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dengan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umat</a:t>
            </a:r>
            <a:r>
              <a:rPr lang="en-US" sz="2400" dirty="0" smtClean="0">
                <a:latin typeface="Bahnschrift SemiBold Condensed" pitchFamily="34" charset="0"/>
              </a:rPr>
              <a:t> Allah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untuk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sementara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menikmati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kesenangan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dosa</a:t>
            </a:r>
            <a:r>
              <a:rPr lang="en-US" sz="2400" dirty="0" smtClean="0">
                <a:latin typeface="Bahnschrift SemiBold Condensed" pitchFamily="34" charset="0"/>
              </a:rPr>
              <a:t>" 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11:25].  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>
                <a:latin typeface="Bahnschrift SemiBold Condensed" pitchFamily="34" charset="0"/>
              </a:rPr>
              <a:t>Paulus </a:t>
            </a:r>
            <a:r>
              <a:rPr lang="en-US" sz="2400" dirty="0" err="1" smtClean="0">
                <a:latin typeface="Bahnschrift SemiBold Condensed" pitchFamily="34" charset="0"/>
              </a:rPr>
              <a:t>menangkap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cita-cita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kasih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persaudaraan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Dia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mengingatkan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pembaca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"</a:t>
            </a:r>
            <a:r>
              <a:rPr lang="en-US" sz="2400" dirty="0" err="1" smtClean="0">
                <a:latin typeface="Bahnschrift SemiBold Condensed" pitchFamily="34" charset="0"/>
              </a:rPr>
              <a:t>juga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ada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tubuh</a:t>
            </a:r>
            <a:r>
              <a:rPr lang="en-US" sz="2400" dirty="0" smtClean="0">
                <a:latin typeface="Bahnschrift SemiBold Condensed" pitchFamily="34" charset="0"/>
              </a:rPr>
              <a:t>" [</a:t>
            </a:r>
            <a:r>
              <a:rPr lang="en-US" sz="2400" dirty="0" err="1" smtClean="0">
                <a:latin typeface="Bahnschrift SemiBold Condensed" pitchFamily="34" charset="0"/>
              </a:rPr>
              <a:t>Ibrani</a:t>
            </a:r>
            <a:r>
              <a:rPr lang="en-US" sz="2400" dirty="0" smtClean="0">
                <a:latin typeface="Bahnschrift SemiBold Condensed" pitchFamily="34" charset="0"/>
              </a:rPr>
              <a:t> 13:3].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berbagi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kondisi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manusia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sama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harus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memperlakukan</a:t>
            </a:r>
            <a:r>
              <a:rPr lang="en-US" sz="2400" dirty="0" smtClean="0">
                <a:latin typeface="Bahnschrift SemiBold Condensed" pitchFamily="34" charset="0"/>
              </a:rPr>
              <a:t> orang lain </a:t>
            </a:r>
            <a:r>
              <a:rPr lang="en-US" sz="2400" dirty="0" err="1" smtClean="0">
                <a:latin typeface="Bahnschrift SemiBold Condensed" pitchFamily="34" charset="0"/>
              </a:rPr>
              <a:t>sebagaimana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ingin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diperlakukan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jika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berada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dalam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keadaan</a:t>
            </a:r>
            <a:r>
              <a:rPr lang="en-US" sz="2400" dirty="0" smtClean="0">
                <a:latin typeface="Bahnschrift SemiBold Condensed" pitchFamily="34" charset="0"/>
              </a:rPr>
              <a:t> yang </a:t>
            </a:r>
            <a:r>
              <a:rPr lang="en-US" sz="2400" dirty="0" err="1" smtClean="0">
                <a:latin typeface="Bahnschrift SemiBold Condensed" pitchFamily="34" charset="0"/>
              </a:rPr>
              <a:t>sama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yaitu</a:t>
            </a:r>
            <a:r>
              <a:rPr lang="en-US" sz="2400" dirty="0" smtClean="0">
                <a:latin typeface="Bahnschrift SemiBold Condensed" pitchFamily="34" charset="0"/>
              </a:rPr>
              <a:t> di </a:t>
            </a:r>
            <a:r>
              <a:rPr lang="en-US" sz="2400" dirty="0" err="1" smtClean="0">
                <a:latin typeface="Bahnschrift SemiBold Condensed" pitchFamily="34" charset="0"/>
              </a:rPr>
              <a:t>penjara</a:t>
            </a:r>
            <a:r>
              <a:rPr lang="en-US" sz="2400" dirty="0" smtClean="0">
                <a:latin typeface="Bahnschrift SemiBold Condensed" pitchFamily="34" charset="0"/>
              </a:rPr>
              <a:t>. </a:t>
            </a:r>
            <a:r>
              <a:rPr lang="en-US" sz="2400" dirty="0" err="1" smtClean="0">
                <a:latin typeface="Bahnschrift SemiBold Condensed" pitchFamily="34" charset="0"/>
              </a:rPr>
              <a:t>Pentingnya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memberikan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dukungan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materi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emosional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para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narapidana</a:t>
            </a:r>
            <a:r>
              <a:rPr lang="en-US" sz="2400" dirty="0" smtClean="0">
                <a:latin typeface="Bahnschrift SemiBold Condensed" pitchFamily="34" charset="0"/>
              </a:rPr>
              <a:t>, </a:t>
            </a:r>
            <a:r>
              <a:rPr lang="en-US" sz="2400" dirty="0" err="1" smtClean="0">
                <a:latin typeface="Bahnschrift SemiBold Condensed" pitchFamily="34" charset="0"/>
              </a:rPr>
              <a:t>menunjukkan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kepada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bahwa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mereka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tidak</a:t>
            </a:r>
            <a:r>
              <a:rPr lang="en-US" sz="2400" dirty="0" smtClean="0">
                <a:latin typeface="Bahnschrift SemiBold Condensed" pitchFamily="34" charset="0"/>
              </a:rPr>
              <a:t> </a:t>
            </a:r>
            <a:r>
              <a:rPr lang="en-US" sz="2400" dirty="0" err="1" smtClean="0">
                <a:latin typeface="Bahnschrift SemiBold Condensed" pitchFamily="34" charset="0"/>
              </a:rPr>
              <a:t>ditinggalkan</a:t>
            </a:r>
            <a:r>
              <a:rPr lang="en-US" sz="2400" dirty="0" smtClean="0">
                <a:latin typeface="Bahnschrift SemiBold Condensed" pitchFamily="34" charset="0"/>
              </a:rPr>
              <a:t>.</a:t>
            </a:r>
            <a:endParaRPr lang="en-US" sz="2400" dirty="0">
              <a:latin typeface="Bahnschrift SemiBold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396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 b="13132"/>
          <a:stretch/>
        </p:blipFill>
        <p:spPr bwMode="auto">
          <a:xfrm>
            <a:off x="-6351" y="0"/>
            <a:ext cx="91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74" y="476672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  <a:latin typeface="Eras Bold ITC" pitchFamily="34" charset="0"/>
              </a:rPr>
              <a:t>1 </a:t>
            </a:r>
            <a:r>
              <a:rPr lang="en-US" sz="4800" dirty="0" err="1" smtClean="0">
                <a:solidFill>
                  <a:srgbClr val="FFFF00"/>
                </a:solidFill>
                <a:latin typeface="Eras Bold ITC" pitchFamily="34" charset="0"/>
              </a:rPr>
              <a:t>Korintus</a:t>
            </a:r>
            <a:r>
              <a:rPr lang="en-US" sz="4800" dirty="0" smtClean="0">
                <a:solidFill>
                  <a:srgbClr val="FFFF00"/>
                </a:solidFill>
                <a:latin typeface="Eras Bold ITC" pitchFamily="34" charset="0"/>
              </a:rPr>
              <a:t> 12:26</a:t>
            </a:r>
            <a:endParaRPr lang="en-US" sz="4800" dirty="0">
              <a:solidFill>
                <a:srgbClr val="FFFF00"/>
              </a:solidFill>
              <a:latin typeface="Eras Bold ITC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132856"/>
            <a:ext cx="6480720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Karena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itu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jika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satu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anggota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menderita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semua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anggota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turut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menderita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;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jika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satu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anggota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dihormati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semua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anggota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turut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Eras Demi ITC" pitchFamily="34" charset="0"/>
              </a:rPr>
              <a:t>bersukacita</a:t>
            </a:r>
            <a:r>
              <a:rPr lang="en-US" sz="3600" dirty="0" smtClean="0">
                <a:solidFill>
                  <a:schemeClr val="bg1"/>
                </a:solidFill>
                <a:latin typeface="Eras Demi ITC" pitchFamily="34" charset="0"/>
              </a:rPr>
              <a:t>.</a:t>
            </a:r>
            <a:endParaRPr lang="en-US" sz="3600" dirty="0">
              <a:solidFill>
                <a:schemeClr val="bg1"/>
              </a:solidFill>
              <a:latin typeface="Eras Demi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2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88"/>
            <a:ext cx="91673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88"/>
            <a:ext cx="7776864" cy="15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>
                <a:solidFill>
                  <a:srgbClr val="FFFF00"/>
                </a:solidFill>
                <a:latin typeface="Impact" pitchFamily="34" charset="0"/>
              </a:rPr>
              <a:t>KETAMAKAN DAN AMORALITAS SEKSUAL</a:t>
            </a:r>
            <a:r>
              <a:rPr lang="fi-FI" sz="3600" dirty="0" smtClean="0"/>
              <a:t/>
            </a:r>
            <a:br>
              <a:rPr lang="fi-FI" sz="3600" dirty="0" smtClean="0"/>
            </a:br>
            <a:r>
              <a:rPr lang="fi-FI" sz="2800" dirty="0" smtClean="0">
                <a:solidFill>
                  <a:schemeClr val="bg1"/>
                </a:solidFill>
                <a:latin typeface="Bernard MT Condensed" pitchFamily="18" charset="0"/>
              </a:rPr>
              <a:t>Senin, 21 Maret 2022</a:t>
            </a:r>
            <a:endParaRPr lang="en-US" sz="2800" dirty="0">
              <a:solidFill>
                <a:schemeClr val="bg1"/>
              </a:solidFill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5842992" cy="4608512"/>
          </a:xfrm>
          <a:solidFill>
            <a:schemeClr val="accent2">
              <a:lumMod val="5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Eras Bold ITC" pitchFamily="34" charset="0"/>
              </a:rPr>
              <a:t>Ibrani</a:t>
            </a:r>
            <a:r>
              <a:rPr lang="en-US" sz="2400" dirty="0" smtClean="0">
                <a:solidFill>
                  <a:schemeClr val="bg1"/>
                </a:solidFill>
                <a:latin typeface="Eras Bold ITC" pitchFamily="34" charset="0"/>
              </a:rPr>
              <a:t> 13:4-5 </a:t>
            </a:r>
          </a:p>
          <a:p>
            <a:pPr marL="0" indent="0"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Hendaklah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kamu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semua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penuh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hormat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terhadap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perkawinan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janganlah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kamu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mencemarkan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tempat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tidur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sebab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orang-orang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sundal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pezinah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dihakimi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Allah.Janganlah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kamu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menjadi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hamba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uang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cukupkanlah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dirimu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dengan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apa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ada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padamu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Karena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Allah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telah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berfirman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: "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Aku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sekali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-kali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membiarkan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engkau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Aku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sekali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-kali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akan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meninggalkan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Eras Demi ITC" pitchFamily="34" charset="0"/>
              </a:rPr>
              <a:t>engkau</a:t>
            </a:r>
            <a:r>
              <a:rPr lang="en-US" sz="2400" dirty="0" smtClean="0">
                <a:solidFill>
                  <a:schemeClr val="bg1"/>
                </a:solidFill>
                <a:latin typeface="Eras Demi ITC" pitchFamily="34" charset="0"/>
              </a:rPr>
              <a:t>."</a:t>
            </a:r>
            <a:endParaRPr lang="en-US" sz="2400" dirty="0">
              <a:solidFill>
                <a:schemeClr val="bg1"/>
              </a:solidFill>
              <a:latin typeface="Eras Demi ITC" pitchFamily="34" charset="0"/>
            </a:endParaRPr>
          </a:p>
        </p:txBody>
      </p:sp>
      <p:pic>
        <p:nvPicPr>
          <p:cNvPr id="6" name="Picture 2" descr="OPINION: How the Bible works – Cranbrook Daily Townsm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28013" b="10505"/>
          <a:stretch/>
        </p:blipFill>
        <p:spPr bwMode="auto">
          <a:xfrm>
            <a:off x="6300192" y="2852936"/>
            <a:ext cx="2682080" cy="2948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079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2075</Words>
  <Application>Microsoft Office PowerPoint</Application>
  <PresentationFormat>On-screen Show (4:3)</PresentationFormat>
  <Paragraphs>85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PELIHARALAH KASIH PERSAUDARAAN!</vt:lpstr>
      <vt:lpstr>IBRANI 13:1</vt:lpstr>
      <vt:lpstr>PowerPoint Presentation</vt:lpstr>
      <vt:lpstr>MEMELIHARA UMAT TUHAN Minggu, 20 Maret 2022</vt:lpstr>
      <vt:lpstr>Mengapa penting untuk memiliki keramahtamahan ? Roma 12:13, 1 Timotius 3:2, Titus 1:8, 1 Petrus 4:9</vt:lpstr>
      <vt:lpstr>PowerPoint Presentation</vt:lpstr>
      <vt:lpstr>Mengapa Paulus mendorong pembaca suratnya ini untuk memperhatikan mereka yang terpenjara?</vt:lpstr>
      <vt:lpstr>1 Korintus 12:26</vt:lpstr>
      <vt:lpstr>KETAMAKAN DAN AMORALITAS SEKSUAL Senin, 21 Maret 2022</vt:lpstr>
      <vt:lpstr>PowerPoint Presentation</vt:lpstr>
      <vt:lpstr>Rasul Paulus menyerukan agar orang percaya menghormati pernikahan, hal ini menyiratkan agar menghindari apapun yang akan meremehkannya, di antaranya:</vt:lpstr>
      <vt:lpstr>PowerPoint Presentation</vt:lpstr>
      <vt:lpstr>Untuk menghindari sifat buruk cinta uang, Paulus memberikan dorongan sebagai berikut :</vt:lpstr>
      <vt:lpstr>PowerPoint Presentation</vt:lpstr>
      <vt:lpstr>INGATLAH PEMIMPIN-PEMIMPINMU Selasa, 22 Maret 2022</vt:lpstr>
      <vt:lpstr>Mengapa penting untuk mengingat, menghormati dan mematuhi para pemimpin jemaat di masa lalu dan di masa kini? Ibrani 13:7-17</vt:lpstr>
      <vt:lpstr>PowerPoint Presentation</vt:lpstr>
      <vt:lpstr>WASPADALAH TERHADAP AJARAN  YANG BERAGAM DAN ANEH Rabu, 23 Maret 2022</vt:lpstr>
      <vt:lpstr>PowerPoint Presentation</vt:lpstr>
      <vt:lpstr>Ajaran palsu dan makanan yang disebutkan Ibrani 13:9, tidak menunjuk pada makanan halal dan haram, alasannya:</vt:lpstr>
      <vt:lpstr>PowerPoint Presentation</vt:lpstr>
      <vt:lpstr>PowerPoint Presentation</vt:lpstr>
      <vt:lpstr>PERGI KEPADA YESUS DI LUAR KEMAH Kamis, 24 Maret 2022</vt:lpstr>
      <vt:lpstr>Ada apa dengan diluar gerbang atau diluar perkemahan  dalam kehidupan orang Israel?</vt:lpstr>
      <vt:lpstr>Apa artinya bahwa Yesus telah menderita di luar pintu gerbang?</vt:lpstr>
      <vt:lpstr>Mengapa Paulus mendorong orang percaya untuk mengikuti Yesus di luar gerbang?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27</cp:revision>
  <dcterms:created xsi:type="dcterms:W3CDTF">2022-03-21T07:49:40Z</dcterms:created>
  <dcterms:modified xsi:type="dcterms:W3CDTF">2022-03-24T13:32:43Z</dcterms:modified>
</cp:coreProperties>
</file>